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58"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662"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E8A9B-F2C7-4BA5-B4D9-71E77B3A3DA5}"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2D629-867A-4C68-B5D8-1246D140A9D0}" type="slidenum">
              <a:rPr lang="en-US" smtClean="0"/>
              <a:t>‹#›</a:t>
            </a:fld>
            <a:endParaRPr lang="en-US"/>
          </a:p>
        </p:txBody>
      </p:sp>
    </p:spTree>
    <p:extLst>
      <p:ext uri="{BB962C8B-B14F-4D97-AF65-F5344CB8AC3E}">
        <p14:creationId xmlns:p14="http://schemas.microsoft.com/office/powerpoint/2010/main" val="320546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2D629-867A-4C68-B5D8-1246D140A9D0}" type="slidenum">
              <a:rPr lang="en-US" smtClean="0"/>
              <a:t>1</a:t>
            </a:fld>
            <a:endParaRPr lang="en-US"/>
          </a:p>
        </p:txBody>
      </p:sp>
    </p:spTree>
    <p:extLst>
      <p:ext uri="{BB962C8B-B14F-4D97-AF65-F5344CB8AC3E}">
        <p14:creationId xmlns:p14="http://schemas.microsoft.com/office/powerpoint/2010/main" val="309001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296A-F9C1-4F2E-9F38-275B752CEF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94B7F-7163-454E-92FA-ECA277FB2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13492-57A5-4815-9872-713BEC038FFF}"/>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69594269-37EA-4CB6-84FF-F57875B9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2BE5E-06A8-4189-8863-FEF6D979F92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18040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A7E9-E0B5-43C3-A4A2-626573A52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25257-17B1-4B81-B619-FE1F1EC76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4C71F-FE91-4125-BE4D-2FDCA113E65B}"/>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032CA737-BFD2-4596-9BE9-5CFE258A6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19674-094C-46A4-9497-EE4B3157F6C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86392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CFE37-4146-439A-960D-F9AE433E8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2A077-594C-4F12-ABEC-872A7BF2D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FCB44-604E-4782-8454-C6929B0968E7}"/>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C93A2B97-BB84-41CF-8208-0AA8A5051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99A53-C387-48DC-94F4-24C4FAAFDEB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163756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D707-B918-4C5D-8AF5-2ABE89D64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29CF6-8B67-406B-A422-7A8EEF571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26730-D2E8-4C4E-8C84-AFBAED5D653F}"/>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1EB95A06-511D-472B-807B-B389D73BD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7230C-FCBF-4140-94AF-CE6EBC3B5CA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44991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D2F2-7B4D-4244-80DB-44F822BD0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EA8DB8-47C6-42E1-9891-70755B045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71ACC-C4D5-4327-A5A0-E9B4B0961596}"/>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4BC3B251-ED18-4AA5-AD4B-6827E114B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0A309-31F0-4802-9915-27418FA1B1B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631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0FD-681F-472C-A2D4-761F33780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7AEAE-ECED-4DD1-9E87-FCBFD9280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6C08C-8E80-4115-B662-886ADD02B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FA7BF-46A9-4924-8CA2-BFF6FDAFFC90}"/>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6" name="Footer Placeholder 5">
            <a:extLst>
              <a:ext uri="{FF2B5EF4-FFF2-40B4-BE49-F238E27FC236}">
                <a16:creationId xmlns:a16="http://schemas.microsoft.com/office/drawing/2014/main" id="{E118B5F6-47B5-4E13-A8A4-37BD9A4D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AB8F8-EF17-45C6-827F-9BFCD4DF5E8A}"/>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36338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2C9-D252-446E-B9F9-2EE4805E5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5B62A-C514-4687-9B49-E6525E66E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1BB8D-26A7-4A92-A5CE-9951898C6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D80C31-347A-4820-8343-5D3F25C06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18729-DE4B-46E1-A278-0CD53EF94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63497-3C25-45C8-8090-8144E83131B3}"/>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8" name="Footer Placeholder 7">
            <a:extLst>
              <a:ext uri="{FF2B5EF4-FFF2-40B4-BE49-F238E27FC236}">
                <a16:creationId xmlns:a16="http://schemas.microsoft.com/office/drawing/2014/main" id="{95D4551B-9A08-4CFF-848E-220C56F88D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DD429-D808-4FAE-904E-9EB44A33FE81}"/>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2886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EA8A-849C-4601-8E96-C7629BEA2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10E78-1EB5-4AD1-9D3E-1BCC4EF54B13}"/>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4" name="Footer Placeholder 3">
            <a:extLst>
              <a:ext uri="{FF2B5EF4-FFF2-40B4-BE49-F238E27FC236}">
                <a16:creationId xmlns:a16="http://schemas.microsoft.com/office/drawing/2014/main" id="{499D3D16-20AD-45DC-BB50-F10CCD9AB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7B99A3-567C-4FA6-99F4-7503CFB8248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05719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B2DD4-0AB1-4274-9A29-A77F71F03AC8}"/>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3" name="Footer Placeholder 2">
            <a:extLst>
              <a:ext uri="{FF2B5EF4-FFF2-40B4-BE49-F238E27FC236}">
                <a16:creationId xmlns:a16="http://schemas.microsoft.com/office/drawing/2014/main" id="{A0C6A9A9-0D1D-48A8-8BE9-178F7EE7B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A1F23-3B8E-4DB2-95BF-4EA5DD9F296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890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D51E-F80D-4965-B941-CFCD1347B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4DE83-1DD2-4C42-A034-379CD0DCC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6F78E-DC76-479D-8728-A1D1FB298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2C922-CFEC-428B-8FA5-7EF83828A27D}"/>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6" name="Footer Placeholder 5">
            <a:extLst>
              <a:ext uri="{FF2B5EF4-FFF2-40B4-BE49-F238E27FC236}">
                <a16:creationId xmlns:a16="http://schemas.microsoft.com/office/drawing/2014/main" id="{7F3B1A98-B164-4BC2-BE0B-862A03690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845C8-F543-4DC2-B9B3-29D7C9580309}"/>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517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AF3-9103-40E7-A407-0BCE07009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4CC00-7073-4B5A-BC8A-A2F5D466B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C43EC-7C63-4E1A-97C4-0BF0BEEA0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DDF8A-7EA9-4936-9F87-A038E48A36F2}"/>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6" name="Footer Placeholder 5">
            <a:extLst>
              <a:ext uri="{FF2B5EF4-FFF2-40B4-BE49-F238E27FC236}">
                <a16:creationId xmlns:a16="http://schemas.microsoft.com/office/drawing/2014/main" id="{F940041A-57D9-42DE-817A-380BDF5B0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192A-171E-49E3-BF07-150A3732A52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27366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18C58-1231-4C4B-AE77-0FE4FD630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64E36-0780-4BB0-9A5D-D8A0C26CD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2A38D-DF42-4F6C-9407-55439A4CE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EBCB11E9-ED25-4DA7-98AE-0AA5C801D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EED30A-BDF1-4E1E-BFC2-5FCC8B281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F86FB-F3C5-4902-A1C1-4B17D12F510E}" type="slidenum">
              <a:rPr lang="en-US" smtClean="0"/>
              <a:t>‹#›</a:t>
            </a:fld>
            <a:endParaRPr lang="en-US"/>
          </a:p>
        </p:txBody>
      </p:sp>
    </p:spTree>
    <p:extLst>
      <p:ext uri="{BB962C8B-B14F-4D97-AF65-F5344CB8AC3E}">
        <p14:creationId xmlns:p14="http://schemas.microsoft.com/office/powerpoint/2010/main" val="54971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249-57F3-4C70-B68E-C82B1EC33A6F}"/>
              </a:ext>
            </a:extLst>
          </p:cNvPr>
          <p:cNvSpPr>
            <a:spLocks noGrp="1"/>
          </p:cNvSpPr>
          <p:nvPr>
            <p:ph type="ctrTitle"/>
          </p:nvPr>
        </p:nvSpPr>
        <p:spPr>
          <a:xfrm>
            <a:off x="872490" y="1625918"/>
            <a:ext cx="10447020" cy="2387600"/>
          </a:xfrm>
        </p:spPr>
        <p:txBody>
          <a:bodyPr>
            <a:normAutofit fontScale="90000"/>
          </a:bodyPr>
          <a:lstStyle/>
          <a:p>
            <a:r>
              <a:rPr lang="en-US" dirty="0"/>
              <a:t>Project #2 Final Demo:</a:t>
            </a:r>
            <a:br>
              <a:rPr lang="en-US" dirty="0"/>
            </a:br>
            <a:r>
              <a:rPr lang="en-US" dirty="0">
                <a:solidFill>
                  <a:srgbClr val="FF0000"/>
                </a:solidFill>
              </a:rPr>
              <a:t>$P, </a:t>
            </a:r>
            <a:r>
              <a:rPr lang="en-US" dirty="0" err="1">
                <a:solidFill>
                  <a:srgbClr val="FF0000"/>
                </a:solidFill>
              </a:rPr>
              <a:t>Unistroke</a:t>
            </a:r>
            <a:r>
              <a:rPr lang="en-US" dirty="0">
                <a:solidFill>
                  <a:srgbClr val="FF0000"/>
                </a:solidFill>
              </a:rPr>
              <a:t>/</a:t>
            </a:r>
            <a:r>
              <a:rPr lang="en-US" dirty="0" err="1">
                <a:solidFill>
                  <a:srgbClr val="FF0000"/>
                </a:solidFill>
              </a:rPr>
              <a:t>Multistroke</a:t>
            </a:r>
            <a:r>
              <a:rPr lang="en-US" dirty="0">
                <a:solidFill>
                  <a:srgbClr val="FF0000"/>
                </a:solidFill>
              </a:rPr>
              <a:t>  Dataset</a:t>
            </a:r>
            <a:br>
              <a:rPr lang="en-US" dirty="0"/>
            </a:br>
            <a:r>
              <a:rPr lang="en-US" dirty="0">
                <a:solidFill>
                  <a:srgbClr val="FF0000"/>
                </a:solidFill>
              </a:rPr>
              <a:t>Group #25: Nathan Harris, Aravind Subramanian, Shashank Bhat</a:t>
            </a:r>
          </a:p>
        </p:txBody>
      </p:sp>
      <p:sp>
        <p:nvSpPr>
          <p:cNvPr id="3" name="Subtitle 2">
            <a:extLst>
              <a:ext uri="{FF2B5EF4-FFF2-40B4-BE49-F238E27FC236}">
                <a16:creationId xmlns:a16="http://schemas.microsoft.com/office/drawing/2014/main" id="{244AFEE9-FDDD-4470-BCE8-B19C2582FE1A}"/>
              </a:ext>
            </a:extLst>
          </p:cNvPr>
          <p:cNvSpPr>
            <a:spLocks noGrp="1"/>
          </p:cNvSpPr>
          <p:nvPr>
            <p:ph type="subTitle" idx="1"/>
          </p:nvPr>
        </p:nvSpPr>
        <p:spPr>
          <a:xfrm>
            <a:off x="1524000" y="4013518"/>
            <a:ext cx="9144000" cy="1655762"/>
          </a:xfrm>
        </p:spPr>
        <p:txBody>
          <a:bodyPr/>
          <a:lstStyle/>
          <a:p>
            <a:r>
              <a:rPr lang="en-US" dirty="0">
                <a:solidFill>
                  <a:srgbClr val="FF0000"/>
                </a:solidFill>
              </a:rPr>
              <a:t>CIS6930</a:t>
            </a:r>
            <a:r>
              <a:rPr lang="en-US" dirty="0"/>
              <a:t> Human-Centered Input Recognition Algorithms</a:t>
            </a:r>
            <a:br>
              <a:rPr lang="en-US" dirty="0"/>
            </a:br>
            <a:r>
              <a:rPr lang="en-US" dirty="0"/>
              <a:t>Instructor: Dr. Lisa Anthony, Spring 2023</a:t>
            </a:r>
          </a:p>
          <a:p>
            <a:r>
              <a:rPr lang="en-US" dirty="0">
                <a:solidFill>
                  <a:srgbClr val="FF0000"/>
                </a:solidFill>
              </a:rPr>
              <a:t>April 25th</a:t>
            </a:r>
            <a:r>
              <a:rPr lang="en-US" dirty="0"/>
              <a:t>, 2023</a:t>
            </a:r>
          </a:p>
        </p:txBody>
      </p:sp>
    </p:spTree>
    <p:extLst>
      <p:ext uri="{BB962C8B-B14F-4D97-AF65-F5344CB8AC3E}">
        <p14:creationId xmlns:p14="http://schemas.microsoft.com/office/powerpoint/2010/main" val="319936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F9FC-12F7-42FB-9F37-67ABD38B665E}"/>
              </a:ext>
            </a:extLst>
          </p:cNvPr>
          <p:cNvSpPr>
            <a:spLocks noGrp="1"/>
          </p:cNvSpPr>
          <p:nvPr>
            <p:ph type="title"/>
          </p:nvPr>
        </p:nvSpPr>
        <p:spPr/>
        <p:txBody>
          <a:bodyPr/>
          <a:lstStyle/>
          <a:p>
            <a:r>
              <a:rPr lang="en-US" dirty="0"/>
              <a:t>Project #2 Overview</a:t>
            </a:r>
          </a:p>
        </p:txBody>
      </p:sp>
      <p:sp>
        <p:nvSpPr>
          <p:cNvPr id="3" name="Content Placeholder 2">
            <a:extLst>
              <a:ext uri="{FF2B5EF4-FFF2-40B4-BE49-F238E27FC236}">
                <a16:creationId xmlns:a16="http://schemas.microsoft.com/office/drawing/2014/main" id="{8E065CD8-AFC8-4B19-B444-C670C199EE1C}"/>
              </a:ext>
            </a:extLst>
          </p:cNvPr>
          <p:cNvSpPr>
            <a:spLocks noGrp="1"/>
          </p:cNvSpPr>
          <p:nvPr>
            <p:ph idx="1"/>
          </p:nvPr>
        </p:nvSpPr>
        <p:spPr/>
        <p:txBody>
          <a:bodyPr/>
          <a:lstStyle/>
          <a:p>
            <a:r>
              <a:rPr lang="en-US" dirty="0"/>
              <a:t>Algorithm: </a:t>
            </a:r>
            <a:r>
              <a:rPr lang="en-US" dirty="0">
                <a:solidFill>
                  <a:srgbClr val="FF0000"/>
                </a:solidFill>
              </a:rPr>
              <a:t>$P, $1</a:t>
            </a:r>
            <a:endParaRPr lang="en-US" dirty="0"/>
          </a:p>
          <a:p>
            <a:r>
              <a:rPr lang="en-US" dirty="0"/>
              <a:t>Language: </a:t>
            </a:r>
            <a:r>
              <a:rPr lang="en-US" dirty="0">
                <a:solidFill>
                  <a:srgbClr val="FF0000"/>
                </a:solidFill>
              </a:rPr>
              <a:t>Python</a:t>
            </a:r>
            <a:endParaRPr lang="en-US" dirty="0"/>
          </a:p>
          <a:p>
            <a:r>
              <a:rPr lang="en-US" dirty="0"/>
              <a:t>Existing dataset: </a:t>
            </a:r>
            <a:r>
              <a:rPr lang="en-US" dirty="0" err="1">
                <a:solidFill>
                  <a:srgbClr val="FF0000"/>
                </a:solidFill>
              </a:rPr>
              <a:t>Unistroke</a:t>
            </a:r>
            <a:r>
              <a:rPr lang="en-US" dirty="0">
                <a:solidFill>
                  <a:srgbClr val="FF0000"/>
                </a:solidFill>
              </a:rPr>
              <a:t> and </a:t>
            </a:r>
            <a:r>
              <a:rPr lang="en-US" dirty="0" err="1">
                <a:solidFill>
                  <a:srgbClr val="FF0000"/>
                </a:solidFill>
              </a:rPr>
              <a:t>Multistroke</a:t>
            </a:r>
            <a:r>
              <a:rPr lang="en-US" dirty="0">
                <a:solidFill>
                  <a:srgbClr val="FF0000"/>
                </a:solidFill>
              </a:rPr>
              <a:t> Gestures</a:t>
            </a:r>
          </a:p>
          <a:p>
            <a:r>
              <a:rPr lang="en-US" dirty="0"/>
              <a:t>New dataset:</a:t>
            </a:r>
            <a:endParaRPr lang="en-US" dirty="0">
              <a:solidFill>
                <a:srgbClr val="FF0000"/>
              </a:solidFill>
            </a:endParaRPr>
          </a:p>
          <a:p>
            <a:r>
              <a:rPr lang="en-US" dirty="0"/>
              <a:t>Analysis: </a:t>
            </a:r>
            <a:r>
              <a:rPr lang="en-US" dirty="0" err="1">
                <a:solidFill>
                  <a:srgbClr val="FF0000"/>
                </a:solidFill>
              </a:rPr>
              <a:t>GHoST</a:t>
            </a:r>
            <a:r>
              <a:rPr lang="en-US" dirty="0">
                <a:solidFill>
                  <a:srgbClr val="FF0000"/>
                </a:solidFill>
              </a:rPr>
              <a:t> Heatmap</a:t>
            </a:r>
          </a:p>
        </p:txBody>
      </p:sp>
    </p:spTree>
    <p:extLst>
      <p:ext uri="{BB962C8B-B14F-4D97-AF65-F5344CB8AC3E}">
        <p14:creationId xmlns:p14="http://schemas.microsoft.com/office/powerpoint/2010/main" val="420437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E2DB-C2D0-4761-97D4-2A87A51C587E}"/>
              </a:ext>
            </a:extLst>
          </p:cNvPr>
          <p:cNvSpPr>
            <a:spLocks noGrp="1"/>
          </p:cNvSpPr>
          <p:nvPr>
            <p:ph type="title"/>
          </p:nvPr>
        </p:nvSpPr>
        <p:spPr/>
        <p:txBody>
          <a:bodyPr/>
          <a:lstStyle/>
          <a:p>
            <a:r>
              <a:rPr lang="en-US" dirty="0"/>
              <a:t>Online / Live Demo</a:t>
            </a:r>
          </a:p>
        </p:txBody>
      </p:sp>
      <p:sp>
        <p:nvSpPr>
          <p:cNvPr id="3" name="Content Placeholder 2">
            <a:extLst>
              <a:ext uri="{FF2B5EF4-FFF2-40B4-BE49-F238E27FC236}">
                <a16:creationId xmlns:a16="http://schemas.microsoft.com/office/drawing/2014/main" id="{272E6BCB-1535-4A75-8673-B2899A53D0AF}"/>
              </a:ext>
            </a:extLst>
          </p:cNvPr>
          <p:cNvSpPr>
            <a:spLocks noGrp="1"/>
          </p:cNvSpPr>
          <p:nvPr>
            <p:ph idx="1"/>
          </p:nvPr>
        </p:nvSpPr>
        <p:spPr/>
        <p:txBody>
          <a:bodyPr/>
          <a:lstStyle/>
          <a:p>
            <a:pPr marL="0" indent="0">
              <a:buNone/>
            </a:pPr>
            <a:endParaRPr lang="en-US" dirty="0">
              <a:solidFill>
                <a:srgbClr val="FF0000"/>
              </a:solidFill>
            </a:endParaRPr>
          </a:p>
        </p:txBody>
      </p:sp>
    </p:spTree>
    <p:extLst>
      <p:ext uri="{BB962C8B-B14F-4D97-AF65-F5344CB8AC3E}">
        <p14:creationId xmlns:p14="http://schemas.microsoft.com/office/powerpoint/2010/main" val="277123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16A-CEDB-4EC0-9E53-2A3C98DD9D30}"/>
              </a:ext>
            </a:extLst>
          </p:cNvPr>
          <p:cNvSpPr>
            <a:spLocks noGrp="1"/>
          </p:cNvSpPr>
          <p:nvPr>
            <p:ph type="title"/>
          </p:nvPr>
        </p:nvSpPr>
        <p:spPr/>
        <p:txBody>
          <a:bodyPr/>
          <a:lstStyle/>
          <a:p>
            <a:r>
              <a:rPr lang="en-US" dirty="0"/>
              <a:t>Offline </a:t>
            </a:r>
            <a:r>
              <a:rPr lang="en-US"/>
              <a:t>Recognition Tests</a:t>
            </a:r>
            <a:endParaRPr lang="en-US" dirty="0"/>
          </a:p>
        </p:txBody>
      </p:sp>
      <p:sp>
        <p:nvSpPr>
          <p:cNvPr id="7" name="Content Placeholder 6">
            <a:extLst>
              <a:ext uri="{FF2B5EF4-FFF2-40B4-BE49-F238E27FC236}">
                <a16:creationId xmlns:a16="http://schemas.microsoft.com/office/drawing/2014/main" id="{C60B843C-991C-4FED-85EA-7DABDE980747}"/>
              </a:ext>
            </a:extLst>
          </p:cNvPr>
          <p:cNvSpPr>
            <a:spLocks noGrp="1"/>
          </p:cNvSpPr>
          <p:nvPr>
            <p:ph sz="half" idx="2"/>
          </p:nvPr>
        </p:nvSpPr>
        <p:spPr/>
        <p:txBody>
          <a:bodyPr>
            <a:normAutofit/>
          </a:bodyPr>
          <a:lstStyle/>
          <a:p>
            <a:r>
              <a:rPr lang="en-US" dirty="0">
                <a:solidFill>
                  <a:srgbClr val="FF0000"/>
                </a:solidFill>
              </a:rPr>
              <a:t>[add a graph like Fig 5(a), with one or two lines: (a) one for your replication of any previously published tests of the algorithm you tested on the same dataset, and/or (b) one for your own dataset (collected either in Project #1 or Project #2), with number of training examples on the x-axis and accuracy on the y-axis – include a legend!]</a:t>
            </a:r>
          </a:p>
        </p:txBody>
      </p:sp>
      <p:sp>
        <p:nvSpPr>
          <p:cNvPr id="5" name="TextBox 4">
            <a:extLst>
              <a:ext uri="{FF2B5EF4-FFF2-40B4-BE49-F238E27FC236}">
                <a16:creationId xmlns:a16="http://schemas.microsoft.com/office/drawing/2014/main" id="{27A0646D-B11C-4EFB-9E0A-B4CF0CAEA77B}"/>
              </a:ext>
            </a:extLst>
          </p:cNvPr>
          <p:cNvSpPr txBox="1"/>
          <p:nvPr/>
        </p:nvSpPr>
        <p:spPr>
          <a:xfrm>
            <a:off x="1726228" y="5992297"/>
            <a:ext cx="2645276" cy="369332"/>
          </a:xfrm>
          <a:prstGeom prst="rect">
            <a:avLst/>
          </a:prstGeom>
          <a:noFill/>
        </p:spPr>
        <p:txBody>
          <a:bodyPr wrap="none" rtlCol="0">
            <a:spAutoFit/>
          </a:bodyPr>
          <a:lstStyle/>
          <a:p>
            <a:r>
              <a:rPr lang="en-US" b="1" i="1" dirty="0"/>
              <a:t>Figure 5(a) from $P paper</a:t>
            </a:r>
          </a:p>
        </p:txBody>
      </p:sp>
      <p:sp>
        <p:nvSpPr>
          <p:cNvPr id="6" name="TextBox 5">
            <a:extLst>
              <a:ext uri="{FF2B5EF4-FFF2-40B4-BE49-F238E27FC236}">
                <a16:creationId xmlns:a16="http://schemas.microsoft.com/office/drawing/2014/main" id="{DFDCC2A1-1803-48FE-99D5-9E0E3BAD947C}"/>
              </a:ext>
            </a:extLst>
          </p:cNvPr>
          <p:cNvSpPr txBox="1"/>
          <p:nvPr/>
        </p:nvSpPr>
        <p:spPr>
          <a:xfrm>
            <a:off x="7415132" y="5992297"/>
            <a:ext cx="1538113" cy="369332"/>
          </a:xfrm>
          <a:prstGeom prst="rect">
            <a:avLst/>
          </a:prstGeom>
          <a:noFill/>
        </p:spPr>
        <p:txBody>
          <a:bodyPr wrap="none" rtlCol="0">
            <a:spAutoFit/>
          </a:bodyPr>
          <a:lstStyle/>
          <a:p>
            <a:r>
              <a:rPr lang="en-US" b="1" i="1" dirty="0">
                <a:solidFill>
                  <a:srgbClr val="FF0000"/>
                </a:solidFill>
              </a:rPr>
              <a:t>[your caption]</a:t>
            </a:r>
          </a:p>
        </p:txBody>
      </p:sp>
      <p:pic>
        <p:nvPicPr>
          <p:cNvPr id="10" name="Picture 9" descr="Chart&#10;&#10;Description automatically generated">
            <a:extLst>
              <a:ext uri="{FF2B5EF4-FFF2-40B4-BE49-F238E27FC236}">
                <a16:creationId xmlns:a16="http://schemas.microsoft.com/office/drawing/2014/main" id="{AC1A9EBF-82F0-1DC5-D164-219037FAA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581808"/>
            <a:ext cx="5077534" cy="4220164"/>
          </a:xfrm>
          <a:prstGeom prst="rect">
            <a:avLst/>
          </a:prstGeom>
        </p:spPr>
      </p:pic>
    </p:spTree>
    <p:extLst>
      <p:ext uri="{BB962C8B-B14F-4D97-AF65-F5344CB8AC3E}">
        <p14:creationId xmlns:p14="http://schemas.microsoft.com/office/powerpoint/2010/main" val="85366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31AD-1021-41AA-92BF-A58F81169A0C}"/>
              </a:ext>
            </a:extLst>
          </p:cNvPr>
          <p:cNvSpPr>
            <a:spLocks noGrp="1"/>
          </p:cNvSpPr>
          <p:nvPr>
            <p:ph type="title"/>
          </p:nvPr>
        </p:nvSpPr>
        <p:spPr/>
        <p:txBody>
          <a:bodyPr/>
          <a:lstStyle/>
          <a:p>
            <a:r>
              <a:rPr lang="en-US" dirty="0"/>
              <a:t>Analyses</a:t>
            </a:r>
          </a:p>
        </p:txBody>
      </p:sp>
      <p:sp>
        <p:nvSpPr>
          <p:cNvPr id="3" name="Content Placeholder 2">
            <a:extLst>
              <a:ext uri="{FF2B5EF4-FFF2-40B4-BE49-F238E27FC236}">
                <a16:creationId xmlns:a16="http://schemas.microsoft.com/office/drawing/2014/main" id="{81F58048-D6AA-48BD-A806-9FA7DA177850}"/>
              </a:ext>
            </a:extLst>
          </p:cNvPr>
          <p:cNvSpPr>
            <a:spLocks noGrp="1"/>
          </p:cNvSpPr>
          <p:nvPr>
            <p:ph idx="1"/>
          </p:nvPr>
        </p:nvSpPr>
        <p:spPr/>
        <p:txBody>
          <a:bodyPr/>
          <a:lstStyle/>
          <a:p>
            <a:r>
              <a:rPr lang="en-US" dirty="0">
                <a:solidFill>
                  <a:srgbClr val="FF0000"/>
                </a:solidFill>
              </a:rPr>
              <a:t>[insert graphs, figures, or images of any other analyses performed (e.g., such as a heatmap image from GHOST) on your own data, and mention your insight(s) and how they might explain or be related to your recognition results on the previous slide, or say ‘not applicable’]</a:t>
            </a:r>
          </a:p>
        </p:txBody>
      </p:sp>
    </p:spTree>
    <p:extLst>
      <p:ext uri="{BB962C8B-B14F-4D97-AF65-F5344CB8AC3E}">
        <p14:creationId xmlns:p14="http://schemas.microsoft.com/office/powerpoint/2010/main" val="287944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F4A1-E225-416D-B15B-7DEB3DF0E08F}"/>
              </a:ext>
            </a:extLst>
          </p:cNvPr>
          <p:cNvSpPr>
            <a:spLocks noGrp="1"/>
          </p:cNvSpPr>
          <p:nvPr>
            <p:ph type="title"/>
          </p:nvPr>
        </p:nvSpPr>
        <p:spPr/>
        <p:txBody>
          <a:bodyPr/>
          <a:lstStyle/>
          <a:p>
            <a:r>
              <a:rPr lang="en-US" dirty="0"/>
              <a:t>Implementation and Challenges</a:t>
            </a:r>
          </a:p>
        </p:txBody>
      </p:sp>
      <p:sp>
        <p:nvSpPr>
          <p:cNvPr id="3" name="Content Placeholder 2">
            <a:extLst>
              <a:ext uri="{FF2B5EF4-FFF2-40B4-BE49-F238E27FC236}">
                <a16:creationId xmlns:a16="http://schemas.microsoft.com/office/drawing/2014/main" id="{D25B11D7-4A61-421A-B0A6-807E6E5DF12C}"/>
              </a:ext>
            </a:extLst>
          </p:cNvPr>
          <p:cNvSpPr>
            <a:spLocks noGrp="1"/>
          </p:cNvSpPr>
          <p:nvPr>
            <p:ph idx="1"/>
          </p:nvPr>
        </p:nvSpPr>
        <p:spPr/>
        <p:txBody>
          <a:bodyPr/>
          <a:lstStyle/>
          <a:p>
            <a:r>
              <a:rPr lang="en-US" dirty="0">
                <a:solidFill>
                  <a:srgbClr val="FF0000"/>
                </a:solidFill>
              </a:rPr>
              <a:t>[2-3 bullet points describing your implementation process, challenges you faced on any part of the project, and how you solved them]</a:t>
            </a:r>
          </a:p>
        </p:txBody>
      </p:sp>
    </p:spTree>
    <p:extLst>
      <p:ext uri="{BB962C8B-B14F-4D97-AF65-F5344CB8AC3E}">
        <p14:creationId xmlns:p14="http://schemas.microsoft.com/office/powerpoint/2010/main" val="378426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B56-BB96-4726-AC4D-71CC52E0759D}"/>
              </a:ext>
            </a:extLst>
          </p:cNvPr>
          <p:cNvSpPr>
            <a:spLocks noGrp="1"/>
          </p:cNvSpPr>
          <p:nvPr>
            <p:ph type="title"/>
          </p:nvPr>
        </p:nvSpPr>
        <p:spPr/>
        <p:txBody>
          <a:bodyPr/>
          <a:lstStyle/>
          <a:p>
            <a:r>
              <a:rPr lang="en-US" dirty="0"/>
              <a:t>Predicted and Actual Outcome</a:t>
            </a:r>
          </a:p>
        </p:txBody>
      </p:sp>
      <p:sp>
        <p:nvSpPr>
          <p:cNvPr id="3" name="Content Placeholder 2">
            <a:extLst>
              <a:ext uri="{FF2B5EF4-FFF2-40B4-BE49-F238E27FC236}">
                <a16:creationId xmlns:a16="http://schemas.microsoft.com/office/drawing/2014/main" id="{D3E424F6-B7FC-4F24-9204-316BCB98E3F7}"/>
              </a:ext>
            </a:extLst>
          </p:cNvPr>
          <p:cNvSpPr>
            <a:spLocks noGrp="1"/>
          </p:cNvSpPr>
          <p:nvPr>
            <p:ph idx="1"/>
          </p:nvPr>
        </p:nvSpPr>
        <p:spPr/>
        <p:txBody>
          <a:bodyPr/>
          <a:lstStyle/>
          <a:p>
            <a:r>
              <a:rPr lang="en-US" dirty="0">
                <a:solidFill>
                  <a:srgbClr val="FF0000"/>
                </a:solidFill>
              </a:rPr>
              <a:t>[from your proposal: what did you think the outcome of your proposed extension would be? (e.g., recognition accuracy, user behavior, etc</a:t>
            </a:r>
            <a:r>
              <a:rPr lang="en-US">
                <a:solidFill>
                  <a:srgbClr val="FF0000"/>
                </a:solidFill>
              </a:rPr>
              <a:t>.) and how </a:t>
            </a:r>
            <a:r>
              <a:rPr lang="en-US" dirty="0">
                <a:solidFill>
                  <a:srgbClr val="FF0000"/>
                </a:solidFill>
              </a:rPr>
              <a:t>close was your prediction?]</a:t>
            </a:r>
          </a:p>
        </p:txBody>
      </p:sp>
    </p:spTree>
    <p:extLst>
      <p:ext uri="{BB962C8B-B14F-4D97-AF65-F5344CB8AC3E}">
        <p14:creationId xmlns:p14="http://schemas.microsoft.com/office/powerpoint/2010/main" val="84510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241A-4A46-4A92-BACE-CA4742B1FC12}"/>
              </a:ext>
            </a:extLst>
          </p:cNvPr>
          <p:cNvSpPr>
            <a:spLocks noGrp="1"/>
          </p:cNvSpPr>
          <p:nvPr>
            <p:ph type="title"/>
          </p:nvPr>
        </p:nvSpPr>
        <p:spPr/>
        <p:txBody>
          <a:bodyPr/>
          <a:lstStyle/>
          <a:p>
            <a:r>
              <a:rPr lang="en-US"/>
              <a:t>The End!</a:t>
            </a:r>
            <a:endParaRPr lang="en-US" dirty="0"/>
          </a:p>
        </p:txBody>
      </p:sp>
      <p:sp>
        <p:nvSpPr>
          <p:cNvPr id="3" name="Content Placeholder 2">
            <a:extLst>
              <a:ext uri="{FF2B5EF4-FFF2-40B4-BE49-F238E27FC236}">
                <a16:creationId xmlns:a16="http://schemas.microsoft.com/office/drawing/2014/main" id="{A5AD4DC5-79F1-446D-8281-02A8368895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608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309</Words>
  <Application>Microsoft Office PowerPoint</Application>
  <PresentationFormat>Widescreen</PresentationFormat>
  <Paragraphs>22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#2 Final Demo: $P, Unistroke/Multistroke  Dataset Group #25: Nathan Harris, Aravind Subramanian, Shashank Bhat</vt:lpstr>
      <vt:lpstr>Project #2 Overview</vt:lpstr>
      <vt:lpstr>Online / Live Demo</vt:lpstr>
      <vt:lpstr>Offline Recognition Tests</vt:lpstr>
      <vt:lpstr>Analyses</vt:lpstr>
      <vt:lpstr>Implementation and Challenges</vt:lpstr>
      <vt:lpstr>Predicted and Actual Outcome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Final Demo: $1 Algorithm, Unistroke Data [Student Name(s)]</dc:title>
  <dc:creator>Anthony,Lisa</dc:creator>
  <cp:lastModifiedBy>pixelfac.nerfbros@gmail.com</cp:lastModifiedBy>
  <cp:revision>29</cp:revision>
  <dcterms:created xsi:type="dcterms:W3CDTF">2022-03-02T18:36:27Z</dcterms:created>
  <dcterms:modified xsi:type="dcterms:W3CDTF">2023-04-18T04:18:25Z</dcterms:modified>
</cp:coreProperties>
</file>