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lvl1pPr algn="ctr" defTabSz="584200">
      <a:defRPr sz="3600">
        <a:latin typeface="Helvetica Light"/>
        <a:ea typeface="Helvetica Light"/>
        <a:cs typeface="Helvetica Light"/>
        <a:sym typeface="Helvetica Light"/>
      </a:defRPr>
    </a:lvl1pPr>
    <a:lvl2pPr indent="228600" algn="ctr" defTabSz="584200">
      <a:defRPr sz="3600">
        <a:latin typeface="Helvetica Light"/>
        <a:ea typeface="Helvetica Light"/>
        <a:cs typeface="Helvetica Light"/>
        <a:sym typeface="Helvetica Light"/>
      </a:defRPr>
    </a:lvl2pPr>
    <a:lvl3pPr indent="457200" algn="ctr" defTabSz="584200">
      <a:defRPr sz="3600">
        <a:latin typeface="Helvetica Light"/>
        <a:ea typeface="Helvetica Light"/>
        <a:cs typeface="Helvetica Light"/>
        <a:sym typeface="Helvetica Light"/>
      </a:defRPr>
    </a:lvl3pPr>
    <a:lvl4pPr indent="685800" algn="ctr" defTabSz="584200">
      <a:defRPr sz="3600">
        <a:latin typeface="Helvetica Light"/>
        <a:ea typeface="Helvetica Light"/>
        <a:cs typeface="Helvetica Light"/>
        <a:sym typeface="Helvetica Light"/>
      </a:defRPr>
    </a:lvl4pPr>
    <a:lvl5pPr indent="914400" algn="ctr" defTabSz="584200">
      <a:defRPr sz="3600">
        <a:latin typeface="Helvetica Light"/>
        <a:ea typeface="Helvetica Light"/>
        <a:cs typeface="Helvetica Light"/>
        <a:sym typeface="Helvetica Light"/>
      </a:defRPr>
    </a:lvl5pPr>
    <a:lvl6pPr indent="1143000" algn="ctr" defTabSz="584200">
      <a:defRPr sz="3600">
        <a:latin typeface="Helvetica Light"/>
        <a:ea typeface="Helvetica Light"/>
        <a:cs typeface="Helvetica Light"/>
        <a:sym typeface="Helvetica Light"/>
      </a:defRPr>
    </a:lvl6pPr>
    <a:lvl7pPr indent="1371600" algn="ctr" defTabSz="584200">
      <a:defRPr sz="3600">
        <a:latin typeface="Helvetica Light"/>
        <a:ea typeface="Helvetica Light"/>
        <a:cs typeface="Helvetica Light"/>
        <a:sym typeface="Helvetica Light"/>
      </a:defRPr>
    </a:lvl7pPr>
    <a:lvl8pPr indent="1600200" algn="ctr" defTabSz="584200">
      <a:defRPr sz="3600">
        <a:latin typeface="Helvetica Light"/>
        <a:ea typeface="Helvetica Light"/>
        <a:cs typeface="Helvetica Light"/>
        <a:sym typeface="Helvetica Light"/>
      </a:defRPr>
    </a:lvl8pPr>
    <a:lvl9pPr indent="1828800" algn="ctr" defTabSz="584200">
      <a:defRPr sz="36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Helvetica Neue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Helvetica Neue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Helvetica Neue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Helvetica Neue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Helvetica Neue Light"/>
              </a:defRPr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Helvetica Neue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Helvetica Neue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Helvetica Neue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Helvetica Neue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Helvetica Neue Light"/>
              </a:defRPr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latin typeface="+mn-lt"/>
                <a:ea typeface="+mn-ea"/>
                <a:cs typeface="+mn-cs"/>
                <a:sym typeface="Helvetica Neue Thin"/>
              </a:defRPr>
            </a:lvl1pPr>
          </a:lstStyle>
          <a:p>
            <a:pPr lvl="0">
              <a:defRPr sz="1800"/>
            </a:pPr>
            <a:r>
              <a:rPr sz="6000"/>
              <a:t>Titeltext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Helvetica Neue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Helvetica Neue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Helvetica Neue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Helvetica Neue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Helvetica Neue Light"/>
              </a:defRPr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  <a:endParaRPr sz="3600"/>
          </a:p>
          <a:p>
            <a:pPr lvl="1">
              <a:defRPr sz="1800"/>
            </a:pPr>
            <a:r>
              <a:rPr sz="3600"/>
              <a:t>Textebene 2</a:t>
            </a:r>
            <a:endParaRPr sz="3600"/>
          </a:p>
          <a:p>
            <a:pPr lvl="2">
              <a:defRPr sz="1800"/>
            </a:pPr>
            <a:r>
              <a:rPr sz="3600"/>
              <a:t>Textebene 3</a:t>
            </a:r>
            <a:endParaRPr sz="3600"/>
          </a:p>
          <a:p>
            <a:pPr lvl="3">
              <a:defRPr sz="1800"/>
            </a:pPr>
            <a:r>
              <a:rPr sz="3600"/>
              <a:t>Textebene 4</a:t>
            </a:r>
            <a:endParaRPr sz="3600"/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Textebene 1</a:t>
            </a:r>
            <a:endParaRPr sz="2800"/>
          </a:p>
          <a:p>
            <a:pPr lvl="1">
              <a:defRPr sz="1800"/>
            </a:pPr>
            <a:r>
              <a:rPr sz="2800"/>
              <a:t>Textebene 2</a:t>
            </a:r>
            <a:endParaRPr sz="2800"/>
          </a:p>
          <a:p>
            <a:pPr lvl="2">
              <a:defRPr sz="1800"/>
            </a:pPr>
            <a:r>
              <a:rPr sz="2800"/>
              <a:t>Textebene 3</a:t>
            </a:r>
            <a:endParaRPr sz="2800"/>
          </a:p>
          <a:p>
            <a:pPr lvl="3">
              <a:defRPr sz="1800"/>
            </a:pPr>
            <a:r>
              <a:rPr sz="2800"/>
              <a:t>Textebene 4</a:t>
            </a:r>
            <a:endParaRPr sz="2800"/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  <a:endParaRPr sz="3600"/>
          </a:p>
          <a:p>
            <a:pPr lvl="1">
              <a:defRPr sz="1800"/>
            </a:pPr>
            <a:r>
              <a:rPr sz="3600"/>
              <a:t>Textebene 2</a:t>
            </a:r>
            <a:endParaRPr sz="3600"/>
          </a:p>
          <a:p>
            <a:pPr lvl="2">
              <a:defRPr sz="1800"/>
            </a:pPr>
            <a:r>
              <a:rPr sz="3600"/>
              <a:t>Textebene 3</a:t>
            </a:r>
            <a:endParaRPr sz="3600"/>
          </a:p>
          <a:p>
            <a:pPr lvl="3">
              <a:defRPr sz="1800"/>
            </a:pPr>
            <a:r>
              <a:rPr sz="3600"/>
              <a:t>Textebene 4</a:t>
            </a:r>
            <a:endParaRPr sz="3600"/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Textebene 1</a:t>
            </a:r>
            <a:endParaRPr sz="3600"/>
          </a:p>
          <a:p>
            <a:pPr lvl="1">
              <a:defRPr sz="1800"/>
            </a:pPr>
            <a:r>
              <a:rPr sz="3600"/>
              <a:t>Textebene 2</a:t>
            </a:r>
            <a:endParaRPr sz="3600"/>
          </a:p>
          <a:p>
            <a:pPr lvl="2">
              <a:defRPr sz="1800"/>
            </a:pPr>
            <a:r>
              <a:rPr sz="3600"/>
              <a:t>Textebene 3</a:t>
            </a:r>
            <a:endParaRPr sz="3600"/>
          </a:p>
          <a:p>
            <a:pPr lvl="3">
              <a:defRPr sz="1800"/>
            </a:pPr>
            <a:r>
              <a:rPr sz="3600"/>
              <a:t>Textebene 4</a:t>
            </a:r>
            <a:endParaRPr sz="3600"/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j-lt"/>
          <a:ea typeface="+mj-ea"/>
          <a:cs typeface="+mj-cs"/>
          <a:sym typeface="Helvetica Neue Light"/>
        </a:defRPr>
      </a:lvl1pPr>
      <a:lvl2pPr indent="228600" algn="ctr" defTabSz="584200">
        <a:defRPr sz="8000">
          <a:latin typeface="+mj-lt"/>
          <a:ea typeface="+mj-ea"/>
          <a:cs typeface="+mj-cs"/>
          <a:sym typeface="Helvetica Neue Light"/>
        </a:defRPr>
      </a:lvl2pPr>
      <a:lvl3pPr indent="457200" algn="ctr" defTabSz="584200">
        <a:defRPr sz="8000">
          <a:latin typeface="+mj-lt"/>
          <a:ea typeface="+mj-ea"/>
          <a:cs typeface="+mj-cs"/>
          <a:sym typeface="Helvetica Neue Light"/>
        </a:defRPr>
      </a:lvl3pPr>
      <a:lvl4pPr indent="685800" algn="ctr" defTabSz="584200">
        <a:defRPr sz="8000">
          <a:latin typeface="+mj-lt"/>
          <a:ea typeface="+mj-ea"/>
          <a:cs typeface="+mj-cs"/>
          <a:sym typeface="Helvetica Neue Light"/>
        </a:defRPr>
      </a:lvl4pPr>
      <a:lvl5pPr indent="914400" algn="ctr" defTabSz="584200">
        <a:defRPr sz="8000">
          <a:latin typeface="+mj-lt"/>
          <a:ea typeface="+mj-ea"/>
          <a:cs typeface="+mj-cs"/>
          <a:sym typeface="Helvetica Neue Light"/>
        </a:defRPr>
      </a:lvl5pPr>
      <a:lvl6pPr indent="1143000" algn="ctr" defTabSz="584200">
        <a:defRPr sz="8000">
          <a:latin typeface="+mj-lt"/>
          <a:ea typeface="+mj-ea"/>
          <a:cs typeface="+mj-cs"/>
          <a:sym typeface="Helvetica Neue Light"/>
        </a:defRPr>
      </a:lvl6pPr>
      <a:lvl7pPr indent="1371600" algn="ctr" defTabSz="584200">
        <a:defRPr sz="8000">
          <a:latin typeface="+mj-lt"/>
          <a:ea typeface="+mj-ea"/>
          <a:cs typeface="+mj-cs"/>
          <a:sym typeface="Helvetica Neue Light"/>
        </a:defRPr>
      </a:lvl7pPr>
      <a:lvl8pPr indent="1600200" algn="ctr" defTabSz="584200">
        <a:defRPr sz="8000">
          <a:latin typeface="+mj-lt"/>
          <a:ea typeface="+mj-ea"/>
          <a:cs typeface="+mj-cs"/>
          <a:sym typeface="Helvetica Neue Light"/>
        </a:defRPr>
      </a:lvl8pPr>
      <a:lvl9pPr indent="1828800" algn="ctr" defTabSz="584200">
        <a:defRPr sz="8000">
          <a:latin typeface="+mj-lt"/>
          <a:ea typeface="+mj-ea"/>
          <a:cs typeface="+mj-cs"/>
          <a:sym typeface="Helvetica Neue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ElferRaus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Lara Sievers, Adrian Schmidt, Fabian Schneider</a:t>
            </a:r>
            <a:endParaRPr sz="3200"/>
          </a:p>
          <a:p>
            <a:pPr lvl="0">
              <a:defRPr sz="1800"/>
            </a:pPr>
            <a:r>
              <a:rPr sz="3200"/>
              <a:t>26.06.2015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Use-Case-Diagramm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1155" y="375555"/>
            <a:ext cx="9002490" cy="90024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latin typeface="+mn-lt"/>
                <a:ea typeface="+mn-ea"/>
                <a:cs typeface="+mn-cs"/>
                <a:sym typeface="Helvetica Neue Thin"/>
              </a:defRPr>
            </a:lvl1pPr>
          </a:lstStyle>
          <a:p>
            <a:pPr lvl="0">
              <a:defRPr sz="1800"/>
            </a:pPr>
            <a:r>
              <a:rPr sz="8000"/>
              <a:t>Sequenzdiagramm</a:t>
            </a:r>
          </a:p>
        </p:txBody>
      </p:sp>
      <p:pic>
        <p:nvPicPr>
          <p:cNvPr id="70" name="sequenzdiagramm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1314" y="2439039"/>
            <a:ext cx="5862172" cy="6628122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equenzdiagramm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9166" y="-1"/>
            <a:ext cx="8626468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latin typeface="+mn-lt"/>
                <a:ea typeface="+mn-ea"/>
                <a:cs typeface="+mn-cs"/>
                <a:sym typeface="Helvetica Neue Thin"/>
              </a:defRPr>
            </a:lvl1pPr>
          </a:lstStyle>
          <a:p>
            <a:pPr lvl="0">
              <a:defRPr sz="1800"/>
            </a:pPr>
            <a:r>
              <a:rPr sz="8000"/>
              <a:t>Algorithmen</a:t>
            </a:r>
          </a:p>
        </p:txBody>
      </p:sp>
      <p:sp>
        <p:nvSpPr>
          <p:cNvPr id="76" name="Shape 76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77" name="Shape 77"/>
          <p:cNvSpPr/>
          <p:nvPr/>
        </p:nvSpPr>
        <p:spPr>
          <a:xfrm>
            <a:off x="2341884" y="4241800"/>
            <a:ext cx="1270001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grpSp>
        <p:nvGrpSpPr>
          <p:cNvPr id="82" name="Group 82"/>
          <p:cNvGrpSpPr/>
          <p:nvPr/>
        </p:nvGrpSpPr>
        <p:grpSpPr>
          <a:xfrm>
            <a:off x="4678684" y="2260600"/>
            <a:ext cx="1270001" cy="5232400"/>
            <a:chOff x="0" y="0"/>
            <a:chExt cx="1270000" cy="5232400"/>
          </a:xfrm>
        </p:grpSpPr>
        <p:sp>
          <p:nvSpPr>
            <p:cNvPr id="78" name="Shape 78"/>
            <p:cNvSpPr/>
            <p:nvPr/>
          </p:nvSpPr>
          <p:spPr>
            <a:xfrm>
              <a:off x="0" y="2641600"/>
              <a:ext cx="1270000" cy="1270000"/>
            </a:xfrm>
            <a:prstGeom prst="rect">
              <a:avLst/>
            </a:prstGeom>
            <a:solidFill>
              <a:srgbClr val="E499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8, 13, 9, …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0" y="1320800"/>
              <a:ext cx="1270000" cy="1270000"/>
            </a:xfrm>
            <a:prstGeom prst="rect">
              <a:avLst/>
            </a:prstGeom>
            <a:solidFill>
              <a:srgbClr val="00DD1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5, 3, 17, …</a:t>
              </a:r>
            </a:p>
          </p:txBody>
        </p:sp>
        <p:sp>
          <p:nvSpPr>
            <p:cNvPr id="80" name="Shape 80"/>
            <p:cNvSpPr/>
            <p:nvPr/>
          </p:nvSpPr>
          <p:spPr>
            <a:xfrm>
              <a:off x="0" y="3962400"/>
              <a:ext cx="1270000" cy="1270000"/>
            </a:xfrm>
            <a:prstGeom prst="rect">
              <a:avLst/>
            </a:prstGeom>
            <a:solidFill>
              <a:srgbClr val="E521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5, 2, 15, …</a:t>
              </a:r>
            </a:p>
          </p:txBody>
        </p:sp>
        <p:sp>
          <p:nvSpPr>
            <p:cNvPr id="81" name="Shape 81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solidFill>
              <a:srgbClr val="4F47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3, 6, 12, …</a:t>
              </a:r>
            </a:p>
          </p:txBody>
        </p:sp>
      </p:grpSp>
      <p:grpSp>
        <p:nvGrpSpPr>
          <p:cNvPr id="87" name="Group 87"/>
          <p:cNvGrpSpPr/>
          <p:nvPr/>
        </p:nvGrpSpPr>
        <p:grpSpPr>
          <a:xfrm>
            <a:off x="7002784" y="2260600"/>
            <a:ext cx="1270001" cy="5232400"/>
            <a:chOff x="0" y="0"/>
            <a:chExt cx="1270000" cy="5232400"/>
          </a:xfrm>
        </p:grpSpPr>
        <p:sp>
          <p:nvSpPr>
            <p:cNvPr id="83" name="Shape 83"/>
            <p:cNvSpPr/>
            <p:nvPr/>
          </p:nvSpPr>
          <p:spPr>
            <a:xfrm>
              <a:off x="0" y="2641600"/>
              <a:ext cx="1270000" cy="1270000"/>
            </a:xfrm>
            <a:prstGeom prst="rect">
              <a:avLst/>
            </a:prstGeom>
            <a:solidFill>
              <a:srgbClr val="E499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1 … 20</a:t>
              </a:r>
            </a:p>
          </p:txBody>
        </p:sp>
        <p:sp>
          <p:nvSpPr>
            <p:cNvPr id="84" name="Shape 84"/>
            <p:cNvSpPr/>
            <p:nvPr/>
          </p:nvSpPr>
          <p:spPr>
            <a:xfrm>
              <a:off x="0" y="1320800"/>
              <a:ext cx="1270000" cy="1270000"/>
            </a:xfrm>
            <a:prstGeom prst="rect">
              <a:avLst/>
            </a:prstGeom>
            <a:solidFill>
              <a:srgbClr val="00DD1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1 … 20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3962400"/>
              <a:ext cx="1270000" cy="1270000"/>
            </a:xfrm>
            <a:prstGeom prst="rect">
              <a:avLst/>
            </a:prstGeom>
            <a:solidFill>
              <a:srgbClr val="E521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1 … 20</a:t>
              </a:r>
            </a:p>
          </p:txBody>
        </p:sp>
        <p:sp>
          <p:nvSpPr>
            <p:cNvPr id="86" name="Shape 86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solidFill>
              <a:srgbClr val="4F47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1 … 20</a:t>
              </a:r>
            </a:p>
          </p:txBody>
        </p:sp>
      </p:grpSp>
      <p:sp>
        <p:nvSpPr>
          <p:cNvPr id="88" name="Shape 88"/>
          <p:cNvSpPr/>
          <p:nvPr/>
        </p:nvSpPr>
        <p:spPr>
          <a:xfrm>
            <a:off x="9286254" y="4188469"/>
            <a:ext cx="1376662" cy="137666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89" name="Shape 89"/>
          <p:cNvSpPr/>
          <p:nvPr/>
        </p:nvSpPr>
        <p:spPr>
          <a:xfrm flipV="1">
            <a:off x="3620695" y="3180010"/>
            <a:ext cx="1072911" cy="166509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0" name="Shape 90"/>
          <p:cNvSpPr/>
          <p:nvPr/>
        </p:nvSpPr>
        <p:spPr>
          <a:xfrm flipV="1">
            <a:off x="3635528" y="4238490"/>
            <a:ext cx="1038721" cy="60513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1" name="Shape 91"/>
          <p:cNvSpPr/>
          <p:nvPr/>
        </p:nvSpPr>
        <p:spPr>
          <a:xfrm>
            <a:off x="3610319" y="4846877"/>
            <a:ext cx="1093431" cy="1674413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2" name="Shape 92"/>
          <p:cNvSpPr/>
          <p:nvPr/>
        </p:nvSpPr>
        <p:spPr>
          <a:xfrm>
            <a:off x="3610798" y="4835840"/>
            <a:ext cx="1089044" cy="75343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3" name="Shape 93"/>
          <p:cNvSpPr/>
          <p:nvPr/>
        </p:nvSpPr>
        <p:spPr>
          <a:xfrm>
            <a:off x="9339584" y="4237483"/>
            <a:ext cx="1270001" cy="313203"/>
          </a:xfrm>
          <a:prstGeom prst="rect">
            <a:avLst/>
          </a:prstGeom>
          <a:solidFill>
            <a:srgbClr val="4F4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500">
                <a:solidFill>
                  <a:srgbClr val="FFFFFF"/>
                </a:solidFill>
              </a:defRPr>
            </a:pPr>
          </a:p>
        </p:txBody>
      </p:sp>
      <p:sp>
        <p:nvSpPr>
          <p:cNvPr id="94" name="Shape 94"/>
          <p:cNvSpPr/>
          <p:nvPr/>
        </p:nvSpPr>
        <p:spPr>
          <a:xfrm>
            <a:off x="8279366" y="3180639"/>
            <a:ext cx="1044672" cy="123738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5" name="Shape 95"/>
          <p:cNvSpPr/>
          <p:nvPr/>
        </p:nvSpPr>
        <p:spPr>
          <a:xfrm>
            <a:off x="9339584" y="4552384"/>
            <a:ext cx="1270001" cy="313203"/>
          </a:xfrm>
          <a:prstGeom prst="rect">
            <a:avLst/>
          </a:prstGeom>
          <a:solidFill>
            <a:srgbClr val="00DD1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6" name="Shape 96"/>
          <p:cNvSpPr/>
          <p:nvPr/>
        </p:nvSpPr>
        <p:spPr>
          <a:xfrm>
            <a:off x="8288640" y="4254337"/>
            <a:ext cx="1029681" cy="43977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7" name="Shape 97"/>
          <p:cNvSpPr/>
          <p:nvPr/>
        </p:nvSpPr>
        <p:spPr>
          <a:xfrm>
            <a:off x="9339584" y="5178214"/>
            <a:ext cx="1270001" cy="313203"/>
          </a:xfrm>
          <a:prstGeom prst="rect">
            <a:avLst/>
          </a:prstGeom>
          <a:solidFill>
            <a:srgbClr val="E521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8" name="Shape 98"/>
          <p:cNvSpPr/>
          <p:nvPr/>
        </p:nvSpPr>
        <p:spPr>
          <a:xfrm flipV="1">
            <a:off x="8294009" y="5333000"/>
            <a:ext cx="1028545" cy="123879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9" name="Shape 99"/>
          <p:cNvSpPr/>
          <p:nvPr/>
        </p:nvSpPr>
        <p:spPr>
          <a:xfrm>
            <a:off x="9339584" y="4863717"/>
            <a:ext cx="1270001" cy="313203"/>
          </a:xfrm>
          <a:prstGeom prst="rect">
            <a:avLst/>
          </a:prstGeom>
          <a:solidFill>
            <a:srgbClr val="E499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0" name="Shape 100"/>
          <p:cNvSpPr/>
          <p:nvPr/>
        </p:nvSpPr>
        <p:spPr>
          <a:xfrm flipV="1">
            <a:off x="8286948" y="5025970"/>
            <a:ext cx="1043726" cy="55318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1" name="Shape 101"/>
          <p:cNvSpPr/>
          <p:nvPr/>
        </p:nvSpPr>
        <p:spPr>
          <a:xfrm>
            <a:off x="5927917" y="586705"/>
            <a:ext cx="7124109" cy="2016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2" algn="l">
              <a:defRPr sz="1800"/>
            </a:pPr>
            <a:r>
              <a:rPr sz="6000">
                <a:latin typeface="+mn-lt"/>
                <a:ea typeface="+mn-ea"/>
                <a:cs typeface="+mn-cs"/>
                <a:sym typeface="Helvetica Neue Thin"/>
              </a:rPr>
              <a:t>Sortieren</a:t>
            </a:r>
          </a:p>
        </p:txBody>
      </p:sp>
      <p:grpSp>
        <p:nvGrpSpPr>
          <p:cNvPr id="106" name="Group 106"/>
          <p:cNvGrpSpPr/>
          <p:nvPr/>
        </p:nvGrpSpPr>
        <p:grpSpPr>
          <a:xfrm>
            <a:off x="5970326" y="2847754"/>
            <a:ext cx="1040191" cy="4010246"/>
            <a:chOff x="0" y="0"/>
            <a:chExt cx="1040190" cy="4010245"/>
          </a:xfrm>
        </p:grpSpPr>
        <p:sp>
          <p:nvSpPr>
            <p:cNvPr id="102" name="Shape 102"/>
            <p:cNvSpPr/>
            <p:nvPr/>
          </p:nvSpPr>
          <p:spPr>
            <a:xfrm>
              <a:off x="16673" y="0"/>
              <a:ext cx="1023517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03" name="Shape 103"/>
            <p:cNvSpPr/>
            <p:nvPr/>
          </p:nvSpPr>
          <p:spPr>
            <a:xfrm>
              <a:off x="0" y="1368645"/>
              <a:ext cx="102351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2689445"/>
              <a:ext cx="102351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6673" y="4010245"/>
              <a:ext cx="102351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</p:spTree>
  </p:cSld>
  <p:clrMapOvr>
    <a:masterClrMapping/>
  </p:clrMapOvr>
  <p:transition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nodeType="afterEffect" presetClass="entr" presetSubtype="0" presetID="1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afterEffect" presetClass="entr" presetSubtype="0" presetID="1" grpId="1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"/>
                            </p:stCondLst>
                            <p:childTnLst>
                              <p:par>
                                <p:cTn id="39" nodeType="after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"/>
                            </p:stCondLst>
                            <p:childTnLst>
                              <p:par>
                                <p:cTn id="42" nodeType="afterEffect" presetClass="entr" presetSubtype="0" presetID="1" grpId="1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"/>
                            </p:stCondLst>
                            <p:childTnLst>
                              <p:par>
                                <p:cTn id="45" nodeType="afterEffect" presetClass="entr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"/>
                            </p:stCondLst>
                            <p:childTnLst>
                              <p:par>
                                <p:cTn id="48" nodeType="afterEffect" presetClass="entr" presetSubtype="0" presetID="1" grpId="1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"/>
                            </p:stCondLst>
                            <p:childTnLst>
                              <p:par>
                                <p:cTn id="51" nodeType="afterEffect" presetClass="entr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5" grpId="11"/>
      <p:bldP build="whole" bldLvl="1" animBg="1" rev="0" advAuto="0" spid="97" grpId="15"/>
      <p:bldP build="whole" bldLvl="1" animBg="1" rev="0" advAuto="0" spid="89" grpId="1"/>
      <p:bldP build="whole" bldLvl="1" animBg="1" rev="0" advAuto="0" spid="96" grpId="10"/>
      <p:bldP build="whole" bldLvl="1" animBg="1" rev="0" advAuto="0" spid="99" grpId="13"/>
      <p:bldP build="whole" bldLvl="1" animBg="1" rev="0" advAuto="0" spid="82" grpId="5"/>
      <p:bldP build="whole" bldLvl="1" animBg="1" rev="0" advAuto="0" spid="87" grpId="7"/>
      <p:bldP build="whole" bldLvl="1" animBg="1" rev="0" advAuto="0" spid="92" grpId="3"/>
      <p:bldP build="whole" bldLvl="1" animBg="1" rev="0" advAuto="0" spid="90" grpId="2"/>
      <p:bldP build="whole" bldLvl="1" animBg="1" rev="0" advAuto="0" spid="94" grpId="8"/>
      <p:bldP build="whole" bldLvl="1" animBg="1" rev="0" advAuto="0" spid="93" grpId="9"/>
      <p:bldP build="whole" bldLvl="1" animBg="1" rev="0" advAuto="0" spid="100" grpId="12"/>
      <p:bldP build="whole" bldLvl="1" animBg="1" rev="0" advAuto="0" spid="98" grpId="14"/>
      <p:bldP build="whole" bldLvl="1" animBg="1" rev="0" advAuto="0" spid="106" grpId="6"/>
      <p:bldP build="whole" bldLvl="1" animBg="1" rev="0" advAuto="0" spid="91" grpId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latin typeface="+mn-lt"/>
                <a:ea typeface="+mn-ea"/>
                <a:cs typeface="+mn-cs"/>
                <a:sym typeface="Helvetica Neue Thin"/>
              </a:defRPr>
            </a:lvl1pPr>
          </a:lstStyle>
          <a:p>
            <a:pPr lvl="0">
              <a:defRPr sz="1800"/>
            </a:pPr>
            <a:r>
              <a:rPr sz="8000"/>
              <a:t>Algorithmen</a:t>
            </a:r>
          </a:p>
        </p:txBody>
      </p:sp>
      <p:sp>
        <p:nvSpPr>
          <p:cNvPr id="109" name="Shape 109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10" name="Shape 110"/>
          <p:cNvSpPr/>
          <p:nvPr/>
        </p:nvSpPr>
        <p:spPr>
          <a:xfrm>
            <a:off x="2480602" y="2994986"/>
            <a:ext cx="1376662" cy="137666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11" name="Shape 111"/>
          <p:cNvSpPr/>
          <p:nvPr/>
        </p:nvSpPr>
        <p:spPr>
          <a:xfrm>
            <a:off x="2533932" y="3044001"/>
            <a:ext cx="1270001" cy="313202"/>
          </a:xfrm>
          <a:prstGeom prst="rect">
            <a:avLst/>
          </a:prstGeom>
          <a:solidFill>
            <a:srgbClr val="4F4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500">
                <a:solidFill>
                  <a:srgbClr val="FFFFFF"/>
                </a:solidFill>
              </a:defRPr>
            </a:pPr>
          </a:p>
        </p:txBody>
      </p:sp>
      <p:sp>
        <p:nvSpPr>
          <p:cNvPr id="112" name="Shape 112"/>
          <p:cNvSpPr/>
          <p:nvPr/>
        </p:nvSpPr>
        <p:spPr>
          <a:xfrm>
            <a:off x="2533932" y="3358901"/>
            <a:ext cx="1270001" cy="313203"/>
          </a:xfrm>
          <a:prstGeom prst="rect">
            <a:avLst/>
          </a:prstGeom>
          <a:solidFill>
            <a:srgbClr val="00DD1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3" name="Shape 113"/>
          <p:cNvSpPr/>
          <p:nvPr/>
        </p:nvSpPr>
        <p:spPr>
          <a:xfrm>
            <a:off x="2533932" y="3984731"/>
            <a:ext cx="1270001" cy="313203"/>
          </a:xfrm>
          <a:prstGeom prst="rect">
            <a:avLst/>
          </a:prstGeom>
          <a:solidFill>
            <a:srgbClr val="E521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4" name="Shape 114"/>
          <p:cNvSpPr/>
          <p:nvPr/>
        </p:nvSpPr>
        <p:spPr>
          <a:xfrm>
            <a:off x="2533932" y="3670234"/>
            <a:ext cx="1270001" cy="313203"/>
          </a:xfrm>
          <a:prstGeom prst="rect">
            <a:avLst/>
          </a:prstGeom>
          <a:solidFill>
            <a:srgbClr val="E499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5927216" y="586705"/>
            <a:ext cx="7124810" cy="2016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2" algn="l">
              <a:defRPr sz="1800"/>
            </a:pPr>
            <a:r>
              <a:rPr sz="6000">
                <a:latin typeface="+mn-lt"/>
                <a:ea typeface="+mn-ea"/>
                <a:cs typeface="+mn-cs"/>
                <a:sym typeface="Helvetica Neue Thin"/>
              </a:rPr>
              <a:t>K.I. (kleinste Kette)</a:t>
            </a:r>
          </a:p>
        </p:txBody>
      </p:sp>
      <p:grpSp>
        <p:nvGrpSpPr>
          <p:cNvPr id="121" name="Group 121"/>
          <p:cNvGrpSpPr/>
          <p:nvPr/>
        </p:nvGrpSpPr>
        <p:grpSpPr>
          <a:xfrm>
            <a:off x="2195840" y="5263017"/>
            <a:ext cx="4514586" cy="1270001"/>
            <a:chOff x="0" y="0"/>
            <a:chExt cx="4514585" cy="1270000"/>
          </a:xfrm>
        </p:grpSpPr>
        <p:grpSp>
          <p:nvGrpSpPr>
            <p:cNvPr id="119" name="Group 119"/>
            <p:cNvGrpSpPr/>
            <p:nvPr/>
          </p:nvGrpSpPr>
          <p:grpSpPr>
            <a:xfrm>
              <a:off x="0" y="0"/>
              <a:ext cx="3907605" cy="1270000"/>
              <a:chOff x="0" y="0"/>
              <a:chExt cx="3907604" cy="1270000"/>
            </a:xfrm>
          </p:grpSpPr>
          <p:sp>
            <p:nvSpPr>
              <p:cNvPr id="116" name="Shape 116"/>
              <p:cNvSpPr/>
              <p:nvPr/>
            </p:nvSpPr>
            <p:spPr>
              <a:xfrm>
                <a:off x="0" y="0"/>
                <a:ext cx="1270000" cy="1270000"/>
              </a:xfrm>
              <a:prstGeom prst="rect">
                <a:avLst/>
              </a:prstGeom>
              <a:solidFill>
                <a:srgbClr val="4F47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FFFFFF"/>
                    </a:solidFill>
                  </a:rPr>
                  <a:t>LC-n</a:t>
                </a:r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1318802" y="0"/>
                <a:ext cx="1270001" cy="1270000"/>
              </a:xfrm>
              <a:prstGeom prst="rect">
                <a:avLst/>
              </a:prstGeom>
              <a:solidFill>
                <a:srgbClr val="4F47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FFFFFF"/>
                    </a:solidFill>
                  </a:rPr>
                  <a:t>LC-2</a:t>
                </a:r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2637604" y="0"/>
                <a:ext cx="1270001" cy="1270000"/>
              </a:xfrm>
              <a:prstGeom prst="rect">
                <a:avLst/>
              </a:prstGeom>
              <a:solidFill>
                <a:srgbClr val="4F47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FFFFFF"/>
                    </a:solidFill>
                  </a:rPr>
                  <a:t>LC-1</a:t>
                </a:r>
              </a:p>
            </p:txBody>
          </p:sp>
        </p:grpSp>
        <p:sp>
          <p:nvSpPr>
            <p:cNvPr id="120" name="Shape 120"/>
            <p:cNvSpPr/>
            <p:nvPr/>
          </p:nvSpPr>
          <p:spPr>
            <a:xfrm>
              <a:off x="4098533" y="311150"/>
              <a:ext cx="4160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&lt;</a:t>
              </a:r>
            </a:p>
          </p:txBody>
        </p:sp>
      </p:grpSp>
      <p:grpSp>
        <p:nvGrpSpPr>
          <p:cNvPr id="124" name="Group 124"/>
          <p:cNvGrpSpPr/>
          <p:nvPr/>
        </p:nvGrpSpPr>
        <p:grpSpPr>
          <a:xfrm>
            <a:off x="3936588" y="3048317"/>
            <a:ext cx="2614055" cy="1270001"/>
            <a:chOff x="0" y="0"/>
            <a:chExt cx="2614054" cy="1270000"/>
          </a:xfrm>
        </p:grpSpPr>
        <p:sp>
          <p:nvSpPr>
            <p:cNvPr id="122" name="Shape 122"/>
            <p:cNvSpPr/>
            <p:nvPr/>
          </p:nvSpPr>
          <p:spPr>
            <a:xfrm>
              <a:off x="1344054" y="0"/>
              <a:ext cx="1270001" cy="1270000"/>
            </a:xfrm>
            <a:prstGeom prst="rect">
              <a:avLst/>
            </a:prstGeom>
            <a:solidFill>
              <a:srgbClr val="4F47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" name="Shape 123"/>
            <p:cNvSpPr/>
            <p:nvPr/>
          </p:nvSpPr>
          <p:spPr>
            <a:xfrm>
              <a:off x="0" y="624950"/>
              <a:ext cx="121139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grpSp>
        <p:nvGrpSpPr>
          <p:cNvPr id="127" name="Group 127"/>
          <p:cNvGrpSpPr/>
          <p:nvPr/>
        </p:nvGrpSpPr>
        <p:grpSpPr>
          <a:xfrm>
            <a:off x="6650283" y="3048317"/>
            <a:ext cx="3886614" cy="1270001"/>
            <a:chOff x="0" y="0"/>
            <a:chExt cx="3886613" cy="1270000"/>
          </a:xfrm>
        </p:grpSpPr>
        <p:sp>
          <p:nvSpPr>
            <p:cNvPr id="125" name="Shape 125"/>
            <p:cNvSpPr/>
            <p:nvPr/>
          </p:nvSpPr>
          <p:spPr>
            <a:xfrm>
              <a:off x="1311039" y="0"/>
              <a:ext cx="2575575" cy="1270000"/>
            </a:xfrm>
            <a:prstGeom prst="rect">
              <a:avLst/>
            </a:prstGeom>
            <a:solidFill>
              <a:srgbClr val="4F47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r>
                <a:rPr sz="2400">
                  <a:solidFill>
                    <a:srgbClr val="FFFFFF"/>
                  </a:solidFill>
                </a:rPr>
                <a:t>spielfeld.</a:t>
              </a:r>
              <a:endParaRPr sz="2400">
                <a:solidFill>
                  <a:srgbClr val="FFFFFF"/>
                </a:solidFill>
              </a:endParaRPr>
            </a:p>
            <a:p>
              <a:pPr lvl="0">
                <a:defRPr sz="1800"/>
              </a:pPr>
              <a:r>
                <a:rPr sz="2400">
                  <a:solidFill>
                    <a:srgbClr val="FFFFFF"/>
                  </a:solidFill>
                </a:rPr>
                <a:t>getHighestCard()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0" y="635000"/>
              <a:ext cx="121139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grpSp>
        <p:nvGrpSpPr>
          <p:cNvPr id="133" name="Group 133"/>
          <p:cNvGrpSpPr/>
          <p:nvPr/>
        </p:nvGrpSpPr>
        <p:grpSpPr>
          <a:xfrm>
            <a:off x="6901353" y="4496610"/>
            <a:ext cx="3907607" cy="2036408"/>
            <a:chOff x="0" y="0"/>
            <a:chExt cx="3907605" cy="2036407"/>
          </a:xfrm>
        </p:grpSpPr>
        <p:grpSp>
          <p:nvGrpSpPr>
            <p:cNvPr id="131" name="Group 131"/>
            <p:cNvGrpSpPr/>
            <p:nvPr/>
          </p:nvGrpSpPr>
          <p:grpSpPr>
            <a:xfrm>
              <a:off x="0" y="766407"/>
              <a:ext cx="3907606" cy="1270001"/>
              <a:chOff x="0" y="0"/>
              <a:chExt cx="3907605" cy="1270000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0" y="0"/>
                <a:ext cx="1270000" cy="1270000"/>
              </a:xfrm>
              <a:prstGeom prst="rect">
                <a:avLst/>
              </a:prstGeom>
              <a:solidFill>
                <a:srgbClr val="4F47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FFFFFF"/>
                    </a:solidFill>
                  </a:rPr>
                  <a:t>HC+1</a:t>
                </a: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1318802" y="0"/>
                <a:ext cx="1270001" cy="1270001"/>
              </a:xfrm>
              <a:prstGeom prst="rect">
                <a:avLst/>
              </a:prstGeom>
              <a:solidFill>
                <a:srgbClr val="4F47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FFFFFF"/>
                    </a:solidFill>
                  </a:rPr>
                  <a:t>HC+2</a:t>
                </a:r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2637605" y="0"/>
                <a:ext cx="1270001" cy="1270001"/>
              </a:xfrm>
              <a:prstGeom prst="rect">
                <a:avLst/>
              </a:prstGeom>
              <a:solidFill>
                <a:srgbClr val="4F47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400">
                    <a:solidFill>
                      <a:srgbClr val="FFFFFF"/>
                    </a:solidFill>
                  </a:rPr>
                  <a:t>HC+n</a:t>
                </a:r>
              </a:p>
            </p:txBody>
          </p:sp>
        </p:grpSp>
        <p:sp>
          <p:nvSpPr>
            <p:cNvPr id="132" name="Shape 132"/>
            <p:cNvSpPr/>
            <p:nvPr/>
          </p:nvSpPr>
          <p:spPr>
            <a:xfrm>
              <a:off x="1966766" y="0"/>
              <a:ext cx="1" cy="5881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grpSp>
        <p:nvGrpSpPr>
          <p:cNvPr id="136" name="Group 136"/>
          <p:cNvGrpSpPr/>
          <p:nvPr/>
        </p:nvGrpSpPr>
        <p:grpSpPr>
          <a:xfrm>
            <a:off x="5814069" y="6732014"/>
            <a:ext cx="1376662" cy="2128449"/>
            <a:chOff x="0" y="0"/>
            <a:chExt cx="1376660" cy="2128448"/>
          </a:xfrm>
        </p:grpSpPr>
        <p:sp>
          <p:nvSpPr>
            <p:cNvPr id="134" name="Shape 134"/>
            <p:cNvSpPr/>
            <p:nvPr/>
          </p:nvSpPr>
          <p:spPr>
            <a:xfrm>
              <a:off x="0" y="751787"/>
              <a:ext cx="1376661" cy="1376662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/>
                <a:t>return kK</a:t>
              </a:r>
            </a:p>
          </p:txBody>
        </p:sp>
        <p:sp>
          <p:nvSpPr>
            <p:cNvPr id="135" name="Shape 135"/>
            <p:cNvSpPr/>
            <p:nvPr/>
          </p:nvSpPr>
          <p:spPr>
            <a:xfrm flipH="1">
              <a:off x="688330" y="0"/>
              <a:ext cx="1" cy="5881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</p:spTree>
  </p:cSld>
  <p:clrMapOvr>
    <a:masterClrMapping/>
  </p:clrMapOvr>
  <p:transition spd="slow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2"/>
      <p:bldP build="whole" bldLvl="1" animBg="1" rev="0" advAuto="0" spid="133" grpId="3"/>
      <p:bldP build="whole" bldLvl="1" animBg="1" rev="0" advAuto="0" spid="136" grpId="5"/>
      <p:bldP build="whole" bldLvl="1" animBg="1" rev="0" advAuto="0" spid="121" grpId="4"/>
      <p:bldP build="whole" bldLvl="1" animBg="1" rev="0" advAuto="0" spid="12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latin typeface="+mn-lt"/>
                <a:ea typeface="+mn-ea"/>
                <a:cs typeface="+mn-cs"/>
                <a:sym typeface="Helvetica Neue Thin"/>
              </a:defRPr>
            </a:lvl1pPr>
          </a:lstStyle>
          <a:p>
            <a:pPr lvl="0">
              <a:defRPr sz="1800"/>
            </a:pPr>
            <a:r>
              <a:rPr sz="8000"/>
              <a:t>Herangehensweise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Analyse des Originalspiels</a:t>
            </a:r>
            <a:endParaRPr sz="3600"/>
          </a:p>
          <a:p>
            <a:pPr lvl="0">
              <a:defRPr sz="1800"/>
            </a:pPr>
            <a:r>
              <a:rPr sz="3600"/>
              <a:t>Use-Case Diagramm erstellt</a:t>
            </a:r>
            <a:endParaRPr sz="3600"/>
          </a:p>
          <a:p>
            <a:pPr lvl="0">
              <a:defRPr sz="1800"/>
            </a:pPr>
            <a:r>
              <a:rPr sz="3600"/>
              <a:t>Klassendiagramm erstellt</a:t>
            </a:r>
            <a:endParaRPr sz="3600"/>
          </a:p>
          <a:p>
            <a:pPr lvl="0">
              <a:defRPr sz="1800"/>
            </a:pPr>
            <a:r>
              <a:rPr sz="3600"/>
              <a:t>Sequenzdiagramm erstellt</a:t>
            </a:r>
            <a:endParaRPr sz="3600"/>
          </a:p>
          <a:p>
            <a:pPr lvl="0">
              <a:defRPr sz="1800"/>
            </a:pPr>
            <a:r>
              <a:rPr sz="3600"/>
              <a:t>Pseudocode</a:t>
            </a:r>
            <a:endParaRPr sz="3600"/>
          </a:p>
          <a:p>
            <a:pPr lvl="0">
              <a:defRPr sz="1800"/>
            </a:pPr>
            <a:r>
              <a:rPr sz="3600"/>
              <a:t>Java Implementierung</a:t>
            </a:r>
          </a:p>
        </p:txBody>
      </p:sp>
      <p:sp>
        <p:nvSpPr>
          <p:cNvPr id="140" name="Shape 140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slow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latin typeface="+mn-lt"/>
                <a:ea typeface="+mn-ea"/>
                <a:cs typeface="+mn-cs"/>
                <a:sym typeface="Helvetica Neue Thin"/>
              </a:defRPr>
            </a:lvl1pPr>
          </a:lstStyle>
          <a:p>
            <a:pPr lvl="0">
              <a:defRPr sz="1800"/>
            </a:pPr>
            <a:r>
              <a:rPr sz="8000"/>
              <a:t>Projektplan</a:t>
            </a:r>
          </a:p>
        </p:txBody>
      </p:sp>
      <p:pic>
        <p:nvPicPr>
          <p:cNvPr id="143" name="Projektplan vorher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196" y="2050378"/>
            <a:ext cx="11694408" cy="819969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5537200" y="628303"/>
            <a:ext cx="7507879" cy="1975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2" algn="l">
              <a:defRPr sz="1800"/>
            </a:pPr>
            <a:r>
              <a:rPr sz="6000">
                <a:latin typeface="+mn-lt"/>
                <a:ea typeface="+mn-ea"/>
                <a:cs typeface="+mn-cs"/>
                <a:sym typeface="Helvetica Neue Thin"/>
              </a:rPr>
              <a:t>vorher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latin typeface="+mn-lt"/>
                <a:ea typeface="+mn-ea"/>
                <a:cs typeface="+mn-cs"/>
                <a:sym typeface="Helvetica Neue Thin"/>
              </a:defRPr>
            </a:lvl1pPr>
          </a:lstStyle>
          <a:p>
            <a:pPr lvl="0">
              <a:defRPr sz="1800"/>
            </a:pPr>
            <a:r>
              <a:rPr sz="8000"/>
              <a:t>Projektplan</a:t>
            </a:r>
          </a:p>
        </p:txBody>
      </p:sp>
      <p:sp>
        <p:nvSpPr>
          <p:cNvPr id="147" name="Shape 147"/>
          <p:cNvSpPr/>
          <p:nvPr/>
        </p:nvSpPr>
        <p:spPr>
          <a:xfrm>
            <a:off x="5537200" y="628303"/>
            <a:ext cx="7507879" cy="1975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2" algn="l">
              <a:defRPr sz="1800"/>
            </a:pPr>
            <a:r>
              <a:rPr sz="6000">
                <a:latin typeface="+mn-lt"/>
                <a:ea typeface="+mn-ea"/>
                <a:cs typeface="+mn-cs"/>
                <a:sym typeface="Helvetica Neue Thin"/>
              </a:rPr>
              <a:t>nachher</a:t>
            </a:r>
          </a:p>
        </p:txBody>
      </p:sp>
      <p:pic>
        <p:nvPicPr>
          <p:cNvPr id="148" name="Projektplan nachher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196" y="2050378"/>
            <a:ext cx="11694408" cy="81996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latin typeface="+mn-lt"/>
                <a:ea typeface="+mn-ea"/>
                <a:cs typeface="+mn-cs"/>
                <a:sym typeface="Helvetica Neue Thin"/>
              </a:defRPr>
            </a:lvl1pPr>
          </a:lstStyle>
          <a:p>
            <a:pPr lvl="0">
              <a:defRPr sz="1800"/>
            </a:pPr>
            <a:r>
              <a:rPr sz="8000"/>
              <a:t>Akzeptanztests</a:t>
            </a:r>
          </a:p>
        </p:txBody>
      </p:sp>
      <p:pic>
        <p:nvPicPr>
          <p:cNvPr id="15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3505" y="2247512"/>
            <a:ext cx="7137790" cy="7011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Vielen Dank für Ihre Aufmerksamkeit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latin typeface="+mn-lt"/>
                <a:ea typeface="+mn-ea"/>
                <a:cs typeface="+mn-cs"/>
                <a:sym typeface="Helvetica Neue Thin"/>
              </a:defRPr>
            </a:lvl1pPr>
          </a:lstStyle>
          <a:p>
            <a:pPr lvl="0">
              <a:defRPr sz="1800"/>
            </a:pPr>
            <a:r>
              <a:rPr sz="8000"/>
              <a:t>Inhalt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49833">
              <a:spcBef>
                <a:spcPts val="3200"/>
              </a:spcBef>
              <a:buSzTx/>
              <a:buNone/>
              <a:defRPr sz="1800"/>
            </a:pPr>
            <a:r>
              <a:rPr sz="2772"/>
              <a:t>Visionen und Ziele</a:t>
            </a:r>
            <a:endParaRPr sz="2772"/>
          </a:p>
          <a:p>
            <a:pPr lvl="0" marL="0" indent="0" defTabSz="449833">
              <a:spcBef>
                <a:spcPts val="3200"/>
              </a:spcBef>
              <a:buSzTx/>
              <a:buNone/>
              <a:defRPr sz="1800"/>
            </a:pPr>
            <a:r>
              <a:rPr sz="2772"/>
              <a:t>Anforderungen</a:t>
            </a:r>
            <a:endParaRPr sz="2772"/>
          </a:p>
          <a:p>
            <a:pPr lvl="0" marL="0" indent="0" defTabSz="449833">
              <a:spcBef>
                <a:spcPts val="3200"/>
              </a:spcBef>
              <a:buSzTx/>
              <a:buNone/>
              <a:defRPr sz="1800"/>
            </a:pPr>
            <a:r>
              <a:rPr sz="2772"/>
              <a:t>Kollaboration</a:t>
            </a:r>
            <a:endParaRPr sz="2772"/>
          </a:p>
          <a:p>
            <a:pPr lvl="0" marL="0" indent="0" defTabSz="449833">
              <a:spcBef>
                <a:spcPts val="3200"/>
              </a:spcBef>
              <a:buSzTx/>
              <a:buNone/>
              <a:defRPr sz="1800"/>
            </a:pPr>
            <a:r>
              <a:rPr sz="2772"/>
              <a:t>Entwurf</a:t>
            </a:r>
            <a:endParaRPr sz="2772"/>
          </a:p>
          <a:p>
            <a:pPr lvl="0" marL="0" indent="0" defTabSz="449833">
              <a:spcBef>
                <a:spcPts val="3200"/>
              </a:spcBef>
              <a:buSzTx/>
              <a:buNone/>
              <a:defRPr sz="1800"/>
            </a:pPr>
            <a:r>
              <a:rPr sz="2772"/>
              <a:t>Algorithmen</a:t>
            </a:r>
            <a:endParaRPr sz="2772"/>
          </a:p>
          <a:p>
            <a:pPr lvl="0" marL="0" indent="0" defTabSz="449833">
              <a:spcBef>
                <a:spcPts val="3200"/>
              </a:spcBef>
              <a:buSzTx/>
              <a:buNone/>
              <a:defRPr sz="1800"/>
            </a:pPr>
            <a:r>
              <a:rPr sz="2772"/>
              <a:t>Herangehensweise</a:t>
            </a:r>
            <a:endParaRPr sz="2772"/>
          </a:p>
          <a:p>
            <a:pPr lvl="0" marL="0" indent="0" defTabSz="449833">
              <a:spcBef>
                <a:spcPts val="3200"/>
              </a:spcBef>
              <a:buSzTx/>
              <a:buNone/>
              <a:defRPr sz="1800"/>
            </a:pPr>
            <a:r>
              <a:rPr sz="2772"/>
              <a:t>Projektpläne</a:t>
            </a:r>
            <a:endParaRPr sz="2772"/>
          </a:p>
          <a:p>
            <a:pPr lvl="0" marL="0" indent="0" defTabSz="449833">
              <a:spcBef>
                <a:spcPts val="3200"/>
              </a:spcBef>
              <a:buSzTx/>
              <a:buNone/>
              <a:defRPr sz="1800"/>
            </a:pPr>
            <a:r>
              <a:rPr sz="2772"/>
              <a:t>Akzeptanztests</a:t>
            </a:r>
          </a:p>
        </p:txBody>
      </p:sp>
      <p:sp>
        <p:nvSpPr>
          <p:cNvPr id="37" name="Shape 37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latin typeface="+mn-lt"/>
                <a:ea typeface="+mn-ea"/>
                <a:cs typeface="+mn-cs"/>
                <a:sym typeface="Helvetica Neue Thin"/>
              </a:defRPr>
            </a:lvl1pPr>
          </a:lstStyle>
          <a:p>
            <a:pPr lvl="0">
              <a:defRPr sz="1800"/>
            </a:pPr>
            <a:r>
              <a:rPr sz="8000"/>
              <a:t>Visionen und Ziele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Digitalisierung des Spiels als taktisches Kartenspiel</a:t>
            </a:r>
            <a:endParaRPr sz="3600"/>
          </a:p>
          <a:p>
            <a:pPr lvl="0">
              <a:defRPr sz="1800"/>
            </a:pPr>
            <a:r>
              <a:rPr sz="3600"/>
              <a:t>Der Gegner soll eine K.I. sein</a:t>
            </a:r>
            <a:endParaRPr sz="3600"/>
          </a:p>
          <a:p>
            <a:pPr lvl="0">
              <a:defRPr sz="1800"/>
            </a:pPr>
            <a:r>
              <a:rPr sz="3600"/>
              <a:t>Das Spiel soll in der Kommandozeile laufen</a:t>
            </a:r>
          </a:p>
        </p:txBody>
      </p:sp>
      <p:sp>
        <p:nvSpPr>
          <p:cNvPr id="41" name="Shape 41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slow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latin typeface="+mn-lt"/>
                <a:ea typeface="+mn-ea"/>
                <a:cs typeface="+mn-cs"/>
                <a:sym typeface="Helvetica Neue Thin"/>
              </a:defRPr>
            </a:lvl1pPr>
          </a:lstStyle>
          <a:p>
            <a:pPr lvl="0">
              <a:defRPr sz="1800"/>
            </a:pPr>
            <a:r>
              <a:rPr sz="8000"/>
              <a:t>Anforderungen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22275" indent="-422275" defTabSz="554990">
              <a:spcBef>
                <a:spcPts val="3900"/>
              </a:spcBef>
              <a:defRPr sz="1800"/>
            </a:pPr>
            <a:r>
              <a:rPr sz="3420"/>
              <a:t>K.I. mit verstellbarem Schwierigkeitsgrad</a:t>
            </a:r>
            <a:endParaRPr sz="3420"/>
          </a:p>
          <a:p>
            <a:pPr lvl="0" marL="422275" indent="-422275" defTabSz="554990">
              <a:spcBef>
                <a:spcPts val="3900"/>
              </a:spcBef>
              <a:defRPr sz="1800"/>
            </a:pPr>
            <a:r>
              <a:rPr sz="3420"/>
              <a:t>Mehrere K.I. Gegner gleichzeitig (max. 3)</a:t>
            </a:r>
            <a:endParaRPr sz="3420"/>
          </a:p>
          <a:p>
            <a:pPr lvl="0" marL="422275" indent="-422275" defTabSz="554990">
              <a:spcBef>
                <a:spcPts val="3900"/>
              </a:spcBef>
              <a:defRPr sz="1800"/>
            </a:pPr>
            <a:r>
              <a:rPr sz="3420"/>
              <a:t>Muss zwischen 4 Farben (Rot, Orange, Grün, Blau) unterscheiden können</a:t>
            </a:r>
            <a:endParaRPr sz="3420"/>
          </a:p>
          <a:p>
            <a:pPr lvl="0" marL="422275" indent="-422275" defTabSz="554990">
              <a:spcBef>
                <a:spcPts val="3900"/>
              </a:spcBef>
              <a:defRPr sz="1800"/>
            </a:pPr>
            <a:r>
              <a:rPr sz="3420"/>
              <a:t>Muss pro Farbe die Zahlen 1-20 beinhalten</a:t>
            </a:r>
            <a:endParaRPr sz="3420"/>
          </a:p>
          <a:p>
            <a:pPr lvl="0" marL="422275" indent="-422275" defTabSz="554990">
              <a:spcBef>
                <a:spcPts val="3900"/>
              </a:spcBef>
              <a:defRPr sz="1800"/>
            </a:pPr>
            <a:r>
              <a:rPr sz="3420"/>
              <a:t>Muss die Karten auf dem Spielfeld darstellen</a:t>
            </a:r>
            <a:endParaRPr sz="3420"/>
          </a:p>
          <a:p>
            <a:pPr lvl="0" marL="422275" indent="-422275" defTabSz="554990">
              <a:spcBef>
                <a:spcPts val="3900"/>
              </a:spcBef>
              <a:defRPr sz="1800"/>
            </a:pPr>
            <a:r>
              <a:rPr sz="3420"/>
              <a:t>Muss die Karten der K.I. immer verbergen</a:t>
            </a:r>
          </a:p>
        </p:txBody>
      </p:sp>
      <p:sp>
        <p:nvSpPr>
          <p:cNvPr id="45" name="Shape 45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slow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latin typeface="+mn-lt"/>
                <a:ea typeface="+mn-ea"/>
                <a:cs typeface="+mn-cs"/>
                <a:sym typeface="Helvetica Neue Thin"/>
              </a:defRPr>
            </a:lvl1pPr>
          </a:lstStyle>
          <a:p>
            <a:pPr lvl="0">
              <a:defRPr sz="1800"/>
            </a:pPr>
            <a:r>
              <a:rPr sz="8000"/>
              <a:t>Kollaboration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Aufgabenverteilung: gerechte Verteilung in Dritteln:</a:t>
            </a:r>
            <a:endParaRPr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sz="3168"/>
              <a:t>jeweils passende Anteile der Programmierung</a:t>
            </a:r>
            <a:endParaRPr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sz="3168"/>
              <a:t>jeweils 4 Testfälle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gemeinsame Erstellung: </a:t>
            </a:r>
            <a:endParaRPr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sz="3168"/>
              <a:t>der Diagramme</a:t>
            </a:r>
            <a:endParaRPr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sz="3168"/>
              <a:t>des Pflichtenheftes</a:t>
            </a:r>
            <a:endParaRPr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sz="3168"/>
              <a:t>der Präsentation &amp; des Films</a:t>
            </a:r>
          </a:p>
        </p:txBody>
      </p:sp>
      <p:sp>
        <p:nvSpPr>
          <p:cNvPr id="49" name="Shape 49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0" name="Shape 50"/>
          <p:cNvSpPr/>
          <p:nvPr/>
        </p:nvSpPr>
        <p:spPr>
          <a:xfrm>
            <a:off x="6353646" y="527271"/>
            <a:ext cx="667461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2" algn="l">
              <a:defRPr sz="1800"/>
            </a:pPr>
            <a:r>
              <a:rPr sz="6000">
                <a:latin typeface="+mn-lt"/>
                <a:ea typeface="+mn-ea"/>
                <a:cs typeface="+mn-cs"/>
                <a:sym typeface="Helvetica Neue Thin"/>
              </a:rPr>
              <a:t>(Team)</a:t>
            </a:r>
          </a:p>
        </p:txBody>
      </p:sp>
    </p:spTree>
  </p:cSld>
  <p:clrMapOvr>
    <a:masterClrMapping/>
  </p:clrMapOvr>
  <p:transition spd="slow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latin typeface="+mn-lt"/>
                <a:ea typeface="+mn-ea"/>
                <a:cs typeface="+mn-cs"/>
                <a:sym typeface="Helvetica Neue Thin"/>
              </a:defRPr>
            </a:lvl1pPr>
          </a:lstStyle>
          <a:p>
            <a:pPr lvl="0">
              <a:defRPr sz="1800"/>
            </a:pPr>
            <a:r>
              <a:rPr sz="8000"/>
              <a:t>Kollaboration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zentrale Kommunikation über Slack</a:t>
            </a:r>
            <a:endParaRPr sz="3600"/>
          </a:p>
          <a:p>
            <a:pPr lvl="0">
              <a:defRPr sz="1800"/>
            </a:pPr>
            <a:r>
              <a:rPr sz="3600"/>
              <a:t>Versionskontrolle des Codes mit Git und GitHub</a:t>
            </a:r>
          </a:p>
        </p:txBody>
      </p:sp>
      <p:sp>
        <p:nvSpPr>
          <p:cNvPr id="54" name="Shape 54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5" name="Shape 55"/>
          <p:cNvSpPr/>
          <p:nvPr/>
        </p:nvSpPr>
        <p:spPr>
          <a:xfrm>
            <a:off x="6353646" y="527271"/>
            <a:ext cx="667461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2" algn="l">
              <a:defRPr sz="1800"/>
            </a:pPr>
            <a:r>
              <a:rPr sz="6000">
                <a:latin typeface="+mn-lt"/>
                <a:ea typeface="+mn-ea"/>
                <a:cs typeface="+mn-cs"/>
                <a:sym typeface="Helvetica Neue Thin"/>
              </a:rPr>
              <a:t>(technisch)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latin typeface="+mn-lt"/>
                <a:ea typeface="+mn-ea"/>
                <a:cs typeface="+mn-cs"/>
                <a:sym typeface="Helvetica Neue Thin"/>
              </a:defRPr>
            </a:lvl1pPr>
          </a:lstStyle>
          <a:p>
            <a:pPr lvl="0">
              <a:defRPr sz="1800"/>
            </a:pPr>
            <a:r>
              <a:rPr sz="8000"/>
              <a:t>Entwurf</a:t>
            </a:r>
          </a:p>
        </p:txBody>
      </p:sp>
      <p:pic>
        <p:nvPicPr>
          <p:cNvPr id="58" name="Klassendiagramm_pr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29190" y="2705354"/>
            <a:ext cx="5346420" cy="6095492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Klassendiagramm_pr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5556" y="319970"/>
            <a:ext cx="7993688" cy="9113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Use-Case-Diagramm</a:t>
            </a:r>
          </a:p>
        </p:txBody>
      </p:sp>
      <p:pic>
        <p:nvPicPr>
          <p:cNvPr id="64" name="Use-Case-Diagramm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5773" y="2346473"/>
            <a:ext cx="6813254" cy="6813254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 Thin"/>
        <a:ea typeface="Helvetica Neue Thin"/>
        <a:cs typeface="Helvetica Neue Thi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 Thin"/>
        <a:ea typeface="Helvetica Neue Thin"/>
        <a:cs typeface="Helvetica Neue Thi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