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71" r:id="rId34"/>
    <p:sldId id="289" r:id="rId35"/>
    <p:sldId id="291" r:id="rId36"/>
    <p:sldId id="302" r:id="rId37"/>
    <p:sldId id="290" r:id="rId38"/>
    <p:sldId id="297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3" r:id="rId49"/>
    <p:sldId id="304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2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D3DBC-3AC7-B744-85DA-EB0DCE9CA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2BAD90-0923-984D-AA31-79E173367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56191-69B9-674B-959A-326F5868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08A80-380B-2844-B12C-34CDE4F0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C6F5E-7287-A04E-8EFF-96EE356C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9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96D70-22A8-534F-ACC8-2C17662B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E687ED-7D0C-5F47-A525-09B7D140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DE174C-BB4B-FF4D-8E2A-FC4B1924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304479-67B6-7046-B277-31ABC866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648AE-F06E-4D48-BCBD-060C733C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1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163BE0-2FD0-0D46-AC99-CD977AB61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BF19AC-D27D-A64E-A3E5-C397368A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7143E-4817-7F4D-9491-A253C492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C60F1-38A8-DC4B-92EE-ADD6C86F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D7431-0D46-E54E-8078-7B7A01FC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1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7C833-5930-5849-8A76-882E1D4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1A85F-0A1B-B640-815F-8CD03058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385EC-C367-AC4C-B3B0-29380210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90ED3-97A8-9A4C-94A9-57E02E31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320BB-73D5-4A4B-BDDA-8616CD1E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0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14752-D963-E146-A610-505F82FD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A7892C-4076-4149-BE12-AE93A368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CCFFE-1604-4B49-8FC5-CBA9841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DC03D-6766-E24D-B62A-513F034D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44C39-EA0E-4D46-B94C-7613BD94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50E44-8520-0F4A-8829-994DF404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D9289-92B0-8C4C-AAA2-E7EB0617B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2937C-98B5-0846-AD5F-94BD3417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D677-FF68-FF4A-8693-D148E4C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1B009A-AF16-204F-BB20-F1120933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14720-3254-A749-A4AA-73EE3870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21732-5861-614A-873D-99118461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8A7D30-3CCD-334C-A652-0CA68B7C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B9859-A28C-9346-9773-484220A7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ED9937-9FBB-6C46-AFAA-8466A70A2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7E0C30-22DF-234D-9BE9-E44B3150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7FC3A3-BB20-A345-869D-A7EBD313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703BE1-8341-4A47-B0A4-DB27C2F0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759EC4-A33F-5C46-9868-CF509F3A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9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D140E-12F5-774D-8116-2E1DA2BA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4D214A-045C-C245-9DF1-B8F51E5C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7E5046-2A13-7940-BD55-E3A10C2C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4D3DE-B4B1-0444-AB58-C101FC3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8EA0BE-175B-8244-BF0A-7C85D2AE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374B74-D310-8A48-A8AD-32E08FEA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8ADD1F-7B43-094D-8505-E9F8FD0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CFFF2-6E36-3D4B-A251-B1CF6C68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B37C8-FA7B-D44B-B33E-163A938D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4CF778-35CD-0E45-9746-B626588A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0B9D05-E0A6-9E4F-90C0-64E129F1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9CEA56-C0F2-2440-8CDB-D9DDE43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576FEA-3666-4D40-845B-90B26104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A8493-E70F-5146-8C0B-DC5783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7401CA-B44B-1D48-AE08-36A70C754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792280-4E03-1F45-B42F-7B568990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CCE781-8775-9F41-B192-260FE424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298713-EE60-4F43-BC32-41D7DFAD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364A2B-8C7F-3345-99FD-FC014D10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7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42573-9E64-5E40-8216-97126DF5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4EAB71-69CF-D748-820C-48B242605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4DB15-07D1-4F40-B6B3-1E007932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E99E-614E-C447-83DC-52C6D320CDB2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89F69-63B3-4C4B-8F01-6BCCC8A8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15B2E-5B9A-7844-9364-A7B87B51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1CE4-8B7F-2442-B14F-0A5D0264E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ie1977/JavaSchoolRefle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626"/>
            <a:ext cx="9144000" cy="34475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dirty="0"/>
              <a:t>Reflection API. </a:t>
            </a:r>
            <a:r>
              <a:rPr lang="ru-RU" dirty="0"/>
              <a:t>Рефлексия. Аннотации.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892E4A-5A4C-4B44-BD4C-4079553E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endParaRPr lang="ru-RU" dirty="0"/>
          </a:p>
          <a:p>
            <a:r>
              <a:rPr lang="ru-RU" dirty="0"/>
              <a:t>или история </a:t>
            </a:r>
            <a:r>
              <a:rPr lang="en-US" dirty="0" err="1"/>
              <a:t>JAvaCK</a:t>
            </a:r>
            <a:r>
              <a:rPr lang="en-US" dirty="0"/>
              <a:t>-</a:t>
            </a:r>
            <a:r>
              <a:rPr lang="ru-RU" dirty="0"/>
              <a:t>Потрошителя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FD909-E595-2645-BA01-88830B79196B}"/>
              </a:ext>
            </a:extLst>
          </p:cNvPr>
          <p:cNvSpPr txBox="1"/>
          <p:nvPr/>
        </p:nvSpPr>
        <p:spPr>
          <a:xfrm>
            <a:off x="1828800" y="4979773"/>
            <a:ext cx="846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Исходники к презентации -  </a:t>
            </a:r>
            <a:r>
              <a:rPr lang="en" dirty="0">
                <a:hlinkClick r:id="rId2"/>
              </a:rPr>
              <a:t>https://github.com/pixie1977/JavaSchoolReflection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60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Рассмотрим класс подробнее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Итак у нас есть класс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Такой вызов вернет нам полное имя класса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fullClassName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&gt;&gt;</a:t>
            </a:r>
            <a:r>
              <a:rPr lang="ru-RU" dirty="0"/>
              <a:t> </a:t>
            </a:r>
            <a:r>
              <a:rPr lang="en-US" dirty="0" err="1"/>
              <a:t>ru.sbrf.efs.MyClassExample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такой – только само имя</a:t>
            </a:r>
            <a:r>
              <a:rPr lang="en-US" dirty="0"/>
              <a:t>,</a:t>
            </a:r>
            <a:r>
              <a:rPr lang="ru-RU" dirty="0"/>
              <a:t> без пакетного префикса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justClassName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getSimpleName</a:t>
            </a:r>
            <a:r>
              <a:rPr lang="en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MyClassExample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1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myClass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b="1" dirty="0"/>
              <a:t>;</a:t>
            </a:r>
            <a:endParaRPr lang="en" dirty="0"/>
          </a:p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int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modifiers</a:t>
            </a:r>
            <a:r>
              <a:rPr lang="en" dirty="0"/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myClass</a:t>
            </a:r>
            <a:r>
              <a:rPr lang="en" dirty="0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getModifiers</a:t>
            </a:r>
            <a:r>
              <a:rPr lang="en" dirty="0"/>
              <a:t>();</a:t>
            </a:r>
          </a:p>
          <a:p>
            <a:pPr marL="0" indent="0">
              <a:buNone/>
            </a:pPr>
            <a:r>
              <a:rPr lang="ru-RU" dirty="0"/>
              <a:t>Ответом будет некое целое число.</a:t>
            </a:r>
          </a:p>
          <a:p>
            <a:pPr marL="0" indent="0">
              <a:buNone/>
            </a:pPr>
            <a:r>
              <a:rPr lang="ru-RU" dirty="0"/>
              <a:t>Понять</a:t>
            </a:r>
            <a:r>
              <a:rPr lang="en" dirty="0"/>
              <a:t>,</a:t>
            </a:r>
            <a:r>
              <a:rPr lang="ru-RU" dirty="0"/>
              <a:t> что оно означает</a:t>
            </a:r>
            <a:r>
              <a:rPr lang="en" dirty="0"/>
              <a:t>,</a:t>
            </a:r>
            <a:r>
              <a:rPr lang="ru-RU" dirty="0"/>
              <a:t> можно с помощью статических методов класса </a:t>
            </a:r>
            <a:r>
              <a:rPr lang="en" dirty="0">
                <a:solidFill>
                  <a:srgbClr val="7030A0"/>
                </a:solidFill>
              </a:rPr>
              <a:t>Modifier </a:t>
            </a:r>
            <a:r>
              <a:rPr lang="en" dirty="0"/>
              <a:t>– </a:t>
            </a:r>
            <a:r>
              <a:rPr lang="ru-RU" dirty="0"/>
              <a:t>подставляем</a:t>
            </a:r>
            <a:r>
              <a:rPr lang="en-US" dirty="0"/>
              <a:t>,</a:t>
            </a:r>
            <a:r>
              <a:rPr lang="ru-RU" dirty="0"/>
              <a:t> и проверяем </a:t>
            </a:r>
            <a:r>
              <a:rPr lang="en-US" dirty="0"/>
              <a:t>true/false:</a:t>
            </a: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isAbstract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int</a:t>
            </a:r>
            <a:r>
              <a:rPr lang="en" dirty="0"/>
              <a:t> modifiers)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isFinal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int</a:t>
            </a:r>
            <a:r>
              <a:rPr lang="en" dirty="0"/>
              <a:t> modifiers)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isInterface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int</a:t>
            </a:r>
            <a:r>
              <a:rPr lang="en" dirty="0"/>
              <a:t> modifiers)</a:t>
            </a:r>
          </a:p>
          <a:p>
            <a:pPr marL="0" indent="0">
              <a:buNone/>
            </a:pPr>
            <a:r>
              <a:rPr lang="en-US" dirty="0"/>
              <a:t>…</a:t>
            </a:r>
            <a:endParaRPr lang="en" dirty="0"/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isVolatile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int</a:t>
            </a:r>
            <a:r>
              <a:rPr lang="en" dirty="0"/>
              <a:t> modifiers)</a:t>
            </a:r>
            <a:r>
              <a:rPr lang="ru-RU" dirty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9204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Информация о </a:t>
            </a:r>
            <a:r>
              <a:rPr lang="en-US" dirty="0"/>
              <a:t>package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Package</a:t>
            </a:r>
            <a:r>
              <a:rPr lang="en" dirty="0"/>
              <a:t> </a:t>
            </a:r>
            <a:r>
              <a:rPr lang="en" dirty="0" err="1">
                <a:solidFill>
                  <a:schemeClr val="accent1"/>
                </a:solidFill>
              </a:rPr>
              <a:t>myPackage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getPackage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Получаем информацию по пакету для класса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/>
              <a:t>– можно узнать даже мета-информацию из описания </a:t>
            </a:r>
            <a:r>
              <a:rPr lang="en-US" dirty="0"/>
              <a:t>jar-</a:t>
            </a:r>
            <a:r>
              <a:rPr lang="ru-RU" dirty="0"/>
              <a:t>файла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Подробнее см</a:t>
            </a:r>
            <a:r>
              <a:rPr lang="en-US" dirty="0"/>
              <a:t>. </a:t>
            </a:r>
            <a:r>
              <a:rPr lang="ru-RU" dirty="0"/>
              <a:t>пример из </a:t>
            </a:r>
            <a:r>
              <a:rPr lang="ru-RU" dirty="0" err="1"/>
              <a:t>репозитория</a:t>
            </a:r>
            <a:r>
              <a:rPr lang="ru-RU" dirty="0"/>
              <a:t> и документацию на класс </a:t>
            </a:r>
            <a:r>
              <a:rPr lang="en" dirty="0" err="1"/>
              <a:t>java.lang.Package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0517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А от кого наследуемся? Получим </a:t>
            </a:r>
            <a:r>
              <a:rPr lang="en-US" dirty="0"/>
              <a:t>superclass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superclass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getSuperclass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Здесь все очевидно – получаем и работаем с ним дальше</a:t>
            </a:r>
            <a:r>
              <a:rPr lang="en" dirty="0"/>
              <a:t>,</a:t>
            </a:r>
            <a:r>
              <a:rPr lang="ru-RU" dirty="0"/>
              <a:t> как с объектом </a:t>
            </a:r>
            <a:r>
              <a:rPr lang="en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425824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Какие </a:t>
            </a:r>
            <a:r>
              <a:rPr lang="ru-RU" dirty="0" err="1"/>
              <a:t>нитерфейсы</a:t>
            </a:r>
            <a:r>
              <a:rPr lang="ru-RU" dirty="0"/>
              <a:t> </a:t>
            </a:r>
            <a:r>
              <a:rPr lang="ru-RU" dirty="0" err="1"/>
              <a:t>имплементит</a:t>
            </a:r>
            <a:r>
              <a:rPr lang="ru-RU" dirty="0"/>
              <a:t> класс?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>
                <a:solidFill>
                  <a:schemeClr val="accent1"/>
                </a:solidFill>
              </a:rPr>
              <a:t>interfaces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getInterfaces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Имеется нюанс: мы получим список тех интерфейсов</a:t>
            </a:r>
            <a:r>
              <a:rPr lang="en-US" dirty="0"/>
              <a:t>, </a:t>
            </a:r>
            <a:r>
              <a:rPr lang="ru-RU" dirty="0"/>
              <a:t>которые реализует текущий класс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нужен список ВСЕХ интерфейсов – придется пройти рекурсивно по всему графу наследования до </a:t>
            </a:r>
            <a:r>
              <a:rPr lang="en-US" dirty="0"/>
              <a:t>Object.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820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Получаем список конструкторов: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Constructor</a:t>
            </a:r>
            <a:r>
              <a:rPr lang="en" dirty="0"/>
              <a:t>[]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constructors</a:t>
            </a:r>
            <a:r>
              <a:rPr lang="en" dirty="0"/>
              <a:t> = </a:t>
            </a:r>
            <a:r>
              <a:rPr lang="en-US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массив не пустой</a:t>
            </a:r>
            <a:r>
              <a:rPr lang="en-US" dirty="0"/>
              <a:t>,</a:t>
            </a:r>
            <a:r>
              <a:rPr lang="ru-RU" dirty="0"/>
              <a:t> то можно получить список типов аргументов конструктора</a:t>
            </a:r>
            <a:r>
              <a:rPr lang="en-US" dirty="0"/>
              <a:t>,</a:t>
            </a:r>
            <a:r>
              <a:rPr lang="ru-RU" dirty="0"/>
              <a:t> например так: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paramTypes</a:t>
            </a:r>
            <a:r>
              <a:rPr lang="en" dirty="0"/>
              <a:t> =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constructors[0].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getParameterTypes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известны аргументы конструктора – можно получить его напрямую (код из примера):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Constructor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</a:t>
            </a:r>
            <a:r>
              <a:rPr lang="en" dirty="0"/>
              <a:t>(new Class[]{</a:t>
            </a:r>
            <a:r>
              <a:rPr lang="en" dirty="0" err="1"/>
              <a:t>String.class</a:t>
            </a:r>
            <a:r>
              <a:rPr lang="en" dirty="0"/>
              <a:t>, </a:t>
            </a:r>
            <a:r>
              <a:rPr lang="en" dirty="0" err="1"/>
              <a:t>Date.class</a:t>
            </a:r>
            <a:r>
              <a:rPr lang="en" dirty="0"/>
              <a:t>});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ошибке получим </a:t>
            </a:r>
            <a:r>
              <a:rPr lang="en" dirty="0" err="1">
                <a:solidFill>
                  <a:srgbClr val="7030A0"/>
                </a:solidFill>
              </a:rPr>
              <a:t>NoSuchMethodException</a:t>
            </a:r>
            <a:r>
              <a:rPr lang="en-US" dirty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348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Создаем экземпляр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1" dirty="0">
                <a:solidFill>
                  <a:srgbClr val="7030A0"/>
                </a:solidFill>
              </a:rPr>
              <a:t>Constructor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</a:t>
            </a:r>
            <a:r>
              <a:rPr lang="en" dirty="0"/>
              <a:t>(new </a:t>
            </a:r>
            <a:r>
              <a:rPr lang="en" dirty="0">
                <a:solidFill>
                  <a:srgbClr val="7030A0"/>
                </a:solidFill>
              </a:rPr>
              <a:t>Class</a:t>
            </a:r>
            <a:r>
              <a:rPr lang="en" dirty="0"/>
              <a:t>[]{</a:t>
            </a:r>
            <a:r>
              <a:rPr lang="en" dirty="0" err="1">
                <a:solidFill>
                  <a:srgbClr val="7030A0"/>
                </a:solidFill>
              </a:rPr>
              <a:t>String</a:t>
            </a:r>
            <a:r>
              <a:rPr lang="en" dirty="0" err="1"/>
              <a:t>.class</a:t>
            </a:r>
            <a:r>
              <a:rPr lang="en" dirty="0"/>
              <a:t>, </a:t>
            </a:r>
            <a:r>
              <a:rPr lang="en" dirty="0" err="1">
                <a:solidFill>
                  <a:srgbClr val="7030A0"/>
                </a:solidFill>
              </a:rPr>
              <a:t>Date</a:t>
            </a:r>
            <a:r>
              <a:rPr lang="en" dirty="0" err="1"/>
              <a:t>.class</a:t>
            </a:r>
            <a:r>
              <a:rPr lang="en" dirty="0"/>
              <a:t>});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 </a:t>
            </a:r>
            <a:r>
              <a:rPr lang="en" dirty="0" err="1"/>
              <a:t>myObject</a:t>
            </a:r>
            <a:r>
              <a:rPr lang="en" dirty="0"/>
              <a:t> = (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)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newInstance</a:t>
            </a:r>
            <a:r>
              <a:rPr lang="en" dirty="0"/>
              <a:t>("Ivan", new Date());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При ошибке можем получить аж 4 исключения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InstantiationException</a:t>
            </a:r>
            <a:r>
              <a:rPr lang="en" dirty="0"/>
              <a:t>, </a:t>
            </a: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IllegalAccessException</a:t>
            </a:r>
            <a:r>
              <a:rPr lang="en" dirty="0"/>
              <a:t>,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IllegalArgumentException</a:t>
            </a:r>
            <a:r>
              <a:rPr lang="en" dirty="0"/>
              <a:t>, </a:t>
            </a: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InvocationTargetException</a:t>
            </a:r>
            <a:r>
              <a:rPr lang="ru-RU" dirty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2407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А теперь немного магии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7030A0"/>
                </a:solidFill>
              </a:rPr>
              <a:t>У класса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ru-RU" dirty="0"/>
              <a:t> есть еще один конструктор – приватный</a:t>
            </a:r>
            <a:r>
              <a:rPr lang="en-US" dirty="0"/>
              <a:t>,</a:t>
            </a:r>
            <a:r>
              <a:rPr lang="ru-RU" dirty="0"/>
              <a:t> с одним строковым аргументом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его не покажет</a:t>
            </a:r>
            <a:r>
              <a:rPr lang="en-US" dirty="0"/>
              <a:t>, </a:t>
            </a:r>
            <a:r>
              <a:rPr lang="ru-RU" dirty="0"/>
              <a:t>а метод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getConstructor</a:t>
            </a:r>
            <a:r>
              <a:rPr lang="en" dirty="0"/>
              <a:t>(new </a:t>
            </a:r>
            <a:r>
              <a:rPr lang="en" dirty="0">
                <a:solidFill>
                  <a:srgbClr val="7030A0"/>
                </a:solidFill>
              </a:rPr>
              <a:t>Class</a:t>
            </a:r>
            <a:r>
              <a:rPr lang="en" dirty="0"/>
              <a:t>[]{</a:t>
            </a:r>
            <a:r>
              <a:rPr lang="en" dirty="0" err="1">
                <a:solidFill>
                  <a:srgbClr val="7030A0"/>
                </a:solidFill>
              </a:rPr>
              <a:t>String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})</a:t>
            </a:r>
            <a:r>
              <a:rPr lang="ru-RU" dirty="0"/>
              <a:t> выбросит</a:t>
            </a:r>
            <a:r>
              <a:rPr lang="en-US" dirty="0"/>
              <a:t> </a:t>
            </a:r>
            <a:r>
              <a:rPr lang="ru-RU" dirty="0"/>
              <a:t>исключение </a:t>
            </a:r>
            <a:r>
              <a:rPr lang="en" dirty="0" err="1">
                <a:solidFill>
                  <a:srgbClr val="7030A0"/>
                </a:solidFill>
              </a:rPr>
              <a:t>NoSuchMethodException</a:t>
            </a:r>
            <a:r>
              <a:rPr lang="ru-RU" dirty="0"/>
              <a:t> </a:t>
            </a:r>
            <a:endParaRPr lang="en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Однако его можно получить и использовать: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Constructor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privateConstructor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getDeclaredConstructor</a:t>
            </a:r>
            <a:r>
              <a:rPr lang="en" dirty="0"/>
              <a:t>(new </a:t>
            </a:r>
            <a:r>
              <a:rPr lang="en" dirty="0">
                <a:solidFill>
                  <a:srgbClr val="7030A0"/>
                </a:solidFill>
              </a:rPr>
              <a:t>Class</a:t>
            </a:r>
            <a:r>
              <a:rPr lang="en" dirty="0"/>
              <a:t>[]{</a:t>
            </a:r>
            <a:r>
              <a:rPr lang="en" dirty="0" err="1">
                <a:solidFill>
                  <a:srgbClr val="7030A0"/>
                </a:solidFill>
              </a:rPr>
              <a:t>String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});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privateConstructor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</a:t>
            </a:r>
            <a:r>
              <a:rPr lang="ru-RU" b="1" dirty="0">
                <a:solidFill>
                  <a:srgbClr val="C00000"/>
                </a:solidFill>
              </a:rPr>
              <a:t>// отменяем приват!!!</a:t>
            </a:r>
            <a:endParaRPr lang="e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dirty="0"/>
              <a:t>… </a:t>
            </a:r>
            <a:r>
              <a:rPr lang="ru-RU" dirty="0"/>
              <a:t>и далее пользоваться им</a:t>
            </a:r>
            <a:r>
              <a:rPr lang="en" dirty="0"/>
              <a:t>,</a:t>
            </a:r>
            <a:r>
              <a:rPr lang="ru-RU" dirty="0"/>
              <a:t> как было указано выше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816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Смотрим поля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[]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fields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getFields</a:t>
            </a:r>
            <a:r>
              <a:rPr lang="en" dirty="0"/>
              <a:t>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Эта строка вернет имена всех </a:t>
            </a:r>
            <a:r>
              <a:rPr lang="en" dirty="0"/>
              <a:t>public </a:t>
            </a:r>
            <a:r>
              <a:rPr lang="ru-RU" dirty="0"/>
              <a:t>полей класса – в примере это будет одно поле «</a:t>
            </a:r>
            <a:r>
              <a:rPr lang="en-US" dirty="0"/>
              <a:t>name</a:t>
            </a:r>
            <a:r>
              <a:rPr lang="ru-RU" dirty="0"/>
              <a:t>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Его можно получить по имени:</a:t>
            </a: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</a:t>
            </a:r>
            <a:r>
              <a:rPr lang="en" dirty="0"/>
              <a:t>("name");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вот тут могут быть брошены исключения: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NoSuchFieldException</a:t>
            </a:r>
            <a:r>
              <a:rPr lang="ru-RU" dirty="0"/>
              <a:t> – поле не найдено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SecurityException</a:t>
            </a:r>
            <a:r>
              <a:rPr lang="ru-RU" dirty="0"/>
              <a:t> – блокировка политикой безопасности (см</a:t>
            </a:r>
            <a:r>
              <a:rPr lang="en-US" dirty="0"/>
              <a:t>.</a:t>
            </a:r>
            <a:r>
              <a:rPr lang="ru-RU" dirty="0"/>
              <a:t> выше)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800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Читаем поле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Значение поля можно получить через </a:t>
            </a:r>
            <a:r>
              <a:rPr lang="en-US" dirty="0"/>
              <a:t>reflection:</a:t>
            </a:r>
            <a:endParaRPr lang="ru-RU" dirty="0"/>
          </a:p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MyClassExample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>
                <a:solidFill>
                  <a:srgbClr val="7030A0"/>
                </a:solidFill>
              </a:rPr>
              <a:t> = </a:t>
            </a:r>
            <a:r>
              <a:rPr lang="en" dirty="0"/>
              <a:t>new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(…)</a:t>
            </a:r>
            <a:r>
              <a:rPr lang="en" dirty="0">
                <a:solidFill>
                  <a:srgbClr val="7030A0"/>
                </a:solidFill>
              </a:rPr>
              <a:t>;</a:t>
            </a: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</a:t>
            </a:r>
            <a:r>
              <a:rPr lang="en" dirty="0"/>
              <a:t>("name");</a:t>
            </a:r>
            <a:endParaRPr lang="ru-RU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После этого в </a:t>
            </a:r>
            <a:r>
              <a:rPr lang="en-US" dirty="0" err="1"/>
              <a:t>fieldValue</a:t>
            </a:r>
            <a:r>
              <a:rPr lang="en-US" dirty="0"/>
              <a:t> </a:t>
            </a:r>
            <a:r>
              <a:rPr lang="ru-RU" dirty="0"/>
              <a:t>попадет реальное значение поля «</a:t>
            </a:r>
            <a:r>
              <a:rPr lang="en-US" dirty="0"/>
              <a:t>name</a:t>
            </a:r>
            <a:r>
              <a:rPr lang="ru-RU" dirty="0"/>
              <a:t>» – надо лишь привести его к надлежащему типу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45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6518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dirty="0"/>
              <a:t>1. JAVA Reflection API.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98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Записываем поле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Значение поля должно поменяться</a:t>
            </a:r>
            <a:r>
              <a:rPr lang="en" dirty="0"/>
              <a:t>,</a:t>
            </a:r>
            <a:r>
              <a:rPr lang="ru-RU" dirty="0"/>
              <a:t> но в примере получим исключение </a:t>
            </a:r>
            <a:r>
              <a:rPr lang="en" dirty="0" err="1">
                <a:solidFill>
                  <a:srgbClr val="7030A0"/>
                </a:solidFill>
              </a:rPr>
              <a:t>IllegalAccessException</a:t>
            </a:r>
            <a:r>
              <a:rPr lang="ru-RU" dirty="0"/>
              <a:t> – поле помечено </a:t>
            </a:r>
            <a:r>
              <a:rPr lang="en-US" dirty="0">
                <a:solidFill>
                  <a:srgbClr val="7030A0"/>
                </a:solidFill>
              </a:rPr>
              <a:t>final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Но это не проблема!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</a:t>
            </a:r>
            <a:r>
              <a:rPr lang="en" b="1" dirty="0">
                <a:solidFill>
                  <a:srgbClr val="C00000"/>
                </a:solidFill>
              </a:rPr>
              <a:t>// </a:t>
            </a:r>
            <a:r>
              <a:rPr lang="ru-RU" b="1" dirty="0">
                <a:solidFill>
                  <a:srgbClr val="C00000"/>
                </a:solidFill>
              </a:rPr>
              <a:t>отменяем </a:t>
            </a:r>
            <a:r>
              <a:rPr lang="en-US" b="1" dirty="0">
                <a:solidFill>
                  <a:srgbClr val="C00000"/>
                </a:solidFill>
              </a:rPr>
              <a:t>final 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</a:t>
            </a:r>
            <a:r>
              <a:rPr lang="ru-RU" dirty="0"/>
              <a:t>Петр");</a:t>
            </a:r>
            <a:br>
              <a:rPr lang="ru-RU" dirty="0"/>
            </a:br>
            <a:r>
              <a:rPr lang="en-US" b="1" dirty="0">
                <a:solidFill>
                  <a:srgbClr val="7030A0"/>
                </a:solidFill>
              </a:rPr>
              <a:t>Object</a:t>
            </a:r>
            <a:r>
              <a:rPr lang="en-US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);</a:t>
            </a:r>
          </a:p>
          <a:p>
            <a:pPr marL="0" indent="0">
              <a:buNone/>
            </a:pPr>
            <a:r>
              <a:rPr lang="ru-RU" dirty="0"/>
              <a:t>Значение поля изменено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MyClassExample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>
                <a:solidFill>
                  <a:srgbClr val="7030A0"/>
                </a:solidFill>
              </a:rPr>
              <a:t> = </a:t>
            </a:r>
            <a:r>
              <a:rPr lang="en" dirty="0"/>
              <a:t>new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(…)</a:t>
            </a:r>
            <a:r>
              <a:rPr lang="en" dirty="0">
                <a:solidFill>
                  <a:srgbClr val="7030A0"/>
                </a:solidFill>
              </a:rPr>
              <a:t>;</a:t>
            </a: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</a:t>
            </a:r>
            <a:r>
              <a:rPr lang="en" dirty="0"/>
              <a:t>("name");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</a:t>
            </a:r>
            <a:r>
              <a:rPr lang="ru-RU" dirty="0"/>
              <a:t>Петр");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8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А если </a:t>
            </a:r>
            <a:r>
              <a:rPr lang="en-US" dirty="0"/>
              <a:t>final static? </a:t>
            </a:r>
            <a:r>
              <a:rPr lang="ru-RU" dirty="0"/>
              <a:t>Тоже не проблема!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665941" cy="5301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 примере в </a:t>
            </a:r>
            <a:r>
              <a:rPr lang="en" dirty="0" err="1"/>
              <a:t>MyClassExample</a:t>
            </a:r>
            <a:r>
              <a:rPr lang="ru-RU" dirty="0"/>
              <a:t> есть поле </a:t>
            </a:r>
          </a:p>
          <a:p>
            <a:pPr marL="0" indent="0">
              <a:buNone/>
            </a:pPr>
            <a:r>
              <a:rPr lang="en" dirty="0">
                <a:solidFill>
                  <a:srgbClr val="7030A0"/>
                </a:solidFill>
              </a:rPr>
              <a:t>public static final String </a:t>
            </a:r>
            <a:r>
              <a:rPr lang="en" i="1" dirty="0">
                <a:solidFill>
                  <a:schemeClr val="accent1">
                    <a:lumMod val="75000"/>
                  </a:schemeClr>
                </a:solidFill>
              </a:rPr>
              <a:t>DESC</a:t>
            </a:r>
            <a:r>
              <a:rPr lang="en" i="1" dirty="0"/>
              <a:t> </a:t>
            </a:r>
            <a:r>
              <a:rPr lang="en" dirty="0"/>
              <a:t>= "Description";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Изменим его: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getField</a:t>
            </a:r>
            <a:r>
              <a:rPr lang="en" dirty="0"/>
              <a:t>("DESC");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 </a:t>
            </a:r>
            <a:r>
              <a:rPr lang="ru-RU" b="1" dirty="0">
                <a:solidFill>
                  <a:srgbClr val="C00000"/>
                </a:solidFill>
              </a:rPr>
              <a:t>// включаем доступ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Field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modifiersField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Field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getDeclaredField</a:t>
            </a:r>
            <a:r>
              <a:rPr lang="en" dirty="0"/>
              <a:t>("modifiers");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modifiersField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modifiersField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setInt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/>
              <a:t>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getModifiers</a:t>
            </a:r>
            <a:r>
              <a:rPr lang="en" dirty="0"/>
              <a:t>() &amp; ~</a:t>
            </a:r>
            <a:r>
              <a:rPr lang="en" dirty="0" err="1">
                <a:solidFill>
                  <a:srgbClr val="7030A0"/>
                </a:solidFill>
              </a:rPr>
              <a:t>Modifier</a:t>
            </a:r>
            <a:r>
              <a:rPr lang="en" dirty="0" err="1"/>
              <a:t>.</a:t>
            </a:r>
            <a:r>
              <a:rPr lang="en" i="1" dirty="0" err="1"/>
              <a:t>FINAL</a:t>
            </a:r>
            <a:r>
              <a:rPr lang="en" dirty="0"/>
              <a:t>);</a:t>
            </a:r>
            <a:r>
              <a:rPr lang="ru-RU" dirty="0"/>
              <a:t> </a:t>
            </a:r>
            <a:r>
              <a:rPr lang="ru-RU" b="1" dirty="0">
                <a:solidFill>
                  <a:srgbClr val="C00000"/>
                </a:solidFill>
              </a:rPr>
              <a:t>// снимаем статический </a:t>
            </a:r>
            <a:r>
              <a:rPr lang="en-US" b="1" dirty="0">
                <a:solidFill>
                  <a:srgbClr val="C00000"/>
                </a:solidFill>
              </a:rPr>
              <a:t>final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" dirty="0"/>
              <a:t>(null, "Desc2");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специфика вызова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static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-метода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staticField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);</a:t>
            </a:r>
            <a:br>
              <a:rPr lang="en" dirty="0"/>
            </a:br>
            <a:endParaRPr lang="ru-RU" dirty="0"/>
          </a:p>
          <a:p>
            <a:pPr marL="0" indent="0">
              <a:buNone/>
            </a:pP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fieldValue</a:t>
            </a:r>
            <a:r>
              <a:rPr lang="ru-RU" dirty="0"/>
              <a:t> будет «</a:t>
            </a:r>
            <a:r>
              <a:rPr lang="en" dirty="0"/>
              <a:t>Desc2</a:t>
            </a:r>
            <a:r>
              <a:rPr lang="ru-RU" dirty="0"/>
              <a:t>»</a:t>
            </a:r>
            <a:r>
              <a:rPr lang="en-US" dirty="0"/>
              <a:t>,</a:t>
            </a:r>
            <a:r>
              <a:rPr lang="ru-RU" dirty="0"/>
              <a:t> НО </a:t>
            </a:r>
            <a:r>
              <a:rPr lang="ru-RU" b="1" dirty="0">
                <a:solidFill>
                  <a:srgbClr val="C00000"/>
                </a:solidFill>
              </a:rPr>
              <a:t>НИКОГДА ТАК НЕ ДЕЛАЙТЕ В ПРОДЕ</a:t>
            </a:r>
            <a:r>
              <a:rPr lang="ru-RU" dirty="0"/>
              <a:t>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3601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Работаем с методами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[]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getMethods</a:t>
            </a:r>
            <a:r>
              <a:rPr lang="en" dirty="0"/>
              <a:t>();</a:t>
            </a:r>
          </a:p>
          <a:p>
            <a:pPr marL="0" indent="0">
              <a:buNone/>
            </a:pPr>
            <a:r>
              <a:rPr lang="ru-RU" dirty="0"/>
              <a:t>Вернет все </a:t>
            </a:r>
            <a:r>
              <a:rPr lang="en" dirty="0"/>
              <a:t>public </a:t>
            </a:r>
            <a:r>
              <a:rPr lang="ru-RU" dirty="0"/>
              <a:t>методы</a:t>
            </a:r>
            <a:r>
              <a:rPr lang="en-US" dirty="0"/>
              <a:t>,</a:t>
            </a:r>
            <a:r>
              <a:rPr lang="ru-RU" dirty="0"/>
              <a:t> включая методы </a:t>
            </a:r>
            <a:r>
              <a:rPr lang="en-US" dirty="0"/>
              <a:t>Object.</a:t>
            </a:r>
            <a:endParaRPr lang="en" dirty="0"/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getMethod</a:t>
            </a:r>
            <a:r>
              <a:rPr lang="en" dirty="0"/>
              <a:t>(</a:t>
            </a:r>
            <a:r>
              <a:rPr lang="ru-RU" dirty="0"/>
              <a:t>«</a:t>
            </a:r>
            <a:r>
              <a:rPr lang="en" dirty="0" err="1"/>
              <a:t>getTimestamp</a:t>
            </a:r>
            <a:r>
              <a:rPr lang="ru-RU" dirty="0"/>
              <a:t>»</a:t>
            </a:r>
            <a:r>
              <a:rPr lang="en" dirty="0"/>
              <a:t>, </a:t>
            </a:r>
            <a:r>
              <a:rPr lang="en" b="1" dirty="0"/>
              <a:t>null</a:t>
            </a:r>
            <a:r>
              <a:rPr lang="en" dirty="0"/>
              <a:t>);</a:t>
            </a:r>
          </a:p>
          <a:p>
            <a:pPr marL="0" indent="0">
              <a:buNone/>
            </a:pPr>
            <a:r>
              <a:rPr lang="ru-RU" dirty="0"/>
              <a:t>Получаем геттер для строчного поля «</a:t>
            </a:r>
            <a:r>
              <a:rPr lang="en-US" dirty="0"/>
              <a:t>timestamp</a:t>
            </a:r>
            <a:r>
              <a:rPr lang="ru-RU" dirty="0"/>
              <a:t>»</a:t>
            </a:r>
            <a:r>
              <a:rPr lang="en-US" dirty="0"/>
              <a:t>.</a:t>
            </a:r>
            <a:r>
              <a:rPr lang="ru-RU" dirty="0"/>
              <a:t> У  метода нет параметров – поэтому второй аргумент - </a:t>
            </a:r>
            <a:r>
              <a:rPr lang="en-US" dirty="0"/>
              <a:t>null.</a:t>
            </a:r>
            <a:endParaRPr lang="en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methodSet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getMethod</a:t>
            </a:r>
            <a:r>
              <a:rPr lang="en" dirty="0"/>
              <a:t>(</a:t>
            </a:r>
            <a:r>
              <a:rPr lang="ru-RU" dirty="0"/>
              <a:t>«</a:t>
            </a:r>
            <a:r>
              <a:rPr lang="en" dirty="0" err="1"/>
              <a:t>setTimestamp</a:t>
            </a:r>
            <a:r>
              <a:rPr lang="ru-RU" dirty="0"/>
              <a:t>»</a:t>
            </a:r>
            <a:r>
              <a:rPr lang="en" dirty="0"/>
              <a:t>, </a:t>
            </a:r>
            <a:r>
              <a:rPr lang="en" dirty="0" err="1">
                <a:solidFill>
                  <a:srgbClr val="7030A0"/>
                </a:solidFill>
              </a:rPr>
              <a:t>String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/>
              <a:t>);</a:t>
            </a:r>
          </a:p>
          <a:p>
            <a:pPr marL="0" indent="0">
              <a:buNone/>
            </a:pPr>
            <a:r>
              <a:rPr lang="ru-RU" dirty="0"/>
              <a:t>Получаем сеттер для того же поля – у метода аргумент есть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При ошибке с параметрами метода получим </a:t>
            </a:r>
            <a:r>
              <a:rPr lang="en" b="1" dirty="0" err="1">
                <a:solidFill>
                  <a:srgbClr val="7030A0"/>
                </a:solidFill>
              </a:rPr>
              <a:t>NoSuchMethodException</a:t>
            </a:r>
            <a:r>
              <a:rPr lang="en" dirty="0"/>
              <a:t>,</a:t>
            </a:r>
            <a:r>
              <a:rPr lang="ru-RU" dirty="0"/>
              <a:t> поскольку не будет совпадения сигнатуры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4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Вызываем методы через </a:t>
            </a:r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 err="1">
                <a:solidFill>
                  <a:srgbClr val="7030A0"/>
                </a:solidFill>
              </a:rPr>
              <a:t>MyClassExample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>
                <a:solidFill>
                  <a:srgbClr val="7030A0"/>
                </a:solidFill>
              </a:rPr>
              <a:t> = </a:t>
            </a:r>
            <a:r>
              <a:rPr lang="en" dirty="0"/>
              <a:t>new</a:t>
            </a:r>
            <a:r>
              <a:rPr lang="en" dirty="0">
                <a:solidFill>
                  <a:srgbClr val="7030A0"/>
                </a:solidFill>
              </a:rPr>
              <a:t>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/>
              <a:t>(…)</a:t>
            </a:r>
            <a:r>
              <a:rPr lang="en" dirty="0">
                <a:solidFill>
                  <a:srgbClr val="7030A0"/>
                </a:solidFill>
              </a:rPr>
              <a:t>;</a:t>
            </a:r>
            <a:endParaRPr lang="e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getClass</a:t>
            </a:r>
            <a:r>
              <a:rPr lang="en" dirty="0"/>
              <a:t>().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</a:t>
            </a:r>
            <a:r>
              <a:rPr lang="en" dirty="0"/>
              <a:t>("</a:t>
            </a:r>
            <a:r>
              <a:rPr lang="en" dirty="0" err="1"/>
              <a:t>setTimestamp</a:t>
            </a:r>
            <a:r>
              <a:rPr lang="en" dirty="0"/>
              <a:t>", </a:t>
            </a:r>
            <a:r>
              <a:rPr lang="en" dirty="0" err="1"/>
              <a:t>String.class</a:t>
            </a:r>
            <a:r>
              <a:rPr lang="en" dirty="0"/>
              <a:t>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invoke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"11111");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Тут все очевидно</a:t>
            </a:r>
            <a:r>
              <a:rPr lang="en-US" dirty="0"/>
              <a:t>.</a:t>
            </a:r>
            <a:r>
              <a:rPr lang="ru-RU" dirty="0"/>
              <a:t> Метод </a:t>
            </a:r>
            <a:r>
              <a:rPr lang="en" dirty="0" err="1"/>
              <a:t>setTimestamp</a:t>
            </a:r>
            <a:r>
              <a:rPr lang="ru-RU" dirty="0"/>
              <a:t> – </a:t>
            </a:r>
            <a:r>
              <a:rPr lang="en-US" dirty="0"/>
              <a:t>public, </a:t>
            </a:r>
            <a:r>
              <a:rPr lang="ru-RU" dirty="0"/>
              <a:t>а значит можно использовать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или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getMethod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– оба варианта корректны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6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Вызываем методы через </a:t>
            </a:r>
            <a:r>
              <a:rPr lang="en-US" dirty="0"/>
              <a:t>Reflection - 2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общем случае можно получить массив параметров метода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parameterTypes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getParameterTypes</a:t>
            </a:r>
            <a:r>
              <a:rPr lang="en" dirty="0"/>
              <a:t>();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тип возвращаемого значения</a:t>
            </a:r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getReturnType</a:t>
            </a:r>
            <a:r>
              <a:rPr lang="en" dirty="0"/>
              <a:t>();</a:t>
            </a:r>
          </a:p>
          <a:p>
            <a:pPr marL="0" indent="0">
              <a:buNone/>
            </a:pPr>
            <a:r>
              <a:rPr lang="ru-RU" dirty="0"/>
              <a:t>Например так</a:t>
            </a:r>
            <a:r>
              <a:rPr lang="en-US" dirty="0"/>
              <a:t>:</a:t>
            </a:r>
            <a:endParaRPr lang="en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[] </a:t>
            </a:r>
            <a:r>
              <a:rPr lang="en" dirty="0" err="1">
                <a:solidFill>
                  <a:srgbClr val="7030A0"/>
                </a:solidFill>
              </a:rPr>
              <a:t>declaredMethods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getDeclaredMethods</a:t>
            </a:r>
            <a:r>
              <a:rPr lang="en" dirty="0"/>
              <a:t>();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methodSet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Arrays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stream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declaredMethods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   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methodItem</a:t>
            </a:r>
            <a:r>
              <a:rPr lang="en" dirty="0"/>
              <a:t> -&gt;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methodItem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" dirty="0"/>
              <a:t>().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equals</a:t>
            </a:r>
            <a:r>
              <a:rPr lang="en" dirty="0"/>
              <a:t>("</a:t>
            </a:r>
            <a:r>
              <a:rPr lang="en" dirty="0" err="1"/>
              <a:t>setTimestamp</a:t>
            </a:r>
            <a:r>
              <a:rPr lang="en" dirty="0"/>
              <a:t>"))</a:t>
            </a:r>
            <a:br>
              <a:rPr lang="en" dirty="0"/>
            </a:br>
            <a:r>
              <a:rPr lang="en" dirty="0"/>
              <a:t>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findAny</a:t>
            </a:r>
            <a:r>
              <a:rPr lang="en" dirty="0"/>
              <a:t>()</a:t>
            </a:r>
            <a:br>
              <a:rPr lang="en" dirty="0"/>
            </a:br>
            <a:r>
              <a:rPr lang="en" dirty="0"/>
              <a:t>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orElse</a:t>
            </a:r>
            <a:r>
              <a:rPr lang="en" dirty="0"/>
              <a:t>(null);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parameterTypes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methodSet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getParameterTypes</a:t>
            </a:r>
            <a:r>
              <a:rPr lang="en" dirty="0"/>
              <a:t>();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returnValueType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methodSet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getReturnType</a:t>
            </a:r>
            <a:r>
              <a:rPr lang="en" dirty="0"/>
              <a:t>();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Method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methodSet2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</a:t>
            </a:r>
            <a:r>
              <a:rPr lang="en" dirty="0"/>
              <a:t>("</a:t>
            </a:r>
            <a:r>
              <a:rPr lang="en" dirty="0" err="1"/>
              <a:t>setTimestamp</a:t>
            </a:r>
            <a:r>
              <a:rPr lang="en" dirty="0"/>
              <a:t>",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parameterTypes</a:t>
            </a:r>
            <a:r>
              <a:rPr lang="en" dirty="0"/>
              <a:t>);</a:t>
            </a:r>
            <a:br>
              <a:rPr lang="en" dirty="0"/>
            </a:b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methodSet2</a:t>
            </a:r>
            <a:r>
              <a:rPr lang="en" dirty="0"/>
              <a:t>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invoke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"11111");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9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/>
              <a:t>Вызываем приватные методы через </a:t>
            </a:r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1223318"/>
            <a:ext cx="11491784" cy="54534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Вызовем приватный метод </a:t>
            </a:r>
            <a:r>
              <a:rPr lang="en" dirty="0" err="1"/>
              <a:t>setTimestampAndReturnValue</a:t>
            </a:r>
            <a:r>
              <a:rPr lang="en" dirty="0"/>
              <a:t> (</a:t>
            </a:r>
            <a:r>
              <a:rPr lang="ru-RU" dirty="0" err="1"/>
              <a:t>демо</a:t>
            </a:r>
            <a:r>
              <a:rPr lang="ru-RU" dirty="0"/>
              <a:t>-вариант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Arrays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stream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declaredMethods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   .filter(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methodItem</a:t>
            </a:r>
            <a:r>
              <a:rPr lang="en" dirty="0"/>
              <a:t> -&gt;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methodItem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" dirty="0"/>
              <a:t>().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equals</a:t>
            </a:r>
            <a:r>
              <a:rPr lang="en" dirty="0"/>
              <a:t>("</a:t>
            </a:r>
            <a:r>
              <a:rPr lang="en" dirty="0" err="1"/>
              <a:t>setTimestampAndReturnValue</a:t>
            </a:r>
            <a:r>
              <a:rPr lang="en" dirty="0"/>
              <a:t>"))</a:t>
            </a:r>
            <a:br>
              <a:rPr lang="en" dirty="0"/>
            </a:br>
            <a:r>
              <a:rPr lang="en" dirty="0"/>
              <a:t>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findAny</a:t>
            </a:r>
            <a:r>
              <a:rPr lang="en" dirty="0"/>
              <a:t>()</a:t>
            </a:r>
            <a:br>
              <a:rPr lang="en" dirty="0"/>
            </a:br>
            <a:r>
              <a:rPr lang="en" dirty="0"/>
              <a:t>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orElse</a:t>
            </a:r>
            <a:r>
              <a:rPr lang="en" dirty="0"/>
              <a:t>(null);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privateMethodParameterTypes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ter</a:t>
            </a:r>
            <a:r>
              <a:rPr lang="en" dirty="0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getParameterTypes</a:t>
            </a:r>
            <a:r>
              <a:rPr lang="en" dirty="0"/>
              <a:t>();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privateMethodReturnValueType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getReturnType</a:t>
            </a:r>
            <a:r>
              <a:rPr lang="en" dirty="0"/>
              <a:t>();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MyClassExample</a:t>
            </a:r>
            <a:r>
              <a:rPr lang="en" dirty="0" err="1"/>
              <a:t>.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getDeclaredMethod</a:t>
            </a:r>
            <a:r>
              <a:rPr lang="en" dirty="0"/>
              <a:t>("</a:t>
            </a:r>
            <a:r>
              <a:rPr lang="en" dirty="0" err="1"/>
              <a:t>setTimestamp</a:t>
            </a:r>
            <a:r>
              <a:rPr lang="en" dirty="0"/>
              <a:t>",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parameterTypes</a:t>
            </a:r>
            <a:r>
              <a:rPr lang="en" dirty="0"/>
              <a:t>);</a:t>
            </a:r>
            <a:br>
              <a:rPr lang="en" dirty="0"/>
            </a:b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setAccessible</a:t>
            </a:r>
            <a:r>
              <a:rPr lang="en" dirty="0"/>
              <a:t>(true);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privateMethodSetter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invoke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, "11111");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castedResult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privateMethodReturnValueType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cast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" dirty="0"/>
              <a:t>);</a:t>
            </a:r>
            <a:br>
              <a:rPr lang="en" dirty="0"/>
            </a:b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strResult</a:t>
            </a:r>
            <a:r>
              <a:rPr lang="en" dirty="0"/>
              <a:t> = (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)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castedResult</a:t>
            </a:r>
            <a:r>
              <a:rPr lang="en" dirty="0"/>
              <a:t>;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9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Что делает </a:t>
            </a:r>
            <a:r>
              <a:rPr lang="en-US" dirty="0" err="1"/>
              <a:t>setAccessible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помощью  </a:t>
            </a:r>
            <a:r>
              <a:rPr lang="en" dirty="0" err="1"/>
              <a:t>setAccessible</a:t>
            </a:r>
            <a:r>
              <a:rPr lang="en" dirty="0"/>
              <a:t>() </a:t>
            </a:r>
            <a:r>
              <a:rPr lang="ru-RU" dirty="0"/>
              <a:t>меняется поведение  </a:t>
            </a:r>
            <a:r>
              <a:rPr lang="en" dirty="0" err="1"/>
              <a:t>AccessibleObject</a:t>
            </a:r>
            <a:r>
              <a:rPr lang="en" dirty="0"/>
              <a:t> , </a:t>
            </a:r>
            <a:r>
              <a:rPr lang="ru-RU" dirty="0"/>
              <a:t>то есть экземпляра  </a:t>
            </a:r>
            <a:r>
              <a:rPr lang="en" dirty="0"/>
              <a:t>Field, </a:t>
            </a:r>
            <a:r>
              <a:rPr lang="ru-RU" i="1" dirty="0"/>
              <a:t>но не фактическое поле класса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Нюанс в том</a:t>
            </a:r>
            <a:r>
              <a:rPr lang="en" dirty="0"/>
              <a:t>,</a:t>
            </a:r>
            <a:r>
              <a:rPr lang="ru-RU" dirty="0"/>
              <a:t> что </a:t>
            </a:r>
            <a:r>
              <a:rPr lang="en" dirty="0" err="1"/>
              <a:t>getDeclaredField</a:t>
            </a:r>
            <a:r>
              <a:rPr lang="en" dirty="0"/>
              <a:t>/</a:t>
            </a:r>
            <a:r>
              <a:rPr lang="en" dirty="0" err="1"/>
              <a:t>getDeclaredMethod</a:t>
            </a:r>
            <a:r>
              <a:rPr lang="ru-RU" dirty="0"/>
              <a:t> каждый раз возвращает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новый</a:t>
            </a:r>
            <a:r>
              <a:rPr lang="ru-RU" dirty="0"/>
              <a:t> объект</a:t>
            </a:r>
            <a:r>
              <a:rPr lang="en-US" dirty="0"/>
              <a:t>,</a:t>
            </a:r>
            <a:r>
              <a:rPr lang="ru-RU" dirty="0"/>
              <a:t> созданный </a:t>
            </a:r>
            <a:r>
              <a:rPr lang="en" dirty="0" err="1">
                <a:effectLst/>
              </a:rPr>
              <a:t>ReflectionFactory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Выписка из документации:</a:t>
            </a:r>
          </a:p>
          <a:p>
            <a:pPr marL="0" indent="0">
              <a:buNone/>
            </a:pPr>
            <a:r>
              <a:rPr lang="ru-RU" dirty="0">
                <a:effectLst/>
              </a:rPr>
              <a:t> - </a:t>
            </a:r>
            <a:r>
              <a:rPr lang="en" dirty="0"/>
              <a:t>A value of true indicates that the reflected object should suppress checks for Java language access control when it is used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1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Немного черной магии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 занавес создадим класс из ничего и вызовем метод</a:t>
            </a:r>
            <a:r>
              <a:rPr lang="en-US" dirty="0"/>
              <a:t>,</a:t>
            </a:r>
            <a:r>
              <a:rPr lang="ru-RU" dirty="0"/>
              <a:t> ранее не существовавший</a:t>
            </a:r>
            <a:r>
              <a:rPr lang="en-US" dirty="0"/>
              <a:t> </a:t>
            </a:r>
            <a:r>
              <a:rPr lang="ru-RU" dirty="0"/>
              <a:t>в контексте </a:t>
            </a:r>
            <a:r>
              <a:rPr lang="en-US" dirty="0"/>
              <a:t>JVM.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 адаптирован в учебных целях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Поскольку компиляция кода исключительно в памяти достаточно громоздка</a:t>
            </a:r>
            <a:r>
              <a:rPr lang="en-US" dirty="0"/>
              <a:t> </a:t>
            </a:r>
            <a:r>
              <a:rPr lang="ru-RU" dirty="0"/>
              <a:t>по объему кода</a:t>
            </a:r>
            <a:r>
              <a:rPr lang="en-US" dirty="0"/>
              <a:t>,</a:t>
            </a:r>
            <a:r>
              <a:rPr lang="ru-RU" dirty="0"/>
              <a:t> то поступим так:</a:t>
            </a:r>
          </a:p>
          <a:p>
            <a:pPr>
              <a:buFontTx/>
              <a:buChar char="-"/>
            </a:pPr>
            <a:r>
              <a:rPr lang="ru-RU" dirty="0"/>
              <a:t>Пишем код </a:t>
            </a:r>
            <a:r>
              <a:rPr lang="en-US" dirty="0"/>
              <a:t>java</a:t>
            </a:r>
            <a:r>
              <a:rPr lang="ru-RU" dirty="0"/>
              <a:t>-класса в виде строки</a:t>
            </a:r>
          </a:p>
          <a:p>
            <a:pPr>
              <a:buFontTx/>
              <a:buChar char="-"/>
            </a:pPr>
            <a:r>
              <a:rPr lang="ru-RU" dirty="0"/>
              <a:t>Записываем строку в фиктивный файл</a:t>
            </a:r>
          </a:p>
          <a:p>
            <a:pPr>
              <a:buFontTx/>
              <a:buChar char="-"/>
            </a:pPr>
            <a:r>
              <a:rPr lang="ru-RU" dirty="0"/>
              <a:t>Компилируем фиктивный файл</a:t>
            </a:r>
          </a:p>
          <a:p>
            <a:pPr>
              <a:buFontTx/>
              <a:buChar char="-"/>
            </a:pPr>
            <a:r>
              <a:rPr lang="ru-RU" dirty="0"/>
              <a:t>Загружаем получившийся файл класса в специальный класс-</a:t>
            </a:r>
            <a:r>
              <a:rPr lang="ru-RU" dirty="0" err="1"/>
              <a:t>лоадер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Вызываем метод из только что сотворенного класса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2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Немного черной магии – 1 (</a:t>
            </a:r>
            <a:r>
              <a:rPr lang="en-US" dirty="0"/>
              <a:t>main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public static void main(String[] </a:t>
            </a:r>
            <a:r>
              <a:rPr lang="en" dirty="0" err="1"/>
              <a:t>args</a:t>
            </a:r>
            <a:r>
              <a:rPr lang="en" dirty="0"/>
              <a:t>) throws Exception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 = "</a:t>
            </a:r>
            <a:r>
              <a:rPr lang="en" dirty="0" err="1"/>
              <a:t>CClass</a:t>
            </a:r>
            <a:r>
              <a:rPr lang="en" dirty="0"/>
              <a:t>_"+</a:t>
            </a:r>
            <a:r>
              <a:rPr lang="en" dirty="0" err="1">
                <a:solidFill>
                  <a:srgbClr val="7030A0"/>
                </a:solidFill>
              </a:rPr>
              <a:t>System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currentTimeMillis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byte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compileResult</a:t>
            </a:r>
            <a:r>
              <a:rPr lang="en" dirty="0"/>
              <a:t> = 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compileIt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, </a:t>
            </a:r>
            <a:r>
              <a:rPr lang="en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createSources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).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getBytes</a:t>
            </a:r>
            <a:r>
              <a:rPr lang="en" dirty="0"/>
              <a:t>());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ByteArrayClassLoader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byteArrayClassLoader</a:t>
            </a:r>
            <a:r>
              <a:rPr lang="en" dirty="0"/>
              <a:t> = new </a:t>
            </a:r>
            <a:r>
              <a:rPr lang="en" dirty="0" err="1">
                <a:solidFill>
                  <a:srgbClr val="7030A0"/>
                </a:solidFill>
              </a:rPr>
              <a:t>ByteArrayClassLoader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byteArrayClassLoader</a:t>
            </a:r>
            <a:r>
              <a:rPr lang="en" dirty="0"/>
              <a:t>.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loadClassFromBytes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compileResult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dClassInstance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newInstance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Method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getMethod</a:t>
            </a:r>
            <a:r>
              <a:rPr lang="en" dirty="0"/>
              <a:t>("</a:t>
            </a:r>
            <a:r>
              <a:rPr lang="en" dirty="0" err="1"/>
              <a:t>sayHello</a:t>
            </a:r>
            <a:r>
              <a:rPr lang="en" dirty="0"/>
              <a:t>", null);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invoke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dClassInstance</a:t>
            </a:r>
            <a:r>
              <a:rPr lang="en" dirty="0" err="1"/>
              <a:t>,null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7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65125"/>
            <a:ext cx="11331146" cy="109297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/>
              <a:t>Немного черной магии – 2 (создаем исходники)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public static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createSources</a:t>
            </a:r>
            <a:r>
              <a:rPr lang="en" dirty="0"/>
              <a:t>(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try (</a:t>
            </a:r>
            <a:r>
              <a:rPr lang="en" b="1" dirty="0" err="1">
                <a:solidFill>
                  <a:srgbClr val="7030A0"/>
                </a:solidFill>
              </a:rPr>
              <a:t>StringWriter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/>
              <a:t> = new </a:t>
            </a:r>
            <a:r>
              <a:rPr lang="en" dirty="0" err="1">
                <a:solidFill>
                  <a:srgbClr val="7030A0"/>
                </a:solidFill>
              </a:rPr>
              <a:t>StringWriter</a:t>
            </a:r>
            <a:r>
              <a:rPr lang="en" dirty="0"/>
              <a:t>()){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("public class "+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dClassName</a:t>
            </a:r>
            <a:r>
              <a:rPr lang="en" dirty="0"/>
              <a:t> + "{");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(" public void </a:t>
            </a:r>
            <a:r>
              <a:rPr lang="en" dirty="0" err="1"/>
              <a:t>sayHello</a:t>
            </a:r>
            <a:r>
              <a:rPr lang="en" dirty="0"/>
              <a:t>() {");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("     </a:t>
            </a:r>
            <a:r>
              <a:rPr lang="en" dirty="0" err="1"/>
              <a:t>System.out.println</a:t>
            </a:r>
            <a:r>
              <a:rPr lang="en" dirty="0"/>
              <a:t>(\"Hello world!\");");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(" }}\n");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flush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return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aWriter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} catch(</a:t>
            </a:r>
            <a:r>
              <a:rPr lang="en" b="1" dirty="0">
                <a:solidFill>
                  <a:srgbClr val="7030A0"/>
                </a:solidFill>
              </a:rPr>
              <a:t>Exception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" dirty="0"/>
              <a:t>){</a:t>
            </a:r>
            <a:br>
              <a:rPr lang="en" dirty="0"/>
            </a:br>
            <a:r>
              <a:rPr lang="en" dirty="0"/>
              <a:t>   throw new </a:t>
            </a:r>
            <a:r>
              <a:rPr lang="en" dirty="0" err="1">
                <a:solidFill>
                  <a:srgbClr val="7030A0"/>
                </a:solidFill>
              </a:rPr>
              <a:t>RuntimeException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}}</a:t>
            </a: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2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5741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ru-RU" sz="2800" dirty="0"/>
              <a:t>Рефлексия </a:t>
            </a:r>
            <a:r>
              <a:rPr lang="en" sz="2800" dirty="0"/>
              <a:t>— </a:t>
            </a:r>
            <a:r>
              <a:rPr lang="ru-RU" sz="2800" dirty="0"/>
              <a:t>это механизм, позволяющий вносить изменения</a:t>
            </a:r>
            <a:r>
              <a:rPr lang="en-US" sz="2800" dirty="0"/>
              <a:t>,</a:t>
            </a:r>
            <a:r>
              <a:rPr lang="ru-RU" sz="2800" dirty="0"/>
              <a:t> получать информацию о классах, интерфейсах, полях и методах во время выполнения, не зная имен этих классов, методов и полей. </a:t>
            </a:r>
            <a:br>
              <a:rPr lang="ru-RU" sz="2800" dirty="0"/>
            </a:br>
            <a:r>
              <a:rPr lang="en" sz="2800" dirty="0"/>
              <a:t>Reflection API </a:t>
            </a:r>
            <a:r>
              <a:rPr lang="ru-RU" sz="2800" dirty="0"/>
              <a:t>позволяет создавать новые экземпляры классов, вызывать методы, получать и устанавливать значения полей…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098DB09-334F-CC4C-9D7C-6DD56B3C22EA}"/>
              </a:ext>
            </a:extLst>
          </p:cNvPr>
          <p:cNvSpPr txBox="1">
            <a:spLocks/>
          </p:cNvSpPr>
          <p:nvPr/>
        </p:nvSpPr>
        <p:spPr>
          <a:xfrm>
            <a:off x="1524000" y="232677"/>
            <a:ext cx="9144000" cy="7352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Что это?</a:t>
            </a:r>
          </a:p>
        </p:txBody>
      </p:sp>
    </p:spTree>
    <p:extLst>
      <p:ext uri="{BB962C8B-B14F-4D97-AF65-F5344CB8AC3E}">
        <p14:creationId xmlns:p14="http://schemas.microsoft.com/office/powerpoint/2010/main" val="3916012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27" y="229202"/>
            <a:ext cx="11281719" cy="85819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/>
              <a:t>Немного черной магии – 3 (вызов компилятора)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087394"/>
            <a:ext cx="11281719" cy="55893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dirty="0"/>
              <a:t>public static </a:t>
            </a:r>
            <a:r>
              <a:rPr lang="en" dirty="0">
                <a:solidFill>
                  <a:srgbClr val="7030A0"/>
                </a:solidFill>
              </a:rPr>
              <a:t>byte</a:t>
            </a:r>
            <a:r>
              <a:rPr lang="en" dirty="0"/>
              <a:t>[] </a:t>
            </a:r>
            <a:r>
              <a:rPr lang="en" dirty="0" err="1"/>
              <a:t>compileIt</a:t>
            </a:r>
            <a:r>
              <a:rPr lang="en" dirty="0"/>
              <a:t>(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fNamePrefix</a:t>
            </a:r>
            <a:r>
              <a:rPr lang="en" dirty="0"/>
              <a:t>, </a:t>
            </a:r>
            <a:r>
              <a:rPr lang="en" dirty="0">
                <a:solidFill>
                  <a:srgbClr val="7030A0"/>
                </a:solidFill>
              </a:rPr>
              <a:t>byte[]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/>
              <a:t>) throws </a:t>
            </a:r>
            <a:r>
              <a:rPr lang="en" dirty="0" err="1"/>
              <a:t>IOException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srcFname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fNamePrefix</a:t>
            </a:r>
            <a:r>
              <a:rPr lang="en" dirty="0"/>
              <a:t>+".java";</a:t>
            </a:r>
            <a:br>
              <a:rPr lang="en" dirty="0"/>
            </a:br>
            <a:r>
              <a:rPr lang="ru-RU" dirty="0"/>
              <a:t>   </a:t>
            </a:r>
            <a:r>
              <a:rPr lang="en" dirty="0"/>
              <a:t>try(</a:t>
            </a:r>
            <a:r>
              <a:rPr lang="en" b="1" dirty="0" err="1">
                <a:solidFill>
                  <a:srgbClr val="7030A0"/>
                </a:solidFill>
              </a:rPr>
              <a:t>FileOutputStream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fos</a:t>
            </a:r>
            <a:r>
              <a:rPr lang="en" dirty="0"/>
              <a:t> = new </a:t>
            </a:r>
            <a:r>
              <a:rPr lang="en" dirty="0" err="1">
                <a:solidFill>
                  <a:srgbClr val="7030A0"/>
                </a:solidFill>
              </a:rPr>
              <a:t>FileOutputStream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srcFname</a:t>
            </a:r>
            <a:r>
              <a:rPr lang="en" dirty="0"/>
              <a:t>)) {</a:t>
            </a:r>
            <a:br>
              <a:rPr lang="en" dirty="0"/>
            </a:br>
            <a:r>
              <a:rPr lang="en" dirty="0"/>
              <a:t>   </a:t>
            </a:r>
            <a:r>
              <a:rPr lang="ru-RU" dirty="0"/>
              <a:t> 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fos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</a:t>
            </a:r>
            <a:r>
              <a:rPr lang="ru-RU" dirty="0"/>
              <a:t> 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fos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flush</a:t>
            </a:r>
            <a:r>
              <a:rPr lang="en" dirty="0"/>
              <a:t>();</a:t>
            </a:r>
            <a:br>
              <a:rPr lang="en" dirty="0"/>
            </a:br>
            <a:r>
              <a:rPr lang="ru-RU" dirty="0"/>
              <a:t>   </a:t>
            </a:r>
            <a:r>
              <a:rPr lang="en" dirty="0"/>
              <a:t>}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JavaCompiler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ToolProvider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getSystemJavaCompiler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DiagnosticCollector</a:t>
            </a:r>
            <a:r>
              <a:rPr lang="en" dirty="0"/>
              <a:t>&lt;</a:t>
            </a:r>
            <a:r>
              <a:rPr lang="en" dirty="0" err="1">
                <a:solidFill>
                  <a:srgbClr val="7030A0"/>
                </a:solidFill>
              </a:rPr>
              <a:t>JavaFileObject</a:t>
            </a:r>
            <a:r>
              <a:rPr lang="en" dirty="0"/>
              <a:t>&gt;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diagnostics</a:t>
            </a:r>
            <a:r>
              <a:rPr lang="en" dirty="0"/>
              <a:t> = new </a:t>
            </a:r>
            <a:r>
              <a:rPr lang="en" dirty="0" err="1">
                <a:solidFill>
                  <a:srgbClr val="7030A0"/>
                </a:solidFill>
              </a:rPr>
              <a:t>DiagnosticCollector</a:t>
            </a:r>
            <a:r>
              <a:rPr lang="en" dirty="0"/>
              <a:t>&lt;&gt;();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StandardJavaFileManager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fileManager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getStandardFileManager</a:t>
            </a:r>
            <a:r>
              <a:rPr lang="en" dirty="0"/>
              <a:t>(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diagnostics</a:t>
            </a:r>
            <a:r>
              <a:rPr lang="en" dirty="0"/>
              <a:t>, null, null);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Iterable</a:t>
            </a:r>
            <a:r>
              <a:rPr lang="en" dirty="0"/>
              <a:t>&lt;? extends </a:t>
            </a:r>
            <a:r>
              <a:rPr lang="en" dirty="0" err="1">
                <a:solidFill>
                  <a:srgbClr val="7030A0"/>
                </a:solidFill>
              </a:rPr>
              <a:t>JavaFileObject</a:t>
            </a:r>
            <a:r>
              <a:rPr lang="en" dirty="0"/>
              <a:t>&gt;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compilationUnits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fileManager</a:t>
            </a:r>
            <a:br>
              <a:rPr lang="en" dirty="0"/>
            </a:br>
            <a:r>
              <a:rPr lang="en" dirty="0"/>
              <a:t>      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getJavaFileObjectsFromStrings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Arrays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asList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srcFname</a:t>
            </a:r>
            <a:r>
              <a:rPr lang="en" dirty="0"/>
              <a:t>));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rgbClr val="7030A0"/>
                </a:solidFill>
              </a:rPr>
              <a:t>JavaCompiler</a:t>
            </a:r>
            <a:r>
              <a:rPr lang="en" dirty="0" err="1"/>
              <a:t>.</a:t>
            </a:r>
            <a:r>
              <a:rPr lang="en" dirty="0" err="1">
                <a:solidFill>
                  <a:srgbClr val="7030A0"/>
                </a:solidFill>
              </a:rPr>
              <a:t>CompilationTask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compiler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getTask</a:t>
            </a:r>
            <a:r>
              <a:rPr lang="en" dirty="0"/>
              <a:t>(null,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fileManager</a:t>
            </a:r>
            <a:r>
              <a:rPr lang="en" dirty="0"/>
              <a:t>,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diagnostics</a:t>
            </a:r>
            <a:r>
              <a:rPr lang="en" dirty="0"/>
              <a:t>, null,</a:t>
            </a:r>
            <a:r>
              <a:rPr lang="ru-RU" dirty="0"/>
              <a:t> </a:t>
            </a:r>
            <a:r>
              <a:rPr lang="en" dirty="0"/>
              <a:t>null, </a:t>
            </a:r>
            <a:r>
              <a:rPr lang="en" u="sng" dirty="0" err="1">
                <a:solidFill>
                  <a:schemeClr val="accent1">
                    <a:lumMod val="75000"/>
                  </a:schemeClr>
                </a:solidFill>
              </a:rPr>
              <a:t>compilationUnits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 err="1">
                <a:solidFill>
                  <a:srgbClr val="7030A0"/>
                </a:solidFill>
              </a:rPr>
              <a:t>boolean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call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fileManager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close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>
                <a:solidFill>
                  <a:srgbClr val="7030A0"/>
                </a:solidFill>
              </a:rPr>
              <a:t>System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println</a:t>
            </a:r>
            <a:r>
              <a:rPr lang="en" dirty="0"/>
              <a:t>("Success: " +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" dirty="0"/>
              <a:t>);</a:t>
            </a:r>
            <a:br>
              <a:rPr lang="en" dirty="0"/>
            </a:b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dstFname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fNamePrefix</a:t>
            </a:r>
            <a:r>
              <a:rPr lang="en" dirty="0"/>
              <a:t>+".class";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File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dstFile</a:t>
            </a:r>
            <a:r>
              <a:rPr lang="en" dirty="0"/>
              <a:t> = new </a:t>
            </a:r>
            <a:r>
              <a:rPr lang="en" dirty="0">
                <a:solidFill>
                  <a:srgbClr val="7030A0"/>
                </a:solidFill>
              </a:rPr>
              <a:t>File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dstFname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</a:t>
            </a:r>
            <a:r>
              <a:rPr lang="en" b="1" dirty="0">
                <a:solidFill>
                  <a:srgbClr val="7030A0"/>
                </a:solidFill>
              </a:rPr>
              <a:t>byte[]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dstBytes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Files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readAllBytes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dstFile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toPath</a:t>
            </a:r>
            <a:r>
              <a:rPr lang="en" dirty="0"/>
              <a:t>());</a:t>
            </a:r>
            <a:br>
              <a:rPr lang="en" dirty="0"/>
            </a:br>
            <a:br>
              <a:rPr lang="en" dirty="0"/>
            </a:br>
            <a:r>
              <a:rPr lang="en" dirty="0"/>
              <a:t>   return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dstBytes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}</a:t>
            </a: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15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/>
              <a:t>Немного черной магии – 4 (класс-</a:t>
            </a:r>
            <a:r>
              <a:rPr lang="ru-RU" dirty="0" err="1"/>
              <a:t>лоадер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8"/>
            <a:ext cx="10515601" cy="5453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public class </a:t>
            </a:r>
            <a:r>
              <a:rPr lang="en" b="1" dirty="0" err="1">
                <a:solidFill>
                  <a:srgbClr val="7030A0"/>
                </a:solidFill>
              </a:rPr>
              <a:t>ByteArrayClassLoader</a:t>
            </a:r>
            <a:r>
              <a:rPr lang="en" dirty="0"/>
              <a:t> extends </a:t>
            </a:r>
            <a:r>
              <a:rPr lang="en" dirty="0" err="1">
                <a:solidFill>
                  <a:srgbClr val="7030A0"/>
                </a:solidFill>
              </a:rPr>
              <a:t>ClassLoader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public </a:t>
            </a: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loadClassFromBytes</a:t>
            </a:r>
            <a:r>
              <a:rPr lang="en" dirty="0"/>
              <a:t>(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name, </a:t>
            </a:r>
            <a:r>
              <a:rPr lang="en" b="1" dirty="0">
                <a:solidFill>
                  <a:srgbClr val="7030A0"/>
                </a:solidFill>
              </a:rPr>
              <a:t>byte[]  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   return 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defineClass</a:t>
            </a:r>
            <a:r>
              <a:rPr lang="en" dirty="0"/>
              <a:t>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,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/>
              <a:t>,0,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bytes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}</a:t>
            </a:r>
            <a:endParaRPr lang="ru-RU" dirty="0">
              <a:effectLst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94828FB-51C3-1E47-A2D3-A1A90903B9F6}"/>
              </a:ext>
            </a:extLst>
          </p:cNvPr>
          <p:cNvSpPr txBox="1">
            <a:spLocks/>
          </p:cNvSpPr>
          <p:nvPr/>
        </p:nvSpPr>
        <p:spPr>
          <a:xfrm>
            <a:off x="838199" y="1223318"/>
            <a:ext cx="10515601" cy="545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03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477" y="1122362"/>
            <a:ext cx="10639166" cy="426518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ru-RU" dirty="0"/>
              <a:t>2</a:t>
            </a:r>
            <a:r>
              <a:rPr lang="en" dirty="0"/>
              <a:t>. JAVA Reflection.</a:t>
            </a:r>
            <a:r>
              <a:rPr lang="ru-RU" dirty="0"/>
              <a:t> Аннотации</a:t>
            </a:r>
            <a:r>
              <a:rPr lang="en" dirty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31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Что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b="1" dirty="0"/>
              <a:t>Annotation </a:t>
            </a:r>
            <a:r>
              <a:rPr lang="en" dirty="0"/>
              <a:t>(</a:t>
            </a:r>
            <a:r>
              <a:rPr lang="ru-RU" dirty="0"/>
              <a:t>Аннотация) объект хранения и предоставления метаданных для прикладного </a:t>
            </a:r>
            <a:r>
              <a:rPr lang="en" dirty="0"/>
              <a:t>Java </a:t>
            </a:r>
            <a:r>
              <a:rPr lang="ru-RU" dirty="0"/>
              <a:t>кода. </a:t>
            </a:r>
          </a:p>
          <a:p>
            <a:r>
              <a:rPr lang="en" b="1" dirty="0"/>
              <a:t>Annotation </a:t>
            </a:r>
            <a:r>
              <a:rPr lang="ru-RU" dirty="0"/>
              <a:t>не влияют напрямую на выполнение вашего кода, однако могут быть для этого использованы. </a:t>
            </a:r>
          </a:p>
          <a:p>
            <a:r>
              <a:rPr lang="en" b="1" dirty="0"/>
              <a:t>Annotation </a:t>
            </a:r>
            <a:r>
              <a:rPr lang="ru-RU" dirty="0"/>
              <a:t>добавлен в  </a:t>
            </a:r>
            <a:r>
              <a:rPr lang="en" dirty="0"/>
              <a:t>Java, </a:t>
            </a:r>
            <a:r>
              <a:rPr lang="ru-RU" dirty="0"/>
              <a:t>начиная с </a:t>
            </a:r>
            <a:r>
              <a:rPr lang="en" dirty="0"/>
              <a:t>Java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2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Для чего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" b="1" dirty="0"/>
              <a:t>Annotation </a:t>
            </a:r>
            <a:r>
              <a:rPr lang="ru-RU" dirty="0"/>
              <a:t>имеют три политики применения: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Инструкции для компилятора (</a:t>
            </a:r>
            <a:r>
              <a:rPr lang="en" dirty="0"/>
              <a:t>Compiler)</a:t>
            </a:r>
          </a:p>
          <a:p>
            <a:r>
              <a:rPr lang="ru-RU" dirty="0"/>
              <a:t>Инструкции для сборки (</a:t>
            </a:r>
            <a:r>
              <a:rPr lang="en" dirty="0"/>
              <a:t>Build-time)</a:t>
            </a:r>
          </a:p>
          <a:p>
            <a:r>
              <a:rPr lang="ru-RU" dirty="0"/>
              <a:t>Инструкции во время выполнения кода (</a:t>
            </a:r>
            <a:r>
              <a:rPr lang="en" dirty="0"/>
              <a:t>Runtime)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150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Где применяется?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0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Определяется мета-аннотацией </a:t>
            </a:r>
            <a:r>
              <a:rPr lang="en" sz="2400" dirty="0"/>
              <a:t>@Target(value=</a:t>
            </a:r>
            <a:r>
              <a:rPr lang="en" sz="2400" dirty="0" err="1"/>
              <a:t>ElementType</a:t>
            </a:r>
            <a:r>
              <a:rPr lang="en" sz="2400" dirty="0"/>
              <a:t>.</a:t>
            </a:r>
            <a:r>
              <a:rPr lang="ru-RU" sz="2400" dirty="0"/>
              <a:t>(</a:t>
            </a:r>
            <a:r>
              <a:rPr lang="en-US" sz="2400" dirty="0"/>
              <a:t>…</a:t>
            </a:r>
            <a:r>
              <a:rPr lang="ru-RU" sz="2400" dirty="0"/>
              <a:t>)</a:t>
            </a:r>
            <a:r>
              <a:rPr lang="en" sz="2400" dirty="0"/>
              <a:t>)</a:t>
            </a:r>
            <a:endParaRPr lang="ru-RU" sz="2400" dirty="0"/>
          </a:p>
          <a:p>
            <a:r>
              <a:rPr lang="en" sz="2400" dirty="0"/>
              <a:t>TYPE - </a:t>
            </a:r>
            <a:r>
              <a:rPr lang="ru-RU" sz="2400" dirty="0"/>
              <a:t>на объявлении </a:t>
            </a:r>
            <a:r>
              <a:rPr lang="en" sz="2400" dirty="0"/>
              <a:t>Class, interface, </a:t>
            </a:r>
            <a:r>
              <a:rPr lang="en" sz="2400" dirty="0" err="1"/>
              <a:t>enum</a:t>
            </a:r>
            <a:r>
              <a:rPr lang="en" sz="2400" dirty="0"/>
              <a:t>, annotation.</a:t>
            </a:r>
          </a:p>
          <a:p>
            <a:r>
              <a:rPr lang="en" sz="2400" dirty="0"/>
              <a:t>FIELD - </a:t>
            </a:r>
            <a:r>
              <a:rPr lang="ru-RU" sz="2400" dirty="0"/>
              <a:t>на объявлении поля (</a:t>
            </a:r>
            <a:r>
              <a:rPr lang="en" sz="2400" dirty="0"/>
              <a:t>field), </a:t>
            </a:r>
            <a:r>
              <a:rPr lang="ru-RU" sz="2400" dirty="0"/>
              <a:t>включая </a:t>
            </a:r>
            <a:r>
              <a:rPr lang="ru-RU" sz="2400" dirty="0" err="1"/>
              <a:t>констанции</a:t>
            </a:r>
            <a:r>
              <a:rPr lang="ru-RU" sz="2400" dirty="0"/>
              <a:t> </a:t>
            </a:r>
            <a:r>
              <a:rPr lang="en" sz="2400" dirty="0" err="1"/>
              <a:t>enum</a:t>
            </a:r>
            <a:r>
              <a:rPr lang="en" sz="2400" dirty="0"/>
              <a:t>.</a:t>
            </a:r>
          </a:p>
          <a:p>
            <a:r>
              <a:rPr lang="en" sz="2400" dirty="0"/>
              <a:t>METHOD - </a:t>
            </a:r>
            <a:r>
              <a:rPr lang="ru-RU" sz="2400" dirty="0"/>
              <a:t>перед объявлением сигнатуры метода</a:t>
            </a:r>
            <a:r>
              <a:rPr lang="en" sz="2400" dirty="0"/>
              <a:t>.</a:t>
            </a:r>
          </a:p>
          <a:p>
            <a:r>
              <a:rPr lang="en" sz="2400" dirty="0"/>
              <a:t>PARAMETER – </a:t>
            </a:r>
            <a:r>
              <a:rPr lang="ru-RU" sz="2400" dirty="0"/>
              <a:t>перед объявлением параметра метода</a:t>
            </a:r>
            <a:endParaRPr lang="en" sz="2400" dirty="0"/>
          </a:p>
          <a:p>
            <a:r>
              <a:rPr lang="en" sz="2400" dirty="0"/>
              <a:t>CONSTRUCTOR - </a:t>
            </a:r>
            <a:r>
              <a:rPr lang="ru-RU" sz="2400" dirty="0"/>
              <a:t>на объявлении конструктора</a:t>
            </a:r>
          </a:p>
          <a:p>
            <a:r>
              <a:rPr lang="en" sz="2400" dirty="0"/>
              <a:t>LOCAL_VARIABLE - </a:t>
            </a:r>
            <a:r>
              <a:rPr lang="ru-RU" sz="2400" dirty="0"/>
              <a:t>на локальной переменной.</a:t>
            </a:r>
          </a:p>
          <a:p>
            <a:r>
              <a:rPr lang="en" sz="2400" dirty="0"/>
              <a:t>ANNOTATION_TYPE - </a:t>
            </a:r>
            <a:r>
              <a:rPr lang="ru-RU" sz="2400" dirty="0"/>
              <a:t>на объявлении </a:t>
            </a:r>
            <a:r>
              <a:rPr lang="en" sz="2400" dirty="0"/>
              <a:t>Annotation</a:t>
            </a:r>
          </a:p>
          <a:p>
            <a:r>
              <a:rPr lang="en" sz="2400" dirty="0"/>
              <a:t>PACKAGE - </a:t>
            </a:r>
            <a:r>
              <a:rPr lang="ru-RU" sz="2400" dirty="0"/>
              <a:t>на объявлении </a:t>
            </a:r>
            <a:r>
              <a:rPr lang="en" sz="2400" dirty="0"/>
              <a:t>package.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67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02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Определяется значением мета-аннотации </a:t>
            </a:r>
            <a:r>
              <a:rPr lang="en" dirty="0"/>
              <a:t>@Retention(</a:t>
            </a:r>
            <a:r>
              <a:rPr lang="en" dirty="0" err="1"/>
              <a:t>RetentionPolicy</a:t>
            </a:r>
            <a:r>
              <a:rPr lang="en" dirty="0"/>
              <a:t>.</a:t>
            </a:r>
            <a:r>
              <a:rPr lang="ru-RU" dirty="0"/>
              <a:t>(</a:t>
            </a:r>
            <a:r>
              <a:rPr lang="en-US" dirty="0"/>
              <a:t>…</a:t>
            </a:r>
            <a:r>
              <a:rPr lang="ru-RU" dirty="0"/>
              <a:t>)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endParaRPr lang="en" sz="2400" dirty="0"/>
          </a:p>
          <a:p>
            <a:pPr fontAlgn="base"/>
            <a:r>
              <a:rPr lang="en" dirty="0"/>
              <a:t>SOURCE - </a:t>
            </a:r>
            <a:r>
              <a:rPr lang="ru-RU" dirty="0"/>
              <a:t>аннотация доступна только в исходном коде и сбрасывается во время создания .</a:t>
            </a:r>
            <a:r>
              <a:rPr lang="en" dirty="0"/>
              <a:t>class </a:t>
            </a:r>
            <a:r>
              <a:rPr lang="ru-RU" dirty="0"/>
              <a:t>файла;</a:t>
            </a:r>
          </a:p>
          <a:p>
            <a:pPr fontAlgn="base"/>
            <a:r>
              <a:rPr lang="en" dirty="0"/>
              <a:t>CLASS - </a:t>
            </a:r>
            <a:r>
              <a:rPr lang="ru-RU" dirty="0"/>
              <a:t>аннотация сохраняется в .</a:t>
            </a:r>
            <a:r>
              <a:rPr lang="en" dirty="0"/>
              <a:t>class </a:t>
            </a:r>
            <a:r>
              <a:rPr lang="ru-RU" dirty="0"/>
              <a:t>файле, но недоступна во время выполнения программы (используется в основном для постпроцессоров байт-кода);</a:t>
            </a:r>
          </a:p>
          <a:p>
            <a:pPr fontAlgn="base"/>
            <a:r>
              <a:rPr lang="en" dirty="0"/>
              <a:t>RUNTIME - </a:t>
            </a:r>
            <a:r>
              <a:rPr lang="ru-RU" dirty="0"/>
              <a:t>аннотация хранится в .</a:t>
            </a:r>
            <a:r>
              <a:rPr lang="en" dirty="0"/>
              <a:t>class </a:t>
            </a:r>
            <a:r>
              <a:rPr lang="ru-RU" dirty="0"/>
              <a:t>файле и доступна во время выполнения программы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Reflection</a:t>
            </a:r>
            <a:endParaRPr lang="ru-RU" dirty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i="1" dirty="0"/>
              <a:t>Внимание! По умолчанию используется </a:t>
            </a:r>
            <a:r>
              <a:rPr lang="en" i="1" dirty="0"/>
              <a:t>CLASS.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69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Три важных аннотации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b="1" dirty="0"/>
              <a:t>@Deprecated </a:t>
            </a:r>
            <a:r>
              <a:rPr lang="en" dirty="0"/>
              <a:t>– </a:t>
            </a:r>
            <a:r>
              <a:rPr lang="ru-RU" dirty="0"/>
              <a:t>метка устаревшего кода</a:t>
            </a:r>
            <a:r>
              <a:rPr lang="en-US" dirty="0"/>
              <a:t>, </a:t>
            </a:r>
            <a:r>
              <a:rPr lang="ru-RU" dirty="0"/>
              <a:t>обычно дополняется инструкциями по миграции на целевой код</a:t>
            </a:r>
            <a:endParaRPr lang="en" dirty="0"/>
          </a:p>
          <a:p>
            <a:r>
              <a:rPr lang="en" b="1" dirty="0"/>
              <a:t>@Override</a:t>
            </a:r>
            <a:r>
              <a:rPr lang="ru-RU" b="1" dirty="0"/>
              <a:t> </a:t>
            </a:r>
            <a:r>
              <a:rPr lang="ru-RU" dirty="0"/>
              <a:t>– переопределение метода интерфейса или суперкласса; необязательна</a:t>
            </a:r>
            <a:r>
              <a:rPr lang="en-US" dirty="0"/>
              <a:t>,</a:t>
            </a:r>
            <a:r>
              <a:rPr lang="ru-RU" dirty="0"/>
              <a:t> однако сообщает о несовпадении сигнатур и позволяет избегать ошибок</a:t>
            </a:r>
            <a:endParaRPr lang="en" dirty="0"/>
          </a:p>
          <a:p>
            <a:r>
              <a:rPr lang="en" b="1" dirty="0"/>
              <a:t>@</a:t>
            </a:r>
            <a:r>
              <a:rPr lang="en" b="1" dirty="0" err="1"/>
              <a:t>SuppressWarnings</a:t>
            </a:r>
            <a:r>
              <a:rPr lang="ru-RU" b="1" dirty="0"/>
              <a:t> - </a:t>
            </a:r>
            <a:r>
              <a:rPr lang="ru-RU" dirty="0"/>
              <a:t>заставляет компилятор останавливать предупреждения определенного метода</a:t>
            </a:r>
            <a:r>
              <a:rPr lang="en-US" dirty="0"/>
              <a:t>,</a:t>
            </a:r>
            <a:r>
              <a:rPr lang="ru-RU" dirty="0"/>
              <a:t> например убрать предупреждение от </a:t>
            </a:r>
            <a:r>
              <a:rPr lang="en-US" dirty="0"/>
              <a:t>@Deprecated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750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r>
              <a:rPr lang="ru-RU" dirty="0"/>
              <a:t>Аннотация, как класс или интерфейс представляется в системе ссылочным типом, также компилируется в файл </a:t>
            </a:r>
            <a:r>
              <a:rPr lang="en-US" dirty="0"/>
              <a:t>.class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Допустимо создавать переменную с типом</a:t>
            </a:r>
            <a:r>
              <a:rPr lang="en-US" dirty="0"/>
              <a:t> </a:t>
            </a:r>
            <a:r>
              <a:rPr lang="ru-RU" dirty="0"/>
              <a:t>аннотации</a:t>
            </a:r>
          </a:p>
          <a:p>
            <a:r>
              <a:rPr lang="ru-RU" dirty="0"/>
              <a:t>Объявление аннотации (@</a:t>
            </a:r>
            <a:r>
              <a:rPr lang="en" dirty="0"/>
              <a:t>interface) </a:t>
            </a:r>
            <a:r>
              <a:rPr lang="ru-RU" i="1" dirty="0"/>
              <a:t>не может</a:t>
            </a:r>
            <a:r>
              <a:rPr lang="ru-RU" dirty="0"/>
              <a:t> иметь секций </a:t>
            </a:r>
            <a:r>
              <a:rPr lang="en" dirty="0"/>
              <a:t>extends</a:t>
            </a:r>
            <a:r>
              <a:rPr lang="ru-RU" dirty="0"/>
              <a:t> или </a:t>
            </a:r>
            <a:r>
              <a:rPr lang="en" dirty="0"/>
              <a:t>implements. </a:t>
            </a:r>
            <a:r>
              <a:rPr lang="ru-RU" dirty="0"/>
              <a:t>Это ограничение добавлено  во избежание чрезмерного усложнения типов. </a:t>
            </a:r>
          </a:p>
          <a:p>
            <a:r>
              <a:rPr lang="ru-RU" dirty="0"/>
              <a:t>В скомпилированном коде все типы-аннотации – это интерфейсы, унаследованные от </a:t>
            </a:r>
            <a:r>
              <a:rPr lang="en" dirty="0"/>
              <a:t>Annotation.</a:t>
            </a:r>
          </a:p>
          <a:p>
            <a:r>
              <a:rPr lang="ru-RU" b="1" dirty="0"/>
              <a:t>Аннотация по умолчанию не передается от класса-родителя классу-наследнику</a:t>
            </a:r>
            <a:r>
              <a:rPr lang="ru-RU" dirty="0"/>
              <a:t>. Но наследование можно включить, поставив на объявлении аннотации мета-аннотацию @</a:t>
            </a:r>
            <a:r>
              <a:rPr lang="en" dirty="0"/>
              <a:t>Inherited. </a:t>
            </a:r>
            <a:r>
              <a:rPr lang="ru-RU" dirty="0"/>
              <a:t>Это работает только для классов, переопределенные методы нужно аннотировать заново.</a:t>
            </a:r>
          </a:p>
        </p:txBody>
      </p:sp>
    </p:spTree>
    <p:extLst>
      <p:ext uri="{BB962C8B-B14F-4D97-AF65-F5344CB8AC3E}">
        <p14:creationId xmlns:p14="http://schemas.microsoft.com/office/powerpoint/2010/main" val="4270689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Пишем простую аннотацию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" dirty="0"/>
              <a:t>public @interface </a:t>
            </a:r>
            <a:r>
              <a:rPr lang="en" dirty="0" err="1"/>
              <a:t>CustomUniversalAnnotation</a:t>
            </a:r>
            <a:r>
              <a:rPr lang="en" dirty="0"/>
              <a:t>{}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все!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есть нюансы – такая аннотация малоприменима в реальном коде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7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2034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ru-RU" sz="2800" dirty="0"/>
              <a:t>- тестирование (</a:t>
            </a:r>
            <a:r>
              <a:rPr lang="en-US" sz="2800" dirty="0"/>
              <a:t>Junit, </a:t>
            </a:r>
            <a:r>
              <a:rPr lang="en-US" sz="2800" dirty="0" err="1"/>
              <a:t>TestNg</a:t>
            </a:r>
            <a:r>
              <a:rPr lang="ru-RU" sz="2800" dirty="0"/>
              <a:t>)</a:t>
            </a:r>
            <a:br>
              <a:rPr lang="ru-RU" sz="2800" dirty="0"/>
            </a:b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JavaEE</a:t>
            </a:r>
            <a:r>
              <a:rPr lang="en-US" sz="2800" dirty="0"/>
              <a:t> </a:t>
            </a:r>
            <a:r>
              <a:rPr lang="ru-RU" sz="2800" dirty="0" err="1"/>
              <a:t>фреймворки</a:t>
            </a:r>
            <a:r>
              <a:rPr lang="ru-RU" sz="2800" dirty="0"/>
              <a:t> (</a:t>
            </a:r>
            <a:r>
              <a:rPr lang="en-US" sz="2800" dirty="0"/>
              <a:t>Spring)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- </a:t>
            </a:r>
            <a:r>
              <a:rPr lang="en-US" sz="2800" dirty="0"/>
              <a:t>IDE, </a:t>
            </a:r>
            <a:r>
              <a:rPr lang="ru-RU" sz="2800" dirty="0"/>
              <a:t>среда разработки </a:t>
            </a:r>
            <a:r>
              <a:rPr lang="en-US" sz="2800" dirty="0"/>
              <a:t>(Idea)</a:t>
            </a:r>
            <a:br>
              <a:rPr lang="ru-RU" sz="2800" dirty="0"/>
            </a:br>
            <a:br>
              <a:rPr lang="en-US" sz="2800" dirty="0"/>
            </a:br>
            <a:r>
              <a:rPr lang="en-US" sz="2800" dirty="0"/>
              <a:t>- </a:t>
            </a:r>
            <a:r>
              <a:rPr lang="ru-RU" sz="2800" dirty="0"/>
              <a:t>задачи объектно-реляционного отображения (</a:t>
            </a:r>
            <a:r>
              <a:rPr lang="en-US" sz="2800" dirty="0"/>
              <a:t>Hibernate</a:t>
            </a:r>
            <a:r>
              <a:rPr lang="ru-RU" sz="2800" dirty="0"/>
              <a:t>)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010C10B-9468-674D-85FE-82BCECC09553}"/>
              </a:ext>
            </a:extLst>
          </p:cNvPr>
          <p:cNvSpPr txBox="1">
            <a:spLocks/>
          </p:cNvSpPr>
          <p:nvPr/>
        </p:nvSpPr>
        <p:spPr>
          <a:xfrm>
            <a:off x="1524000" y="232677"/>
            <a:ext cx="9144000" cy="7352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Для чего это?</a:t>
            </a:r>
          </a:p>
        </p:txBody>
      </p:sp>
    </p:spTree>
    <p:extLst>
      <p:ext uri="{BB962C8B-B14F-4D97-AF65-F5344CB8AC3E}">
        <p14:creationId xmlns:p14="http://schemas.microsoft.com/office/powerpoint/2010/main" val="2864151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Если аннотация не специализирована – ей сложно пользоваться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" dirty="0"/>
              <a:t>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br>
              <a:rPr lang="en" dirty="0"/>
            </a:br>
            <a:r>
              <a:rPr lang="en" dirty="0"/>
              <a:t>public class </a:t>
            </a:r>
            <a:r>
              <a:rPr lang="en" dirty="0" err="1">
                <a:solidFill>
                  <a:srgbClr val="7030A0"/>
                </a:solidFill>
              </a:rPr>
              <a:t>UserDto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br>
              <a:rPr lang="en" dirty="0"/>
            </a:br>
            <a:r>
              <a:rPr lang="en" dirty="0"/>
              <a:t>   private final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;</a:t>
            </a:r>
          </a:p>
          <a:p>
            <a:pPr marL="0" indent="0">
              <a:buNone/>
            </a:pPr>
            <a:r>
              <a:rPr lang="en" dirty="0"/>
              <a:t>				(…)</a:t>
            </a:r>
            <a:br>
              <a:rPr lang="en" dirty="0"/>
            </a:br>
            <a:r>
              <a:rPr lang="en" dirty="0"/>
              <a:t>   @</a:t>
            </a:r>
            <a:r>
              <a:rPr lang="en" dirty="0" err="1"/>
              <a:t>SimpleUserAnnotation</a:t>
            </a:r>
            <a:br>
              <a:rPr lang="en" dirty="0"/>
            </a:br>
            <a:r>
              <a:rPr lang="en" dirty="0"/>
              <a:t>   public </a:t>
            </a:r>
            <a:r>
              <a:rPr lang="en" dirty="0" err="1">
                <a:solidFill>
                  <a:srgbClr val="7030A0"/>
                </a:solidFill>
              </a:rPr>
              <a:t>UserDto</a:t>
            </a:r>
            <a:r>
              <a:rPr lang="en" dirty="0"/>
              <a:t>(@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r>
              <a:rPr lang="en" dirty="0"/>
              <a:t>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,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/>
              <a:t>,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this.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 =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this.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this.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br>
              <a:rPr lang="en" dirty="0"/>
            </a:br>
            <a:r>
              <a:rPr lang="en" dirty="0"/>
              <a:t>   public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/>
              <a:t>getName</a:t>
            </a:r>
            <a:r>
              <a:rPr lang="en" dirty="0"/>
              <a:t>()</a:t>
            </a:r>
            <a:br>
              <a:rPr lang="en" dirty="0"/>
            </a:br>
            <a:r>
              <a:rPr lang="en" dirty="0"/>
              <a:t>   {</a:t>
            </a:r>
            <a:br>
              <a:rPr lang="en" dirty="0"/>
            </a:br>
            <a:r>
              <a:rPr lang="en" dirty="0"/>
              <a:t>      return name;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				</a:t>
            </a:r>
            <a:r>
              <a:rPr lang="ru-RU" dirty="0"/>
              <a:t>(</a:t>
            </a:r>
            <a:r>
              <a:rPr lang="en-US" dirty="0"/>
              <a:t>…)</a:t>
            </a: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br>
              <a:rPr lang="en" dirty="0"/>
            </a:br>
            <a:r>
              <a:rPr lang="en" dirty="0"/>
              <a:t>   public void </a:t>
            </a:r>
            <a:r>
              <a:rPr lang="en" dirty="0" err="1"/>
              <a:t>setNickName</a:t>
            </a:r>
            <a:r>
              <a:rPr lang="en" dirty="0"/>
              <a:t>(@</a:t>
            </a:r>
            <a:r>
              <a:rPr lang="en" dirty="0" err="1">
                <a:solidFill>
                  <a:srgbClr val="FFC000"/>
                </a:solidFill>
              </a:rPr>
              <a:t>SimpleUserAnnotation</a:t>
            </a:r>
            <a:r>
              <a:rPr lang="en" dirty="0"/>
              <a:t>  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   {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this.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nickName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801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Подробнее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Неспецифичная аннотация может быть добавлена куда угодно: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 определению класса</a:t>
            </a:r>
          </a:p>
          <a:p>
            <a:r>
              <a:rPr lang="ru-RU" dirty="0"/>
              <a:t>к методу</a:t>
            </a:r>
          </a:p>
          <a:p>
            <a:r>
              <a:rPr lang="ru-RU" dirty="0"/>
              <a:t>к переменной</a:t>
            </a:r>
          </a:p>
          <a:p>
            <a:r>
              <a:rPr lang="ru-RU" dirty="0"/>
              <a:t>к полю класса</a:t>
            </a:r>
          </a:p>
          <a:p>
            <a:r>
              <a:rPr lang="ru-RU" dirty="0"/>
              <a:t>к конструктору</a:t>
            </a:r>
          </a:p>
          <a:p>
            <a:r>
              <a:rPr lang="ru-RU" dirty="0"/>
              <a:t>к параметру метода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 поддержке кода подобный подход может создать проблемы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49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Пример специализированной аннотации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dirty="0"/>
              <a:t>package </a:t>
            </a:r>
            <a:r>
              <a:rPr lang="en" dirty="0" err="1"/>
              <a:t>lombok</a:t>
            </a:r>
            <a:r>
              <a:rPr lang="en" dirty="0"/>
              <a:t>;</a:t>
            </a:r>
            <a:br>
              <a:rPr lang="en" dirty="0"/>
            </a:br>
            <a:br>
              <a:rPr lang="en" dirty="0"/>
            </a:br>
            <a:r>
              <a:rPr lang="en" dirty="0"/>
              <a:t>import …</a:t>
            </a:r>
            <a:br>
              <a:rPr lang="en" dirty="0"/>
            </a:br>
            <a:br>
              <a:rPr lang="en" dirty="0"/>
            </a:br>
            <a:r>
              <a:rPr lang="en" dirty="0"/>
              <a:t>@Target({</a:t>
            </a:r>
            <a:r>
              <a:rPr lang="en" dirty="0" err="1"/>
              <a:t>ElementType.FIELD</a:t>
            </a:r>
            <a:r>
              <a:rPr lang="en" dirty="0"/>
              <a:t>, </a:t>
            </a:r>
            <a:r>
              <a:rPr lang="en" dirty="0" err="1"/>
              <a:t>ElementType.METHOD</a:t>
            </a:r>
            <a:r>
              <a:rPr lang="en" dirty="0"/>
              <a:t>, </a:t>
            </a:r>
            <a:r>
              <a:rPr lang="en" dirty="0" err="1"/>
              <a:t>ElementType.PARAMETER</a:t>
            </a:r>
            <a:r>
              <a:rPr lang="en" dirty="0"/>
              <a:t>, </a:t>
            </a:r>
            <a:r>
              <a:rPr lang="en" dirty="0" err="1"/>
              <a:t>ElementType.LOCAL_VARIABLE</a:t>
            </a:r>
            <a:r>
              <a:rPr lang="en" dirty="0"/>
              <a:t>, </a:t>
            </a:r>
            <a:r>
              <a:rPr lang="en" dirty="0" err="1"/>
              <a:t>ElementType.TYPE_USE</a:t>
            </a:r>
            <a:r>
              <a:rPr lang="en" dirty="0"/>
              <a:t>})</a:t>
            </a:r>
            <a:br>
              <a:rPr lang="en" dirty="0"/>
            </a:br>
            <a:r>
              <a:rPr lang="en" dirty="0"/>
              <a:t>@Retention(</a:t>
            </a:r>
            <a:r>
              <a:rPr lang="en" dirty="0" err="1"/>
              <a:t>RetentionPolicy.CLASS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@Documented</a:t>
            </a:r>
            <a:br>
              <a:rPr lang="en" dirty="0"/>
            </a:br>
            <a:r>
              <a:rPr lang="en" dirty="0"/>
              <a:t>public @interface </a:t>
            </a:r>
            <a:r>
              <a:rPr lang="en" dirty="0" err="1">
                <a:solidFill>
                  <a:srgbClr val="7030A0"/>
                </a:solidFill>
              </a:rPr>
              <a:t>NonNull</a:t>
            </a:r>
            <a:r>
              <a:rPr lang="en" dirty="0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738079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Пример как это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Библиотека</a:t>
            </a:r>
            <a:r>
              <a:rPr lang="en" dirty="0"/>
              <a:t> Lombok</a:t>
            </a:r>
            <a:r>
              <a:rPr lang="ru-RU" dirty="0"/>
              <a:t> модифицирует код там</a:t>
            </a:r>
            <a:r>
              <a:rPr lang="en-US" dirty="0"/>
              <a:t>, </a:t>
            </a:r>
            <a:r>
              <a:rPr lang="ru-RU" dirty="0"/>
              <a:t>где находит аннотацию</a:t>
            </a:r>
            <a:r>
              <a:rPr lang="en-US" dirty="0"/>
              <a:t>,</a:t>
            </a:r>
            <a:r>
              <a:rPr lang="ru-RU" dirty="0"/>
              <a:t> и под капотом добавляет информативное исключение</a:t>
            </a:r>
            <a:br>
              <a:rPr lang="en" dirty="0"/>
            </a:br>
            <a:r>
              <a:rPr lang="ru-RU" dirty="0">
                <a:solidFill>
                  <a:srgbClr val="00B050"/>
                </a:solidFill>
              </a:rPr>
              <a:t>Было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в исходниках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" dirty="0"/>
              <a:t>public </a:t>
            </a:r>
            <a:r>
              <a:rPr lang="en" dirty="0" err="1"/>
              <a:t>UserDto</a:t>
            </a:r>
            <a:r>
              <a:rPr lang="en" dirty="0"/>
              <a:t>(String name, @</a:t>
            </a:r>
            <a:r>
              <a:rPr lang="en" dirty="0" err="1">
                <a:solidFill>
                  <a:srgbClr val="7030A0"/>
                </a:solidFill>
              </a:rPr>
              <a:t>NonNull</a:t>
            </a:r>
            <a:r>
              <a:rPr lang="en" dirty="0"/>
              <a:t> String </a:t>
            </a:r>
            <a:r>
              <a:rPr lang="en" dirty="0" err="1"/>
              <a:t>lastName</a:t>
            </a:r>
            <a:r>
              <a:rPr lang="en" dirty="0"/>
              <a:t>, String </a:t>
            </a:r>
            <a:r>
              <a:rPr lang="en" dirty="0" err="1"/>
              <a:t>nickName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this.name</a:t>
            </a:r>
            <a:r>
              <a:rPr lang="en" dirty="0"/>
              <a:t> = name;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this.lastName</a:t>
            </a:r>
            <a:r>
              <a:rPr lang="en" dirty="0"/>
              <a:t> = </a:t>
            </a:r>
            <a:r>
              <a:rPr lang="en" dirty="0" err="1"/>
              <a:t>lastName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this.nickName</a:t>
            </a:r>
            <a:r>
              <a:rPr lang="en" dirty="0"/>
              <a:t> = </a:t>
            </a:r>
            <a:r>
              <a:rPr lang="en" dirty="0" err="1"/>
              <a:t>nickName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После обработки (в</a:t>
            </a:r>
            <a:r>
              <a:rPr lang="en-US" dirty="0">
                <a:solidFill>
                  <a:srgbClr val="00B050"/>
                </a:solidFill>
              </a:rPr>
              <a:t> target</a:t>
            </a:r>
            <a:r>
              <a:rPr lang="ru-RU" dirty="0">
                <a:solidFill>
                  <a:srgbClr val="00B050"/>
                </a:solidFill>
              </a:rPr>
              <a:t>)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" dirty="0"/>
              <a:t>public </a:t>
            </a:r>
            <a:r>
              <a:rPr lang="en" dirty="0" err="1"/>
              <a:t>UserDto</a:t>
            </a:r>
            <a:r>
              <a:rPr lang="en" dirty="0"/>
              <a:t>(String name, @</a:t>
            </a:r>
            <a:r>
              <a:rPr lang="en" dirty="0" err="1">
                <a:solidFill>
                  <a:srgbClr val="7030A0"/>
                </a:solidFill>
              </a:rPr>
              <a:t>NonNull</a:t>
            </a:r>
            <a:r>
              <a:rPr lang="en" dirty="0"/>
              <a:t> String </a:t>
            </a:r>
            <a:r>
              <a:rPr lang="en" dirty="0" err="1"/>
              <a:t>lastName</a:t>
            </a:r>
            <a:r>
              <a:rPr lang="en" dirty="0"/>
              <a:t>, String </a:t>
            </a:r>
            <a:r>
              <a:rPr lang="en" dirty="0" err="1"/>
              <a:t>nickName</a:t>
            </a:r>
            <a:r>
              <a:rPr lang="en" dirty="0"/>
              <a:t>) {</a:t>
            </a:r>
            <a:br>
              <a:rPr lang="en" dirty="0"/>
            </a:br>
            <a:r>
              <a:rPr lang="en" dirty="0"/>
              <a:t>   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if 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== null) {</a:t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       throw new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NullPointerException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is marked non-null but is null");</a:t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    } else {</a:t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dirty="0"/>
              <a:t>        </a:t>
            </a:r>
            <a:r>
              <a:rPr lang="en" dirty="0" err="1"/>
              <a:t>this.name</a:t>
            </a:r>
            <a:r>
              <a:rPr lang="en" dirty="0"/>
              <a:t> = name;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/>
              <a:t>this.lastName</a:t>
            </a:r>
            <a:r>
              <a:rPr lang="en" dirty="0"/>
              <a:t> = </a:t>
            </a:r>
            <a:r>
              <a:rPr lang="en" dirty="0" err="1"/>
              <a:t>lastName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/>
              <a:t>this.nickName</a:t>
            </a:r>
            <a:r>
              <a:rPr lang="en" dirty="0"/>
              <a:t> = </a:t>
            </a:r>
            <a:r>
              <a:rPr lang="en" dirty="0" err="1"/>
              <a:t>nickName</a:t>
            </a:r>
            <a:r>
              <a:rPr lang="en" dirty="0"/>
              <a:t>;</a:t>
            </a:r>
            <a:br>
              <a:rPr lang="en" dirty="0"/>
            </a:br>
            <a:r>
              <a:rPr lang="en" dirty="0"/>
              <a:t>    }</a:t>
            </a:r>
            <a:br>
              <a:rPr lang="en" dirty="0"/>
            </a:br>
            <a:r>
              <a:rPr lang="e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953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Напишем рабочую аннотацию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Аннотация будет содержать регулярное выражение для проверки пароля</a:t>
            </a:r>
          </a:p>
          <a:p>
            <a:pPr marL="0" indent="0">
              <a:buNone/>
            </a:pPr>
            <a:br>
              <a:rPr lang="en" i="1" dirty="0"/>
            </a:br>
            <a:r>
              <a:rPr lang="en" dirty="0"/>
              <a:t>@</a:t>
            </a:r>
            <a:r>
              <a:rPr lang="en" dirty="0">
                <a:solidFill>
                  <a:srgbClr val="7030A0"/>
                </a:solidFill>
              </a:rPr>
              <a:t>Retention</a:t>
            </a:r>
            <a:r>
              <a:rPr lang="en" dirty="0"/>
              <a:t>(</a:t>
            </a:r>
            <a:r>
              <a:rPr lang="en" dirty="0" err="1"/>
              <a:t>RetentionPolicy.</a:t>
            </a:r>
            <a:r>
              <a:rPr lang="en" i="1" dirty="0" err="1"/>
              <a:t>RUNTIME</a:t>
            </a:r>
            <a:r>
              <a:rPr lang="en" dirty="0"/>
              <a:t>)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// должна быть доступна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VM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" dirty="0"/>
              <a:t>@</a:t>
            </a:r>
            <a:r>
              <a:rPr lang="en" dirty="0">
                <a:solidFill>
                  <a:srgbClr val="7030A0"/>
                </a:solidFill>
              </a:rPr>
              <a:t>Target</a:t>
            </a:r>
            <a:r>
              <a:rPr lang="en" dirty="0"/>
              <a:t>(</a:t>
            </a:r>
            <a:r>
              <a:rPr lang="en" dirty="0" err="1"/>
              <a:t>ElementType.</a:t>
            </a:r>
            <a:r>
              <a:rPr lang="en" i="1" dirty="0" err="1"/>
              <a:t>METHOD</a:t>
            </a:r>
            <a:r>
              <a:rPr lang="en" dirty="0"/>
              <a:t>)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аннотируем только метод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br>
              <a:rPr lang="en" dirty="0"/>
            </a:br>
            <a:r>
              <a:rPr lang="en" dirty="0"/>
              <a:t>public @</a:t>
            </a:r>
            <a:r>
              <a:rPr lang="en" dirty="0">
                <a:solidFill>
                  <a:srgbClr val="7030A0"/>
                </a:solidFill>
              </a:rPr>
              <a:t>interface</a:t>
            </a:r>
            <a:r>
              <a:rPr lang="en" dirty="0"/>
              <a:t> </a:t>
            </a:r>
            <a:r>
              <a:rPr lang="en" dirty="0" err="1"/>
              <a:t>CheckPasswordAnnotation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String value();</a:t>
            </a:r>
            <a:br>
              <a:rPr lang="en" dirty="0"/>
            </a:br>
            <a:r>
              <a:rPr lang="en" dirty="0"/>
              <a:t>}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>
                <a:solidFill>
                  <a:schemeClr val="accent6"/>
                </a:solidFill>
              </a:rPr>
              <a:t>*</a:t>
            </a:r>
            <a:r>
              <a:rPr lang="ru-RU" sz="1800" dirty="0">
                <a:solidFill>
                  <a:schemeClr val="accent6"/>
                </a:solidFill>
              </a:rPr>
              <a:t>правильнее навешивать такую проверку на параметр</a:t>
            </a:r>
            <a:r>
              <a:rPr lang="en-US" sz="1800" dirty="0">
                <a:solidFill>
                  <a:schemeClr val="accent6"/>
                </a:solidFill>
              </a:rPr>
              <a:t>,</a:t>
            </a:r>
            <a:r>
              <a:rPr lang="ru-RU" sz="1800" dirty="0">
                <a:solidFill>
                  <a:schemeClr val="accent6"/>
                </a:solidFill>
              </a:rPr>
              <a:t> но в учебных целях упрощаем</a:t>
            </a:r>
            <a:endParaRPr lang="en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30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Создаем точку входа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SpringBootApplication</a:t>
            </a:r>
            <a:br>
              <a:rPr lang="en" dirty="0"/>
            </a:b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RestController</a:t>
            </a:r>
            <a:br>
              <a:rPr lang="en" dirty="0"/>
            </a:br>
            <a:r>
              <a:rPr lang="en" dirty="0"/>
              <a:t>public class </a:t>
            </a:r>
            <a:r>
              <a:rPr lang="en" dirty="0" err="1">
                <a:solidFill>
                  <a:srgbClr val="7030A0"/>
                </a:solidFill>
              </a:rPr>
              <a:t>AnnotationEntryPoint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   static final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</a:t>
            </a:r>
            <a:r>
              <a:rPr lang="en" i="1" dirty="0" err="1"/>
              <a:t>regexp</a:t>
            </a:r>
            <a:r>
              <a:rPr lang="en" i="1" dirty="0"/>
              <a:t> </a:t>
            </a:r>
            <a:r>
              <a:rPr lang="en" dirty="0"/>
              <a:t>= "^(?=.*[a-z])(?=.*[A-Z])(?=.*[0-9])(?=.*[^\\w\\s]).{6,}";</a:t>
            </a:r>
            <a:br>
              <a:rPr lang="en" dirty="0"/>
            </a:br>
            <a:br>
              <a:rPr lang="en" dirty="0"/>
            </a:br>
            <a:r>
              <a:rPr lang="en" dirty="0"/>
              <a:t>   public static void main(</a:t>
            </a:r>
            <a:r>
              <a:rPr lang="en" dirty="0">
                <a:solidFill>
                  <a:srgbClr val="7030A0"/>
                </a:solidFill>
              </a:rPr>
              <a:t>String</a:t>
            </a:r>
            <a:r>
              <a:rPr lang="en" dirty="0"/>
              <a:t>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   {</a:t>
            </a:r>
            <a:br>
              <a:rPr lang="en" dirty="0"/>
            </a:br>
            <a:r>
              <a:rPr lang="en" dirty="0"/>
              <a:t>      </a:t>
            </a:r>
            <a:r>
              <a:rPr lang="en" dirty="0" err="1"/>
              <a:t>SpringApplication.</a:t>
            </a:r>
            <a:r>
              <a:rPr lang="en" i="1" dirty="0" err="1">
                <a:effectLst/>
              </a:rPr>
              <a:t>run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AnnotationEntryPoint</a:t>
            </a:r>
            <a:r>
              <a:rPr lang="en" dirty="0" err="1"/>
              <a:t>.class</a:t>
            </a:r>
            <a:r>
              <a:rPr lang="en" dirty="0"/>
              <a:t>, </a:t>
            </a:r>
            <a:r>
              <a:rPr lang="en" dirty="0" err="1"/>
              <a:t>args</a:t>
            </a:r>
            <a:r>
              <a:rPr lang="en" dirty="0"/>
              <a:t>);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GetMapping</a:t>
            </a:r>
            <a:r>
              <a:rPr lang="en" dirty="0"/>
              <a:t>("/</a:t>
            </a:r>
            <a:r>
              <a:rPr lang="en" dirty="0" err="1"/>
              <a:t>checkPassword</a:t>
            </a:r>
            <a:r>
              <a:rPr lang="en" dirty="0"/>
              <a:t>")</a:t>
            </a:r>
            <a:br>
              <a:rPr lang="en" dirty="0"/>
            </a:br>
            <a:r>
              <a:rPr lang="en" dirty="0"/>
              <a:t>   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CheckPasswordAnnotation</a:t>
            </a:r>
            <a:r>
              <a:rPr lang="en" dirty="0"/>
              <a:t>(</a:t>
            </a:r>
            <a:r>
              <a:rPr lang="en" i="1" dirty="0" err="1"/>
              <a:t>regexp</a:t>
            </a:r>
            <a:r>
              <a:rPr lang="en" dirty="0"/>
              <a:t>)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помечаем метод аннотацией</a:t>
            </a:r>
            <a:br>
              <a:rPr lang="en" dirty="0"/>
            </a:br>
            <a:r>
              <a:rPr lang="en" dirty="0"/>
              <a:t>   public String hello(@</a:t>
            </a:r>
            <a:r>
              <a:rPr lang="en" dirty="0" err="1">
                <a:solidFill>
                  <a:schemeClr val="accent4">
                    <a:lumMod val="75000"/>
                  </a:schemeClr>
                </a:solidFill>
              </a:rPr>
              <a:t>RequestParam</a:t>
            </a:r>
            <a:r>
              <a:rPr lang="en" dirty="0"/>
              <a:t>(value = "password", </a:t>
            </a:r>
            <a:r>
              <a:rPr lang="en" dirty="0" err="1"/>
              <a:t>defaultValue</a:t>
            </a:r>
            <a:r>
              <a:rPr lang="en" dirty="0"/>
              <a:t> = "") </a:t>
            </a:r>
            <a:r>
              <a:rPr lang="en" b="1" dirty="0">
                <a:solidFill>
                  <a:srgbClr val="7030A0"/>
                </a:solidFill>
              </a:rPr>
              <a:t>String</a:t>
            </a:r>
            <a:r>
              <a:rPr lang="en" dirty="0"/>
              <a:t> password) {</a:t>
            </a:r>
            <a:br>
              <a:rPr lang="en" dirty="0"/>
            </a:br>
            <a:r>
              <a:rPr lang="en" dirty="0"/>
              <a:t>      return "saved";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}</a:t>
            </a:r>
            <a:endParaRPr lang="en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85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Создаем обработчик аннотации (в данном примере - аспект)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" dirty="0"/>
              <a:t>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Aspect</a:t>
            </a:r>
            <a:br>
              <a:rPr lang="en" dirty="0"/>
            </a:br>
            <a:r>
              <a:rPr lang="en" dirty="0"/>
              <a:t>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Component</a:t>
            </a:r>
            <a:br>
              <a:rPr lang="en" dirty="0"/>
            </a:br>
            <a:r>
              <a:rPr lang="en" dirty="0"/>
              <a:t>public class </a:t>
            </a:r>
            <a:r>
              <a:rPr lang="en" dirty="0" err="1">
                <a:solidFill>
                  <a:srgbClr val="7030A0"/>
                </a:solidFill>
              </a:rPr>
              <a:t>PasswordCheckerAspect</a:t>
            </a:r>
            <a:r>
              <a:rPr lang="en" dirty="0"/>
              <a:t> {</a:t>
            </a:r>
            <a:br>
              <a:rPr lang="en" dirty="0"/>
            </a:br>
            <a:r>
              <a:rPr lang="en" dirty="0"/>
              <a:t>   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Pointcut</a:t>
            </a:r>
            <a:r>
              <a:rPr lang="en" dirty="0"/>
              <a:t>("@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annotation</a:t>
            </a:r>
            <a:r>
              <a:rPr lang="en" dirty="0"/>
              <a:t>(</a:t>
            </a:r>
            <a:r>
              <a:rPr lang="en" dirty="0" err="1"/>
              <a:t>pAnnotation</a:t>
            </a:r>
            <a:r>
              <a:rPr lang="en" dirty="0"/>
              <a:t>)")</a:t>
            </a:r>
            <a:br>
              <a:rPr lang="en" dirty="0"/>
            </a:br>
            <a:r>
              <a:rPr lang="en" dirty="0"/>
              <a:t>   public void </a:t>
            </a:r>
            <a:r>
              <a:rPr lang="en" dirty="0" err="1"/>
              <a:t>callAt</a:t>
            </a:r>
            <a:r>
              <a:rPr lang="en" dirty="0"/>
              <a:t>(</a:t>
            </a:r>
            <a:r>
              <a:rPr lang="en" dirty="0" err="1">
                <a:solidFill>
                  <a:srgbClr val="7030A0"/>
                </a:solidFill>
              </a:rPr>
              <a:t>CheckPasswordAnnotation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pAnnotation</a:t>
            </a:r>
            <a:r>
              <a:rPr lang="en" dirty="0"/>
              <a:t>) {}</a:t>
            </a:r>
            <a:br>
              <a:rPr lang="en" dirty="0"/>
            </a:br>
            <a:br>
              <a:rPr lang="en" dirty="0"/>
            </a:br>
            <a:r>
              <a:rPr lang="en" dirty="0"/>
              <a:t>   @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Around</a:t>
            </a:r>
            <a:r>
              <a:rPr lang="en" dirty="0"/>
              <a:t>("</a:t>
            </a:r>
            <a:r>
              <a:rPr lang="en" dirty="0" err="1"/>
              <a:t>callAt</a:t>
            </a:r>
            <a:r>
              <a:rPr lang="en" dirty="0"/>
              <a:t>(</a:t>
            </a:r>
            <a:r>
              <a:rPr lang="en" dirty="0" err="1"/>
              <a:t>pAnnotation</a:t>
            </a:r>
            <a:r>
              <a:rPr lang="en" dirty="0"/>
              <a:t>)")</a:t>
            </a:r>
            <a:br>
              <a:rPr lang="en" dirty="0"/>
            </a:br>
            <a:r>
              <a:rPr lang="en" dirty="0"/>
              <a:t>   public </a:t>
            </a:r>
            <a:r>
              <a:rPr lang="en" dirty="0">
                <a:solidFill>
                  <a:srgbClr val="7030A0"/>
                </a:solidFill>
              </a:rPr>
              <a:t>Object</a:t>
            </a:r>
            <a:r>
              <a:rPr lang="en" dirty="0"/>
              <a:t> around(</a:t>
            </a:r>
            <a:r>
              <a:rPr lang="en" b="1" dirty="0" err="1">
                <a:solidFill>
                  <a:srgbClr val="7030A0"/>
                </a:solidFill>
              </a:rPr>
              <a:t>ProceedingJoinPoint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pjp</a:t>
            </a:r>
            <a:r>
              <a:rPr lang="en" dirty="0"/>
              <a:t>, </a:t>
            </a:r>
            <a:r>
              <a:rPr lang="en" b="1" dirty="0" err="1">
                <a:solidFill>
                  <a:srgbClr val="7030A0"/>
                </a:solidFill>
              </a:rPr>
              <a:t>CheckPasswordAnnotation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pAnnotation</a:t>
            </a:r>
            <a:r>
              <a:rPr lang="en" dirty="0"/>
              <a:t>) throws Throwable {</a:t>
            </a:r>
            <a:br>
              <a:rPr lang="en" dirty="0"/>
            </a:br>
            <a:r>
              <a:rPr lang="en" dirty="0"/>
              <a:t>      </a:t>
            </a:r>
            <a:r>
              <a:rPr lang="en" b="1" dirty="0">
                <a:solidFill>
                  <a:srgbClr val="7030A0"/>
                </a:solidFill>
              </a:rPr>
              <a:t>Object</a:t>
            </a:r>
            <a:r>
              <a:rPr lang="en" dirty="0"/>
              <a:t>[]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pjp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getArgs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   if(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" dirty="0"/>
              <a:t>==null ||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" dirty="0" err="1"/>
              <a:t>.length</a:t>
            </a:r>
            <a:r>
              <a:rPr lang="en" dirty="0"/>
              <a:t>==0){ throw new </a:t>
            </a:r>
            <a:r>
              <a:rPr lang="en" dirty="0" err="1">
                <a:solidFill>
                  <a:srgbClr val="7030A0"/>
                </a:solidFill>
              </a:rPr>
              <a:t>RuntimeException</a:t>
            </a:r>
            <a:r>
              <a:rPr lang="en" dirty="0"/>
              <a:t>("</a:t>
            </a:r>
            <a:r>
              <a:rPr lang="en" dirty="0" err="1"/>
              <a:t>arg</a:t>
            </a:r>
            <a:r>
              <a:rPr lang="en" dirty="0"/>
              <a:t> array cannot be null or empty!"); }</a:t>
            </a:r>
            <a:br>
              <a:rPr lang="en" dirty="0"/>
            </a:br>
            <a:r>
              <a:rPr lang="en" dirty="0"/>
              <a:t>      </a:t>
            </a:r>
            <a:r>
              <a:rPr lang="en" b="1" dirty="0">
                <a:solidFill>
                  <a:srgbClr val="7030A0"/>
                </a:solidFill>
              </a:rPr>
              <a:t>Pattern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" dirty="0"/>
              <a:t> = </a:t>
            </a:r>
            <a:r>
              <a:rPr lang="en" dirty="0" err="1">
                <a:solidFill>
                  <a:srgbClr val="7030A0"/>
                </a:solidFill>
              </a:rPr>
              <a:t>Pattern</a:t>
            </a:r>
            <a:r>
              <a:rPr lang="en" dirty="0" err="1"/>
              <a:t>.</a:t>
            </a:r>
            <a:r>
              <a:rPr lang="en" i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compile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pAnnotation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" dirty="0"/>
              <a:t>());</a:t>
            </a:r>
            <a:br>
              <a:rPr lang="en" dirty="0"/>
            </a:br>
            <a:r>
              <a:rPr lang="en" dirty="0"/>
              <a:t>      </a:t>
            </a:r>
            <a:r>
              <a:rPr lang="en" b="1" dirty="0" err="1">
                <a:solidFill>
                  <a:srgbClr val="7030A0"/>
                </a:solidFill>
              </a:rPr>
              <a:t>boolean</a:t>
            </a:r>
            <a:r>
              <a:rPr lang="en" dirty="0"/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check</a:t>
            </a:r>
            <a:r>
              <a:rPr lang="en" dirty="0"/>
              <a:t> =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matcher</a:t>
            </a:r>
            <a:r>
              <a:rPr lang="en" dirty="0"/>
              <a:t>(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" dirty="0"/>
              <a:t>[0].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" dirty="0"/>
              <a:t>()).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find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      if (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check</a:t>
            </a:r>
            <a:r>
              <a:rPr lang="en" dirty="0"/>
              <a:t>){ return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pjp</a:t>
            </a:r>
            <a:r>
              <a:rPr lang="en" dirty="0" err="1"/>
              <a:t>.</a:t>
            </a:r>
            <a:r>
              <a:rPr lang="en" dirty="0" err="1">
                <a:solidFill>
                  <a:schemeClr val="accent6">
                    <a:lumMod val="75000"/>
                  </a:schemeClr>
                </a:solidFill>
              </a:rPr>
              <a:t>proceed</a:t>
            </a:r>
            <a:r>
              <a:rPr lang="en" dirty="0"/>
              <a:t>();}</a:t>
            </a:r>
            <a:br>
              <a:rPr lang="en" dirty="0"/>
            </a:br>
            <a:r>
              <a:rPr lang="en" dirty="0"/>
              <a:t>      return "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Incorrect</a:t>
            </a:r>
            <a:r>
              <a:rPr lang="en" dirty="0"/>
              <a:t>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" dirty="0"/>
              <a:t>";</a:t>
            </a:r>
            <a:br>
              <a:rPr lang="en" dirty="0"/>
            </a:br>
            <a:r>
              <a:rPr lang="en" dirty="0"/>
              <a:t>   }</a:t>
            </a:r>
            <a:br>
              <a:rPr lang="en" dirty="0"/>
            </a:br>
            <a:r>
              <a:rPr lang="en" dirty="0"/>
              <a:t>}</a:t>
            </a:r>
            <a:endParaRPr lang="en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79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Проверяем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браузер и вводим </a:t>
            </a:r>
            <a:r>
              <a:rPr lang="en-US" dirty="0"/>
              <a:t>URL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dirty="0">
                <a:solidFill>
                  <a:srgbClr val="0070C0"/>
                </a:solidFill>
              </a:rPr>
              <a:t>localhost:8080/</a:t>
            </a:r>
            <a:r>
              <a:rPr lang="en" dirty="0" err="1">
                <a:solidFill>
                  <a:srgbClr val="0070C0"/>
                </a:solidFill>
              </a:rPr>
              <a:t>checkPassword?password</a:t>
            </a:r>
            <a:r>
              <a:rPr lang="en" dirty="0">
                <a:solidFill>
                  <a:srgbClr val="0070C0"/>
                </a:solidFill>
              </a:rPr>
              <a:t>=Aztech!123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должен вернуть «</a:t>
            </a:r>
            <a:r>
              <a:rPr lang="en-US" dirty="0">
                <a:solidFill>
                  <a:schemeClr val="tx1"/>
                </a:solidFill>
              </a:rPr>
              <a:t>saved</a:t>
            </a:r>
            <a:r>
              <a:rPr lang="ru-RU" dirty="0">
                <a:solidFill>
                  <a:schemeClr val="tx1"/>
                </a:solidFill>
              </a:rPr>
              <a:t>»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70C0"/>
                </a:solidFill>
              </a:rPr>
              <a:t>localhost:8080/</a:t>
            </a:r>
            <a:r>
              <a:rPr lang="en" dirty="0" err="1">
                <a:solidFill>
                  <a:srgbClr val="0070C0"/>
                </a:solidFill>
              </a:rPr>
              <a:t>checkPassword?password</a:t>
            </a:r>
            <a:r>
              <a:rPr lang="en" dirty="0">
                <a:solidFill>
                  <a:srgbClr val="0070C0"/>
                </a:solidFill>
              </a:rPr>
              <a:t>=</a:t>
            </a:r>
            <a:r>
              <a:rPr lang="en" dirty="0" err="1">
                <a:solidFill>
                  <a:srgbClr val="0070C0"/>
                </a:solidFill>
              </a:rPr>
              <a:t>Aztech</a:t>
            </a:r>
            <a:r>
              <a:rPr lang="en" dirty="0">
                <a:solidFill>
                  <a:srgbClr val="0070C0"/>
                </a:solidFill>
              </a:rPr>
              <a:t>!</a:t>
            </a:r>
            <a:r>
              <a:rPr lang="ru-RU" dirty="0">
                <a:solidFill>
                  <a:schemeClr val="tx1"/>
                </a:solidFill>
              </a:rPr>
              <a:t> – возвращает «</a:t>
            </a:r>
            <a:r>
              <a:rPr lang="en" dirty="0">
                <a:solidFill>
                  <a:schemeClr val="tx1"/>
                </a:solidFill>
              </a:rPr>
              <a:t>Incorrect value</a:t>
            </a:r>
            <a:r>
              <a:rPr lang="ru-RU" dirty="0">
                <a:solidFill>
                  <a:schemeClr val="tx1"/>
                </a:solidFill>
              </a:rPr>
              <a:t>» (в пароле нет цифр)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08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ru-RU" dirty="0"/>
              <a:t>Аннотации представляют собой мощный и гибкий механизм предоставления мета-данных для исходного кода</a:t>
            </a:r>
          </a:p>
          <a:p>
            <a:r>
              <a:rPr lang="ru-RU" dirty="0">
                <a:solidFill>
                  <a:schemeClr val="tx1"/>
                </a:solidFill>
              </a:rPr>
              <a:t>Существуют </a:t>
            </a:r>
            <a:r>
              <a:rPr lang="ru-RU" dirty="0" err="1">
                <a:solidFill>
                  <a:schemeClr val="tx1"/>
                </a:solidFill>
              </a:rPr>
              <a:t>фреймворки</a:t>
            </a:r>
            <a:r>
              <a:rPr lang="ru-RU" dirty="0">
                <a:solidFill>
                  <a:schemeClr val="tx1"/>
                </a:solidFill>
              </a:rPr>
              <a:t> с поддержкой обработки аннотаций (</a:t>
            </a:r>
            <a:r>
              <a:rPr lang="en-US" dirty="0">
                <a:solidFill>
                  <a:schemeClr val="tx1"/>
                </a:solidFill>
              </a:rPr>
              <a:t>Spring, AspectJ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 определенных случаях использование специализированных библиотек (</a:t>
            </a:r>
            <a:r>
              <a:rPr lang="en-US" dirty="0" err="1">
                <a:solidFill>
                  <a:schemeClr val="tx1"/>
                </a:solidFill>
              </a:rPr>
              <a:t>lombok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позволяет с помощью аннотаций ощутимо сократить объем разрабатываемого кода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79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AF431-FCF6-3044-B096-5E2CF6E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На этом все</a:t>
            </a:r>
            <a:r>
              <a:rPr lang="en-US" sz="2800" dirty="0"/>
              <a:t>…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FD116-7BBE-2D4C-A66B-6BCBA51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2516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>
                <a:solidFill>
                  <a:schemeClr val="tx1"/>
                </a:solidFill>
              </a:rPr>
              <a:t>Спасибо!</a:t>
            </a:r>
            <a:endParaRPr lang="en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0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98604"/>
            <a:ext cx="10515600" cy="4411363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ru-RU" sz="3200" dirty="0"/>
              <a:t>- низкая производительность (</a:t>
            </a:r>
            <a:r>
              <a:rPr lang="en-US" sz="3200" dirty="0"/>
              <a:t>Spring </a:t>
            </a:r>
            <a:r>
              <a:rPr lang="ru-RU" sz="3200" dirty="0"/>
              <a:t>решает эту проблему)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- нарушение протокола безопасности (</a:t>
            </a:r>
            <a:r>
              <a:rPr lang="en-US" sz="3200" dirty="0"/>
              <a:t>Java Security Manager</a:t>
            </a:r>
            <a:r>
              <a:rPr lang="ru-RU" sz="3200" dirty="0"/>
              <a:t>) </a:t>
            </a:r>
            <a:r>
              <a:rPr lang="en-US" sz="3200" dirty="0"/>
              <a:t>+ </a:t>
            </a:r>
            <a:r>
              <a:rPr lang="ru-RU" sz="3200" dirty="0"/>
              <a:t>доступ к скрытым от прикладной разработки элементам кода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- поддержка кода может превратить вашу жизнь в мрак и хаос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892E4A-5A4C-4B44-BD4C-4079553E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795318"/>
            <a:ext cx="10515600" cy="4722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ru-RU" dirty="0"/>
              <a:t>А подробнее?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975349-F315-C74B-BA53-894F8B1DC8C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75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Почему не следует применять рефлексию в прикладном коде?</a:t>
            </a:r>
          </a:p>
        </p:txBody>
      </p:sp>
    </p:spTree>
    <p:extLst>
      <p:ext uri="{BB962C8B-B14F-4D97-AF65-F5344CB8AC3E}">
        <p14:creationId xmlns:p14="http://schemas.microsoft.com/office/powerpoint/2010/main" val="37970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973" y="1297459"/>
            <a:ext cx="10602097" cy="4992130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/>
              <a:t>- Reflection </a:t>
            </a:r>
            <a:r>
              <a:rPr lang="ru-RU" sz="2800" dirty="0"/>
              <a:t>каждый раз запрашивает класс динамически</a:t>
            </a:r>
            <a:r>
              <a:rPr lang="en-US" sz="2800" dirty="0"/>
              <a:t>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</a:t>
            </a:r>
            <a:r>
              <a:rPr lang="ru-RU" sz="2800" dirty="0"/>
              <a:t>Динамический поиск обследует ВЕСЬ </a:t>
            </a:r>
            <a:r>
              <a:rPr lang="en-US" sz="2800" dirty="0" err="1"/>
              <a:t>classpath</a:t>
            </a:r>
            <a:r>
              <a:rPr lang="en-US" sz="2800" dirty="0"/>
              <a:t>, </a:t>
            </a:r>
            <a:r>
              <a:rPr lang="ru-RU" sz="2800" dirty="0"/>
              <a:t>что может быть весьма ресурсоемким</a:t>
            </a:r>
            <a:r>
              <a:rPr lang="en-US" sz="2800" dirty="0"/>
              <a:t>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JVM </a:t>
            </a:r>
            <a:r>
              <a:rPr lang="ru-RU" sz="2800" i="1" dirty="0"/>
              <a:t>не кеширует </a:t>
            </a:r>
            <a:r>
              <a:rPr lang="ru-RU" sz="2800" dirty="0"/>
              <a:t>ненайденные классы – любая ошибка поиска повторно приведет к полному обходу всего графа </a:t>
            </a:r>
            <a:r>
              <a:rPr lang="en-US" sz="2800" dirty="0" err="1"/>
              <a:t>classpath</a:t>
            </a:r>
            <a:r>
              <a:rPr lang="en-US" sz="2800" dirty="0"/>
              <a:t>.</a:t>
            </a:r>
            <a:r>
              <a:rPr lang="ru-RU" sz="2800" dirty="0"/>
              <a:t>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Spring </a:t>
            </a:r>
            <a:r>
              <a:rPr lang="ru-RU" sz="2800" i="1" dirty="0"/>
              <a:t>частично</a:t>
            </a:r>
            <a:r>
              <a:rPr lang="ru-RU" sz="2800" dirty="0"/>
              <a:t> решает эту проблему</a:t>
            </a:r>
            <a:r>
              <a:rPr lang="en-US" sz="2800" dirty="0"/>
              <a:t>,</a:t>
            </a:r>
            <a:r>
              <a:rPr lang="ru-RU" sz="2800" dirty="0"/>
              <a:t> кешируя внутри себя уже «препарированные» классы</a:t>
            </a:r>
            <a:r>
              <a:rPr lang="en-US" sz="2800" dirty="0"/>
              <a:t>, </a:t>
            </a:r>
            <a:r>
              <a:rPr lang="ru-RU" sz="2800" dirty="0"/>
              <a:t>что снижает </a:t>
            </a:r>
            <a:r>
              <a:rPr lang="en-US" sz="2800" dirty="0"/>
              <a:t>overhead </a:t>
            </a:r>
            <a:r>
              <a:rPr lang="ru-RU" sz="2800" dirty="0"/>
              <a:t>до приемлемых 10-15</a:t>
            </a:r>
            <a:r>
              <a:rPr lang="en-US" sz="2800" dirty="0"/>
              <a:t>%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6AB4CA8-4D25-4A4D-B7A3-E26557861961}"/>
              </a:ext>
            </a:extLst>
          </p:cNvPr>
          <p:cNvSpPr txBox="1">
            <a:spLocks/>
          </p:cNvSpPr>
          <p:nvPr/>
        </p:nvSpPr>
        <p:spPr>
          <a:xfrm>
            <a:off x="838200" y="543697"/>
            <a:ext cx="10628870" cy="518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C00000"/>
                </a:solidFill>
              </a:rPr>
              <a:t>Низкая производительность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070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615" y="1260389"/>
            <a:ext cx="10626811" cy="4732638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</a:rPr>
              <a:t>- если используется </a:t>
            </a:r>
            <a:r>
              <a:rPr lang="en-US" sz="2800" dirty="0"/>
              <a:t>Java Security Manager,</a:t>
            </a:r>
            <a:r>
              <a:rPr lang="ru-RU" sz="2800" dirty="0"/>
              <a:t> то для работы </a:t>
            </a:r>
            <a:r>
              <a:rPr lang="en-US" sz="2800" dirty="0"/>
              <a:t>reflection </a:t>
            </a:r>
            <a:r>
              <a:rPr lang="ru-RU" sz="2800" dirty="0"/>
              <a:t>потребуются </a:t>
            </a:r>
            <a:r>
              <a:rPr lang="en-US" sz="2800" dirty="0"/>
              <a:t>Runtime Permission, </a:t>
            </a:r>
            <a:r>
              <a:rPr lang="ru-RU" sz="2800" dirty="0"/>
              <a:t>которые </a:t>
            </a:r>
            <a:r>
              <a:rPr lang="en-US" sz="2800" dirty="0"/>
              <a:t>JSM </a:t>
            </a:r>
            <a:r>
              <a:rPr lang="ru-RU" sz="2800" dirty="0"/>
              <a:t>не пропустит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 - доступ к скрытым элементам кода позволяет обойти принцип инкапсуляции ООП</a:t>
            </a:r>
            <a:r>
              <a:rPr lang="en-US" sz="2800" dirty="0"/>
              <a:t>, </a:t>
            </a:r>
            <a:r>
              <a:rPr lang="ru-RU" sz="2800" dirty="0"/>
              <a:t>что может привести к непредсказуемым нарушениям в работе кода - поиск проблемы может превратиться в нетривиальный </a:t>
            </a:r>
            <a:r>
              <a:rPr lang="ru-RU" sz="2800" dirty="0" err="1"/>
              <a:t>квест</a:t>
            </a:r>
            <a:r>
              <a:rPr lang="en-US" sz="2800" dirty="0"/>
              <a:t>…</a:t>
            </a:r>
            <a:br>
              <a:rPr lang="ru-RU" sz="2800" dirty="0"/>
            </a:br>
            <a:br>
              <a:rPr lang="ru-RU" sz="2800" dirty="0"/>
            </a:br>
            <a:endParaRPr lang="ru-RU" sz="2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52C1-68F6-F548-AC34-AE5508EE8D68}"/>
              </a:ext>
            </a:extLst>
          </p:cNvPr>
          <p:cNvSpPr txBox="1">
            <a:spLocks/>
          </p:cNvSpPr>
          <p:nvPr/>
        </p:nvSpPr>
        <p:spPr>
          <a:xfrm>
            <a:off x="838200" y="543697"/>
            <a:ext cx="10628870" cy="518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C00000"/>
                </a:solidFill>
              </a:rPr>
              <a:t>Низкая производительность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165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B967-4CF3-D14E-84A4-EB3AC704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329" y="1248032"/>
            <a:ext cx="10589741" cy="4534929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br>
              <a:rPr lang="ru-RU" sz="2800" dirty="0"/>
            </a:br>
            <a:r>
              <a:rPr lang="en-US" sz="2800" dirty="0"/>
              <a:t>…</a:t>
            </a:r>
            <a:r>
              <a:rPr lang="ru-RU" sz="2800" dirty="0"/>
              <a:t>может превратить вашу жизнь в </a:t>
            </a:r>
            <a:r>
              <a:rPr lang="ru-RU" sz="2800" dirty="0">
                <a:solidFill>
                  <a:srgbClr val="C00000"/>
                </a:solidFill>
              </a:rPr>
              <a:t>мрак</a:t>
            </a:r>
            <a:r>
              <a:rPr lang="ru-RU" sz="2800" dirty="0"/>
              <a:t> и </a:t>
            </a:r>
            <a:r>
              <a:rPr lang="ru-RU" sz="2800" dirty="0">
                <a:solidFill>
                  <a:srgbClr val="C00000"/>
                </a:solidFill>
              </a:rPr>
              <a:t>хаос</a:t>
            </a:r>
            <a:br>
              <a:rPr lang="ru-RU" sz="2800" dirty="0">
                <a:solidFill>
                  <a:srgbClr val="C00000"/>
                </a:solidFill>
              </a:rPr>
            </a:br>
            <a:br>
              <a:rPr lang="ru-RU" sz="2800" dirty="0">
                <a:solidFill>
                  <a:srgbClr val="C00000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- редактирование элементов кода происходит неконтролируемо и </a:t>
            </a:r>
            <a:r>
              <a:rPr lang="ru-RU" sz="2800" dirty="0" err="1">
                <a:solidFill>
                  <a:schemeClr val="tx1"/>
                </a:solidFill>
              </a:rPr>
              <a:t>неотслеживаемо</a:t>
            </a:r>
            <a:r>
              <a:rPr lang="ru-RU" sz="2800" dirty="0">
                <a:solidFill>
                  <a:schemeClr val="tx1"/>
                </a:solidFill>
              </a:rPr>
              <a:t> (нарушен граф инкапсуляции) – поиск ошибок становится КРАЙНЕ проблематичным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ru-RU" sz="2800" dirty="0">
                <a:solidFill>
                  <a:schemeClr val="tx1"/>
                </a:solidFill>
              </a:rPr>
              <a:t>примером подобных проблем </a:t>
            </a:r>
            <a:r>
              <a:rPr lang="ru-RU" sz="2800" i="1" dirty="0">
                <a:solidFill>
                  <a:schemeClr val="tx1"/>
                </a:solidFill>
              </a:rPr>
              <a:t>отчасти</a:t>
            </a:r>
            <a:r>
              <a:rPr lang="ru-RU" sz="2800" dirty="0">
                <a:solidFill>
                  <a:schemeClr val="tx1"/>
                </a:solidFill>
              </a:rPr>
              <a:t> может служить аспектное программирование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A585B5F-A4D4-E64D-A2C5-8BD494CB46A2}"/>
              </a:ext>
            </a:extLst>
          </p:cNvPr>
          <p:cNvSpPr txBox="1">
            <a:spLocks/>
          </p:cNvSpPr>
          <p:nvPr/>
        </p:nvSpPr>
        <p:spPr>
          <a:xfrm>
            <a:off x="838200" y="605480"/>
            <a:ext cx="10628870" cy="518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C00000"/>
                </a:solidFill>
              </a:rPr>
              <a:t>Поддержка кода</a:t>
            </a:r>
            <a:r>
              <a:rPr lang="en-US" sz="2800" dirty="0">
                <a:solidFill>
                  <a:srgbClr val="C00000"/>
                </a:solidFill>
              </a:rPr>
              <a:t>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67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9FA50-E3F9-1140-AF92-E9F8CFF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Попробуем примеры – загрузим класс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5E7BC-8FA3-2F45-8B12-6C464BBA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3319"/>
            <a:ext cx="10665941" cy="49536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Загрузим класс по его имени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" b="1" dirty="0">
                <a:solidFill>
                  <a:srgbClr val="7030A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myObject</a:t>
            </a:r>
            <a:r>
              <a:rPr lang="en" dirty="0"/>
              <a:t> = </a:t>
            </a:r>
            <a:r>
              <a:rPr lang="en" b="1" dirty="0" err="1">
                <a:solidFill>
                  <a:srgbClr val="7030A0"/>
                </a:solidFill>
              </a:rPr>
              <a:t>Class</a:t>
            </a:r>
            <a:r>
              <a:rPr lang="en" dirty="0" err="1"/>
              <a:t>.</a:t>
            </a:r>
            <a:r>
              <a:rPr lang="en" dirty="0" err="1">
                <a:solidFill>
                  <a:srgbClr val="92D050"/>
                </a:solidFill>
              </a:rPr>
              <a:t>forName</a:t>
            </a:r>
            <a:r>
              <a:rPr lang="en" dirty="0"/>
              <a:t>(”</a:t>
            </a:r>
            <a:r>
              <a:rPr lang="en-US" dirty="0" err="1"/>
              <a:t>ru.sbrf.efs.MyClassExample</a:t>
            </a:r>
            <a:r>
              <a:rPr lang="ru-RU" dirty="0"/>
              <a:t>")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Если такого класса в </a:t>
            </a:r>
            <a:r>
              <a:rPr lang="en-US" dirty="0" err="1"/>
              <a:t>classpath</a:t>
            </a:r>
            <a:r>
              <a:rPr lang="en-US" dirty="0"/>
              <a:t> </a:t>
            </a:r>
            <a:r>
              <a:rPr lang="ru-RU" dirty="0"/>
              <a:t>не сыщется</a:t>
            </a:r>
            <a:r>
              <a:rPr lang="en-US" dirty="0"/>
              <a:t>,</a:t>
            </a:r>
            <a:r>
              <a:rPr lang="ru-RU" dirty="0"/>
              <a:t> то получим </a:t>
            </a:r>
          </a:p>
          <a:p>
            <a:pPr marL="0" indent="0">
              <a:buNone/>
            </a:pPr>
            <a:r>
              <a:rPr lang="en" dirty="0" err="1">
                <a:solidFill>
                  <a:srgbClr val="7030A0"/>
                </a:solidFill>
              </a:rPr>
              <a:t>ClassNotFoundException</a:t>
            </a:r>
            <a:r>
              <a:rPr lang="en" dirty="0">
                <a:solidFill>
                  <a:srgbClr val="7030A0"/>
                </a:solidFill>
              </a:rPr>
              <a:t>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Это значит</a:t>
            </a:r>
            <a:r>
              <a:rPr lang="en" dirty="0"/>
              <a:t>,</a:t>
            </a:r>
            <a:r>
              <a:rPr lang="ru-RU" dirty="0"/>
              <a:t> что </a:t>
            </a:r>
            <a:r>
              <a:rPr lang="en" dirty="0"/>
              <a:t>JVM</a:t>
            </a:r>
            <a:r>
              <a:rPr lang="ru-RU" dirty="0"/>
              <a:t> обошла весь граф </a:t>
            </a:r>
            <a:r>
              <a:rPr lang="en-US" dirty="0" err="1"/>
              <a:t>classpath</a:t>
            </a:r>
            <a:r>
              <a:rPr lang="en-US" dirty="0"/>
              <a:t>, </a:t>
            </a:r>
            <a:r>
              <a:rPr lang="ru-RU" dirty="0"/>
              <a:t>все </a:t>
            </a:r>
            <a:r>
              <a:rPr lang="en-US" dirty="0"/>
              <a:t>jar-</a:t>
            </a:r>
            <a:r>
              <a:rPr lang="ru-RU" dirty="0"/>
              <a:t>архивы</a:t>
            </a:r>
            <a:r>
              <a:rPr lang="en-US" dirty="0"/>
              <a:t>,</a:t>
            </a:r>
            <a:r>
              <a:rPr lang="ru-RU" dirty="0"/>
              <a:t> включая архивы контейнера (если они есть), но класса не нашла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Если все прошло корректно, то получим сам класс</a:t>
            </a:r>
            <a:r>
              <a:rPr lang="en-US" dirty="0"/>
              <a:t>,</a:t>
            </a:r>
            <a:r>
              <a:rPr lang="ru-RU" dirty="0"/>
              <a:t> но НЕ экземпляр!</a:t>
            </a:r>
          </a:p>
        </p:txBody>
      </p:sp>
    </p:spTree>
    <p:extLst>
      <p:ext uri="{BB962C8B-B14F-4D97-AF65-F5344CB8AC3E}">
        <p14:creationId xmlns:p14="http://schemas.microsoft.com/office/powerpoint/2010/main" val="209690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17366</TotalTime>
  <Words>3483</Words>
  <Application>Microsoft Macintosh PowerPoint</Application>
  <PresentationFormat>Широкоэкранный</PresentationFormat>
  <Paragraphs>278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Тема Office</vt:lpstr>
      <vt:lpstr>Reflection API. Рефлексия. Аннотации.</vt:lpstr>
      <vt:lpstr>1. JAVA Reflection API. </vt:lpstr>
      <vt:lpstr>Рефлексия — это механизм, позволяющий вносить изменения, получать информацию о классах, интерфейсах, полях и методах во время выполнения, не зная имен этих классов, методов и полей.  Reflection API позволяет создавать новые экземпляры классов, вызывать методы, получать и устанавливать значения полей….</vt:lpstr>
      <vt:lpstr>- тестирование (Junit, TestNg)  - JavaEE фреймворки (Spring)  - IDE, среда разработки (Idea)  - задачи объектно-реляционного отображения (Hibernate) </vt:lpstr>
      <vt:lpstr>- низкая производительность (Spring решает эту проблему)  - нарушение протокола безопасности (Java Security Manager) + доступ к скрытым от прикладной разработки элементам кода  - поддержка кода может превратить вашу жизнь в мрак и хаос </vt:lpstr>
      <vt:lpstr>- Reflection каждый раз запрашивает класс динамически.  - Динамический поиск обследует ВЕСЬ classpath, что может быть весьма ресурсоемким.  - JVM не кеширует ненайденные классы – любая ошибка поиска повторно приведет к полному обходу всего графа classpath.   - Spring частично решает эту проблему, кешируя внутри себя уже «препарированные» классы, что снижает overhead до приемлемых 10-15% </vt:lpstr>
      <vt:lpstr>- если используется Java Security Manager, то для работы reflection потребуются Runtime Permission, которые JSM не пропустит   - доступ к скрытым элементам кода позволяет обойти принцип инкапсуляции ООП, что может привести к непредсказуемым нарушениям в работе кода - поиск проблемы может превратиться в нетривиальный квест…  </vt:lpstr>
      <vt:lpstr> …может превратить вашу жизнь в мрак и хаос  - редактирование элементов кода происходит неконтролируемо и неотслеживаемо (нарушен граф инкапсуляции) – поиск ошибок становится КРАЙНЕ проблематичным  - примером подобных проблем отчасти может служить аспектное программирование. </vt:lpstr>
      <vt:lpstr>Попробуем примеры – загрузим класс</vt:lpstr>
      <vt:lpstr>Рассмотрим класс подробнее</vt:lpstr>
      <vt:lpstr>Модификаторы доступа</vt:lpstr>
      <vt:lpstr>Информация о package</vt:lpstr>
      <vt:lpstr>А от кого наследуемся? Получим superclass</vt:lpstr>
      <vt:lpstr>Какие нитерфейсы имплементит класс?</vt:lpstr>
      <vt:lpstr>Конструкторы</vt:lpstr>
      <vt:lpstr>Создаем экземпляр класса</vt:lpstr>
      <vt:lpstr>А теперь немного магии…</vt:lpstr>
      <vt:lpstr>Смотрим поля класса</vt:lpstr>
      <vt:lpstr>Читаем поле класса</vt:lpstr>
      <vt:lpstr>Записываем поле класса</vt:lpstr>
      <vt:lpstr>А если final static? Тоже не проблема!</vt:lpstr>
      <vt:lpstr>Работаем с методами</vt:lpstr>
      <vt:lpstr>Вызываем методы через Reflection</vt:lpstr>
      <vt:lpstr>Вызываем методы через Reflection - 2</vt:lpstr>
      <vt:lpstr>Вызываем приватные методы через Reflection</vt:lpstr>
      <vt:lpstr>Что делает setAccessible?</vt:lpstr>
      <vt:lpstr>Немного черной магии</vt:lpstr>
      <vt:lpstr>Немного черной магии – 1 (main)</vt:lpstr>
      <vt:lpstr>Немного черной магии – 2 (создаем исходники)</vt:lpstr>
      <vt:lpstr>Немного черной магии – 3 (вызов компилятора)</vt:lpstr>
      <vt:lpstr>Немного черной магии – 4 (класс-лоадер)</vt:lpstr>
      <vt:lpstr>2. JAVA Reflection. Аннотации  </vt:lpstr>
      <vt:lpstr>Что это?</vt:lpstr>
      <vt:lpstr>Для чего это?</vt:lpstr>
      <vt:lpstr>Где применяется?</vt:lpstr>
      <vt:lpstr>Область видимости</vt:lpstr>
      <vt:lpstr>Три важных аннотации в Java</vt:lpstr>
      <vt:lpstr>Особенности</vt:lpstr>
      <vt:lpstr>Пишем простую аннотацию</vt:lpstr>
      <vt:lpstr>Если аннотация не специализирована – ей сложно пользоваться</vt:lpstr>
      <vt:lpstr>Подробнее</vt:lpstr>
      <vt:lpstr>Пример специализированной аннотации</vt:lpstr>
      <vt:lpstr>Пример как это работает</vt:lpstr>
      <vt:lpstr>Напишем рабочую аннотацию</vt:lpstr>
      <vt:lpstr>Создаем точку входа</vt:lpstr>
      <vt:lpstr>Создаем обработчик аннотации (в данном примере - аспект)</vt:lpstr>
      <vt:lpstr>Проверяем</vt:lpstr>
      <vt:lpstr>Выводы</vt:lpstr>
      <vt:lpstr>На этом все…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API. Рефлексия. Аннотации.</dc:title>
  <dc:creator>Microsoft Office User</dc:creator>
  <cp:lastModifiedBy>Microsoft Office User</cp:lastModifiedBy>
  <cp:revision>57</cp:revision>
  <dcterms:created xsi:type="dcterms:W3CDTF">2021-07-17T13:03:13Z</dcterms:created>
  <dcterms:modified xsi:type="dcterms:W3CDTF">2021-07-29T14:29:24Z</dcterms:modified>
</cp:coreProperties>
</file>