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59"/>
  </p:notesMasterIdLst>
  <p:handoutMasterIdLst>
    <p:handoutMasterId r:id="rId60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</p:sldIdLst>
  <p:sldSz cx="119983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12" d="100"/>
          <a:sy n="112" d="100"/>
        </p:scale>
        <p:origin x="11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presProps" Target="pres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7D355FE-3311-F24A-B05A-3C80D7B0CAA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127519"/>
            <a:ext cx="72768" cy="279170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 anchor="ctr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>
              <a:ln>
                <a:noFill/>
              </a:ln>
              <a:latin typeface="Source Sans Pro" pitchFamily="2"/>
              <a:ea typeface="Droid Sans" pitchFamily="2"/>
              <a:cs typeface="Lohit Hindi" pitchFamily="2"/>
            </a:endParaRP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0AE8C03-EDB2-7E44-BC56-174935C9982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7486557" y="127519"/>
            <a:ext cx="72768" cy="279170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 anchor="ctr" anchorCtr="0" compatLnSpc="0">
            <a:sp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>
              <a:ln>
                <a:noFill/>
              </a:ln>
              <a:latin typeface="Source Sans Pro" pitchFamily="2"/>
              <a:ea typeface="Droid Sans" pitchFamily="2"/>
              <a:cs typeface="Lohit Hindi" pitchFamily="2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65F48A4-3708-3C48-9650-8746FD54A98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412260"/>
            <a:ext cx="72768" cy="279170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 anchor="b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>
              <a:ln>
                <a:noFill/>
              </a:ln>
              <a:latin typeface="Source Sans Pro" pitchFamily="2"/>
              <a:ea typeface="Droid Sans" pitchFamily="2"/>
              <a:cs typeface="Lohit Hindi" pitchFamily="2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761323-13E8-2549-80C3-14B514170EC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6754883" y="10412260"/>
            <a:ext cx="804442" cy="279170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 anchor="b" anchorCtr="0" compatLnSpc="0">
            <a:sp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E4906FB-FBE1-9A40-88CF-BB398D00684D}" type="slidenum">
              <a:t>‹#›</a:t>
            </a:fld>
            <a:endParaRPr lang="ru-RU" sz="1400" b="0" i="0" u="none" strike="noStrike" kern="1200">
              <a:ln>
                <a:noFill/>
              </a:ln>
              <a:latin typeface="Source Sans Pro" pitchFamily="2"/>
              <a:ea typeface="Droid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82054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C66DC84-E3A0-6841-9E38-5C85EBF856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566719" y="1117440"/>
            <a:ext cx="4425120" cy="37389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E9AAE8F-D0BE-AE46-8936-D2EDDCB5ED8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1044000" y="5096520"/>
            <a:ext cx="5471640" cy="4487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" name="Верхний колонтитул 3">
            <a:extLst>
              <a:ext uri="{FF2B5EF4-FFF2-40B4-BE49-F238E27FC236}">
                <a16:creationId xmlns:a16="http://schemas.microsoft.com/office/drawing/2014/main" id="{01DAD3E0-3729-1A41-91E0-7E61A6038A6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360000" y="360000"/>
            <a:ext cx="2968199" cy="49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spAutoFit/>
          </a:bodyPr>
          <a:lstStyle>
            <a:lvl1pPr lvl="0" hangingPunct="0">
              <a:buNone/>
              <a:tabLst/>
              <a:defRPr lang="ru-RU" sz="1400" kern="1200">
                <a:solidFill>
                  <a:srgbClr val="DBF5F9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3AC7C6-673C-AF46-81CD-55724C4FA5A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31440" y="360000"/>
            <a:ext cx="2968199" cy="49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spAutoFit/>
          </a:bodyPr>
          <a:lstStyle>
            <a:lvl1pPr lvl="0" algn="r" hangingPunct="0">
              <a:buNone/>
              <a:tabLst/>
              <a:defRPr lang="ru-RU" sz="1400" kern="1200">
                <a:solidFill>
                  <a:srgbClr val="DBF5F9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E9E693-65EA-0746-827A-4C177D19906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360000" y="9833400"/>
            <a:ext cx="2968199" cy="49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spAutoFit/>
          </a:bodyPr>
          <a:lstStyle>
            <a:lvl1pPr lvl="0" hangingPunct="0">
              <a:buNone/>
              <a:tabLst/>
              <a:defRPr lang="ru-RU" sz="1400" kern="1200">
                <a:solidFill>
                  <a:srgbClr val="DBF5F9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6753D4-CB49-EC41-9D3A-B7262492C9D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31440" y="9833400"/>
            <a:ext cx="2968199" cy="49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spAutoFit/>
          </a:bodyPr>
          <a:lstStyle>
            <a:lvl1pPr lvl="0" algn="r" hangingPunct="0">
              <a:buNone/>
              <a:tabLst/>
              <a:defRPr lang="ru-RU" sz="1400" kern="1200">
                <a:solidFill>
                  <a:srgbClr val="DBF5F9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10E3AF79-3E3C-D04F-9771-4E822A08FF0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876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hangingPunct="0">
      <a:lnSpc>
        <a:spcPct val="110000"/>
      </a:lnSpc>
      <a:spcBef>
        <a:spcPts val="0"/>
      </a:spcBef>
      <a:spcAft>
        <a:spcPts val="567"/>
      </a:spcAft>
      <a:tabLst/>
      <a:defRPr lang="ru-RU" sz="2000" b="0" i="0" u="none" strike="noStrike" kern="1200">
        <a:ln>
          <a:noFill/>
        </a:ln>
        <a:latin typeface="Open Sans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8957EA-30C1-8744-BB31-F7E106A04CE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4611BFBC-E345-2247-8F9B-600E913953C7}" type="slidenum">
              <a:t>1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18B9E03-BDA2-6145-9C33-7AC54981AA7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8418BF7-B665-CA4F-9FEC-E26564F9C14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374760" y="5480639"/>
            <a:ext cx="6825240" cy="4851360"/>
          </a:xfrm>
        </p:spPr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A2FDB2-F6B9-224D-A435-74DE8A0D822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96CE5E8D-E1BC-5A49-BA42-DCB75C287DF1}" type="slidenum">
              <a:t>10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02E529E-0C82-3440-9AF7-98C218C0E3A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9E1A4F4-B0AF-0841-8368-933F6F0BD05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964857-1F37-B641-98AA-FB2EA051376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877301F3-B2DE-1D49-8F2F-749559BE7902}" type="slidenum">
              <a:t>11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A2B10A8-A656-5042-A47A-716AE447250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1233DE2-A13F-EC4D-B1F4-F3262E060EF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5C9BF9-18EA-2C4F-8D1F-EE60B7E8EF0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658CD2D8-F945-0B48-A08A-83DDE17A32E9}" type="slidenum">
              <a:t>12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27AD6A0-2E4B-BA4F-9FD3-50078CFE43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2F837EB-6E0C-3844-A4D9-E8AE5989D93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91E914-0239-1448-A5A5-E1FACD6F014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8406A947-7757-BA43-999B-10D408807010}" type="slidenum">
              <a:t>13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2CF9409-F52D-5F41-ADB4-A7F8147369C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12800" y="1117600"/>
            <a:ext cx="59324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7677DB4-0119-8C47-ACBB-EE86CBBDE6B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92CB40-8C4A-8D43-A98C-AC535C0620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64F6B9AA-9D67-D141-B6FA-79EC5134A2E5}" type="slidenum">
              <a:t>14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4F13857-156C-454E-BFCD-AC1A2E55D5B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0AB02F3-6ECA-CC46-8D58-EE26360FEBC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F4DD2A-605D-9741-B586-A7FE40D6CE0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85F1552A-94F5-7342-9EB9-AE2072758FC2}" type="slidenum">
              <a:t>15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B553D54-C6F4-DF40-8EB5-3883A422A63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A65302C-5362-4D42-A6AA-8CC9FBF993C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2F78B2-F739-E143-A092-A8D59A8B807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0B2569FE-F055-D042-81EC-934A76FF23EF}" type="slidenum">
              <a:t>16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435FA4C-2DFA-4A4D-B790-7923E48795B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C619657-E610-A842-919F-EA41FDE6B71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2F0D96-8985-9B48-8099-94F6E90CCF2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4610B46C-3F99-7B45-AE2D-2BA33FF323AC}" type="slidenum">
              <a:t>17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0BA477F-19B3-324C-8116-1AD129604B1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12800" y="1117600"/>
            <a:ext cx="59324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A76E8BD-F591-A949-89CA-18ABCD67423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7BD503-041C-4548-B664-FC3A6E9FA70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749F45AE-8E97-114C-85B2-2D97A74094E1}" type="slidenum">
              <a:t>18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459019D-6458-2A41-AAE3-B4940E09488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9C876F8-C0DF-E44C-8AD5-94D2C3791F8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782E14-4F8D-8D49-B755-C4E8D6175C1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750E4212-181E-2840-ABCB-AA8340508EC8}" type="slidenum">
              <a:t>19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BD365DF-EA79-A048-A9A8-8BFC319E27D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12800" y="1117600"/>
            <a:ext cx="59324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9B08170-0F8A-FC41-840B-5B1CAD47FA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84EA43-8C0F-C44D-AE32-B041CC96D80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7639F3CD-E4C0-894F-8CEF-3A8954E3BB8C}" type="slidenum">
              <a:t>2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5A43911-FF23-6548-8C0A-52AC684AE39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0DE024B-ACFE-FC4E-BB6E-3BC21C5AA6E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8F4780-77AD-F948-99E1-A1CCD3182FB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2F84BEBF-B7D3-F848-9CE3-CE57B7190043}" type="slidenum">
              <a:t>20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C084A5C-F379-1B45-8085-D21AFF6EEE1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46AA1B3-A369-A54B-88BD-8859C8E64FE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93DE88-A94A-A444-8FDF-5CBAFED0E8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7ADCB9BB-5744-4F4B-90C4-08BE94EC2F44}" type="slidenum">
              <a:t>21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B3BC3B9-976E-E747-BC56-4753D65D207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7974297-C904-034F-8BF1-3382660FA59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1BB892-68F0-CB40-B868-D5DBA7CA611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41794F5C-3113-394C-BDDA-EDC36138B6E7}" type="slidenum">
              <a:t>22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38C3161-5017-3748-AF11-82C5F828176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12800" y="1117600"/>
            <a:ext cx="59324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FF81236-5BF2-E34E-86CA-F83EA4B5C0B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B84EF4-32C6-AD40-AE0A-68F8B2D70F2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5D1BCE2A-7E4E-7C4A-940B-41AF442C9FA4}" type="slidenum">
              <a:t>23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CC14EA0-DC7D-3B4F-8989-365AF10DA1D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12800" y="1117600"/>
            <a:ext cx="59324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56FA172-7708-DE4F-B165-57FA02B1B82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2CE781-CBAB-2449-84D7-0EF22901325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98B08F62-5A51-7E4D-A370-FCFD05414C3B}" type="slidenum">
              <a:t>24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F827E45A-4E1A-AD45-9447-07065BE5DFE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12800" y="1117600"/>
            <a:ext cx="59324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698CB3D-47F8-6D49-AFEE-2E1BBA8E18F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10E6E7-37B0-4A4C-A323-502AE8B76A4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220A37E1-51CC-9144-ACBA-298491FC54AD}" type="slidenum">
              <a:t>25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F3554C33-C343-B94D-A334-54EE8F0A0D0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12800" y="1117600"/>
            <a:ext cx="59324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62BDACF-EEF8-5042-928A-B6A5CC247B5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957970-0158-8749-BEA3-AD74DB6FE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F0BAED51-4DAA-8E48-8CA0-1D088C3D01B5}" type="slidenum">
              <a:t>26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E98A930-0908-6A42-8C98-3CF0A8A7017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5A22988-9AEA-FD45-A1C7-DBB82C1E57C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A1B466-2024-1A41-A70F-4AC77EB4F4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5C9A4D8C-065A-DB4C-B687-6339A60DDD7B}" type="slidenum">
              <a:t>27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68B7C67-EEE6-B746-BF07-FFEEDEE1E22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12800" y="1117600"/>
            <a:ext cx="59324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DBE8919-8D20-A84B-A524-1B50875B746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4E36DB-2CD0-614E-917B-652B5CFED4E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86EEC1E8-33F5-9E4E-92F4-A97A9452D058}" type="slidenum">
              <a:t>28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EBDE056-D368-FB43-8B6D-39D5F7E8916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12800" y="1117600"/>
            <a:ext cx="59324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6B39288-DF15-6341-AE63-2352B6A3401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63695F-1C0B-9244-913F-BCF2DF83399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F926BB22-2E40-8244-B45F-651329B95E35}" type="slidenum">
              <a:t>29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C5CFFDE-E017-0A48-B288-5050BB5901D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3E9C8F5-22D0-8E4F-A7A8-D88A4B5B59C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D18E8C-3551-A64C-9005-F35B75DC0B3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EFD082D7-92A7-D74C-AEC8-3D078591C29A}" type="slidenum">
              <a:t>3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666177B-0361-9247-A96D-6CBA6471C76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2E28286-7A79-6E46-8885-64D6B2FBDA3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67B987-82E9-0E4D-8F6F-BD65772D448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1EBA4FB0-0E77-0C48-BD25-F3EE360A1559}" type="slidenum">
              <a:t>30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E11EB55-7192-5A4E-A312-9CA51E60E32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12800" y="1117600"/>
            <a:ext cx="59324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AC5AA60-BFFA-594F-9546-EBA837C25ED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5208D3-9595-2741-A30B-3722726B499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DC79FFF9-C962-6E40-88E0-EBC3DBB09F0D}" type="slidenum">
              <a:t>31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ACF85E0-AB0D-6349-B7E1-7A932DE471E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DEAA245-2970-6A4F-942E-B2CB25CC399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87C78C-C4BD-E942-B04A-D7EDAAF93C4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26F8EB35-F16C-944C-A98A-2D4FDC049401}" type="slidenum">
              <a:t>32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176DB7E-3F39-8A40-97C3-8570EEBD07A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BE8CBB9-6D9D-AD48-80EB-9A5B8149D0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531C77-67FA-2E4B-93B1-9F389F9F61B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A02F48A6-68E2-9545-BB5B-52716BB22877}" type="slidenum">
              <a:t>33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D154B6D-6BFD-604A-9E9F-3D00F82D33A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1E18A5C-C73C-C742-A032-BF0C80D8DC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6F8964-6C4B-CD4A-BEA3-176AAA2403B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77DF42AA-C628-714F-B95D-49E174C9E09F}" type="slidenum">
              <a:t>34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2D235E8-45C8-7F4F-BAB8-09CE4C27420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2B3A796F-2C10-2349-8271-58B4F86955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926861-83BA-F542-BBC4-BDBC48050F9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2DAFF552-8A5D-4B44-8BCC-588E5E113502}" type="slidenum">
              <a:t>35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C52EBA9-E56B-F74F-83DD-210B7AA6718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F238CB9-117C-BB42-9086-A48B952C8FF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5B11D1-04EC-3143-9E34-9D7ED17CD9F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AAD07C5E-1322-A548-8AE3-EBE09B624B7A}" type="slidenum">
              <a:t>36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D9D13AA-5598-3448-BA32-109C18312B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12800" y="1117600"/>
            <a:ext cx="59324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A13EF2C-457E-0C41-9C7A-1E7B7B2E40C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57FD2F-CBA2-C546-870E-1536870AA34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005E2F61-CF6A-0F4A-98E0-91A98A54B34B}" type="slidenum">
              <a:t>37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63688A1-7E14-3141-AF48-30A6EEFB1CF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EAE3C255-AB9C-1C46-BEE2-1E88CF1DA93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B1DED7-73A6-3841-B437-068EE147B44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EBD9338B-C9B6-664D-BFAC-AB04E2CDC96B}" type="slidenum">
              <a:t>38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3DE5FF6-54E5-6443-9C6B-3467720743C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12800" y="1117600"/>
            <a:ext cx="59324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EB8D55E-B9A9-AE45-BF34-A02DE3A091F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72C60E-2B68-C34C-8B3B-D85414DC9B6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20AB1506-3A72-C248-ADC2-1D4E26079336}" type="slidenum">
              <a:t>39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FD576B27-3636-D544-90A4-F93C92693DA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BA2F109-0CB1-B24C-ABBD-F7480B41FF3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D7CFBE-C358-D140-A6CB-3EA1DF3695C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5E0D120D-685A-A241-BAB3-518FB7CEFA81}" type="slidenum">
              <a:t>4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C1D4557-312F-054A-91A8-4ED71556DE8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6188A46-D087-E549-94A8-6EEA6866F06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E02924-02C6-5D4E-89D0-87E39DB7C67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F3FF027F-7FF9-7B43-AD61-D9BF086586C2}" type="slidenum">
              <a:t>40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90938CB-B997-A840-B2B4-7C622096DAD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67DB9B6-A7EF-7941-8419-B8AF6057380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039A53-9280-844C-B30D-197EBD6B11E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15FF195B-B2C3-8648-95E3-8FD2EFA9DECE}" type="slidenum">
              <a:t>41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F5D3E0A-8038-E04C-A091-AA5494C6036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EA7EAF89-B3CB-D947-AF0F-43038222955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BCC215-E10E-DB45-A3CE-C6DAF96BF6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0B59E208-79EE-B943-B8C4-207B890495FB}" type="slidenum">
              <a:t>42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E211420-E09A-CB49-B5DC-557921FA3CD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BC85BAA-7BAD-B44D-87BB-4D72822864A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9EE0C3-C910-EC4B-874B-0A936D2E5FB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6FD65646-B431-4B40-86F0-9E0DE2912D5E}" type="slidenum">
              <a:t>43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4483DF8-64F3-9344-88EF-5A7FDB6E8CB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12800" y="1117600"/>
            <a:ext cx="59324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0A07864-2EC2-2E4D-84B7-35A424F7C4B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190FEF-1475-8744-B91E-8D7D9AB67C7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AFECF431-0355-844E-9C63-EC767584D838}" type="slidenum">
              <a:t>44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524DFDA-F7BA-EF4B-B95C-AFF06708EC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12800" y="1117600"/>
            <a:ext cx="59324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FD73CE1-B9EC-E047-8254-0F3ABC0776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EF3488-6106-EC41-8E1E-583B22B249B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4B2E2673-EE8C-084A-962E-3ADAA43C7F9F}" type="slidenum">
              <a:t>45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5C01416-2393-F645-8853-798C5C4713D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AC27FA8-7097-E245-91E1-D3E5C4D83B0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EF6DBF-D513-0048-AEFC-4CB5B84D911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3178689D-870C-4448-BCD8-B6FE2E1B6D7A}" type="slidenum">
              <a:t>46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F9B8CAFC-02BE-344E-9018-66EECA10C10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E8F1DEC5-35AE-5544-825F-B2E4A75C7A4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BE65A3-0D97-6847-9F1F-B05719545D5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C5D81428-FC80-1C4B-B823-38E628A0A49E}" type="slidenum">
              <a:t>47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E7C693C-D13E-5C49-ADA7-D25DA2E26EC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12800" y="1117600"/>
            <a:ext cx="59324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3B89454-6C2F-394D-BA65-EFEBE9195BD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0B1632-E48E-0346-837F-568755E6529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D9E07EE3-5480-5E47-8EEE-5680BDC0E7C9}" type="slidenum">
              <a:t>48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90DE77B-8DC9-EB4F-B62E-3B3E3BD84FE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12800" y="1117600"/>
            <a:ext cx="59324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40CE719-7641-C84F-8BEA-5116B7799A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D4B5AF-1B69-D544-A055-46610B679E9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0CF669D8-0C7C-2E45-9B18-FAE61216343F}" type="slidenum">
              <a:t>49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F3646B2-481E-0347-BCF5-75375D2D533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A79C7EB-D17C-D34A-8523-AA331A9F63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19A1A2-0DBD-7341-8AAB-CC8AD565FAF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201A5C40-63E4-C34A-BA99-F9D960AA8354}" type="slidenum">
              <a:t>5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C11DDB8-0BA0-4649-9BC7-E70C39EAEAA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516A433-5190-E146-AC4A-C5CB7A2C728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CAC5E4-3CF2-594E-B285-1E0F971C897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D617665B-33BD-024A-ADFC-1536D285692A}" type="slidenum">
              <a:t>50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7C9F3B7-538A-9146-AC00-94B33CDAC6D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91985B7-1AD7-0E4D-B3AA-3FCF6815E6D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4CAEA7-F74A-3241-B10C-286A1BA809A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4C9BE986-E27A-0943-9A0F-A5A434A14A79}" type="slidenum">
              <a:t>51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DE3179E-BBCD-1B43-8820-1E70AB76EDA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FC86C52-E1F9-E640-8248-A708DA41113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3956C0-9BEA-0048-9A82-4C762867297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937F8103-9664-9244-9951-648FD1C413FF}" type="slidenum">
              <a:t>52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F5B9B7C-F74F-754C-949B-5D9A6ED448B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12800" y="1117600"/>
            <a:ext cx="59324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E01DAC5-88EA-BE47-ADDB-7A76F573319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8B73B0-D6EC-8B49-BE4B-A563273D8FE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065C6B92-E759-3F4D-A3CA-AFD02D866A60}" type="slidenum">
              <a:t>53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D241BEF-1D03-F441-8613-70D7672A99A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08D803C-4920-7842-A021-D9915F4903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A3A214-5AB3-834C-9A51-CBDEED74071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D184020E-2E75-A241-8F8E-7932177ADA7C}" type="slidenum">
              <a:t>54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30C6AB9-61C7-3D49-B3FB-7399275D87E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6812617-5132-914B-BFB0-38BBAEC5202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0F1524-2EF4-F94D-B817-0C4CD48C7C4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F4DB585A-5B62-CA43-A4FB-485E729933AD}" type="slidenum">
              <a:t>55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AAEBAD3-4384-7D4D-9196-5D1581D00A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7502702-E303-2E48-A8A7-DEB195A4429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2F8D1E-9D1A-2745-8B5B-552E1BEF392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0AF8C0DB-A9B0-014F-A71D-49CC905813D9}" type="slidenum">
              <a:t>6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AB283BF-5AF8-6248-9577-94298F900B0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E54E26C8-55A5-5341-BAA4-8D60C20E74E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D95CE0-F48E-9345-A153-342AE609D64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21876934-77BE-A04C-90C5-522C7F1FB7A1}" type="slidenum">
              <a:t>7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C827F51-ED85-164C-9CF4-55772202C7E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0776B02-5C59-2044-BA53-F64477B9742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5C60D8-4B42-E441-8FDC-C628E3EDC29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34E2AC82-8B5D-C649-8F2D-9FAC116FC811}" type="slidenum">
              <a:t>8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08A9F2FB-6ADC-494A-956C-302A0D8F71D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2FC954D7-87E3-8C46-9502-6D5D921C300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86FA5E-1ABB-2340-8D3D-6537B092802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DF311719-31FE-A94F-AF27-62A121942A1E}" type="slidenum">
              <a:t>9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F809025-29D8-6E44-9F16-4189C63969D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971BAA7-2E13-CF4D-95F7-915910D6A0E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CC51D-9D14-7C4E-B36A-7E28AFC45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0188" y="1236663"/>
            <a:ext cx="8997950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7CA277-0E9A-9B44-9E32-5EEDBA03A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0188" y="3970338"/>
            <a:ext cx="8997950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37EE67-AC55-A643-8678-229ABC1F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4A2842-2D05-6A44-AD55-B701E96DA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38C555-DCEB-284F-A29C-D86ED73E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00D817-B47A-E849-B4E6-AC258F04F84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16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0C792-F415-D240-B6BD-6F1ED970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648E57-5A5E-1A46-AB68-16933C845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66DE64-D3DB-6745-9B89-011EBC4C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67F842-6165-F64C-9E0C-DB30A9C1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CE1300-9E96-024F-AA4A-A043EE07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E97543-9A89-C94D-B2A3-5E6F961F0978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74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48003D6-6155-3A42-861B-92571F465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48700" y="301625"/>
            <a:ext cx="2698750" cy="64643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00BBFE9-9A2C-6C40-890B-149193C27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9275" y="301625"/>
            <a:ext cx="7947025" cy="6464300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B68965-0165-994E-A41F-C9744930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E0AC75-85E5-CF44-BBE6-0C51F2FAC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8E7B5D-F82B-0942-90BA-F644C695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DE728B-A5E7-2E46-B392-1B94E397667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203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B9DA6E-D793-D942-92CC-5F6C978C0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0188" y="1236663"/>
            <a:ext cx="8997950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025010-ED46-BC4C-8A4F-5F2FB0712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0188" y="3970338"/>
            <a:ext cx="8997950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0FE28E-DF3F-B943-A057-529B508EF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AFDCFE-0F58-EB49-9CCB-274D1F6F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57116A-1BCC-E249-BF18-296DD31F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8CB5C4-F8EB-AC42-924C-EFA94724320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787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D63BF-AE29-8D43-B93E-755E2D848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242DCE-50BD-EF48-9C75-BD999FF31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558B7C-FF4E-444F-96E3-4F634473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3D31C3-E4EF-D44D-84AE-69C82700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6B02DF-E5A7-B64B-8A9D-55E024B0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BA87D3-B918-054D-9E1B-AE9EF59C941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059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422EE-152B-9C43-BFC4-FE7B21167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1884363"/>
            <a:ext cx="10347325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FEBC79-CA89-1B48-BD17-CF5449E6A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5059363"/>
            <a:ext cx="10347325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A83234-D3C8-9E4E-ACCE-9DCAC7F5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B1308E-5855-8C4D-8458-DCAB735A3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C341AD-0671-5B43-9997-0F018568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33D00A-CDBF-8146-9C47-47675526D6E1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645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C0DD2-0623-B846-AF97-0D2834540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5E2F7A-C0AC-DE49-BD8B-7BFFECE54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8488" y="1920875"/>
            <a:ext cx="5292725" cy="46624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BDD02B1-21DD-284E-A48E-7A3446B02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43613" y="1920875"/>
            <a:ext cx="5294312" cy="46624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69806E-2E38-8C4C-93DC-7E471CFD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BD4571-FB76-F04E-9B2E-C7A404E4E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66E020-E167-1543-A52E-3F01ACF9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13EA06-E7DF-1E45-812E-BED0CBE3BFA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992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9EA88-AD85-3342-8EFC-901FBAD0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403225"/>
            <a:ext cx="10347325" cy="14605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9CA9A1-7B30-C847-81A7-F14E6667E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088" y="1852613"/>
            <a:ext cx="5075237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79FA70-9B8A-2C4E-8DDF-BDF451F1E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7088" y="2760663"/>
            <a:ext cx="5075237" cy="4062412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FC9D20-4C26-014F-9ABC-6BD55403E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3775" y="1852613"/>
            <a:ext cx="5100638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CEA00E5-4E48-C943-A834-E6F7DCB36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3775" y="2760663"/>
            <a:ext cx="5100638" cy="4062412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CF44B6C-1DC9-AF40-8FC0-9E049F948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10ADBDA-A5E1-4249-80F9-3A60F7FE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C5CEE8A-74BB-DA48-A204-4ECDAA8F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5C12CB-194E-EB42-9C8E-85C6C3A36B14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208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EC998-A0C8-A549-99EA-68E12185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21C6805-7110-6D4A-AF0A-2F2FA545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DE36B7D-73FD-3044-BFEF-03A8B0AD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2937EBE-A636-5C43-80AF-28377AB8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9029CE-35F1-7B47-B14B-EA8111C6415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479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2468428-9C72-1642-932E-D688FDA8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B2A2090-792E-3D45-B643-BE26544E4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A27D5A-E0EA-F240-A983-4ABC00BB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E2990C-35B4-7C45-B30D-ED0AD8E3829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3962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8FE875-34ED-564D-8BB9-6333A480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503238"/>
            <a:ext cx="3868737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54A7EA-D723-8F4B-8D5C-9E67A5B9A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638" y="1089025"/>
            <a:ext cx="607377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D401C4-FDA6-0540-8685-8ACFE9003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7088" y="2268538"/>
            <a:ext cx="3868737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1BB590-81A0-174F-B9A3-24B21777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1D6A48-CCE9-8F41-AF8B-99119B710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0C5875-5C33-9040-A38D-9F7AC092D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8A7BB2-CDEE-384C-9AAA-8A60A8EF412C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39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CFB5D1-6B50-DB47-A46D-E4F27F13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B22365-573D-8248-B52B-6E83778E6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C2BEBE-72E3-4B4A-94C4-DCD0F628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6B1A87-E223-F640-B534-1F7C770B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BD10AB-506F-A34D-8FDB-C6D2F9A9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0ADAD2-521B-AF46-A877-4209726099E0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72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979D7-F656-C14D-8ADE-4FB13B34D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503238"/>
            <a:ext cx="3868737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EA3C802-92DA-8844-809F-67551B909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0638" y="1089025"/>
            <a:ext cx="607377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C52490-24B0-9546-9503-C5C766100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7088" y="2268538"/>
            <a:ext cx="3868737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0CEF05-3ED5-7944-BEF0-5AC3149B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9C6445-506B-E84D-B331-EE573063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CF77AC-F868-BB47-9398-BD756EDD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8745D7-44A1-B44D-B732-543C3A4940F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414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06BA53-A896-B54B-BA22-D8EAA53BB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93DF8F-B231-2649-B6AE-9914ACC31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421740-A354-7F4E-9EAE-801AF698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BC3601-79E6-094B-AD63-D61EBF38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3830AC-54EB-7940-B4A5-06962ACD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09D2D5-8B85-1441-B514-F9C0BC73544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7763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B09FCFE-3478-C646-A39D-E90FF5EF8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99500" y="120650"/>
            <a:ext cx="2698750" cy="646271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0BD51C-4B62-A14C-809F-470CFEB85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98488" y="120650"/>
            <a:ext cx="7948612" cy="6462713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B0E8CB-8254-DF4E-BC7F-A57779FCD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857CBA-D6E0-394B-99C2-856E4499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579863-7E0B-7E42-9AFF-A5A76C6F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07EAA9-D9FB-7A43-BAB9-CD33FC0F077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0292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F2E04D-AE42-954D-B3BB-A99D7E81D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0188" y="1236663"/>
            <a:ext cx="8997950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D43249-7F3C-034E-9C71-3CB59F372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0188" y="3970338"/>
            <a:ext cx="8997950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1E26E3-8355-0F45-B706-55DEAA4AE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0BE355-DE2A-2B40-9632-E11395C1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806B13-243F-AC45-814F-5A3F4AC9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B04290-46A7-C04C-8798-CF8C9489BD6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0353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C288A-2233-824A-AC52-249E3F00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80C2F9-11DA-304F-AF04-6E8D01D1B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ECE547-A0F4-9946-B084-82805B16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F33175-070B-4646-A5A9-70AAB3EE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3ACE46-D183-4F4D-9914-3ECDC7AC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187B9A-6525-394F-B4B7-F5554FBDCFD0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2042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1E151F-5923-5F47-86C2-B607D2E3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1884363"/>
            <a:ext cx="10347325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872302-0131-C74D-A679-169DB78D7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5059363"/>
            <a:ext cx="10347325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D44AE4-890E-4546-9FD8-89CF40A44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6C9FED-E3AA-0C45-8C18-1CF8E972D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1EBAD3-44BA-B84F-867E-7E098B231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36D27C-D1BF-8E4F-A035-E191B84B705C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2219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A9C193-396E-E84E-8955-97C2BBF7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A58CB6-C497-BA46-8F82-4EF595FDF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8488" y="1828800"/>
            <a:ext cx="5338762" cy="5394325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FCFE2E-F105-5B41-9311-3580A92C1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9650" y="1828800"/>
            <a:ext cx="5340350" cy="5394325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8179A6-E390-6748-9D70-6D0F43A3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9B5325-61DD-A04A-9CC7-C9AC0607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225F4E-5781-6546-BA5B-62276D83A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E29A5-33B3-6A43-90A0-2C5E4D58D4E1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6249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CDBCEB-3ABA-174A-AC9B-CF03D7A9C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403225"/>
            <a:ext cx="10347325" cy="14605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9CFA85-B0F7-9B4B-80B8-0D4A6B976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088" y="1852613"/>
            <a:ext cx="5075237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E3A7F4-AE3D-BF47-B30A-A96C96E31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7088" y="2760663"/>
            <a:ext cx="5075237" cy="4062412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BA31865-18CE-4A47-A2BC-F4C689CF6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3775" y="1852613"/>
            <a:ext cx="5100638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47E8CA1-8CF3-814F-8FB6-D7BD15574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3775" y="2760663"/>
            <a:ext cx="5100638" cy="4062412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2DD21BF-31E6-F54A-AB72-7A4CDD153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40D8257-4C25-294D-9B55-57CC6318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86E3BEF-8F60-3741-BF77-9B698C45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B6C9E88-530E-7440-820D-8E53E412460C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0374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A480C5-345A-8A4B-B92E-F11ABF6B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43ABFFA-8C52-C344-91D4-A75178DB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7EBD9A-C6D8-914D-8765-C8D8525E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A4F583D-DDAC-2D43-89E5-060E34CD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BC995B-41E9-6E4F-BD00-54A54F85F70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1328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86BF8B8-8FBC-A245-8350-19F51FF5E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2AABD94-69E2-D149-BC82-A275E9672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23F09A-C96A-BE42-8CB8-B856E119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706E9E-6C4C-7440-80BE-D8322825CB1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28178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F374A-BB67-8F47-8845-F50E7E733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1884363"/>
            <a:ext cx="10347325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A9CBD0-A9BB-0049-A147-60AF7E35B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5059363"/>
            <a:ext cx="10347325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1EB477-ECEE-8649-AD4F-F6A96925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EC486E-F7AA-E246-8CAB-47B2B083E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116FE8-93F4-874E-90D7-ABCDBD54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E47DEE-2C86-2740-912E-15AFB965884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838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735F5-030F-6D48-A483-2DEA931E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503238"/>
            <a:ext cx="3868737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DC71D9-7F53-AC47-ACB9-B8C9FB54B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638" y="1089025"/>
            <a:ext cx="607377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BB0BD5-448E-B747-83C9-F766DE035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7088" y="2268538"/>
            <a:ext cx="3868737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778E2C-CE9C-E44F-AAF7-5500C09A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74DDC3-7C8F-1A43-9573-EC48862A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A68578-4FA1-DF43-AECC-31FFA194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C06DB6-F89A-9445-B79B-87D375896AF2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7420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932EDB-7294-9641-89BC-57A6F705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503238"/>
            <a:ext cx="3868737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527DF65-EA1F-154A-A371-B9DC55F24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0638" y="1089025"/>
            <a:ext cx="607377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75ABF65-CAE2-1C45-B04C-0D2128297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7088" y="2268538"/>
            <a:ext cx="3868737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5A0F1A-568B-3040-B6D9-D7A4BD623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3CA4AF-E708-9345-8ADF-A0E66B1E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0790B7-C4E7-FF47-BA0C-01A85F26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D55593-CB8C-1F46-B464-F0490C965B8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8961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F3CFB0-D82C-1145-81BE-CEAB8B9D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229DA7D-BD66-7349-9600-0D2DD2599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68C16C-575C-7043-9704-EA0F3E6C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CC007A-01BE-8342-AD0A-E6F85910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1D84A1-1E5E-EA49-B5AF-EA658AD3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5A8551-141B-684F-993F-EB89F39C7C3C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6567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7EA3B3B-7EC5-0D42-88D5-3CD4A90BF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3313" y="301625"/>
            <a:ext cx="2706687" cy="69215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BFCF37-3540-5246-A679-5E1D3F0BE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98488" y="301625"/>
            <a:ext cx="7972425" cy="6921500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C16716-4B4A-DB41-92E9-614C92C89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7641E9-BEB8-434D-9024-80CEC6EAC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AA1FA1-C64E-5247-99B2-02099619D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9572AA-1D65-8548-B49C-408B24EF58F2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3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BB51AE-E12D-C747-A588-F672E182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289EDE-B34A-044D-A011-0C7B49889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2450" y="5216525"/>
            <a:ext cx="5318125" cy="1549400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C171D2-D9EE-5D4E-89E5-05C2BE145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22975" y="5216525"/>
            <a:ext cx="5319713" cy="1549400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BAE15C-93E0-DF42-8DAA-A952EEDFB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D86AA5-4032-8C4F-818C-F2CC29F9E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B14B72-FEB9-1541-A7D6-563542CA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9500404-4E92-974E-A64E-40E23FE6C15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85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519BB-C7CA-124D-85CB-643279F59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403225"/>
            <a:ext cx="10347325" cy="14605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0BB796-BE74-0146-9ABA-217199C72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088" y="1852613"/>
            <a:ext cx="5075237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162B89D-2FFC-4844-B776-5470B0296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7088" y="2760663"/>
            <a:ext cx="5075237" cy="4062412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462DA02-62D8-AA46-9F8A-353BD0CC2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3775" y="1852613"/>
            <a:ext cx="5100638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172486E-4D5E-124D-86C4-B6C273F1B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3775" y="2760663"/>
            <a:ext cx="5100638" cy="4062412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416E12-20BD-454D-A1C2-B1A4CB53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DA4C004-24BF-F745-A9CE-BEB8002B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4C316AC-B68C-C343-AC54-9AF5ED41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61705A-3039-DC48-B2B4-B89C7A24C65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50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C95E13-A7AD-3D44-93D9-663EFE0AC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68B5B28-F11A-AB46-914D-46B6149F4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23B063-CC2B-CD4C-8CF0-EFA4C60A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3F7189-3D89-064B-9658-9ADE66EB5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BD97DA-428C-E64F-B83C-E78B4D0C144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81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1695513-6266-4046-A264-FAF25176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B9FEFEE-B607-2F40-BFDE-F6C9BF96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FAD9E5-D817-6142-A937-4511F7FF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54C28C-6B11-344B-9E5E-C66EFB7262E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82163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A06161-EEF3-D344-AF15-73E73ABEC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503238"/>
            <a:ext cx="3868737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EA4C5D-ADD3-A847-B083-AE565DF5F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638" y="1089025"/>
            <a:ext cx="607377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DF5398-0B71-B945-A8A3-4BE856CED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7088" y="2268538"/>
            <a:ext cx="3868737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8AB01B-40EA-7A44-AE61-20BEBCBA1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15E396-0BE7-0E4F-9B71-2ADBAC64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8F2665-7651-D042-9154-A8530045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2B212B-D1CE-E642-9672-69C59A9A12D4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71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E04D06-F36B-344D-AE6F-096909965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503238"/>
            <a:ext cx="3868737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52A83F0-07E5-3F45-8F31-7786E97E7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0638" y="1089025"/>
            <a:ext cx="607377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7E0413-5158-8249-9338-663C5F67F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7088" y="2268538"/>
            <a:ext cx="3868737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C10991-2450-5A40-9273-B2D8A53C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30F46F-EBFC-634B-9776-2BC45AC4C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8F90A8-1A49-8442-8A2D-A5FAF2CE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CF1626-016D-B944-B539-7522D5D9AD7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13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1AD3BE-C38E-2B47-8432-A800F62970D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63040" y="6887160"/>
            <a:ext cx="2795400" cy="521639"/>
          </a:xfrm>
          <a:prstGeom prst="rect">
            <a:avLst/>
          </a:prstGeom>
          <a:noFill/>
        </p:spPr>
        <p:txBody>
          <a:bodyPr lIns="0" tIns="0" rIns="0" bIns="0" anchorCtr="0">
            <a:spAutoFit/>
          </a:bodyPr>
          <a:lstStyle>
            <a:lvl1pPr lvl="0" hangingPunct="0">
              <a:buNone/>
              <a:tabLst/>
              <a:defRPr lang="ru-RU" sz="2400" kern="1200">
                <a:solidFill>
                  <a:srgbClr val="DBF5F9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380DEC-9D9A-E640-9037-CD75906FEB2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66560" y="6887160"/>
            <a:ext cx="3803040" cy="521639"/>
          </a:xfrm>
          <a:prstGeom prst="rect">
            <a:avLst/>
          </a:prstGeom>
          <a:noFill/>
        </p:spPr>
        <p:txBody>
          <a:bodyPr lIns="0" tIns="0" rIns="0" bIns="0" anchorCtr="0">
            <a:spAutoFit/>
          </a:bodyPr>
          <a:lstStyle>
            <a:lvl1pPr lvl="0" algn="ctr" hangingPunct="0">
              <a:buNone/>
              <a:tabLst/>
              <a:defRPr lang="ru-RU" sz="2400" kern="1200">
                <a:solidFill>
                  <a:srgbClr val="DBF5F9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D72BB9-7530-4F48-9E54-EB8491BCC90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66200" y="6887160"/>
            <a:ext cx="2795400" cy="521639"/>
          </a:xfrm>
          <a:prstGeom prst="rect">
            <a:avLst/>
          </a:prstGeom>
          <a:noFill/>
        </p:spPr>
        <p:txBody>
          <a:bodyPr lIns="0" tIns="0" rIns="0" bIns="0" anchorCtr="0">
            <a:spAutoFit/>
          </a:bodyPr>
          <a:lstStyle>
            <a:lvl1pPr lvl="0" algn="r" hangingPunct="0">
              <a:buNone/>
              <a:tabLst/>
              <a:defRPr lang="ru-RU" sz="2400" kern="1200">
                <a:solidFill>
                  <a:srgbClr val="DBF5F9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0EF3D792-8A5F-C941-AA11-1018D7B1C851}" type="slidenum">
              <a:t>‹#›</a:t>
            </a:fld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B198A28-6A5F-9040-8F17-CB8471C57D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b" anchorCtr="0">
            <a:spAutoFit/>
          </a:bodyPr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72F52C2-44EA-1148-94EB-60C236E299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indent="0" algn="l" hangingPunct="0">
        <a:lnSpc>
          <a:spcPct val="100000"/>
        </a:lnSpc>
        <a:spcBef>
          <a:spcPts val="0"/>
        </a:spcBef>
        <a:spcAft>
          <a:spcPts val="0"/>
        </a:spcAft>
        <a:tabLst/>
        <a:defRPr lang="ru-RU" sz="8000" b="0" i="0" u="none" strike="noStrike" kern="1200" spc="0" baseline="0">
          <a:ln>
            <a:noFill/>
          </a:ln>
          <a:solidFill>
            <a:srgbClr val="04617B"/>
          </a:solidFill>
          <a:latin typeface="Source Sans Pro Light" pitchFamily="2"/>
        </a:defRPr>
      </a:lvl1pPr>
    </p:titleStyle>
    <p:bodyStyle>
      <a:lvl1pPr marL="0" marR="0" indent="0" hangingPunct="0">
        <a:spcBef>
          <a:spcPts val="0"/>
        </a:spcBef>
        <a:spcAft>
          <a:spcPts val="1233"/>
        </a:spcAft>
        <a:tabLst/>
        <a:defRPr lang="ru-RU" sz="2800" b="0" i="0" u="none" strike="noStrike" kern="1200">
          <a:ln>
            <a:noFill/>
          </a:ln>
          <a:solidFill>
            <a:srgbClr val="DBF5F9"/>
          </a:solidFill>
          <a:latin typeface="Source Sans Pro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1425FD-81F6-5643-97CE-927F79F354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b" anchorCtr="0">
            <a:spAutoFit/>
          </a:bodyPr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B04351-7587-8B41-B2A2-0BF890FC07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9040" y="1920239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9B8D4A-77D1-154C-92AE-718BEB2C656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99040" y="6887160"/>
            <a:ext cx="2795400" cy="5216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spAutoFit/>
          </a:bodyPr>
          <a:lstStyle>
            <a:lvl1pPr lvl="0" hangingPunct="0">
              <a:buNone/>
              <a:tabLst/>
              <a:defRPr lang="ru-RU" sz="24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429A17-7D0A-5A49-8103-7DA86A7CD8E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102560" y="6887160"/>
            <a:ext cx="3803040" cy="5216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spAutoFit/>
          </a:bodyPr>
          <a:lstStyle>
            <a:lvl1pPr lvl="0" algn="ctr" hangingPunct="0">
              <a:buNone/>
              <a:tabLst/>
              <a:defRPr lang="ru-RU" sz="24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F06A28-8034-F346-B507-088C347485C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02200" y="6887160"/>
            <a:ext cx="2795400" cy="5216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spAutoFit/>
          </a:bodyPr>
          <a:lstStyle>
            <a:lvl1pPr lvl="0" algn="r" hangingPunct="0">
              <a:buNone/>
              <a:tabLst/>
              <a:defRPr lang="ru-RU" sz="24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EA7744E4-5388-7E45-B111-39229B6FE4B2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hangingPunct="0">
        <a:tabLst/>
        <a:defRPr lang="ru-RU" sz="6000" b="0" i="0" u="none" strike="noStrike" kern="1200">
          <a:ln>
            <a:noFill/>
          </a:ln>
          <a:solidFill>
            <a:srgbClr val="FFFFFF"/>
          </a:solidFill>
          <a:latin typeface="Source Sans Pro Light" pitchFamily="2"/>
        </a:defRPr>
      </a:lvl1pPr>
    </p:titleStyle>
    <p:bodyStyle>
      <a:lvl1pPr marL="0" marR="0" indent="0" hangingPunct="0">
        <a:spcBef>
          <a:spcPts val="0"/>
        </a:spcBef>
        <a:spcAft>
          <a:spcPts val="1409"/>
        </a:spcAft>
        <a:tabLst/>
        <a:defRPr lang="ru-RU" sz="3200" b="0" i="0" u="none" strike="noStrike" kern="1200">
          <a:ln>
            <a:noFill/>
          </a:ln>
          <a:latin typeface="Source Sans Pro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B92E54-1B19-2944-A64B-EAA450D38E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122EA4-5E71-F24F-97AE-0B2A704029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E2104C-C7C2-1B4A-9AD6-CBEFA929B80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99040" y="6827759"/>
            <a:ext cx="2795400" cy="5216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spAutoFit/>
          </a:bodyPr>
          <a:lstStyle>
            <a:lvl1pPr lvl="0" hangingPunct="0">
              <a:buNone/>
              <a:tabLst/>
              <a:defRPr lang="ru-RU" sz="24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25A99F-3FF1-C14B-898B-A19CDE38432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102560" y="6827759"/>
            <a:ext cx="3803040" cy="5216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spAutoFit/>
          </a:bodyPr>
          <a:lstStyle>
            <a:lvl1pPr lvl="0" algn="ctr" hangingPunct="0">
              <a:buNone/>
              <a:tabLst/>
              <a:defRPr lang="ru-RU" sz="24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DF5D74-051E-3345-B4BB-1A790FF612B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88640" y="6827759"/>
            <a:ext cx="2253600" cy="5216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spAutoFit/>
          </a:bodyPr>
          <a:lstStyle>
            <a:lvl1pPr lvl="0" algn="r" hangingPunct="0">
              <a:buNone/>
              <a:tabLst/>
              <a:defRPr lang="ru-RU" sz="24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DAB313DC-445B-4B4D-A5F0-8B8AF900CD34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hangingPunct="0">
        <a:tabLst/>
        <a:defRPr lang="ru-RU" sz="6000" b="0" i="0" u="none" strike="noStrike" kern="1200">
          <a:ln>
            <a:noFill/>
          </a:ln>
          <a:solidFill>
            <a:srgbClr val="04617B"/>
          </a:solidFill>
          <a:latin typeface="Source Sans Pro Light" pitchFamily="2"/>
        </a:defRPr>
      </a:lvl1pPr>
    </p:titleStyle>
    <p:bodyStyle>
      <a:lvl1pPr marL="0" marR="0" indent="0" hangingPunct="0">
        <a:spcBef>
          <a:spcPts val="0"/>
        </a:spcBef>
        <a:spcAft>
          <a:spcPts val="1412"/>
        </a:spcAft>
        <a:tabLst/>
        <a:defRPr lang="ru-RU" sz="3200" b="0" i="0" u="none" strike="noStrike" kern="1200">
          <a:ln>
            <a:noFill/>
          </a:ln>
          <a:latin typeface="Source Sans Pro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1A790E-08D2-F541-8214-E55AA6B3D55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ru-RU"/>
              <a:t>JAVA Serialization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762643-E77F-FF48-ABC3-DB5D1F92E19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wrap="none" anchor="t" anchorCtr="0" compatLnSpc="0"/>
          <a:lstStyle/>
          <a:p>
            <a:pPr lvl="0" algn="l">
              <a:spcAft>
                <a:spcPts val="0"/>
              </a:spcAft>
            </a:pPr>
            <a:r>
              <a:rPr lang="ru-RU" sz="3600" b="1"/>
              <a:t>Как послать, чтобы поняли и… ответили!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138B9850-C7F5-7349-B4CA-A3891C3EE9E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60000" y="431280"/>
            <a:ext cx="10798560" cy="6573599"/>
          </a:xfrm>
        </p:spPr>
        <p:txBody>
          <a:bodyPr anchor="ctr"/>
          <a:lstStyle/>
          <a:p>
            <a:pPr lvl="0" algn="l"/>
            <a:r>
              <a:rPr lang="ru-RU" sz="24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public class </a:t>
            </a:r>
            <a:r>
              <a:rPr lang="ru-RU" sz="24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EntryPoint {</a:t>
            </a:r>
            <a:br>
              <a:rPr lang="ru-RU" sz="24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r>
              <a:rPr lang="ru-RU" sz="24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   </a:t>
            </a:r>
            <a:r>
              <a:rPr lang="ru-RU" sz="24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public static void </a:t>
            </a:r>
            <a:r>
              <a:rPr lang="ru-RU" sz="2400" b="1">
                <a:solidFill>
                  <a:srgbClr val="FFC66D"/>
                </a:solidFill>
                <a:latin typeface="Courier New" pitchFamily="2"/>
                <a:cs typeface="Courier New" pitchFamily="2"/>
              </a:rPr>
              <a:t>main</a:t>
            </a:r>
            <a:r>
              <a:rPr lang="ru-RU" sz="24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(String[] args) </a:t>
            </a:r>
            <a:r>
              <a:rPr lang="ru-RU" sz="24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throws </a:t>
            </a:r>
            <a:r>
              <a:rPr lang="ru-RU" sz="24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IOException {</a:t>
            </a:r>
            <a:br>
              <a:rPr lang="ru-RU" sz="24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r>
              <a:rPr lang="ru-RU" sz="24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       ByteArrayOutputStream bos = </a:t>
            </a:r>
            <a:r>
              <a:rPr lang="ru-RU" sz="24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new </a:t>
            </a:r>
            <a:r>
              <a:rPr lang="ru-RU" sz="24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ByteArrayOutputStream()</a:t>
            </a:r>
            <a:r>
              <a:rPr lang="ru-RU" sz="24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24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24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24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ObjectOutputStream oos = </a:t>
            </a:r>
            <a:r>
              <a:rPr lang="ru-RU" sz="24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new </a:t>
            </a:r>
            <a:r>
              <a:rPr lang="ru-RU" sz="24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ObjectOutputStream(bos)</a:t>
            </a:r>
            <a:r>
              <a:rPr lang="ru-RU" sz="24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24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24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24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NotSerializableUser user = </a:t>
            </a:r>
            <a:r>
              <a:rPr lang="ru-RU" sz="24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new </a:t>
            </a:r>
            <a:r>
              <a:rPr lang="ru-RU" sz="24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NotSerializableUser(</a:t>
            </a:r>
            <a:r>
              <a:rPr lang="ru-RU" sz="2400" b="1">
                <a:solidFill>
                  <a:srgbClr val="6A8759"/>
                </a:solidFill>
                <a:latin typeface="Courier New" pitchFamily="2"/>
                <a:cs typeface="Courier New" pitchFamily="2"/>
              </a:rPr>
              <a:t>"user_name_1"</a:t>
            </a:r>
            <a:r>
              <a:rPr lang="ru-RU" sz="24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, </a:t>
            </a:r>
            <a:r>
              <a:rPr lang="ru-RU" sz="2400" b="1">
                <a:solidFill>
                  <a:srgbClr val="6A8759"/>
                </a:solidFill>
                <a:latin typeface="Courier New" pitchFamily="2"/>
                <a:cs typeface="Courier New" pitchFamily="2"/>
              </a:rPr>
              <a:t>"user_lastname_1"</a:t>
            </a:r>
            <a:r>
              <a:rPr lang="ru-RU" sz="24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)</a:t>
            </a:r>
            <a:r>
              <a:rPr lang="ru-RU" sz="24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24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24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24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System.</a:t>
            </a:r>
            <a:r>
              <a:rPr lang="ru-RU" sz="2400" b="1" i="1">
                <a:solidFill>
                  <a:srgbClr val="9876AA"/>
                </a:solidFill>
                <a:latin typeface="Courier New" pitchFamily="2"/>
                <a:cs typeface="Courier New" pitchFamily="2"/>
              </a:rPr>
              <a:t>out</a:t>
            </a:r>
            <a:r>
              <a:rPr lang="ru-RU" sz="24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.println(user)</a:t>
            </a:r>
            <a:r>
              <a:rPr lang="ru-RU" sz="24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24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24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2400" b="1">
                <a:solidFill>
                  <a:srgbClr val="009353"/>
                </a:solidFill>
                <a:latin typeface="Courier New" pitchFamily="2"/>
                <a:cs typeface="Courier New" pitchFamily="2"/>
              </a:rPr>
              <a:t>oos.writeObject(user);</a:t>
            </a:r>
            <a:br>
              <a:rPr lang="ru-RU" sz="24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24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    byte</a:t>
            </a:r>
            <a:r>
              <a:rPr lang="ru-RU" sz="24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[] bytes = bos.toByteArray()</a:t>
            </a:r>
            <a:r>
              <a:rPr lang="ru-RU" sz="24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24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24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24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String hex = javax.xml.bind.DatatypeConverter.</a:t>
            </a:r>
            <a:r>
              <a:rPr lang="ru-RU" sz="2400" b="1" i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printHexBinary</a:t>
            </a:r>
            <a:r>
              <a:rPr lang="ru-RU" sz="24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(bytes)</a:t>
            </a:r>
            <a:r>
              <a:rPr lang="ru-RU" sz="24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24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24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24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System.</a:t>
            </a:r>
            <a:r>
              <a:rPr lang="ru-RU" sz="2400" b="1" i="1">
                <a:solidFill>
                  <a:srgbClr val="9876AA"/>
                </a:solidFill>
                <a:latin typeface="Courier New" pitchFamily="2"/>
                <a:cs typeface="Courier New" pitchFamily="2"/>
              </a:rPr>
              <a:t>out</a:t>
            </a:r>
            <a:r>
              <a:rPr lang="ru-RU" sz="24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.println(hex)</a:t>
            </a:r>
            <a:r>
              <a:rPr lang="ru-RU" sz="24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24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24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24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oos.flush()</a:t>
            </a:r>
            <a:r>
              <a:rPr lang="ru-RU" sz="24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24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24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24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oos.close()</a:t>
            </a:r>
            <a:r>
              <a:rPr lang="ru-RU" sz="24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24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24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</a:t>
            </a:r>
            <a:r>
              <a:rPr lang="ru-RU" sz="24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}</a:t>
            </a:r>
            <a:br>
              <a:rPr lang="ru-RU" sz="24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r>
              <a:rPr lang="ru-RU" sz="24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F77D2A-1336-614E-984C-F9E0A88593DC}"/>
              </a:ext>
            </a:extLst>
          </p:cNvPr>
          <p:cNvSpPr txBox="1"/>
          <p:nvPr/>
        </p:nvSpPr>
        <p:spPr>
          <a:xfrm>
            <a:off x="7703999" y="1872000"/>
            <a:ext cx="6696000" cy="584280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 anchor="ctr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3200" b="0" i="0" u="none" strike="noStrike" kern="1200">
                <a:ln>
                  <a:noFill/>
                </a:ln>
                <a:solidFill>
                  <a:srgbClr val="006D6F"/>
                </a:solidFill>
                <a:latin typeface="Source Sans Pro Black" pitchFamily="34"/>
                <a:ea typeface="Droid Sans" pitchFamily="2"/>
                <a:cs typeface="Lohit Hindi" pitchFamily="2"/>
              </a:rPr>
              <a:t>Будет работать?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B622B91A-04C4-8540-8B88-DC695B2530E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60000" y="792000"/>
            <a:ext cx="10798560" cy="5851800"/>
          </a:xfrm>
        </p:spPr>
        <p:txBody>
          <a:bodyPr anchor="ctr"/>
          <a:lstStyle/>
          <a:p>
            <a:pPr lvl="0" algn="ctr"/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EEA30-812E-0F4F-98F9-39FA1EDCA36E}"/>
              </a:ext>
            </a:extLst>
          </p:cNvPr>
          <p:cNvSpPr txBox="1"/>
          <p:nvPr/>
        </p:nvSpPr>
        <p:spPr>
          <a:xfrm>
            <a:off x="1368000" y="1080000"/>
            <a:ext cx="9504000" cy="5563800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 anchor="ctr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4000" b="0" i="0" u="none" strike="noStrike" kern="1200">
                <a:ln>
                  <a:noFill/>
                </a:ln>
                <a:solidFill>
                  <a:srgbClr val="006D6F"/>
                </a:solidFill>
                <a:latin typeface="Source Sans Pro Black" pitchFamily="34"/>
                <a:ea typeface="Droid Sans" pitchFamily="2"/>
                <a:cs typeface="Lohit Hindi" pitchFamily="2"/>
              </a:rPr>
              <a:t>НЕТ!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4000" b="0" i="0" u="none" strike="noStrike" kern="1200">
              <a:ln>
                <a:noFill/>
              </a:ln>
              <a:solidFill>
                <a:srgbClr val="006D6F"/>
              </a:solidFill>
              <a:latin typeface="Source Sans Pro Black" pitchFamily="34"/>
              <a:ea typeface="Droid Sans" pitchFamily="2"/>
              <a:cs typeface="Lohit Hindi" pitchFamily="2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4000" b="0" i="1" u="none" strike="noStrike" kern="1200">
                <a:ln>
                  <a:noFill/>
                </a:ln>
                <a:solidFill>
                  <a:srgbClr val="CE181E"/>
                </a:solidFill>
                <a:latin typeface="Source Sans Pro Black" pitchFamily="34"/>
                <a:ea typeface="Droid Sans" pitchFamily="2"/>
                <a:cs typeface="Lohit Hindi" pitchFamily="2"/>
              </a:rPr>
              <a:t>Exception in thread "main"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4000" b="0" i="1" u="none" strike="noStrike" kern="1200">
                <a:ln>
                  <a:noFill/>
                </a:ln>
                <a:solidFill>
                  <a:srgbClr val="CE181E"/>
                </a:solidFill>
                <a:latin typeface="Source Sans Pro Black" pitchFamily="34"/>
                <a:ea typeface="Droid Sans" pitchFamily="2"/>
                <a:cs typeface="Lohit Hindi" pitchFamily="2"/>
              </a:rPr>
              <a:t> java.io.NotSerializableException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4000" b="0" i="1" u="none" strike="noStrike" kern="1200">
              <a:ln>
                <a:noFill/>
              </a:ln>
              <a:solidFill>
                <a:srgbClr val="CE181E"/>
              </a:solidFill>
              <a:latin typeface="Source Sans Pro Black" pitchFamily="34"/>
              <a:ea typeface="Droid Sans" pitchFamily="2"/>
              <a:cs typeface="Lohit Hindi" pitchFamily="2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3600" b="0" i="0" u="none" strike="noStrike" kern="1200">
                <a:ln>
                  <a:noFill/>
                </a:ln>
                <a:solidFill>
                  <a:srgbClr val="006D6F"/>
                </a:solidFill>
                <a:latin typeface="Source Sans Pro Black" pitchFamily="34"/>
                <a:ea typeface="Droid Sans" pitchFamily="2"/>
                <a:cs typeface="Lohit Hindi" pitchFamily="2"/>
              </a:rPr>
              <a:t>Что делать?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D50E3F6-D252-4A42-9E76-7980EF62761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9040" y="301320"/>
            <a:ext cx="10798560" cy="5851800"/>
          </a:xfrm>
        </p:spPr>
        <p:txBody>
          <a:bodyPr anchor="ctr"/>
          <a:lstStyle/>
          <a:p>
            <a:pPr lvl="0" algn="ctr"/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Вариант 1 :</a:t>
            </a:r>
          </a:p>
          <a:p>
            <a:pPr lvl="0" algn="ctr"/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реализовать интерфейс Serializable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D5C652C7-A199-ED4B-ABAA-A0CAF3007F6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9040" y="1177941"/>
            <a:ext cx="10798560" cy="4098558"/>
          </a:xfrm>
        </p:spPr>
        <p:txBody>
          <a:bodyPr anchor="ctr"/>
          <a:lstStyle/>
          <a:p>
            <a:pPr lvl="0" algn="ctr"/>
            <a:r>
              <a:rPr lang="ru-RU" sz="4000" b="1" dirty="0" err="1">
                <a:solidFill>
                  <a:srgbClr val="04617B"/>
                </a:solidFill>
                <a:latin typeface="Source Sans Pro Black" pitchFamily="2"/>
              </a:rPr>
              <a:t>Serializable</a:t>
            </a:r>
            <a:r>
              <a:rPr lang="ru-RU" sz="4000" b="1" dirty="0">
                <a:solidFill>
                  <a:srgbClr val="04617B"/>
                </a:solidFill>
                <a:latin typeface="Source Sans Pro Black" pitchFamily="2"/>
              </a:rPr>
              <a:t>:</a:t>
            </a:r>
          </a:p>
          <a:p>
            <a:pPr lvl="0" algn="ctr"/>
            <a:endParaRPr lang="ru-RU" sz="4000" b="1" dirty="0">
              <a:solidFill>
                <a:srgbClr val="04617B"/>
              </a:solidFill>
              <a:latin typeface="Source Sans Pro Black" pitchFamily="2"/>
            </a:endParaRPr>
          </a:p>
          <a:p>
            <a:pPr lvl="0" algn="l"/>
            <a:r>
              <a:rPr lang="ru-RU" b="1" dirty="0">
                <a:solidFill>
                  <a:srgbClr val="04617B"/>
                </a:solidFill>
                <a:latin typeface="Source Sans Pro Black" pitchFamily="2"/>
              </a:rPr>
              <a:t> 	1. Маркерный интерфейс</a:t>
            </a:r>
          </a:p>
          <a:p>
            <a:pPr lvl="0" algn="l"/>
            <a:endParaRPr lang="ru-RU" b="1" dirty="0">
              <a:solidFill>
                <a:srgbClr val="04617B"/>
              </a:solidFill>
              <a:latin typeface="Source Sans Pro Black" pitchFamily="2"/>
            </a:endParaRPr>
          </a:p>
          <a:p>
            <a:pPr lvl="0" algn="l"/>
            <a:r>
              <a:rPr lang="ru-RU" b="1" dirty="0">
                <a:solidFill>
                  <a:srgbClr val="04617B"/>
                </a:solidFill>
                <a:latin typeface="Source Sans Pro Black" pitchFamily="2"/>
              </a:rPr>
              <a:t> 	2. Содержит «магические» методы</a:t>
            </a:r>
          </a:p>
          <a:p>
            <a:pPr lvl="0" algn="l"/>
            <a:endParaRPr lang="ru-RU" b="1" dirty="0">
              <a:solidFill>
                <a:srgbClr val="04617B"/>
              </a:solidFill>
              <a:latin typeface="Source Sans Pro Black" pitchFamily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A94A47D0-E3FF-1541-BF86-C3C9C58640E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9040" y="292680"/>
            <a:ext cx="10798560" cy="5869440"/>
          </a:xfrm>
        </p:spPr>
        <p:txBody>
          <a:bodyPr anchor="ctr"/>
          <a:lstStyle/>
          <a:p>
            <a:pPr lvl="0" algn="ctr"/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Магия Serilizable:</a:t>
            </a:r>
          </a:p>
          <a:p>
            <a:pPr lvl="0" algn="ctr"/>
            <a:endParaRPr lang="ru-RU" sz="4000" b="1">
              <a:solidFill>
                <a:srgbClr val="04617B"/>
              </a:solidFill>
              <a:latin typeface="Source Sans Pro Black" pitchFamily="2"/>
            </a:endParaRPr>
          </a:p>
          <a:p>
            <a:pPr lvl="0" algn="l"/>
            <a:r>
              <a:rPr lang="ru-RU" sz="2200" b="1">
                <a:solidFill>
                  <a:srgbClr val="04617B"/>
                </a:solidFill>
                <a:latin typeface="Source Sans Pro Black" pitchFamily="2"/>
              </a:rPr>
              <a:t>	- private void </a:t>
            </a:r>
            <a:r>
              <a:rPr lang="ru-RU" sz="2200" b="1">
                <a:solidFill>
                  <a:srgbClr val="72BF44"/>
                </a:solidFill>
                <a:latin typeface="Source Sans Pro Black" pitchFamily="2"/>
              </a:rPr>
              <a:t>writeObject</a:t>
            </a:r>
            <a:r>
              <a:rPr lang="ru-RU" sz="2200" b="1">
                <a:solidFill>
                  <a:srgbClr val="04617B"/>
                </a:solidFill>
                <a:latin typeface="Source Sans Pro Black" pitchFamily="2"/>
              </a:rPr>
              <a:t>(java.io.ObjectOutputStream out) throws IOException</a:t>
            </a:r>
          </a:p>
          <a:p>
            <a:pPr lvl="0" algn="l"/>
            <a:endParaRPr lang="ru-RU" sz="2200" b="1">
              <a:solidFill>
                <a:srgbClr val="04617B"/>
              </a:solidFill>
              <a:latin typeface="Source Sans Pro Black" pitchFamily="2"/>
            </a:endParaRPr>
          </a:p>
          <a:p>
            <a:pPr lvl="0" algn="l"/>
            <a:r>
              <a:rPr lang="ru-RU" sz="2200" b="1">
                <a:solidFill>
                  <a:srgbClr val="04617B"/>
                </a:solidFill>
                <a:latin typeface="Source Sans Pro Black" pitchFamily="2"/>
              </a:rPr>
              <a:t>	- private void </a:t>
            </a:r>
            <a:r>
              <a:rPr lang="ru-RU" sz="2200" b="1">
                <a:solidFill>
                  <a:srgbClr val="72BF44"/>
                </a:solidFill>
                <a:latin typeface="Source Sans Pro Black" pitchFamily="2"/>
              </a:rPr>
              <a:t>readObject</a:t>
            </a:r>
            <a:r>
              <a:rPr lang="ru-RU" sz="2200" b="1">
                <a:solidFill>
                  <a:srgbClr val="04617B"/>
                </a:solidFill>
                <a:latin typeface="Source Sans Pro Black" pitchFamily="2"/>
              </a:rPr>
              <a:t>(java.io.ObjectInputStream in) throws IOException, ClassNotFoundException</a:t>
            </a:r>
          </a:p>
          <a:p>
            <a:pPr lvl="0" algn="l"/>
            <a:endParaRPr lang="ru-RU" sz="2200" b="1">
              <a:solidFill>
                <a:srgbClr val="04617B"/>
              </a:solidFill>
              <a:latin typeface="Source Sans Pro Black" pitchFamily="2"/>
            </a:endParaRPr>
          </a:p>
          <a:p>
            <a:pPr lvl="0" algn="l"/>
            <a:r>
              <a:rPr lang="ru-RU" sz="2200" b="1">
                <a:solidFill>
                  <a:srgbClr val="04617B"/>
                </a:solidFill>
                <a:latin typeface="Source Sans Pro Black" pitchFamily="2"/>
              </a:rPr>
              <a:t> 	- public void </a:t>
            </a:r>
            <a:r>
              <a:rPr lang="ru-RU" sz="2200" b="1">
                <a:solidFill>
                  <a:srgbClr val="72BF44"/>
                </a:solidFill>
                <a:latin typeface="Source Sans Pro Black" pitchFamily="2"/>
              </a:rPr>
              <a:t>validateObjct</a:t>
            </a:r>
            <a:r>
              <a:rPr lang="ru-RU" sz="2200" b="1">
                <a:solidFill>
                  <a:srgbClr val="04617B"/>
                </a:solidFill>
                <a:latin typeface="Source Sans Pro Black" pitchFamily="2"/>
              </a:rPr>
              <a:t>()</a:t>
            </a:r>
          </a:p>
          <a:p>
            <a:pPr lvl="0" algn="l"/>
            <a:endParaRPr lang="ru-RU" sz="2200" b="1">
              <a:solidFill>
                <a:srgbClr val="04617B"/>
              </a:solidFill>
              <a:latin typeface="Source Sans Pro Black" pitchFamily="2"/>
            </a:endParaRPr>
          </a:p>
          <a:p>
            <a:pPr lvl="0" algn="l"/>
            <a:r>
              <a:rPr lang="ru-RU" sz="2200" b="1">
                <a:solidFill>
                  <a:srgbClr val="04617B"/>
                </a:solidFill>
                <a:latin typeface="Source Sans Pro Black" pitchFamily="2"/>
              </a:rPr>
              <a:t>	- ANY-ACCESS-MODIFIER Object </a:t>
            </a:r>
            <a:r>
              <a:rPr lang="ru-RU" sz="2200" b="1">
                <a:solidFill>
                  <a:srgbClr val="72BF44"/>
                </a:solidFill>
                <a:latin typeface="Source Sans Pro Black" pitchFamily="2"/>
              </a:rPr>
              <a:t>writeReplace</a:t>
            </a:r>
            <a:r>
              <a:rPr lang="ru-RU" sz="2200" b="1">
                <a:solidFill>
                  <a:srgbClr val="04617B"/>
                </a:solidFill>
                <a:latin typeface="Source Sans Pro Black" pitchFamily="2"/>
              </a:rPr>
              <a:t>() throws ObjectStreamException</a:t>
            </a:r>
          </a:p>
          <a:p>
            <a:pPr lvl="0" algn="l"/>
            <a:endParaRPr lang="ru-RU" sz="2200" b="1">
              <a:solidFill>
                <a:srgbClr val="04617B"/>
              </a:solidFill>
              <a:latin typeface="Source Sans Pro Black" pitchFamily="2"/>
            </a:endParaRPr>
          </a:p>
          <a:p>
            <a:pPr lvl="0" algn="l"/>
            <a:r>
              <a:rPr lang="ru-RU" sz="2200" b="1">
                <a:solidFill>
                  <a:srgbClr val="04617B"/>
                </a:solidFill>
                <a:latin typeface="Source Sans Pro Black" pitchFamily="2"/>
              </a:rPr>
              <a:t>	- ANY-ACCESS-MODIFIER Object </a:t>
            </a:r>
            <a:r>
              <a:rPr lang="ru-RU" sz="2200" b="1">
                <a:solidFill>
                  <a:srgbClr val="72BF44"/>
                </a:solidFill>
                <a:latin typeface="Source Sans Pro Black" pitchFamily="2"/>
              </a:rPr>
              <a:t>readResolve</a:t>
            </a:r>
            <a:r>
              <a:rPr lang="ru-RU" sz="2200" b="1">
                <a:solidFill>
                  <a:srgbClr val="04617B"/>
                </a:solidFill>
                <a:latin typeface="Source Sans Pro Black" pitchFamily="2"/>
              </a:rPr>
              <a:t>() throws ObjectStreamException</a:t>
            </a:r>
          </a:p>
          <a:p>
            <a:pPr lvl="0" algn="l"/>
            <a:endParaRPr lang="ru-RU" sz="2200" b="1">
              <a:solidFill>
                <a:srgbClr val="04617B"/>
              </a:solidFill>
              <a:latin typeface="Source Sans Pro Black" pitchFamily="2"/>
            </a:endParaRPr>
          </a:p>
          <a:p>
            <a:pPr lvl="0" algn="l"/>
            <a:r>
              <a:rPr lang="ru-RU" sz="2200" b="1">
                <a:solidFill>
                  <a:srgbClr val="04617B"/>
                </a:solidFill>
                <a:latin typeface="Source Sans Pro Black" pitchFamily="2"/>
              </a:rPr>
              <a:t>	- public static final long </a:t>
            </a:r>
            <a:r>
              <a:rPr lang="ru-RU" sz="2200" b="1">
                <a:solidFill>
                  <a:srgbClr val="72BF44"/>
                </a:solidFill>
                <a:latin typeface="Source Sans Pro Black" pitchFamily="2"/>
              </a:rPr>
              <a:t>serialVersionUID</a:t>
            </a:r>
          </a:p>
          <a:p>
            <a:pPr lvl="0" algn="l"/>
            <a:endParaRPr lang="ru-RU" sz="2400" b="1">
              <a:solidFill>
                <a:srgbClr val="04617B"/>
              </a:solidFill>
              <a:latin typeface="Source Sans Pro Black" pitchFamily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BB087B17-D59E-7548-ABAC-3EE2BF20E8A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9040" y="301320"/>
            <a:ext cx="10798560" cy="5851800"/>
          </a:xfrm>
        </p:spPr>
        <p:txBody>
          <a:bodyPr anchor="ctr"/>
          <a:lstStyle/>
          <a:p>
            <a:pPr lvl="0" algn="ctr"/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Что это?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489329C1-2196-8547-B9D2-154AF4A9B36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76000" y="556200"/>
            <a:ext cx="10798560" cy="5851800"/>
          </a:xfrm>
        </p:spPr>
        <p:txBody>
          <a:bodyPr anchor="ctr"/>
          <a:lstStyle/>
          <a:p>
            <a:pPr lvl="0" algn="ctr"/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 </a:t>
            </a:r>
            <a:r>
              <a:rPr lang="ru-RU" sz="4400" b="1">
                <a:solidFill>
                  <a:srgbClr val="72BF44"/>
                </a:solidFill>
                <a:latin typeface="Source Sans Pro Black" pitchFamily="2"/>
              </a:rPr>
              <a:t>writeObject</a:t>
            </a:r>
            <a:r>
              <a:rPr lang="ru-RU" sz="4400" b="1">
                <a:solidFill>
                  <a:srgbClr val="04617B"/>
                </a:solidFill>
                <a:latin typeface="Source Sans Pro Black" pitchFamily="2"/>
              </a:rPr>
              <a:t> и </a:t>
            </a:r>
            <a:r>
              <a:rPr lang="ru-RU" sz="4400" b="1">
                <a:solidFill>
                  <a:srgbClr val="72BF44"/>
                </a:solidFill>
                <a:latin typeface="Source Sans Pro Black" pitchFamily="2"/>
              </a:rPr>
              <a:t>readObject</a:t>
            </a:r>
          </a:p>
          <a:p>
            <a:pPr lvl="0" algn="ctr"/>
            <a:endParaRPr lang="ru-RU" sz="4400" b="1">
              <a:solidFill>
                <a:srgbClr val="04617B"/>
              </a:solidFill>
              <a:latin typeface="Source Sans Pro Black" pitchFamily="2"/>
            </a:endParaRPr>
          </a:p>
          <a:p>
            <a:pPr lvl="0" algn="l"/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	- реализуются по умолчанию</a:t>
            </a:r>
          </a:p>
          <a:p>
            <a:pPr lvl="0" algn="l"/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	- приватны</a:t>
            </a:r>
          </a:p>
          <a:p>
            <a:pPr lvl="0" algn="l"/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	- не наследуются и...</a:t>
            </a:r>
          </a:p>
          <a:p>
            <a:pPr lvl="0" algn="l"/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	- не переопределяются</a:t>
            </a:r>
          </a:p>
          <a:p>
            <a:pPr lvl="0" algn="l"/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	- могут быть реализованы вручную для оптимизации </a:t>
            </a:r>
            <a:r>
              <a:rPr lang="ru-RU" sz="2800" b="1">
                <a:solidFill>
                  <a:srgbClr val="04617B"/>
                </a:solidFill>
                <a:latin typeface="Source Sans Pro Black" pitchFamily="2"/>
              </a:rPr>
              <a:t>(</a:t>
            </a:r>
            <a:r>
              <a:rPr lang="ru-RU" sz="2800" b="1" i="1">
                <a:solidFill>
                  <a:srgbClr val="04617B"/>
                </a:solidFill>
                <a:latin typeface="Source Sans Pro Black" pitchFamily="2"/>
              </a:rPr>
              <a:t>но без крайней необходимости лучше не переопределять...</a:t>
            </a:r>
            <a:r>
              <a:rPr lang="ru-RU" sz="2800" b="1">
                <a:solidFill>
                  <a:srgbClr val="04617B"/>
                </a:solidFill>
                <a:latin typeface="Source Sans Pro Black" pitchFamily="2"/>
              </a:rPr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77B14EED-48E4-1B42-A355-F671EE1E7F6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76000" y="995845"/>
            <a:ext cx="10798560" cy="5822107"/>
          </a:xfrm>
        </p:spPr>
        <p:txBody>
          <a:bodyPr anchor="ctr"/>
          <a:lstStyle/>
          <a:p>
            <a:pPr lvl="0" algn="ctr"/>
            <a:r>
              <a:rPr lang="ru-RU" sz="4000" b="1" dirty="0" err="1">
                <a:solidFill>
                  <a:srgbClr val="72BF44"/>
                </a:solidFill>
                <a:latin typeface="Source Sans Pro Black" pitchFamily="2"/>
              </a:rPr>
              <a:t>writeReplace</a:t>
            </a:r>
            <a:r>
              <a:rPr lang="ru-RU" sz="4000" b="1" dirty="0">
                <a:solidFill>
                  <a:srgbClr val="04617B"/>
                </a:solidFill>
                <a:latin typeface="Source Sans Pro Black" pitchFamily="2"/>
              </a:rPr>
              <a:t> и  </a:t>
            </a:r>
            <a:r>
              <a:rPr lang="ru-RU" sz="4000" b="1" dirty="0" err="1">
                <a:solidFill>
                  <a:srgbClr val="72BF44"/>
                </a:solidFill>
                <a:latin typeface="Source Sans Pro Black" pitchFamily="2"/>
              </a:rPr>
              <a:t>readResolve</a:t>
            </a:r>
            <a:endParaRPr lang="ru-RU" sz="4000" b="1" dirty="0">
              <a:solidFill>
                <a:srgbClr val="72BF44"/>
              </a:solidFill>
              <a:latin typeface="Source Sans Pro Black" pitchFamily="2"/>
            </a:endParaRPr>
          </a:p>
          <a:p>
            <a:pPr lvl="0" algn="l"/>
            <a:endParaRPr lang="ru-RU" sz="2800" b="1" dirty="0">
              <a:solidFill>
                <a:srgbClr val="04617B"/>
              </a:solidFill>
              <a:latin typeface="Source Sans Pro Black" pitchFamily="2"/>
            </a:endParaRPr>
          </a:p>
          <a:p>
            <a:pPr lvl="0" algn="l"/>
            <a:r>
              <a:rPr lang="ru-RU" sz="2800" b="1" dirty="0">
                <a:solidFill>
                  <a:srgbClr val="04617B"/>
                </a:solidFill>
                <a:latin typeface="Source Sans Pro Black" pitchFamily="2"/>
              </a:rPr>
              <a:t>	- позволяют разработчику предоставить замещающий объект, который будет </a:t>
            </a:r>
            <a:r>
              <a:rPr lang="ru-RU" sz="2800" b="1" dirty="0" err="1">
                <a:solidFill>
                  <a:srgbClr val="04617B"/>
                </a:solidFill>
                <a:latin typeface="Source Sans Pro Black" pitchFamily="2"/>
              </a:rPr>
              <a:t>сериализован</a:t>
            </a:r>
            <a:r>
              <a:rPr lang="ru-RU" sz="2800" b="1" dirty="0">
                <a:solidFill>
                  <a:srgbClr val="04617B"/>
                </a:solidFill>
                <a:latin typeface="Source Sans Pro Black" pitchFamily="2"/>
              </a:rPr>
              <a:t> вместо исходного</a:t>
            </a:r>
          </a:p>
          <a:p>
            <a:pPr lvl="0" algn="l"/>
            <a:r>
              <a:rPr lang="ru-RU" sz="2800" b="1" dirty="0">
                <a:solidFill>
                  <a:srgbClr val="04617B"/>
                </a:solidFill>
                <a:latin typeface="Source Sans Pro Black" pitchFamily="2"/>
              </a:rPr>
              <a:t>	- </a:t>
            </a:r>
            <a:r>
              <a:rPr lang="ru-RU" sz="2800" b="1" dirty="0" err="1">
                <a:solidFill>
                  <a:srgbClr val="04617B"/>
                </a:solidFill>
                <a:latin typeface="Source Sans Pro Black" pitchFamily="2"/>
              </a:rPr>
              <a:t>readResolve</a:t>
            </a:r>
            <a:r>
              <a:rPr lang="ru-RU" sz="2800" b="1" dirty="0">
                <a:solidFill>
                  <a:srgbClr val="04617B"/>
                </a:solidFill>
                <a:latin typeface="Source Sans Pro Black" pitchFamily="2"/>
              </a:rPr>
              <a:t> используется в процессе </a:t>
            </a:r>
            <a:r>
              <a:rPr lang="ru-RU" sz="2800" b="1" dirty="0" err="1">
                <a:solidFill>
                  <a:srgbClr val="04617B"/>
                </a:solidFill>
                <a:latin typeface="Source Sans Pro Black" pitchFamily="2"/>
              </a:rPr>
              <a:t>десериализации</a:t>
            </a:r>
            <a:r>
              <a:rPr lang="ru-RU" sz="2800" b="1" dirty="0">
                <a:solidFill>
                  <a:srgbClr val="04617B"/>
                </a:solidFill>
                <a:latin typeface="Source Sans Pro Black" pitchFamily="2"/>
              </a:rPr>
              <a:t> для замены </a:t>
            </a:r>
            <a:r>
              <a:rPr lang="ru-RU" sz="2800" b="1" dirty="0" err="1">
                <a:solidFill>
                  <a:srgbClr val="04617B"/>
                </a:solidFill>
                <a:latin typeface="Source Sans Pro Black" pitchFamily="2"/>
              </a:rPr>
              <a:t>десериализованного</a:t>
            </a:r>
            <a:r>
              <a:rPr lang="ru-RU" sz="2800" b="1" dirty="0">
                <a:solidFill>
                  <a:srgbClr val="04617B"/>
                </a:solidFill>
                <a:latin typeface="Source Sans Pro Black" pitchFamily="2"/>
              </a:rPr>
              <a:t> объекта другим из наших вариантов</a:t>
            </a:r>
          </a:p>
          <a:p>
            <a:pPr lvl="0" algn="l"/>
            <a:r>
              <a:rPr lang="ru-RU" sz="2800" b="1" dirty="0">
                <a:solidFill>
                  <a:srgbClr val="04617B"/>
                </a:solidFill>
                <a:latin typeface="Source Sans Pro Black" pitchFamily="2"/>
              </a:rPr>
              <a:t>	- используются в основном при использовании единого шаблона </a:t>
            </a:r>
            <a:r>
              <a:rPr lang="ru-RU" sz="2800" b="1" dirty="0" err="1">
                <a:solidFill>
                  <a:srgbClr val="04617B"/>
                </a:solidFill>
                <a:latin typeface="Source Sans Pro Black" pitchFamily="2"/>
              </a:rPr>
              <a:t>сериализации</a:t>
            </a:r>
            <a:r>
              <a:rPr lang="ru-RU" sz="2800" b="1" dirty="0">
                <a:solidFill>
                  <a:srgbClr val="04617B"/>
                </a:solidFill>
                <a:latin typeface="Source Sans Pro Black" pitchFamily="2"/>
              </a:rPr>
              <a:t> для разных классов</a:t>
            </a:r>
          </a:p>
          <a:p>
            <a:pPr lvl="0" algn="l"/>
            <a:r>
              <a:rPr lang="ru-RU" sz="2800" b="1" dirty="0">
                <a:solidFill>
                  <a:srgbClr val="04617B"/>
                </a:solidFill>
                <a:latin typeface="Source Sans Pro Black" pitchFamily="2"/>
              </a:rPr>
              <a:t>	- в настоящее время этот функционал эффективно реализуется при помощи JSON и XML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359C2A2F-D808-B345-B85F-FAF91E58962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9040" y="301320"/>
            <a:ext cx="10798560" cy="5851800"/>
          </a:xfrm>
        </p:spPr>
        <p:txBody>
          <a:bodyPr anchor="ctr"/>
          <a:lstStyle/>
          <a:p>
            <a:pPr lvl="0" algn="ctr"/>
            <a:r>
              <a:rPr lang="ru-RU" sz="4000" b="1">
                <a:solidFill>
                  <a:srgbClr val="72BF44"/>
                </a:solidFill>
                <a:latin typeface="Source Sans Pro Black" pitchFamily="2"/>
              </a:rPr>
              <a:t>validateObject</a:t>
            </a:r>
          </a:p>
          <a:p>
            <a:pPr lvl="0" algn="ctr"/>
            <a:endParaRPr lang="ru-RU" sz="4000" b="1">
              <a:solidFill>
                <a:srgbClr val="04617B"/>
              </a:solidFill>
              <a:latin typeface="Source Sans Pro Black" pitchFamily="2"/>
            </a:endParaRPr>
          </a:p>
          <a:p>
            <a:pPr lvl="0" algn="l"/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	</a:t>
            </a:r>
            <a:r>
              <a:rPr lang="ru-RU" b="1">
                <a:solidFill>
                  <a:srgbClr val="04617B"/>
                </a:solidFill>
                <a:latin typeface="Source Sans Pro Black" pitchFamily="2"/>
              </a:rPr>
              <a:t>- для дополнительных проверок</a:t>
            </a:r>
          </a:p>
          <a:p>
            <a:pPr lvl="0" algn="l"/>
            <a:r>
              <a:rPr lang="ru-RU" b="1">
                <a:solidFill>
                  <a:srgbClr val="04617B"/>
                </a:solidFill>
                <a:latin typeface="Source Sans Pro Black" pitchFamily="2"/>
              </a:rPr>
              <a:t> </a:t>
            </a:r>
          </a:p>
          <a:p>
            <a:pPr lvl="0" algn="l"/>
            <a:r>
              <a:rPr lang="ru-RU" b="1">
                <a:solidFill>
                  <a:srgbClr val="04617B"/>
                </a:solidFill>
                <a:latin typeface="Source Sans Pro Black" pitchFamily="2"/>
              </a:rPr>
              <a:t>	- реализовать ObjectInputValidation и переопределить validateObject</a:t>
            </a:r>
          </a:p>
          <a:p>
            <a:pPr lvl="0" algn="l"/>
            <a:endParaRPr lang="ru-RU" b="1">
              <a:solidFill>
                <a:srgbClr val="04617B"/>
              </a:solidFill>
              <a:latin typeface="Source Sans Pro Black" pitchFamily="2"/>
            </a:endParaRPr>
          </a:p>
          <a:p>
            <a:pPr lvl="0" algn="l"/>
            <a:r>
              <a:rPr lang="ru-RU" b="1">
                <a:solidFill>
                  <a:srgbClr val="04617B"/>
                </a:solidFill>
                <a:latin typeface="Source Sans Pro Black" pitchFamily="2"/>
              </a:rPr>
              <a:t>	- validateObject  автоматически вызвается из readObject после регистрации  ObjectInputStream.registerValidation(this, 0)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C77CE1D8-5A83-D34B-8FB8-FB6EB73F6BB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97180" y="960902"/>
            <a:ext cx="11475720" cy="6370975"/>
          </a:xfrm>
        </p:spPr>
        <p:txBody>
          <a:bodyPr anchor="ctr"/>
          <a:lstStyle/>
          <a:p>
            <a:pPr lvl="0" algn="ctr"/>
            <a:endParaRPr lang="en-US" sz="4000" b="1" dirty="0">
              <a:solidFill>
                <a:srgbClr val="72BF44"/>
              </a:solidFill>
              <a:latin typeface="Source Sans Pro Black" pitchFamily="2"/>
            </a:endParaRPr>
          </a:p>
          <a:p>
            <a:pPr lvl="0" algn="ctr"/>
            <a:r>
              <a:rPr lang="ru-RU" sz="4000" b="1" dirty="0" err="1">
                <a:solidFill>
                  <a:srgbClr val="72BF44"/>
                </a:solidFill>
                <a:latin typeface="Source Sans Pro Black" pitchFamily="2"/>
              </a:rPr>
              <a:t>SerialVersionUID</a:t>
            </a:r>
            <a:endParaRPr lang="ru-RU" sz="4000" b="1" dirty="0">
              <a:solidFill>
                <a:srgbClr val="04617B"/>
              </a:solidFill>
              <a:latin typeface="Source Sans Pro Black" pitchFamily="2"/>
            </a:endParaRPr>
          </a:p>
          <a:p>
            <a:pPr lvl="0" algn="l"/>
            <a:r>
              <a:rPr lang="en-US" sz="2800" b="1" dirty="0">
                <a:solidFill>
                  <a:srgbClr val="04617B"/>
                </a:solidFill>
                <a:latin typeface="Source Sans Pro Black" pitchFamily="2"/>
              </a:rPr>
              <a:t>  </a:t>
            </a:r>
            <a:r>
              <a:rPr lang="ru-RU" sz="2800" b="1" dirty="0">
                <a:solidFill>
                  <a:srgbClr val="04617B"/>
                </a:solidFill>
                <a:latin typeface="Source Sans Pro Black" pitchFamily="2"/>
              </a:rPr>
              <a:t>- идентификатор потока </a:t>
            </a:r>
            <a:r>
              <a:rPr lang="ru-RU" sz="2800" b="1" dirty="0" err="1">
                <a:solidFill>
                  <a:srgbClr val="04617B"/>
                </a:solidFill>
                <a:latin typeface="Source Sans Pro Black" pitchFamily="2"/>
              </a:rPr>
              <a:t>сериализации</a:t>
            </a:r>
            <a:r>
              <a:rPr lang="ru-RU" sz="2800" b="1" dirty="0">
                <a:solidFill>
                  <a:srgbClr val="04617B"/>
                </a:solidFill>
                <a:latin typeface="Source Sans Pro Black" pitchFamily="2"/>
              </a:rPr>
              <a:t> класса</a:t>
            </a:r>
          </a:p>
          <a:p>
            <a:pPr lvl="0" algn="l"/>
            <a:r>
              <a:rPr lang="en-US" sz="2800" b="1" dirty="0">
                <a:solidFill>
                  <a:srgbClr val="04617B"/>
                </a:solidFill>
                <a:latin typeface="Source Sans Pro Black" pitchFamily="2"/>
              </a:rPr>
              <a:t>  </a:t>
            </a:r>
            <a:r>
              <a:rPr lang="ru-RU" sz="2800" b="1" dirty="0">
                <a:solidFill>
                  <a:srgbClr val="04617B"/>
                </a:solidFill>
                <a:latin typeface="Source Sans Pro Black" pitchFamily="2"/>
              </a:rPr>
              <a:t>- может быть указан вручную</a:t>
            </a:r>
          </a:p>
          <a:p>
            <a:pPr lvl="0" algn="l"/>
            <a:r>
              <a:rPr lang="en-US" sz="2800" b="1" dirty="0">
                <a:solidFill>
                  <a:srgbClr val="04617B"/>
                </a:solidFill>
                <a:latin typeface="Source Sans Pro Black" pitchFamily="2"/>
              </a:rPr>
              <a:t>  </a:t>
            </a:r>
            <a:r>
              <a:rPr lang="ru-RU" sz="2800" b="1" dirty="0">
                <a:solidFill>
                  <a:srgbClr val="04617B"/>
                </a:solidFill>
                <a:latin typeface="Source Sans Pro Black" pitchFamily="2"/>
              </a:rPr>
              <a:t>- неявно создается при компиляции с </a:t>
            </a:r>
            <a:r>
              <a:rPr lang="ru-RU" sz="2800" b="1" dirty="0" err="1">
                <a:solidFill>
                  <a:srgbClr val="04617B"/>
                </a:solidFill>
                <a:latin typeface="Source Sans Pro Black" pitchFamily="2"/>
              </a:rPr>
              <a:t>использовнием</a:t>
            </a:r>
            <a:r>
              <a:rPr lang="ru-RU" sz="2800" b="1" dirty="0">
                <a:solidFill>
                  <a:srgbClr val="04617B"/>
                </a:solidFill>
                <a:latin typeface="Source Sans Pro Black" pitchFamily="2"/>
              </a:rPr>
              <a:t> SHA-1 </a:t>
            </a:r>
            <a:r>
              <a:rPr lang="ru-RU" sz="2800" b="1" dirty="0" err="1">
                <a:solidFill>
                  <a:srgbClr val="04617B"/>
                </a:solidFill>
                <a:latin typeface="Source Sans Pro Black" pitchFamily="2"/>
              </a:rPr>
              <a:t>хеша</a:t>
            </a:r>
            <a:r>
              <a:rPr lang="ru-RU" sz="2800" b="1" dirty="0">
                <a:solidFill>
                  <a:srgbClr val="04617B"/>
                </a:solidFill>
                <a:latin typeface="Source Sans Pro Black" pitchFamily="2"/>
              </a:rPr>
              <a:t> класса (поля, сигнатуры методов, интерфейсы, граф наследования и пр.)</a:t>
            </a:r>
          </a:p>
          <a:p>
            <a:pPr lvl="0" algn="l"/>
            <a:r>
              <a:rPr lang="en-US" sz="2800" b="1" dirty="0">
                <a:solidFill>
                  <a:srgbClr val="04617B"/>
                </a:solidFill>
                <a:latin typeface="Source Sans Pro Black" pitchFamily="2"/>
              </a:rPr>
              <a:t>  </a:t>
            </a:r>
            <a:r>
              <a:rPr lang="ru-RU" sz="2800" b="1" dirty="0">
                <a:solidFill>
                  <a:srgbClr val="04617B"/>
                </a:solidFill>
                <a:latin typeface="Source Sans Pro Black" pitchFamily="2"/>
              </a:rPr>
              <a:t>- нужен для совместимости </a:t>
            </a:r>
            <a:r>
              <a:rPr lang="ru-RU" sz="2800" b="1" dirty="0" err="1">
                <a:solidFill>
                  <a:srgbClr val="04617B"/>
                </a:solidFill>
                <a:latin typeface="Source Sans Pro Black" pitchFamily="2"/>
              </a:rPr>
              <a:t>сериализации</a:t>
            </a:r>
            <a:r>
              <a:rPr lang="ru-RU" sz="2800" b="1" dirty="0">
                <a:solidFill>
                  <a:srgbClr val="04617B"/>
                </a:solidFill>
                <a:latin typeface="Source Sans Pro Black" pitchFamily="2"/>
              </a:rPr>
              <a:t>/</a:t>
            </a:r>
            <a:r>
              <a:rPr lang="ru-RU" sz="2800" b="1" dirty="0" err="1">
                <a:solidFill>
                  <a:srgbClr val="04617B"/>
                </a:solidFill>
                <a:latin typeface="Source Sans Pro Black" pitchFamily="2"/>
              </a:rPr>
              <a:t>десериализации</a:t>
            </a:r>
            <a:r>
              <a:rPr lang="ru-RU" sz="2800" b="1" dirty="0">
                <a:solidFill>
                  <a:srgbClr val="04617B"/>
                </a:solidFill>
                <a:latin typeface="Source Sans Pro Black" pitchFamily="2"/>
              </a:rPr>
              <a:t> — классы могут быть изменены, дополнены полями, методами и т.д.</a:t>
            </a:r>
          </a:p>
          <a:p>
            <a:pPr lvl="0" algn="l"/>
            <a:endParaRPr lang="ru-RU" sz="4000" b="1" dirty="0">
              <a:solidFill>
                <a:srgbClr val="04617B"/>
              </a:solidFill>
              <a:latin typeface="Source Sans Pro Black" pitchFamily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78897-88E3-4342-9141-D05C522FA0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ru-RU"/>
              <a:t>План курса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E96164-AF75-D04D-98FE-EFE8DC449C2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endParaRPr lang="ru-RU" sz="4800"/>
          </a:p>
          <a:p>
            <a:pPr lvl="0">
              <a:buClr>
                <a:srgbClr val="04617B"/>
              </a:buClr>
              <a:buSzPct val="45000"/>
              <a:buFont typeface="StarSymbol"/>
              <a:buChar char="●"/>
            </a:pPr>
            <a:r>
              <a:rPr lang="ru-RU" sz="4800">
                <a:solidFill>
                  <a:srgbClr val="006D6F"/>
                </a:solidFill>
                <a:latin typeface="Source Sans Pro Black" pitchFamily="34"/>
              </a:rPr>
              <a:t>Часть 1. Java Serialization API</a:t>
            </a:r>
          </a:p>
          <a:p>
            <a:pPr lvl="0">
              <a:buClr>
                <a:srgbClr val="04617B"/>
              </a:buClr>
              <a:buSzPct val="45000"/>
              <a:buFont typeface="StarSymbol"/>
              <a:buChar char="●"/>
            </a:pPr>
            <a:r>
              <a:rPr lang="ru-RU" sz="4800">
                <a:solidFill>
                  <a:srgbClr val="006D6F"/>
                </a:solidFill>
                <a:latin typeface="Source Sans Pro Black" pitchFamily="34"/>
              </a:rPr>
              <a:t>Часть 2. XML</a:t>
            </a:r>
          </a:p>
          <a:p>
            <a:pPr lvl="0">
              <a:buClr>
                <a:srgbClr val="04617B"/>
              </a:buClr>
              <a:buSzPct val="45000"/>
              <a:buFont typeface="StarSymbol"/>
              <a:buChar char="●"/>
            </a:pPr>
            <a:r>
              <a:rPr lang="ru-RU" sz="4800">
                <a:solidFill>
                  <a:srgbClr val="006D6F"/>
                </a:solidFill>
                <a:latin typeface="Source Sans Pro Black" pitchFamily="34"/>
              </a:rPr>
              <a:t>Часть 3. JSON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06CD5322-2C46-8444-BF9B-E2E0B231025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9040" y="301320"/>
            <a:ext cx="10798560" cy="5851800"/>
          </a:xfrm>
        </p:spPr>
        <p:txBody>
          <a:bodyPr anchor="ctr"/>
          <a:lstStyle/>
          <a:p>
            <a:pPr lvl="0" algn="ctr"/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Попробуем на практике?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FC5F8FE7-2DFE-434E-8656-93B07AE8B20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734039"/>
            <a:ext cx="10798560" cy="5961960"/>
          </a:xfrm>
        </p:spPr>
        <p:txBody>
          <a:bodyPr anchor="ctr"/>
          <a:lstStyle/>
          <a:p>
            <a:pPr lvl="0" algn="l"/>
            <a:r>
              <a:rPr lang="ru-RU" sz="18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public class </a:t>
            </a:r>
            <a:r>
              <a:rPr lang="ru-RU" sz="18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GoodSerializableUser </a:t>
            </a:r>
            <a:r>
              <a:rPr lang="ru-RU" sz="18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implements </a:t>
            </a:r>
            <a:r>
              <a:rPr lang="ru-RU" sz="18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Serializable {</a:t>
            </a:r>
            <a:br>
              <a:rPr lang="ru-RU" sz="18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r>
              <a:rPr lang="ru-RU" sz="18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   </a:t>
            </a:r>
            <a:r>
              <a:rPr lang="ru-RU" sz="18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private final </a:t>
            </a:r>
            <a:r>
              <a:rPr lang="ru-RU" sz="18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String </a:t>
            </a:r>
            <a:r>
              <a:rPr lang="ru-RU" sz="1800" b="1">
                <a:solidFill>
                  <a:srgbClr val="9876AA"/>
                </a:solidFill>
                <a:latin typeface="Courier New" pitchFamily="2"/>
                <a:cs typeface="Courier New" pitchFamily="2"/>
              </a:rPr>
              <a:t>name</a:t>
            </a:r>
            <a:r>
              <a:rPr lang="ru-RU" sz="18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18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18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private final </a:t>
            </a:r>
            <a:r>
              <a:rPr lang="ru-RU" sz="18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String </a:t>
            </a:r>
            <a:r>
              <a:rPr lang="ru-RU" sz="1800" b="1">
                <a:solidFill>
                  <a:srgbClr val="9876AA"/>
                </a:solidFill>
                <a:latin typeface="Courier New" pitchFamily="2"/>
                <a:cs typeface="Courier New" pitchFamily="2"/>
              </a:rPr>
              <a:t>lastName</a:t>
            </a:r>
            <a:r>
              <a:rPr lang="ru-RU" sz="18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18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br>
              <a:rPr lang="ru-RU" sz="18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br>
              <a:rPr lang="ru-RU" sz="18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18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public </a:t>
            </a:r>
            <a:r>
              <a:rPr lang="ru-RU" sz="1800" b="1">
                <a:solidFill>
                  <a:srgbClr val="FFC66D"/>
                </a:solidFill>
                <a:latin typeface="Courier New" pitchFamily="2"/>
                <a:cs typeface="Courier New" pitchFamily="2"/>
              </a:rPr>
              <a:t>GoodSerializableUser</a:t>
            </a:r>
            <a:r>
              <a:rPr lang="ru-RU" sz="18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(String name</a:t>
            </a:r>
            <a:r>
              <a:rPr lang="ru-RU" sz="18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, </a:t>
            </a:r>
            <a:r>
              <a:rPr lang="ru-RU" sz="18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String lastName) {</a:t>
            </a:r>
            <a:br>
              <a:rPr lang="ru-RU" sz="18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r>
              <a:rPr lang="ru-RU" sz="18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18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this</a:t>
            </a:r>
            <a:r>
              <a:rPr lang="ru-RU" sz="18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.</a:t>
            </a:r>
            <a:r>
              <a:rPr lang="ru-RU" sz="1800" b="1">
                <a:solidFill>
                  <a:srgbClr val="9876AA"/>
                </a:solidFill>
                <a:latin typeface="Courier New" pitchFamily="2"/>
                <a:cs typeface="Courier New" pitchFamily="2"/>
              </a:rPr>
              <a:t>name </a:t>
            </a:r>
            <a:r>
              <a:rPr lang="ru-RU" sz="18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= name</a:t>
            </a:r>
            <a:r>
              <a:rPr lang="ru-RU" sz="18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18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18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    this</a:t>
            </a:r>
            <a:r>
              <a:rPr lang="ru-RU" sz="18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.</a:t>
            </a:r>
            <a:r>
              <a:rPr lang="ru-RU" sz="1800" b="1">
                <a:solidFill>
                  <a:srgbClr val="9876AA"/>
                </a:solidFill>
                <a:latin typeface="Courier New" pitchFamily="2"/>
                <a:cs typeface="Courier New" pitchFamily="2"/>
              </a:rPr>
              <a:t>lastName </a:t>
            </a:r>
            <a:r>
              <a:rPr lang="ru-RU" sz="18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= lastName</a:t>
            </a:r>
            <a:r>
              <a:rPr lang="ru-RU" sz="18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18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18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</a:t>
            </a:r>
            <a:r>
              <a:rPr lang="ru-RU" sz="18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}</a:t>
            </a:r>
            <a:br>
              <a:rPr lang="ru-RU" sz="18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br>
              <a:rPr lang="ru-RU" sz="18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r>
              <a:rPr lang="ru-RU" sz="18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   </a:t>
            </a:r>
            <a:r>
              <a:rPr lang="ru-RU" sz="18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public </a:t>
            </a:r>
            <a:r>
              <a:rPr lang="ru-RU" sz="18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String </a:t>
            </a:r>
            <a:r>
              <a:rPr lang="ru-RU" sz="1800" b="1">
                <a:solidFill>
                  <a:srgbClr val="FFC66D"/>
                </a:solidFill>
                <a:latin typeface="Courier New" pitchFamily="2"/>
                <a:cs typeface="Courier New" pitchFamily="2"/>
              </a:rPr>
              <a:t>getName</a:t>
            </a:r>
            <a:r>
              <a:rPr lang="ru-RU" sz="18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() {</a:t>
            </a:r>
            <a:br>
              <a:rPr lang="ru-RU" sz="18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r>
              <a:rPr lang="ru-RU" sz="18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18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return </a:t>
            </a:r>
            <a:r>
              <a:rPr lang="ru-RU" sz="1800" b="1">
                <a:solidFill>
                  <a:srgbClr val="9876AA"/>
                </a:solidFill>
                <a:latin typeface="Courier New" pitchFamily="2"/>
                <a:cs typeface="Courier New" pitchFamily="2"/>
              </a:rPr>
              <a:t>name</a:t>
            </a:r>
            <a:r>
              <a:rPr lang="ru-RU" sz="18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18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18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</a:t>
            </a:r>
            <a:r>
              <a:rPr lang="ru-RU" sz="18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}</a:t>
            </a:r>
            <a:br>
              <a:rPr lang="ru-RU" sz="18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br>
              <a:rPr lang="ru-RU" sz="18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r>
              <a:rPr lang="ru-RU" sz="18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   </a:t>
            </a:r>
            <a:r>
              <a:rPr lang="ru-RU" sz="18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public </a:t>
            </a:r>
            <a:r>
              <a:rPr lang="ru-RU" sz="18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String </a:t>
            </a:r>
            <a:r>
              <a:rPr lang="ru-RU" sz="1800" b="1">
                <a:solidFill>
                  <a:srgbClr val="FFC66D"/>
                </a:solidFill>
                <a:latin typeface="Courier New" pitchFamily="2"/>
                <a:cs typeface="Courier New" pitchFamily="2"/>
              </a:rPr>
              <a:t>getLastName</a:t>
            </a:r>
            <a:r>
              <a:rPr lang="ru-RU" sz="18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() {</a:t>
            </a:r>
            <a:br>
              <a:rPr lang="ru-RU" sz="18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r>
              <a:rPr lang="ru-RU" sz="18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18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return </a:t>
            </a:r>
            <a:r>
              <a:rPr lang="ru-RU" sz="1800" b="1">
                <a:solidFill>
                  <a:srgbClr val="9876AA"/>
                </a:solidFill>
                <a:latin typeface="Courier New" pitchFamily="2"/>
                <a:cs typeface="Courier New" pitchFamily="2"/>
              </a:rPr>
              <a:t>lastName</a:t>
            </a:r>
            <a:r>
              <a:rPr lang="ru-RU" sz="18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18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18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</a:t>
            </a:r>
            <a:r>
              <a:rPr lang="ru-RU" sz="18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}</a:t>
            </a:r>
            <a:br>
              <a:rPr lang="ru-RU" sz="18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br>
              <a:rPr lang="ru-RU" sz="18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r>
              <a:rPr lang="ru-RU" sz="18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   </a:t>
            </a:r>
            <a:r>
              <a:rPr lang="ru-RU" sz="18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public </a:t>
            </a:r>
            <a:r>
              <a:rPr lang="ru-RU" sz="18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String </a:t>
            </a:r>
            <a:r>
              <a:rPr lang="ru-RU" sz="1800" b="1">
                <a:solidFill>
                  <a:srgbClr val="FFC66D"/>
                </a:solidFill>
                <a:latin typeface="Courier New" pitchFamily="2"/>
                <a:cs typeface="Courier New" pitchFamily="2"/>
              </a:rPr>
              <a:t>toString</a:t>
            </a:r>
            <a:r>
              <a:rPr lang="ru-RU" sz="18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(){</a:t>
            </a:r>
            <a:br>
              <a:rPr lang="ru-RU" sz="18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r>
              <a:rPr lang="ru-RU" sz="18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18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return </a:t>
            </a:r>
            <a:r>
              <a:rPr lang="ru-RU" sz="1800" b="1">
                <a:solidFill>
                  <a:srgbClr val="6A8759"/>
                </a:solidFill>
                <a:latin typeface="Courier New" pitchFamily="2"/>
                <a:cs typeface="Courier New" pitchFamily="2"/>
              </a:rPr>
              <a:t>"{GoodSerializableUser[name=</a:t>
            </a:r>
            <a:r>
              <a:rPr lang="ru-RU" sz="18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\"</a:t>
            </a:r>
            <a:r>
              <a:rPr lang="ru-RU" sz="1800" b="1">
                <a:solidFill>
                  <a:srgbClr val="6A8759"/>
                </a:solidFill>
                <a:latin typeface="Courier New" pitchFamily="2"/>
                <a:cs typeface="Courier New" pitchFamily="2"/>
              </a:rPr>
              <a:t>"</a:t>
            </a:r>
            <a:r>
              <a:rPr lang="ru-RU" sz="18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+</a:t>
            </a:r>
            <a:r>
              <a:rPr lang="ru-RU" sz="1800" b="1">
                <a:solidFill>
                  <a:srgbClr val="9876AA"/>
                </a:solidFill>
                <a:latin typeface="Courier New" pitchFamily="2"/>
                <a:cs typeface="Courier New" pitchFamily="2"/>
              </a:rPr>
              <a:t>name</a:t>
            </a:r>
            <a:r>
              <a:rPr lang="ru-RU" sz="18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+</a:t>
            </a:r>
            <a:r>
              <a:rPr lang="ru-RU" sz="1800" b="1">
                <a:solidFill>
                  <a:srgbClr val="6A8759"/>
                </a:solidFill>
                <a:latin typeface="Courier New" pitchFamily="2"/>
                <a:cs typeface="Courier New" pitchFamily="2"/>
              </a:rPr>
              <a:t>"</a:t>
            </a:r>
            <a:r>
              <a:rPr lang="ru-RU" sz="18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\"</a:t>
            </a:r>
            <a:r>
              <a:rPr lang="ru-RU" sz="1800" b="1">
                <a:solidFill>
                  <a:srgbClr val="6A8759"/>
                </a:solidFill>
                <a:latin typeface="Courier New" pitchFamily="2"/>
                <a:cs typeface="Courier New" pitchFamily="2"/>
              </a:rPr>
              <a:t> lastName=</a:t>
            </a:r>
            <a:r>
              <a:rPr lang="ru-RU" sz="18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\"</a:t>
            </a:r>
            <a:r>
              <a:rPr lang="ru-RU" sz="1800" b="1">
                <a:solidFill>
                  <a:srgbClr val="6A8759"/>
                </a:solidFill>
                <a:latin typeface="Courier New" pitchFamily="2"/>
                <a:cs typeface="Courier New" pitchFamily="2"/>
              </a:rPr>
              <a:t>"</a:t>
            </a:r>
            <a:r>
              <a:rPr lang="ru-RU" sz="18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+</a:t>
            </a:r>
            <a:r>
              <a:rPr lang="ru-RU" sz="1800" b="1">
                <a:solidFill>
                  <a:srgbClr val="9876AA"/>
                </a:solidFill>
                <a:latin typeface="Courier New" pitchFamily="2"/>
                <a:cs typeface="Courier New" pitchFamily="2"/>
              </a:rPr>
              <a:t>lastName</a:t>
            </a:r>
            <a:r>
              <a:rPr lang="ru-RU" sz="18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+</a:t>
            </a:r>
            <a:r>
              <a:rPr lang="ru-RU" sz="1800" b="1">
                <a:solidFill>
                  <a:srgbClr val="6A8759"/>
                </a:solidFill>
                <a:latin typeface="Courier New" pitchFamily="2"/>
                <a:cs typeface="Courier New" pitchFamily="2"/>
              </a:rPr>
              <a:t>"</a:t>
            </a:r>
            <a:r>
              <a:rPr lang="ru-RU" sz="18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\"</a:t>
            </a:r>
            <a:r>
              <a:rPr lang="ru-RU" sz="1800" b="1">
                <a:solidFill>
                  <a:srgbClr val="6A8759"/>
                </a:solidFill>
                <a:latin typeface="Courier New" pitchFamily="2"/>
                <a:cs typeface="Courier New" pitchFamily="2"/>
              </a:rPr>
              <a:t>]}"</a:t>
            </a:r>
            <a:r>
              <a:rPr lang="ru-RU" sz="18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18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18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</a:t>
            </a:r>
            <a:r>
              <a:rPr lang="ru-RU" sz="18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}</a:t>
            </a:r>
            <a:br>
              <a:rPr lang="ru-RU" sz="18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r>
              <a:rPr lang="ru-RU" sz="18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6D5A0-F5C6-7441-8FC9-6B35ECD0FCA0}"/>
              </a:ext>
            </a:extLst>
          </p:cNvPr>
          <p:cNvSpPr txBox="1"/>
          <p:nvPr/>
        </p:nvSpPr>
        <p:spPr>
          <a:xfrm>
            <a:off x="7560000" y="3024000"/>
            <a:ext cx="4176000" cy="584280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 anchor="ctr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3200" b="0" i="0" u="none" strike="noStrike" kern="1200">
                <a:ln>
                  <a:noFill/>
                </a:ln>
                <a:solidFill>
                  <a:srgbClr val="006D6F"/>
                </a:solidFill>
                <a:latin typeface="Source Sans Pro Black" pitchFamily="34"/>
                <a:ea typeface="Droid Sans" pitchFamily="2"/>
                <a:cs typeface="Lohit Hindi" pitchFamily="2"/>
              </a:rPr>
              <a:t>Будет работать?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E96B7AC3-523C-8449-B3E7-767898FC357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-1231629"/>
            <a:ext cx="11998800" cy="10023257"/>
          </a:xfrm>
        </p:spPr>
        <p:txBody>
          <a:bodyPr anchor="ctr"/>
          <a:lstStyle/>
          <a:p>
            <a:pPr lvl="0" algn="ctr"/>
            <a:r>
              <a:rPr lang="ru-RU" sz="4000" b="1" dirty="0">
                <a:solidFill>
                  <a:srgbClr val="04617B"/>
                </a:solidFill>
                <a:latin typeface="Source Sans Pro Black" pitchFamily="2"/>
              </a:rPr>
              <a:t>Да. Объект </a:t>
            </a:r>
            <a:r>
              <a:rPr lang="ru-RU" sz="4000" b="1" dirty="0" err="1">
                <a:solidFill>
                  <a:srgbClr val="04617B"/>
                </a:solidFill>
                <a:latin typeface="Source Sans Pro Black" pitchFamily="2"/>
              </a:rPr>
              <a:t>сериализуется</a:t>
            </a:r>
            <a:endParaRPr lang="ru-RU" sz="4000" b="1" dirty="0">
              <a:solidFill>
                <a:srgbClr val="04617B"/>
              </a:solidFill>
              <a:latin typeface="Source Sans Pro Black" pitchFamily="2"/>
            </a:endParaRPr>
          </a:p>
          <a:p>
            <a:pPr lvl="0" algn="ctr"/>
            <a:endParaRPr lang="ru-RU" sz="4000" b="1" dirty="0">
              <a:solidFill>
                <a:srgbClr val="04617B"/>
              </a:solidFill>
              <a:latin typeface="Source Sans Pro Black" pitchFamily="2"/>
            </a:endParaRPr>
          </a:p>
          <a:p>
            <a:pPr lvl="0" algn="l"/>
            <a:r>
              <a:rPr lang="ru-RU" sz="2000" b="1" dirty="0">
                <a:solidFill>
                  <a:srgbClr val="04617B"/>
                </a:solidFill>
                <a:latin typeface="Courier New" pitchFamily="49"/>
              </a:rPr>
              <a:t>    {</a:t>
            </a:r>
            <a:r>
              <a:rPr lang="ru-RU" sz="2000" b="1" dirty="0" err="1">
                <a:solidFill>
                  <a:srgbClr val="04617B"/>
                </a:solidFill>
                <a:latin typeface="Courier New" pitchFamily="49"/>
              </a:rPr>
              <a:t>GoodSerializableUser</a:t>
            </a:r>
            <a:r>
              <a:rPr lang="ru-RU" sz="2000" b="1" dirty="0">
                <a:solidFill>
                  <a:srgbClr val="04617B"/>
                </a:solidFill>
                <a:latin typeface="Courier New" pitchFamily="49"/>
              </a:rPr>
              <a:t>[</a:t>
            </a:r>
            <a:r>
              <a:rPr lang="ru-RU" sz="2000" b="1" dirty="0" err="1">
                <a:solidFill>
                  <a:srgbClr val="04617B"/>
                </a:solidFill>
                <a:latin typeface="Courier New" pitchFamily="49"/>
              </a:rPr>
              <a:t>name</a:t>
            </a:r>
            <a:r>
              <a:rPr lang="ru-RU" sz="2000" b="1" dirty="0">
                <a:solidFill>
                  <a:srgbClr val="04617B"/>
                </a:solidFill>
                <a:latin typeface="Courier New" pitchFamily="49"/>
              </a:rPr>
              <a:t>="user_name_1" </a:t>
            </a:r>
            <a:r>
              <a:rPr lang="ru-RU" sz="2000" b="1" dirty="0" err="1">
                <a:solidFill>
                  <a:srgbClr val="04617B"/>
                </a:solidFill>
                <a:latin typeface="Courier New" pitchFamily="49"/>
              </a:rPr>
              <a:t>lastName</a:t>
            </a:r>
            <a:r>
              <a:rPr lang="ru-RU" sz="2000" b="1" dirty="0">
                <a:solidFill>
                  <a:srgbClr val="04617B"/>
                </a:solidFill>
                <a:latin typeface="Courier New" pitchFamily="49"/>
              </a:rPr>
              <a:t>="user_lastname_1"]}</a:t>
            </a:r>
          </a:p>
          <a:p>
            <a:pPr lvl="0" algn="l"/>
            <a:endParaRPr lang="ru-RU" sz="1600" b="1" dirty="0">
              <a:solidFill>
                <a:srgbClr val="04617B"/>
              </a:solidFill>
              <a:latin typeface="Courier New" pitchFamily="49"/>
            </a:endParaRPr>
          </a:p>
          <a:p>
            <a:pPr lvl="0" algn="l"/>
            <a:r>
              <a:rPr lang="ru-RU" sz="1600" b="1" dirty="0">
                <a:solidFill>
                  <a:srgbClr val="04617B"/>
                </a:solidFill>
                <a:latin typeface="Courier New" pitchFamily="49"/>
              </a:rPr>
              <a:t>    AC ED 00 05 73 72 00 22 72 75</a:t>
            </a:r>
          </a:p>
          <a:p>
            <a:pPr lvl="0" algn="l"/>
            <a:r>
              <a:rPr lang="ru-RU" sz="1600" b="1" dirty="0">
                <a:solidFill>
                  <a:srgbClr val="04617B"/>
                </a:solidFill>
                <a:latin typeface="Courier New" pitchFamily="49"/>
              </a:rPr>
              <a:t>    2E 63 6F 6D 6D 6F 6E 2E 64 74</a:t>
            </a:r>
          </a:p>
          <a:p>
            <a:pPr lvl="0" algn="l"/>
            <a:r>
              <a:rPr lang="ru-RU" sz="1600" b="1" dirty="0">
                <a:solidFill>
                  <a:srgbClr val="04617B"/>
                </a:solidFill>
                <a:latin typeface="Courier New" pitchFamily="49"/>
              </a:rPr>
              <a:t>    6F 2E 47 6F 6F 64 53 65 72 69</a:t>
            </a:r>
          </a:p>
          <a:p>
            <a:pPr lvl="0" algn="l"/>
            <a:r>
              <a:rPr lang="ru-RU" sz="1600" b="1" dirty="0">
                <a:solidFill>
                  <a:srgbClr val="04617B"/>
                </a:solidFill>
                <a:latin typeface="Courier New" pitchFamily="49"/>
              </a:rPr>
              <a:t>    61 6C 69 7A 61 62 6C 65 55 73</a:t>
            </a:r>
          </a:p>
          <a:p>
            <a:pPr lvl="0" algn="l"/>
            <a:r>
              <a:rPr lang="ru-RU" sz="1600" b="1" dirty="0">
                <a:solidFill>
                  <a:srgbClr val="04617B"/>
                </a:solidFill>
                <a:latin typeface="Courier New" pitchFamily="49"/>
              </a:rPr>
              <a:t>    65 72 13 C9 EB A2 D0 92 14 9A</a:t>
            </a:r>
          </a:p>
          <a:p>
            <a:pPr lvl="0" algn="l"/>
            <a:r>
              <a:rPr lang="ru-RU" sz="1600" b="1" dirty="0">
                <a:solidFill>
                  <a:srgbClr val="04617B"/>
                </a:solidFill>
                <a:latin typeface="Courier New" pitchFamily="49"/>
              </a:rPr>
              <a:t>    02 00 02 4C 00 08 6C 61 73 74</a:t>
            </a:r>
          </a:p>
          <a:p>
            <a:pPr lvl="0" algn="l"/>
            <a:r>
              <a:rPr lang="ru-RU" sz="1600" b="1" dirty="0">
                <a:solidFill>
                  <a:srgbClr val="04617B"/>
                </a:solidFill>
                <a:latin typeface="Courier New" pitchFamily="49"/>
              </a:rPr>
              <a:t>    4E 61 6D 65 74 00 12 4C 6A 61</a:t>
            </a:r>
          </a:p>
          <a:p>
            <a:pPr lvl="0" algn="l"/>
            <a:r>
              <a:rPr lang="ru-RU" sz="1600" b="1" dirty="0">
                <a:solidFill>
                  <a:srgbClr val="04617B"/>
                </a:solidFill>
                <a:latin typeface="Courier New" pitchFamily="49"/>
              </a:rPr>
              <a:t>    76 61 2F 6C 61 6E 67 2F 53 74</a:t>
            </a:r>
          </a:p>
          <a:p>
            <a:pPr lvl="0" algn="l"/>
            <a:r>
              <a:rPr lang="ru-RU" sz="1600" b="1" dirty="0">
                <a:solidFill>
                  <a:srgbClr val="04617B"/>
                </a:solidFill>
                <a:latin typeface="Courier New" pitchFamily="49"/>
              </a:rPr>
              <a:t>    72 69 6E 67 3B 4C 00 04 6E 61</a:t>
            </a:r>
          </a:p>
          <a:p>
            <a:pPr lvl="0" algn="l"/>
            <a:r>
              <a:rPr lang="ru-RU" sz="1600" b="1" dirty="0">
                <a:solidFill>
                  <a:srgbClr val="04617B"/>
                </a:solidFill>
                <a:latin typeface="Courier New" pitchFamily="49"/>
              </a:rPr>
              <a:t>    6D 65 71 00 7E 00 01 78 70 74</a:t>
            </a:r>
          </a:p>
          <a:p>
            <a:pPr lvl="0" algn="l"/>
            <a:r>
              <a:rPr lang="ru-RU" sz="1600" b="1" dirty="0">
                <a:solidFill>
                  <a:srgbClr val="04617B"/>
                </a:solidFill>
                <a:latin typeface="Courier New" pitchFamily="49"/>
              </a:rPr>
              <a:t>    00 0F 75 73 65 72 5F 6C 61 73</a:t>
            </a:r>
          </a:p>
          <a:p>
            <a:pPr lvl="0" algn="l"/>
            <a:r>
              <a:rPr lang="ru-RU" sz="1600" b="1" dirty="0">
                <a:solidFill>
                  <a:srgbClr val="04617B"/>
                </a:solidFill>
                <a:latin typeface="Courier New" pitchFamily="49"/>
              </a:rPr>
              <a:t>    74 6E 61 6D 65 5F 31 74 00 0B</a:t>
            </a:r>
          </a:p>
          <a:p>
            <a:pPr lvl="0" algn="l"/>
            <a:r>
              <a:rPr lang="ru-RU" sz="1600" b="1" dirty="0">
                <a:solidFill>
                  <a:srgbClr val="04617B"/>
                </a:solidFill>
                <a:latin typeface="Courier New" pitchFamily="49"/>
              </a:rPr>
              <a:t>    75 73 65 72 5F 6E 61 6D 65 5F</a:t>
            </a:r>
          </a:p>
          <a:p>
            <a:pPr lvl="0" algn="l"/>
            <a:r>
              <a:rPr lang="ru-RU" sz="1600" b="1" dirty="0">
                <a:solidFill>
                  <a:srgbClr val="04617B"/>
                </a:solidFill>
                <a:latin typeface="Courier New" pitchFamily="49"/>
              </a:rPr>
              <a:t>    31</a:t>
            </a:r>
          </a:p>
          <a:p>
            <a:pPr lvl="0" algn="l"/>
            <a:r>
              <a:rPr lang="ru-RU" sz="1600" b="1" dirty="0">
                <a:solidFill>
                  <a:srgbClr val="04617B"/>
                </a:solidFill>
                <a:latin typeface="Courier New" pitchFamily="49"/>
              </a:rPr>
              <a:t>    </a:t>
            </a:r>
            <a:r>
              <a:rPr lang="ru-RU" sz="1800" b="1" dirty="0" err="1">
                <a:solidFill>
                  <a:srgbClr val="04617B"/>
                </a:solidFill>
                <a:latin typeface="Courier New" pitchFamily="49"/>
              </a:rPr>
              <a:t>Size</a:t>
            </a:r>
            <a:r>
              <a:rPr lang="ru-RU" sz="1800" b="1" dirty="0">
                <a:solidFill>
                  <a:srgbClr val="04617B"/>
                </a:solidFill>
                <a:latin typeface="Courier New" pitchFamily="49"/>
              </a:rPr>
              <a:t> = 131</a:t>
            </a:r>
          </a:p>
          <a:p>
            <a:pPr lvl="0" algn="l"/>
            <a:r>
              <a:rPr lang="ru-RU" sz="1600" b="1" dirty="0">
                <a:solidFill>
                  <a:srgbClr val="04617B"/>
                </a:solidFill>
                <a:latin typeface="Courier New" pitchFamily="49"/>
              </a:rPr>
              <a:t>  </a:t>
            </a:r>
          </a:p>
          <a:p>
            <a:pPr lvl="0" algn="l"/>
            <a:r>
              <a:rPr lang="ru-RU" sz="1600" b="1" i="1" dirty="0">
                <a:solidFill>
                  <a:srgbClr val="000000"/>
                </a:solidFill>
                <a:latin typeface="Courier New" pitchFamily="49"/>
              </a:rPr>
              <a:t>    </a:t>
            </a:r>
            <a:r>
              <a:rPr lang="ru-RU" sz="2200" b="1" i="1" dirty="0">
                <a:solidFill>
                  <a:srgbClr val="000000"/>
                </a:solidFill>
                <a:latin typeface="Courier New" pitchFamily="49"/>
              </a:rPr>
              <a:t>Пояснения: байтовый массив записан в </a:t>
            </a:r>
            <a:r>
              <a:rPr lang="ru-RU" sz="2200" b="1" i="1" dirty="0" err="1">
                <a:solidFill>
                  <a:srgbClr val="000000"/>
                </a:solidFill>
                <a:latin typeface="Courier New" pitchFamily="49"/>
              </a:rPr>
              <a:t>hex</a:t>
            </a:r>
            <a:r>
              <a:rPr lang="ru-RU" sz="2200" b="1" i="1" dirty="0">
                <a:solidFill>
                  <a:srgbClr val="000000"/>
                </a:solidFill>
                <a:latin typeface="Courier New" pitchFamily="49"/>
              </a:rPr>
              <a:t>-формате и приведен к читаемому виду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2B8CE075-3790-CF4D-9B24-3057F6062EA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3440" y="302484"/>
            <a:ext cx="12022560" cy="6935232"/>
          </a:xfrm>
        </p:spPr>
        <p:txBody>
          <a:bodyPr anchor="ctr"/>
          <a:lstStyle/>
          <a:p>
            <a:pPr lvl="0" algn="ctr"/>
            <a:r>
              <a:rPr lang="ru-RU" sz="4000" b="1" dirty="0">
                <a:solidFill>
                  <a:srgbClr val="04617B"/>
                </a:solidFill>
                <a:latin typeface="Source Sans Pro Black" pitchFamily="2"/>
              </a:rPr>
              <a:t>Рассмотрим байтовый массив подробнее</a:t>
            </a:r>
          </a:p>
          <a:p>
            <a:pPr lvl="0" algn="l"/>
            <a:r>
              <a:rPr lang="ru-RU" sz="2400" b="1" dirty="0">
                <a:solidFill>
                  <a:srgbClr val="04617B"/>
                </a:solidFill>
                <a:latin typeface="Source Sans Pro Black" pitchFamily="2"/>
              </a:rPr>
              <a:t>    AC ED: </a:t>
            </a:r>
            <a:r>
              <a:rPr lang="ru-RU" sz="2400" b="1" i="1" dirty="0">
                <a:solidFill>
                  <a:srgbClr val="04617B"/>
                </a:solidFill>
                <a:latin typeface="Source Sans Pro Black" pitchFamily="2"/>
              </a:rPr>
              <a:t>STREAM_MAGIC</a:t>
            </a:r>
            <a:r>
              <a:rPr lang="ru-RU" sz="2400" b="1" dirty="0">
                <a:solidFill>
                  <a:srgbClr val="04617B"/>
                </a:solidFill>
                <a:latin typeface="Source Sans Pro Black" pitchFamily="2"/>
              </a:rPr>
              <a:t>. Используется прямая </a:t>
            </a:r>
            <a:r>
              <a:rPr lang="ru-RU" sz="2400" b="1" dirty="0" err="1">
                <a:solidFill>
                  <a:srgbClr val="04617B"/>
                </a:solidFill>
                <a:latin typeface="Source Sans Pro Black" pitchFamily="2"/>
              </a:rPr>
              <a:t>сериализация</a:t>
            </a:r>
            <a:r>
              <a:rPr lang="ru-RU" sz="2400" b="1" dirty="0">
                <a:solidFill>
                  <a:srgbClr val="04617B"/>
                </a:solidFill>
                <a:latin typeface="Source Sans Pro Black" pitchFamily="2"/>
              </a:rPr>
              <a:t> объектов</a:t>
            </a:r>
          </a:p>
          <a:p>
            <a:pPr lvl="0" algn="l"/>
            <a:r>
              <a:rPr lang="ru-RU" sz="2400" b="1" dirty="0">
                <a:solidFill>
                  <a:srgbClr val="04617B"/>
                </a:solidFill>
                <a:latin typeface="Source Sans Pro Black" pitchFamily="2"/>
              </a:rPr>
              <a:t>    00 05: STREAM_VERSION. Версия </a:t>
            </a:r>
            <a:r>
              <a:rPr lang="ru-RU" sz="2400" b="1" dirty="0" err="1">
                <a:solidFill>
                  <a:srgbClr val="04617B"/>
                </a:solidFill>
                <a:latin typeface="Source Sans Pro Black" pitchFamily="2"/>
              </a:rPr>
              <a:t>сериализации</a:t>
            </a:r>
            <a:r>
              <a:rPr lang="ru-RU" sz="2400" b="1" dirty="0">
                <a:solidFill>
                  <a:srgbClr val="04617B"/>
                </a:solidFill>
                <a:latin typeface="Source Sans Pro Black" pitchFamily="2"/>
              </a:rPr>
              <a:t>.</a:t>
            </a:r>
          </a:p>
          <a:p>
            <a:pPr lvl="0" algn="l"/>
            <a:r>
              <a:rPr lang="ru-RU" sz="2400" b="1" dirty="0">
                <a:solidFill>
                  <a:srgbClr val="04617B"/>
                </a:solidFill>
                <a:latin typeface="Source Sans Pro Black" pitchFamily="2"/>
              </a:rPr>
              <a:t>    0x73: TC_OBJECT. Обозначение нового объекта.</a:t>
            </a:r>
          </a:p>
          <a:p>
            <a:pPr lvl="0" algn="l"/>
            <a:r>
              <a:rPr lang="ru-RU" sz="2400" b="1" dirty="0">
                <a:solidFill>
                  <a:srgbClr val="04617B"/>
                </a:solidFill>
                <a:latin typeface="Source Sans Pro Black" pitchFamily="2"/>
              </a:rPr>
              <a:t>    0x72: Начало описания класса </a:t>
            </a:r>
            <a:r>
              <a:rPr lang="ru-RU" sz="2400" b="1" dirty="0" err="1">
                <a:solidFill>
                  <a:srgbClr val="04617B"/>
                </a:solidFill>
                <a:latin typeface="Source Sans Pro Black" pitchFamily="34"/>
              </a:rPr>
              <a:t>GoodSerializableUser</a:t>
            </a:r>
            <a:r>
              <a:rPr lang="ru-RU" sz="2400" b="1" dirty="0">
                <a:solidFill>
                  <a:srgbClr val="04617B"/>
                </a:solidFill>
                <a:latin typeface="Source Sans Pro Black" pitchFamily="34"/>
              </a:rPr>
              <a:t> — данный класс ассоциируется с объектом</a:t>
            </a:r>
          </a:p>
          <a:p>
            <a:pPr lvl="0" algn="l"/>
            <a:r>
              <a:rPr lang="ru-RU" sz="2400" b="1" dirty="0">
                <a:solidFill>
                  <a:srgbClr val="04617B"/>
                </a:solidFill>
                <a:latin typeface="Source Sans Pro Black" pitchFamily="34"/>
              </a:rPr>
              <a:t>    00 22: Длина имени класса </a:t>
            </a:r>
            <a:r>
              <a:rPr lang="ru-RU" sz="2400" b="1" dirty="0" err="1">
                <a:solidFill>
                  <a:srgbClr val="04617B"/>
                </a:solidFill>
                <a:latin typeface="Source Sans Pro Black" pitchFamily="34"/>
              </a:rPr>
              <a:t>ru.common.GoodSerializableUser</a:t>
            </a:r>
            <a:endParaRPr lang="ru-RU" sz="2400" b="1" dirty="0">
              <a:solidFill>
                <a:srgbClr val="04617B"/>
              </a:solidFill>
              <a:latin typeface="Source Sans Pro Black" pitchFamily="34"/>
            </a:endParaRPr>
          </a:p>
          <a:p>
            <a:pPr lvl="0" algn="l"/>
            <a:r>
              <a:rPr lang="ru-RU" sz="2400" b="1" dirty="0">
                <a:solidFill>
                  <a:srgbClr val="04617B"/>
                </a:solidFill>
                <a:latin typeface="Source Sans Pro Black" pitchFamily="34"/>
              </a:rPr>
              <a:t>    02: Флаги (строка 6, поз.1). В данном случае установлен флаг поддержки </a:t>
            </a:r>
            <a:r>
              <a:rPr lang="ru-RU" sz="2400" b="1" dirty="0" err="1">
                <a:solidFill>
                  <a:srgbClr val="04617B"/>
                </a:solidFill>
                <a:latin typeface="Source Sans Pro Black" pitchFamily="34"/>
              </a:rPr>
              <a:t>сериализации</a:t>
            </a:r>
            <a:endParaRPr lang="ru-RU" sz="2400" b="1" dirty="0">
              <a:solidFill>
                <a:srgbClr val="04617B"/>
              </a:solidFill>
              <a:latin typeface="Source Sans Pro Black" pitchFamily="34"/>
            </a:endParaRPr>
          </a:p>
          <a:p>
            <a:pPr lvl="0" algn="l"/>
            <a:r>
              <a:rPr lang="ru-RU" sz="2400" b="1" dirty="0">
                <a:solidFill>
                  <a:srgbClr val="04617B"/>
                </a:solidFill>
                <a:latin typeface="Source Sans Pro Black" pitchFamily="34"/>
              </a:rPr>
              <a:t>    00 02: число полей в классе</a:t>
            </a:r>
          </a:p>
          <a:p>
            <a:pPr lvl="0" algn="l"/>
            <a:r>
              <a:rPr lang="ru-RU" sz="2600" b="1" dirty="0">
                <a:solidFill>
                  <a:srgbClr val="04617B"/>
                </a:solidFill>
                <a:latin typeface="Source Sans Pro Black" pitchFamily="34"/>
              </a:rPr>
              <a:t>    4C: код, закрепленный за </a:t>
            </a:r>
            <a:r>
              <a:rPr lang="ru-RU" sz="2600" b="1" dirty="0" err="1">
                <a:solidFill>
                  <a:srgbClr val="04617B"/>
                </a:solidFill>
                <a:latin typeface="Source Sans Pro Black" pitchFamily="34"/>
              </a:rPr>
              <a:t>java.lang.String</a:t>
            </a:r>
            <a:endParaRPr lang="ru-RU" sz="2600" b="1" dirty="0">
              <a:solidFill>
                <a:srgbClr val="04617B"/>
              </a:solidFill>
              <a:latin typeface="Source Sans Pro Black" pitchFamily="34"/>
            </a:endParaRPr>
          </a:p>
          <a:p>
            <a:pPr lvl="0" algn="l"/>
            <a:r>
              <a:rPr lang="ru-RU" sz="2600" b="1" dirty="0">
                <a:solidFill>
                  <a:srgbClr val="04617B"/>
                </a:solidFill>
                <a:latin typeface="Source Sans Pro Black" pitchFamily="34"/>
              </a:rPr>
              <a:t>    00 08: длина имени поля («</a:t>
            </a:r>
            <a:r>
              <a:rPr lang="ru-RU" sz="2600" b="1" dirty="0" err="1">
                <a:solidFill>
                  <a:srgbClr val="04617B"/>
                </a:solidFill>
                <a:latin typeface="Source Sans Pro Black" pitchFamily="34"/>
              </a:rPr>
              <a:t>lastName</a:t>
            </a:r>
            <a:r>
              <a:rPr lang="ru-RU" sz="2600" b="1" dirty="0">
                <a:solidFill>
                  <a:srgbClr val="04617B"/>
                </a:solidFill>
                <a:latin typeface="Source Sans Pro Black" pitchFamily="34"/>
              </a:rPr>
              <a:t>» пошло вперед  по алфавиту)</a:t>
            </a:r>
          </a:p>
          <a:p>
            <a:pPr lvl="0" algn="l"/>
            <a:r>
              <a:rPr lang="ru-RU" sz="2600" b="1" dirty="0">
                <a:solidFill>
                  <a:srgbClr val="04617B"/>
                </a:solidFill>
                <a:latin typeface="Source Sans Pro Black" pitchFamily="34"/>
              </a:rPr>
              <a:t>    … - и так далее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5AD8516-878B-9649-A94A-0AAC10D37DA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85750" y="-131311"/>
            <a:ext cx="11532870" cy="7063472"/>
          </a:xfrm>
        </p:spPr>
        <p:txBody>
          <a:bodyPr anchor="ctr"/>
          <a:lstStyle/>
          <a:p>
            <a:pPr lvl="0" algn="l"/>
            <a:r>
              <a:rPr lang="ru-RU" b="1" dirty="0">
                <a:solidFill>
                  <a:srgbClr val="04617B"/>
                </a:solidFill>
                <a:latin typeface="Source Sans Pro Black" pitchFamily="34"/>
              </a:rPr>
              <a:t>    </a:t>
            </a:r>
          </a:p>
          <a:p>
            <a:pPr lvl="0" algn="l"/>
            <a:r>
              <a:rPr lang="ru-RU" b="1" dirty="0">
                <a:solidFill>
                  <a:srgbClr val="04617B"/>
                </a:solidFill>
                <a:latin typeface="Source Sans Pro Black" pitchFamily="34"/>
              </a:rPr>
              <a:t>            JVM </a:t>
            </a:r>
            <a:r>
              <a:rPr lang="ru-RU" b="1" dirty="0" err="1">
                <a:solidFill>
                  <a:srgbClr val="04617B"/>
                </a:solidFill>
                <a:latin typeface="Source Sans Pro Black" pitchFamily="34"/>
              </a:rPr>
              <a:t>сериализация</a:t>
            </a:r>
            <a:r>
              <a:rPr lang="ru-RU" b="1" dirty="0">
                <a:solidFill>
                  <a:srgbClr val="04617B"/>
                </a:solidFill>
                <a:latin typeface="Source Sans Pro Black" pitchFamily="34"/>
              </a:rPr>
              <a:t> скрупулезно опишет:</a:t>
            </a:r>
          </a:p>
          <a:p>
            <a:pPr lvl="0" algn="l"/>
            <a:endParaRPr lang="ru-RU" b="1" dirty="0">
              <a:solidFill>
                <a:srgbClr val="04617B"/>
              </a:solidFill>
              <a:latin typeface="Source Sans Pro Black" pitchFamily="34"/>
            </a:endParaRPr>
          </a:p>
          <a:p>
            <a:pPr lvl="0" algn="l"/>
            <a:r>
              <a:rPr lang="ru-RU" sz="2600" b="1" dirty="0">
                <a:solidFill>
                  <a:srgbClr val="04617B"/>
                </a:solidFill>
                <a:latin typeface="Source Sans Pro Black" pitchFamily="34"/>
              </a:rPr>
              <a:t>   </a:t>
            </a:r>
            <a:r>
              <a:rPr lang="ru-RU" b="1" dirty="0">
                <a:solidFill>
                  <a:srgbClr val="04617B"/>
                </a:solidFill>
                <a:latin typeface="Source Sans Pro Black" pitchFamily="34"/>
              </a:rPr>
              <a:t>       - поля класса</a:t>
            </a:r>
          </a:p>
          <a:p>
            <a:pPr lvl="0" algn="l"/>
            <a:r>
              <a:rPr lang="ru-RU" b="1" dirty="0">
                <a:solidFill>
                  <a:srgbClr val="04617B"/>
                </a:solidFill>
                <a:latin typeface="Source Sans Pro Black" pitchFamily="34"/>
              </a:rPr>
              <a:t>         - их значения</a:t>
            </a:r>
          </a:p>
          <a:p>
            <a:pPr lvl="0" algn="l"/>
            <a:r>
              <a:rPr lang="ru-RU" b="1" dirty="0">
                <a:solidFill>
                  <a:srgbClr val="04617B"/>
                </a:solidFill>
                <a:latin typeface="Source Sans Pro Black" pitchFamily="34"/>
              </a:rPr>
              <a:t>         - сам класс и все дерево (граф) наследования, вплоть до </a:t>
            </a:r>
            <a:r>
              <a:rPr lang="ru-RU" b="1" dirty="0" err="1">
                <a:solidFill>
                  <a:srgbClr val="04617B"/>
                </a:solidFill>
                <a:latin typeface="Source Sans Pro Black" pitchFamily="34"/>
              </a:rPr>
              <a:t>java.lang.Object</a:t>
            </a:r>
            <a:endParaRPr lang="ru-RU" b="1" dirty="0">
              <a:solidFill>
                <a:srgbClr val="04617B"/>
              </a:solidFill>
              <a:latin typeface="Source Sans Pro Black" pitchFamily="34"/>
            </a:endParaRPr>
          </a:p>
          <a:p>
            <a:pPr lvl="0" algn="l"/>
            <a:endParaRPr lang="ru-RU" sz="2600" b="1" dirty="0">
              <a:solidFill>
                <a:srgbClr val="04617B"/>
              </a:solidFill>
              <a:latin typeface="Source Sans Pro Black" pitchFamily="34"/>
            </a:endParaRPr>
          </a:p>
          <a:p>
            <a:pPr lvl="0" algn="l"/>
            <a:r>
              <a:rPr lang="ru-RU" sz="2600" b="1" dirty="0">
                <a:solidFill>
                  <a:srgbClr val="04617B"/>
                </a:solidFill>
                <a:latin typeface="Source Sans Pro Black" pitchFamily="34"/>
              </a:rPr>
              <a:t> </a:t>
            </a:r>
          </a:p>
          <a:p>
            <a:pPr lvl="0" algn="l"/>
            <a:r>
              <a:rPr lang="ru-RU" sz="2600" b="1" dirty="0">
                <a:solidFill>
                  <a:srgbClr val="04617B"/>
                </a:solidFill>
                <a:latin typeface="Source Sans Pro Black" pitchFamily="34"/>
              </a:rPr>
              <a:t>    Примечание:</a:t>
            </a:r>
          </a:p>
          <a:p>
            <a:pPr lvl="0" algn="l"/>
            <a:r>
              <a:rPr lang="ru-RU" sz="2600" b="1" dirty="0">
                <a:solidFill>
                  <a:srgbClr val="04617B"/>
                </a:solidFill>
                <a:latin typeface="Source Sans Pro Black" pitchFamily="34"/>
              </a:rPr>
              <a:t>    подробно можно почитать здесь - </a:t>
            </a:r>
            <a:r>
              <a:rPr lang="ru-RU" sz="2600" b="1" dirty="0" err="1">
                <a:solidFill>
                  <a:srgbClr val="04617B"/>
                </a:solidFill>
                <a:latin typeface="Source Sans Pro Black" pitchFamily="34"/>
              </a:rPr>
              <a:t>https</a:t>
            </a:r>
            <a:r>
              <a:rPr lang="ru-RU" sz="2600" b="1" dirty="0">
                <a:solidFill>
                  <a:srgbClr val="04617B"/>
                </a:solidFill>
                <a:latin typeface="Source Sans Pro Black" pitchFamily="34"/>
              </a:rPr>
              <a:t>://</a:t>
            </a:r>
            <a:r>
              <a:rPr lang="ru-RU" sz="2600" b="1" dirty="0" err="1">
                <a:solidFill>
                  <a:srgbClr val="04617B"/>
                </a:solidFill>
                <a:latin typeface="Source Sans Pro Black" pitchFamily="34"/>
              </a:rPr>
              <a:t>habr.com</a:t>
            </a:r>
            <a:r>
              <a:rPr lang="ru-RU" sz="2600" b="1" dirty="0">
                <a:solidFill>
                  <a:srgbClr val="04617B"/>
                </a:solidFill>
                <a:latin typeface="Source Sans Pro Black" pitchFamily="34"/>
              </a:rPr>
              <a:t>/</a:t>
            </a:r>
            <a:r>
              <a:rPr lang="ru-RU" sz="2600" b="1" dirty="0" err="1">
                <a:solidFill>
                  <a:srgbClr val="04617B"/>
                </a:solidFill>
                <a:latin typeface="Source Sans Pro Black" pitchFamily="34"/>
              </a:rPr>
              <a:t>ru</a:t>
            </a:r>
            <a:r>
              <a:rPr lang="ru-RU" sz="2600" b="1" dirty="0">
                <a:solidFill>
                  <a:srgbClr val="04617B"/>
                </a:solidFill>
                <a:latin typeface="Source Sans Pro Black" pitchFamily="34"/>
              </a:rPr>
              <a:t>/</a:t>
            </a:r>
            <a:r>
              <a:rPr lang="ru-RU" sz="2600" b="1" dirty="0" err="1">
                <a:solidFill>
                  <a:srgbClr val="04617B"/>
                </a:solidFill>
                <a:latin typeface="Source Sans Pro Black" pitchFamily="34"/>
              </a:rPr>
              <a:t>post</a:t>
            </a:r>
            <a:r>
              <a:rPr lang="ru-RU" sz="2600" b="1" dirty="0">
                <a:solidFill>
                  <a:srgbClr val="04617B"/>
                </a:solidFill>
                <a:latin typeface="Source Sans Pro Black" pitchFamily="34"/>
              </a:rPr>
              <a:t>/60317/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11B6114F-2A7E-514E-96FF-55E1CDEB3A7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32000" y="192384"/>
            <a:ext cx="10798560" cy="7360989"/>
          </a:xfrm>
        </p:spPr>
        <p:txBody>
          <a:bodyPr anchor="ctr"/>
          <a:lstStyle/>
          <a:p>
            <a:pPr lvl="0" algn="ctr"/>
            <a:r>
              <a:rPr lang="ru-RU" sz="4000" b="1" dirty="0">
                <a:solidFill>
                  <a:srgbClr val="04617B"/>
                </a:solidFill>
                <a:latin typeface="Source Sans Pro Black" pitchFamily="2"/>
              </a:rPr>
              <a:t>Пример:</a:t>
            </a:r>
          </a:p>
          <a:p>
            <a:pPr lvl="0" algn="l"/>
            <a:r>
              <a:rPr lang="ru-RU" sz="20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public</a:t>
            </a:r>
            <a: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20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class</a:t>
            </a:r>
            <a: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20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BasePerson</a:t>
            </a:r>
            <a: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20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implements</a:t>
            </a:r>
            <a: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20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Serializable</a:t>
            </a:r>
            <a: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{</a:t>
            </a:r>
            <a:b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   </a:t>
            </a:r>
            <a:r>
              <a:rPr lang="ru-RU" sz="20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private</a:t>
            </a:r>
            <a: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20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final</a:t>
            </a:r>
            <a: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20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String</a:t>
            </a:r>
            <a: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2000" b="1" dirty="0" err="1">
                <a:solidFill>
                  <a:srgbClr val="9876AA"/>
                </a:solidFill>
                <a:latin typeface="Courier New" pitchFamily="2"/>
                <a:cs typeface="Courier New" pitchFamily="2"/>
              </a:rPr>
              <a:t>name</a:t>
            </a:r>
            <a: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...</a:t>
            </a:r>
            <a:b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}</a:t>
            </a:r>
          </a:p>
          <a:p>
            <a:pPr lvl="0" algn="l"/>
            <a:r>
              <a:rPr lang="ru-RU" sz="20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public</a:t>
            </a:r>
            <a: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20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class</a:t>
            </a:r>
            <a: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20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FullPerson</a:t>
            </a:r>
            <a: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20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extends</a:t>
            </a:r>
            <a: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20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BasePerson</a:t>
            </a:r>
            <a: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20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implements</a:t>
            </a:r>
            <a: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20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Serializable</a:t>
            </a:r>
            <a: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{</a:t>
            </a:r>
            <a:b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   </a:t>
            </a:r>
            <a:r>
              <a:rPr lang="ru-RU" sz="20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private</a:t>
            </a:r>
            <a: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20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final</a:t>
            </a:r>
            <a: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20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String</a:t>
            </a:r>
            <a: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2000" b="1" dirty="0" err="1">
                <a:solidFill>
                  <a:srgbClr val="9876AA"/>
                </a:solidFill>
                <a:latin typeface="Courier New" pitchFamily="2"/>
                <a:cs typeface="Courier New" pitchFamily="2"/>
              </a:rPr>
              <a:t>lastName</a:t>
            </a:r>
            <a: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...</a:t>
            </a:r>
            <a:b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}</a:t>
            </a:r>
          </a:p>
          <a:p>
            <a:pPr lvl="0" algn="l"/>
            <a:r>
              <a:rPr lang="ru-RU" sz="20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public</a:t>
            </a:r>
            <a: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20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class</a:t>
            </a:r>
            <a: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User1 </a:t>
            </a:r>
            <a:r>
              <a:rPr lang="ru-RU" sz="20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extends</a:t>
            </a:r>
            <a: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20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FullPerson</a:t>
            </a:r>
            <a: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20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implements</a:t>
            </a:r>
            <a: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20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Serializable</a:t>
            </a:r>
            <a: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{</a:t>
            </a:r>
            <a:b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   </a:t>
            </a:r>
            <a:r>
              <a:rPr lang="ru-RU" sz="20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public</a:t>
            </a:r>
            <a: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2000" b="1" dirty="0" err="1">
                <a:solidFill>
                  <a:srgbClr val="FFC66D"/>
                </a:solidFill>
                <a:latin typeface="Courier New" pitchFamily="2"/>
                <a:cs typeface="Courier New" pitchFamily="2"/>
              </a:rPr>
              <a:t>BadSerializableUser</a:t>
            </a:r>
            <a: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</a:t>
            </a:r>
            <a:r>
              <a:rPr lang="ru-RU" sz="20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String</a:t>
            </a:r>
            <a: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20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name</a:t>
            </a:r>
            <a: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, </a:t>
            </a:r>
            <a:r>
              <a:rPr lang="ru-RU" sz="20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String</a:t>
            </a:r>
            <a: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20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lastName</a:t>
            </a:r>
            <a: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) {</a:t>
            </a:r>
            <a:b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20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super</a:t>
            </a:r>
            <a: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</a:t>
            </a:r>
            <a:r>
              <a:rPr lang="ru-RU" sz="20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name</a:t>
            </a:r>
            <a: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, </a:t>
            </a:r>
            <a:r>
              <a:rPr lang="ru-RU" sz="20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lastName</a:t>
            </a:r>
            <a: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)</a:t>
            </a:r>
            <a: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</a:t>
            </a:r>
            <a: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}</a:t>
            </a:r>
            <a:b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}</a:t>
            </a:r>
          </a:p>
          <a:p>
            <a:pPr lvl="0" algn="l"/>
            <a:r>
              <a:rPr lang="ru-RU" sz="20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public</a:t>
            </a:r>
            <a: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20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class</a:t>
            </a:r>
            <a: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User2 </a:t>
            </a:r>
            <a:r>
              <a:rPr lang="ru-RU" sz="20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implements</a:t>
            </a:r>
            <a: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20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Serializable</a:t>
            </a:r>
            <a: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{</a:t>
            </a:r>
            <a:b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   </a:t>
            </a:r>
            <a:r>
              <a:rPr lang="ru-RU" sz="20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private</a:t>
            </a:r>
            <a: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20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final</a:t>
            </a:r>
            <a: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20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String</a:t>
            </a:r>
            <a: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2000" b="1" dirty="0" err="1">
                <a:solidFill>
                  <a:srgbClr val="9876AA"/>
                </a:solidFill>
                <a:latin typeface="Courier New" pitchFamily="2"/>
                <a:cs typeface="Courier New" pitchFamily="2"/>
              </a:rPr>
              <a:t>name</a:t>
            </a:r>
            <a: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</a:t>
            </a:r>
            <a:r>
              <a:rPr lang="ru-RU" sz="20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private</a:t>
            </a:r>
            <a: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20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final</a:t>
            </a:r>
            <a: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20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String</a:t>
            </a:r>
            <a: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2000" b="1" dirty="0" err="1">
                <a:solidFill>
                  <a:srgbClr val="9876AA"/>
                </a:solidFill>
                <a:latin typeface="Courier New" pitchFamily="2"/>
                <a:cs typeface="Courier New" pitchFamily="2"/>
              </a:rPr>
              <a:t>lastName</a:t>
            </a:r>
            <a: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...</a:t>
            </a:r>
            <a:b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}</a:t>
            </a:r>
          </a:p>
          <a:p>
            <a:pPr lvl="0" algn="ctr"/>
            <a:endParaRPr lang="ru-RU" sz="2000" b="1" dirty="0">
              <a:solidFill>
                <a:srgbClr val="04617B"/>
              </a:solidFill>
              <a:latin typeface="Source Sans Pro Black" pitchFamily="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4D7E438A-CC6D-B04A-943E-B1562802689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9040" y="301320"/>
            <a:ext cx="10798560" cy="5851800"/>
          </a:xfrm>
        </p:spPr>
        <p:txBody>
          <a:bodyPr anchor="ctr"/>
          <a:lstStyle/>
          <a:p>
            <a:pPr lvl="0" algn="ctr"/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Вопрос: какой класс следует использовать в данном типе сериализации</a:t>
            </a:r>
          </a:p>
          <a:p>
            <a:pPr lvl="0" algn="ctr"/>
            <a:endParaRPr lang="ru-RU" sz="4000" b="1">
              <a:solidFill>
                <a:srgbClr val="04617B"/>
              </a:solidFill>
              <a:latin typeface="Source Sans Pro Black" pitchFamily="2"/>
            </a:endParaRPr>
          </a:p>
          <a:p>
            <a:pPr lvl="0" algn="ctr"/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User1 или User2?</a:t>
            </a:r>
          </a:p>
          <a:p>
            <a:pPr lvl="0" algn="ctr"/>
            <a:endParaRPr lang="ru-RU" sz="4000" b="1">
              <a:solidFill>
                <a:srgbClr val="04617B"/>
              </a:solidFill>
              <a:latin typeface="Source Sans Pro Black" pitchFamily="2"/>
            </a:endParaRPr>
          </a:p>
          <a:p>
            <a:pPr lvl="0" algn="ctr"/>
            <a:endParaRPr lang="ru-RU" sz="4000" b="1">
              <a:solidFill>
                <a:srgbClr val="04617B"/>
              </a:solidFill>
              <a:latin typeface="Source Sans Pro Black" pitchFamily="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0F20A83D-7120-C74E-91EA-A9AC972A5E3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9040" y="301319"/>
            <a:ext cx="10798560" cy="7258355"/>
          </a:xfrm>
        </p:spPr>
        <p:txBody>
          <a:bodyPr anchor="ctr"/>
          <a:lstStyle/>
          <a:p>
            <a:pPr lvl="0" algn="ctr"/>
            <a:r>
              <a:rPr lang="ru-RU" sz="4000" b="1" dirty="0">
                <a:solidFill>
                  <a:srgbClr val="04617B"/>
                </a:solidFill>
                <a:latin typeface="Source Sans Pro Black" pitchFamily="2"/>
              </a:rPr>
              <a:t>Метод </a:t>
            </a:r>
            <a:r>
              <a:rPr lang="ru-RU" sz="4000" b="1" dirty="0" err="1">
                <a:solidFill>
                  <a:srgbClr val="04617B"/>
                </a:solidFill>
                <a:latin typeface="Source Sans Pro Black" pitchFamily="2"/>
              </a:rPr>
              <a:t>toString</a:t>
            </a:r>
            <a:r>
              <a:rPr lang="ru-RU" sz="4000" b="1" dirty="0">
                <a:solidFill>
                  <a:srgbClr val="04617B"/>
                </a:solidFill>
                <a:latin typeface="Source Sans Pro Black" pitchFamily="2"/>
              </a:rPr>
              <a:t> вернет одинаковые результаты:</a:t>
            </a:r>
          </a:p>
          <a:p>
            <a:pPr lvl="0" algn="ctr"/>
            <a:r>
              <a:rPr lang="ru-RU" sz="2600" b="1" dirty="0">
                <a:solidFill>
                  <a:srgbClr val="04617B"/>
                </a:solidFill>
                <a:latin typeface="Source Sans Pro Black" pitchFamily="2"/>
              </a:rPr>
              <a:t>{User1[</a:t>
            </a:r>
            <a:r>
              <a:rPr lang="ru-RU" sz="2600" b="1" dirty="0" err="1">
                <a:solidFill>
                  <a:srgbClr val="04617B"/>
                </a:solidFill>
                <a:latin typeface="Source Sans Pro Black" pitchFamily="2"/>
              </a:rPr>
              <a:t>name</a:t>
            </a:r>
            <a:r>
              <a:rPr lang="ru-RU" sz="2600" b="1" dirty="0">
                <a:solidFill>
                  <a:srgbClr val="04617B"/>
                </a:solidFill>
                <a:latin typeface="Source Sans Pro Black" pitchFamily="2"/>
              </a:rPr>
              <a:t>="user_name_1" </a:t>
            </a:r>
            <a:r>
              <a:rPr lang="ru-RU" sz="2600" b="1" dirty="0" err="1">
                <a:solidFill>
                  <a:srgbClr val="04617B"/>
                </a:solidFill>
                <a:latin typeface="Source Sans Pro Black" pitchFamily="2"/>
              </a:rPr>
              <a:t>lastName</a:t>
            </a:r>
            <a:r>
              <a:rPr lang="ru-RU" sz="2600" b="1" dirty="0">
                <a:solidFill>
                  <a:srgbClr val="04617B"/>
                </a:solidFill>
                <a:latin typeface="Source Sans Pro Black" pitchFamily="2"/>
              </a:rPr>
              <a:t>="user_lastname_1"]}</a:t>
            </a:r>
          </a:p>
          <a:p>
            <a:pPr lvl="0" algn="ctr"/>
            <a:r>
              <a:rPr lang="ru-RU" sz="2600" b="1" dirty="0">
                <a:solidFill>
                  <a:srgbClr val="04617B"/>
                </a:solidFill>
                <a:latin typeface="Source Sans Pro Black" pitchFamily="2"/>
              </a:rPr>
              <a:t>{User2[</a:t>
            </a:r>
            <a:r>
              <a:rPr lang="ru-RU" sz="2600" b="1" dirty="0" err="1">
                <a:solidFill>
                  <a:srgbClr val="04617B"/>
                </a:solidFill>
                <a:latin typeface="Source Sans Pro Black" pitchFamily="2"/>
              </a:rPr>
              <a:t>name</a:t>
            </a:r>
            <a:r>
              <a:rPr lang="ru-RU" sz="2600" b="1" dirty="0">
                <a:solidFill>
                  <a:srgbClr val="04617B"/>
                </a:solidFill>
                <a:latin typeface="Source Sans Pro Black" pitchFamily="2"/>
              </a:rPr>
              <a:t>="user_name_1" </a:t>
            </a:r>
            <a:r>
              <a:rPr lang="ru-RU" sz="2600" b="1" dirty="0" err="1">
                <a:solidFill>
                  <a:srgbClr val="04617B"/>
                </a:solidFill>
                <a:latin typeface="Source Sans Pro Black" pitchFamily="2"/>
              </a:rPr>
              <a:t>lastName</a:t>
            </a:r>
            <a:r>
              <a:rPr lang="ru-RU" sz="2600" b="1" dirty="0">
                <a:solidFill>
                  <a:srgbClr val="04617B"/>
                </a:solidFill>
                <a:latin typeface="Source Sans Pro Black" pitchFamily="2"/>
              </a:rPr>
              <a:t>="user_lastname_1"]}</a:t>
            </a:r>
          </a:p>
          <a:p>
            <a:pPr lvl="0" algn="ctr"/>
            <a:endParaRPr lang="ru-RU" sz="2600" b="1" dirty="0">
              <a:solidFill>
                <a:srgbClr val="04617B"/>
              </a:solidFill>
              <a:latin typeface="Source Sans Pro Black" pitchFamily="2"/>
            </a:endParaRPr>
          </a:p>
          <a:p>
            <a:pPr lvl="0" algn="ctr"/>
            <a:r>
              <a:rPr lang="ru-RU" sz="2600" b="1" dirty="0">
                <a:solidFill>
                  <a:srgbClr val="04617B"/>
                </a:solidFill>
                <a:latin typeface="Source Sans Pro Black" pitchFamily="2"/>
              </a:rPr>
              <a:t>А вот итоговое количество байт после </a:t>
            </a:r>
            <a:r>
              <a:rPr lang="ru-RU" sz="2600" b="1" dirty="0" err="1">
                <a:solidFill>
                  <a:srgbClr val="04617B"/>
                </a:solidFill>
                <a:latin typeface="Source Sans Pro Black" pitchFamily="2"/>
              </a:rPr>
              <a:t>сериализации</a:t>
            </a:r>
            <a:r>
              <a:rPr lang="ru-RU" sz="2600" b="1" dirty="0">
                <a:solidFill>
                  <a:srgbClr val="04617B"/>
                </a:solidFill>
                <a:latin typeface="Source Sans Pro Black" pitchFamily="2"/>
              </a:rPr>
              <a:t> будет разным:</a:t>
            </a:r>
          </a:p>
          <a:p>
            <a:pPr lvl="0" algn="ctr"/>
            <a:r>
              <a:rPr lang="ru-RU" sz="2600" b="1" dirty="0">
                <a:solidFill>
                  <a:srgbClr val="04617B"/>
                </a:solidFill>
                <a:latin typeface="Source Sans Pro Black" pitchFamily="2"/>
              </a:rPr>
              <a:t>User1 -  230</a:t>
            </a:r>
          </a:p>
          <a:p>
            <a:pPr lvl="0" algn="ctr"/>
            <a:r>
              <a:rPr lang="ru-RU" sz="2600" b="1" dirty="0">
                <a:solidFill>
                  <a:srgbClr val="04617B"/>
                </a:solidFill>
                <a:latin typeface="Source Sans Pro Black" pitchFamily="2"/>
              </a:rPr>
              <a:t>User2 - 131</a:t>
            </a:r>
          </a:p>
          <a:p>
            <a:pPr lvl="0" algn="ctr"/>
            <a:endParaRPr lang="ru-RU" sz="2600" b="1" dirty="0">
              <a:solidFill>
                <a:srgbClr val="04617B"/>
              </a:solidFill>
              <a:latin typeface="Source Sans Pro Black" pitchFamily="2"/>
            </a:endParaRPr>
          </a:p>
          <a:p>
            <a:pPr lvl="0" algn="ctr"/>
            <a:r>
              <a:rPr lang="ru-RU" sz="2600" b="1" dirty="0">
                <a:solidFill>
                  <a:srgbClr val="CE181E"/>
                </a:solidFill>
                <a:latin typeface="Source Sans Pro Black" pitchFamily="2"/>
              </a:rPr>
              <a:t>Почему?</a:t>
            </a:r>
          </a:p>
          <a:p>
            <a:pPr lvl="0" algn="ctr"/>
            <a:endParaRPr lang="ru-RU" sz="2600" b="1" dirty="0">
              <a:solidFill>
                <a:srgbClr val="04617B"/>
              </a:solidFill>
              <a:latin typeface="Source Sans Pro Black" pitchFamily="2"/>
            </a:endParaRPr>
          </a:p>
          <a:p>
            <a:pPr lvl="0" algn="ctr"/>
            <a:endParaRPr lang="ru-RU" sz="2600" b="1" dirty="0">
              <a:solidFill>
                <a:srgbClr val="04617B"/>
              </a:solidFill>
              <a:latin typeface="Source Sans Pro Black" pitchFamily="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C7785E6B-1830-8947-A959-8DA9D1DF181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9040" y="1693467"/>
            <a:ext cx="10798560" cy="3067506"/>
          </a:xfrm>
        </p:spPr>
        <p:txBody>
          <a:bodyPr anchor="ctr"/>
          <a:lstStyle/>
          <a:p>
            <a:pPr lvl="0" algn="ctr"/>
            <a:r>
              <a:rPr lang="ru-RU" sz="4000" b="1" dirty="0">
                <a:solidFill>
                  <a:srgbClr val="04617B"/>
                </a:solidFill>
                <a:latin typeface="Source Sans Pro Black" pitchFamily="2"/>
              </a:rPr>
              <a:t>У User1 длиннее граф наследования до </a:t>
            </a:r>
            <a:r>
              <a:rPr lang="ru-RU" sz="4000" b="1" dirty="0" err="1">
                <a:solidFill>
                  <a:srgbClr val="04617B"/>
                </a:solidFill>
                <a:latin typeface="Source Sans Pro Black" pitchFamily="2"/>
              </a:rPr>
              <a:t>java.lang.Object</a:t>
            </a:r>
            <a:r>
              <a:rPr lang="ru-RU" sz="4000" b="1" dirty="0">
                <a:solidFill>
                  <a:srgbClr val="04617B"/>
                </a:solidFill>
                <a:latin typeface="Source Sans Pro Black" pitchFamily="2"/>
              </a:rPr>
              <a:t>.</a:t>
            </a:r>
          </a:p>
          <a:p>
            <a:pPr lvl="0" algn="ctr"/>
            <a:endParaRPr lang="ru-RU" sz="4000" b="1" dirty="0">
              <a:solidFill>
                <a:srgbClr val="04617B"/>
              </a:solidFill>
              <a:latin typeface="Source Sans Pro Black" pitchFamily="2"/>
            </a:endParaRPr>
          </a:p>
          <a:p>
            <a:pPr lvl="0" algn="ctr"/>
            <a:r>
              <a:rPr lang="ru-RU" sz="2800" b="1" i="1" dirty="0">
                <a:solidFill>
                  <a:srgbClr val="04617B"/>
                </a:solidFill>
                <a:latin typeface="Source Sans Pro Black" pitchFamily="2"/>
              </a:rPr>
              <a:t>Каждый фрейм данных будет съедать почти в 2 раза больше траффика без какой-либо смысловой нагрузки.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5CC873CF-AB15-0B4F-9D63-4B5BAF84DAB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9040" y="301320"/>
            <a:ext cx="10798560" cy="5851800"/>
          </a:xfrm>
        </p:spPr>
        <p:txBody>
          <a:bodyPr anchor="ctr"/>
          <a:lstStyle/>
          <a:p>
            <a:pPr lvl="0" algn="ctr"/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Можно ли сэкономить еще траффик?</a:t>
            </a:r>
          </a:p>
          <a:p>
            <a:pPr lvl="0" algn="ctr"/>
            <a:endParaRPr lang="ru-RU" sz="4000" b="1">
              <a:solidFill>
                <a:srgbClr val="04617B"/>
              </a:solidFill>
              <a:latin typeface="Source Sans Pro Black" pitchFamily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CC477947-985D-BB46-8F9C-6DF8BD1503C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9040" y="841319"/>
            <a:ext cx="10798560" cy="5851800"/>
          </a:xfrm>
        </p:spPr>
        <p:txBody>
          <a:bodyPr anchor="ctr"/>
          <a:lstStyle/>
          <a:p>
            <a:pPr lvl="0" algn="ctr"/>
            <a:r>
              <a:rPr lang="ru-RU" sz="6600" b="1">
                <a:solidFill>
                  <a:srgbClr val="04617B"/>
                </a:solidFill>
                <a:latin typeface="Source Sans Pro Black" pitchFamily="2"/>
              </a:rPr>
              <a:t>Что за зверь?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C014C4DF-0A17-0140-B62E-3B240B72C6F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9040" y="1329390"/>
            <a:ext cx="10798560" cy="4770537"/>
          </a:xfrm>
        </p:spPr>
        <p:txBody>
          <a:bodyPr anchor="ctr"/>
          <a:lstStyle/>
          <a:p>
            <a:pPr lvl="0" algn="ctr"/>
            <a:r>
              <a:rPr lang="ru-RU" sz="4000" b="1" dirty="0">
                <a:solidFill>
                  <a:srgbClr val="04617B"/>
                </a:solidFill>
                <a:latin typeface="Source Sans Pro Black" pitchFamily="2"/>
              </a:rPr>
              <a:t>Да, реализовать интерфейс </a:t>
            </a:r>
            <a:r>
              <a:rPr lang="ru-RU" sz="4000" b="1" dirty="0" err="1">
                <a:solidFill>
                  <a:srgbClr val="04617B"/>
                </a:solidFill>
                <a:latin typeface="Source Sans Pro Black" pitchFamily="2"/>
              </a:rPr>
              <a:t>Externalizable</a:t>
            </a:r>
            <a:endParaRPr lang="ru-RU" sz="4000" b="1" dirty="0">
              <a:solidFill>
                <a:srgbClr val="04617B"/>
              </a:solidFill>
              <a:latin typeface="Source Sans Pro Black" pitchFamily="2"/>
            </a:endParaRPr>
          </a:p>
          <a:p>
            <a:pPr lvl="0" algn="ctr"/>
            <a:r>
              <a:rPr lang="ru-RU" b="1" dirty="0">
                <a:solidFill>
                  <a:srgbClr val="04617B"/>
                </a:solidFill>
                <a:latin typeface="Source Sans Pro Black" pitchFamily="2"/>
              </a:rPr>
              <a:t>Данный интерфейс требует условий:</a:t>
            </a:r>
          </a:p>
          <a:p>
            <a:pPr lvl="0" algn="l"/>
            <a:r>
              <a:rPr lang="ru-RU" b="1" dirty="0">
                <a:solidFill>
                  <a:srgbClr val="04617B"/>
                </a:solidFill>
                <a:latin typeface="Source Sans Pro Black" pitchFamily="2"/>
              </a:rPr>
              <a:t>  1. Наличие конструктора по умолчанию</a:t>
            </a:r>
          </a:p>
          <a:p>
            <a:pPr lvl="0" algn="l"/>
            <a:r>
              <a:rPr lang="ru-RU" b="1" dirty="0">
                <a:solidFill>
                  <a:srgbClr val="04617B"/>
                </a:solidFill>
                <a:latin typeface="Source Sans Pro Black" pitchFamily="2"/>
              </a:rPr>
              <a:t>  2. Геттеры и сеттеры ко всем приватным полям</a:t>
            </a:r>
          </a:p>
          <a:p>
            <a:pPr lvl="0" algn="l"/>
            <a:r>
              <a:rPr lang="ru-RU" b="1" dirty="0">
                <a:solidFill>
                  <a:srgbClr val="04617B"/>
                </a:solidFill>
                <a:latin typeface="Source Sans Pro Black" pitchFamily="2"/>
              </a:rPr>
              <a:t>  3. Реализация методов </a:t>
            </a:r>
            <a:r>
              <a:rPr lang="ru-RU" b="1" i="1" dirty="0" err="1">
                <a:solidFill>
                  <a:srgbClr val="00888A"/>
                </a:solidFill>
                <a:latin typeface="Source Sans Pro Black" pitchFamily="2"/>
              </a:rPr>
              <a:t>readObject</a:t>
            </a:r>
            <a:r>
              <a:rPr lang="ru-RU" b="1" dirty="0">
                <a:solidFill>
                  <a:srgbClr val="04617B"/>
                </a:solidFill>
                <a:latin typeface="Source Sans Pro Black" pitchFamily="2"/>
              </a:rPr>
              <a:t> и </a:t>
            </a:r>
            <a:r>
              <a:rPr lang="ru-RU" b="1" i="1" dirty="0" err="1">
                <a:solidFill>
                  <a:srgbClr val="00888A"/>
                </a:solidFill>
                <a:latin typeface="Source Sans Pro Black" pitchFamily="2"/>
              </a:rPr>
              <a:t>writeObject</a:t>
            </a:r>
            <a:endParaRPr lang="ru-RU" b="1" i="1" dirty="0">
              <a:solidFill>
                <a:srgbClr val="00888A"/>
              </a:solidFill>
              <a:latin typeface="Source Sans Pro Black" pitchFamily="2"/>
            </a:endParaRPr>
          </a:p>
          <a:p>
            <a:pPr lvl="0" algn="l"/>
            <a:r>
              <a:rPr lang="ru-RU" b="1" dirty="0">
                <a:solidFill>
                  <a:srgbClr val="0B6364"/>
                </a:solidFill>
                <a:latin typeface="Source Sans Pro Black" pitchFamily="2"/>
              </a:rPr>
              <a:t>  4. А еще </a:t>
            </a:r>
            <a:r>
              <a:rPr lang="ru-RU" b="1" i="1" dirty="0" err="1">
                <a:solidFill>
                  <a:srgbClr val="00888A"/>
                </a:solidFill>
                <a:latin typeface="Source Sans Pro Black" pitchFamily="2"/>
              </a:rPr>
              <a:t>Externalizable</a:t>
            </a:r>
            <a:r>
              <a:rPr lang="ru-RU" b="1" i="1" dirty="0">
                <a:solidFill>
                  <a:srgbClr val="00888A"/>
                </a:solidFill>
                <a:latin typeface="Source Sans Pro Black" pitchFamily="2"/>
              </a:rPr>
              <a:t> </a:t>
            </a:r>
            <a:r>
              <a:rPr lang="ru-RU" b="1" i="1" dirty="0" err="1">
                <a:solidFill>
                  <a:srgbClr val="72BF44"/>
                </a:solidFill>
                <a:latin typeface="Source Sans Pro Black" pitchFamily="2"/>
              </a:rPr>
              <a:t>extends</a:t>
            </a:r>
            <a:r>
              <a:rPr lang="ru-RU" b="1" i="1" dirty="0">
                <a:solidFill>
                  <a:srgbClr val="72BF44"/>
                </a:solidFill>
                <a:latin typeface="Source Sans Pro Black" pitchFamily="2"/>
              </a:rPr>
              <a:t> </a:t>
            </a:r>
            <a:r>
              <a:rPr lang="ru-RU" b="1" i="1" dirty="0" err="1">
                <a:solidFill>
                  <a:srgbClr val="72BF44"/>
                </a:solidFill>
                <a:latin typeface="Source Sans Pro Black" pitchFamily="2"/>
              </a:rPr>
              <a:t>Serializable</a:t>
            </a:r>
            <a:endParaRPr lang="ru-RU" b="1" i="1" dirty="0">
              <a:solidFill>
                <a:srgbClr val="72BF44"/>
              </a:solidFill>
              <a:latin typeface="Source Sans Pro Black" pitchFamily="2"/>
            </a:endParaRPr>
          </a:p>
          <a:p>
            <a:pPr lvl="0" algn="ctr"/>
            <a:endParaRPr lang="ru-RU" sz="4000" b="1" dirty="0">
              <a:solidFill>
                <a:srgbClr val="04617B"/>
              </a:solidFill>
              <a:latin typeface="Source Sans Pro Black" pitchFamily="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5C6C0A60-0AC6-8646-B6D2-1062BB82C8C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89440" y="67320"/>
            <a:ext cx="10798560" cy="7301160"/>
          </a:xfrm>
        </p:spPr>
        <p:txBody>
          <a:bodyPr anchor="ctr"/>
          <a:lstStyle/>
          <a:p>
            <a:pPr lvl="0" algn="l"/>
            <a:endParaRPr lang="ru-RU" sz="900" b="1">
              <a:solidFill>
                <a:srgbClr val="CC7832"/>
              </a:solidFill>
              <a:latin typeface="Courier New" pitchFamily="2"/>
              <a:cs typeface="Courier New" pitchFamily="2"/>
            </a:endParaRPr>
          </a:p>
          <a:p>
            <a:pPr lvl="0" algn="l"/>
            <a:endParaRPr lang="ru-RU" sz="900" b="1">
              <a:solidFill>
                <a:srgbClr val="CC7832"/>
              </a:solidFill>
              <a:latin typeface="Courier New" pitchFamily="2"/>
              <a:cs typeface="Courier New" pitchFamily="2"/>
            </a:endParaRPr>
          </a:p>
          <a:p>
            <a:pPr lvl="0" algn="l"/>
            <a:endParaRPr lang="ru-RU" sz="900" b="1">
              <a:solidFill>
                <a:srgbClr val="CC7832"/>
              </a:solidFill>
              <a:latin typeface="Courier New" pitchFamily="2"/>
              <a:cs typeface="Courier New" pitchFamily="2"/>
            </a:endParaRPr>
          </a:p>
          <a:p>
            <a:pPr lvl="0" algn="l"/>
            <a:r>
              <a:rPr lang="ru-RU" sz="20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public class </a:t>
            </a:r>
            <a:r>
              <a:rPr lang="ru-RU" sz="20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ExternalizableUser </a:t>
            </a:r>
            <a:r>
              <a:rPr lang="ru-RU" sz="20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implements </a:t>
            </a:r>
            <a:r>
              <a:rPr lang="ru-RU" sz="20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Externalizable {</a:t>
            </a:r>
            <a:br>
              <a:rPr lang="ru-RU" sz="20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r>
              <a:rPr lang="ru-RU" sz="20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   </a:t>
            </a:r>
            <a:r>
              <a:rPr lang="ru-RU" sz="20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private </a:t>
            </a:r>
            <a:r>
              <a:rPr lang="ru-RU" sz="20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String </a:t>
            </a:r>
            <a:r>
              <a:rPr lang="ru-RU" sz="2000" b="1">
                <a:solidFill>
                  <a:srgbClr val="9876AA"/>
                </a:solidFill>
                <a:latin typeface="Courier New" pitchFamily="2"/>
                <a:cs typeface="Courier New" pitchFamily="2"/>
              </a:rPr>
              <a:t>name</a:t>
            </a:r>
            <a:r>
              <a:rPr lang="ru-RU" sz="20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20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20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private </a:t>
            </a:r>
            <a:r>
              <a:rPr lang="ru-RU" sz="20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String </a:t>
            </a:r>
            <a:r>
              <a:rPr lang="ru-RU" sz="2000" b="1">
                <a:solidFill>
                  <a:srgbClr val="9876AA"/>
                </a:solidFill>
                <a:latin typeface="Courier New" pitchFamily="2"/>
                <a:cs typeface="Courier New" pitchFamily="2"/>
              </a:rPr>
              <a:t>lastName</a:t>
            </a:r>
            <a:r>
              <a:rPr lang="ru-RU" sz="20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20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br>
              <a:rPr lang="ru-RU" sz="2000" b="1">
                <a:solidFill>
                  <a:srgbClr val="808080"/>
                </a:solidFill>
                <a:latin typeface="Courier New" pitchFamily="2"/>
                <a:cs typeface="Courier New" pitchFamily="2"/>
              </a:rPr>
            </a:br>
            <a:r>
              <a:rPr lang="ru-RU" sz="2000" b="1">
                <a:solidFill>
                  <a:srgbClr val="808080"/>
                </a:solidFill>
                <a:latin typeface="Courier New" pitchFamily="2"/>
                <a:cs typeface="Courier New" pitchFamily="2"/>
              </a:rPr>
              <a:t>    </a:t>
            </a:r>
            <a:r>
              <a:rPr lang="ru-RU" sz="20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public </a:t>
            </a:r>
            <a:r>
              <a:rPr lang="ru-RU" sz="20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ExternalizableUser() {}</a:t>
            </a:r>
            <a:br>
              <a:rPr lang="ru-RU" sz="20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br>
              <a:rPr lang="ru-RU" sz="20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r>
              <a:rPr lang="ru-RU" sz="20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   </a:t>
            </a:r>
            <a:r>
              <a:rPr lang="ru-RU" sz="20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public </a:t>
            </a:r>
            <a:r>
              <a:rPr lang="ru-RU" sz="20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ExternalizableUser(String name</a:t>
            </a:r>
            <a:r>
              <a:rPr lang="ru-RU" sz="20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, </a:t>
            </a:r>
            <a:r>
              <a:rPr lang="ru-RU" sz="20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String lastName) {</a:t>
            </a:r>
            <a:br>
              <a:rPr lang="ru-RU" sz="20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r>
              <a:rPr lang="ru-RU" sz="20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20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this</a:t>
            </a:r>
            <a:r>
              <a:rPr lang="ru-RU" sz="20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.</a:t>
            </a:r>
            <a:r>
              <a:rPr lang="ru-RU" sz="2000" b="1">
                <a:solidFill>
                  <a:srgbClr val="9876AA"/>
                </a:solidFill>
                <a:latin typeface="Courier New" pitchFamily="2"/>
                <a:cs typeface="Courier New" pitchFamily="2"/>
              </a:rPr>
              <a:t>name </a:t>
            </a:r>
            <a:r>
              <a:rPr lang="ru-RU" sz="20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= name</a:t>
            </a:r>
            <a:r>
              <a:rPr lang="ru-RU" sz="20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20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20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    this</a:t>
            </a:r>
            <a:r>
              <a:rPr lang="ru-RU" sz="20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.</a:t>
            </a:r>
            <a:r>
              <a:rPr lang="ru-RU" sz="2000" b="1">
                <a:solidFill>
                  <a:srgbClr val="9876AA"/>
                </a:solidFill>
                <a:latin typeface="Courier New" pitchFamily="2"/>
                <a:cs typeface="Courier New" pitchFamily="2"/>
              </a:rPr>
              <a:t>lastName </a:t>
            </a:r>
            <a:r>
              <a:rPr lang="ru-RU" sz="20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= lastName</a:t>
            </a:r>
            <a:r>
              <a:rPr lang="ru-RU" sz="20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20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20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</a:t>
            </a:r>
            <a:r>
              <a:rPr lang="ru-RU" sz="20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}</a:t>
            </a:r>
            <a:br>
              <a:rPr lang="ru-RU" sz="20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r>
              <a:rPr lang="ru-RU" sz="20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   …</a:t>
            </a:r>
            <a:br>
              <a:rPr lang="ru-RU" sz="20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r>
              <a:rPr lang="ru-RU" sz="20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   </a:t>
            </a:r>
            <a:r>
              <a:rPr lang="ru-RU" sz="2000" b="1">
                <a:solidFill>
                  <a:srgbClr val="BBB529"/>
                </a:solidFill>
                <a:latin typeface="Courier New" pitchFamily="2"/>
                <a:cs typeface="Courier New" pitchFamily="2"/>
              </a:rPr>
              <a:t>@Override</a:t>
            </a:r>
            <a:br>
              <a:rPr lang="ru-RU" sz="2000" b="1">
                <a:solidFill>
                  <a:srgbClr val="BBB529"/>
                </a:solidFill>
                <a:latin typeface="Courier New" pitchFamily="2"/>
                <a:cs typeface="Courier New" pitchFamily="2"/>
              </a:rPr>
            </a:br>
            <a:r>
              <a:rPr lang="ru-RU" sz="2000" b="1">
                <a:solidFill>
                  <a:srgbClr val="BBB529"/>
                </a:solidFill>
                <a:latin typeface="Courier New" pitchFamily="2"/>
                <a:cs typeface="Courier New" pitchFamily="2"/>
              </a:rPr>
              <a:t>    </a:t>
            </a:r>
            <a:r>
              <a:rPr lang="ru-RU" sz="20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public void </a:t>
            </a:r>
            <a:r>
              <a:rPr lang="ru-RU" sz="2000" b="1">
                <a:solidFill>
                  <a:srgbClr val="FFC66D"/>
                </a:solidFill>
                <a:latin typeface="Courier New" pitchFamily="2"/>
                <a:cs typeface="Courier New" pitchFamily="2"/>
              </a:rPr>
              <a:t>writeExternal</a:t>
            </a:r>
            <a:r>
              <a:rPr lang="ru-RU" sz="20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(ObjectOutput out) </a:t>
            </a:r>
            <a:r>
              <a:rPr lang="ru-RU" sz="20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throws </a:t>
            </a:r>
            <a:r>
              <a:rPr lang="ru-RU" sz="20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IOException {</a:t>
            </a:r>
            <a:br>
              <a:rPr lang="ru-RU" sz="20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2000" b="1">
                <a:solidFill>
                  <a:srgbClr val="808080"/>
                </a:solidFill>
                <a:latin typeface="Courier New" pitchFamily="2"/>
                <a:cs typeface="Courier New" pitchFamily="2"/>
              </a:rPr>
              <a:t>        out.writeObject(name);</a:t>
            </a:r>
            <a:br>
              <a:rPr lang="ru-RU" sz="2000" b="1">
                <a:solidFill>
                  <a:srgbClr val="808080"/>
                </a:solidFill>
                <a:latin typeface="Courier New" pitchFamily="2"/>
                <a:cs typeface="Courier New" pitchFamily="2"/>
              </a:rPr>
            </a:br>
            <a:r>
              <a:rPr lang="ru-RU" sz="2000" b="1">
                <a:solidFill>
                  <a:srgbClr val="808080"/>
                </a:solidFill>
                <a:latin typeface="Courier New" pitchFamily="2"/>
                <a:cs typeface="Courier New" pitchFamily="2"/>
              </a:rPr>
              <a:t>        out.writeObject(lastName);</a:t>
            </a:r>
            <a:br>
              <a:rPr lang="ru-RU" sz="2000" b="1">
                <a:solidFill>
                  <a:srgbClr val="808080"/>
                </a:solidFill>
                <a:latin typeface="Courier New" pitchFamily="2"/>
                <a:cs typeface="Courier New" pitchFamily="2"/>
              </a:rPr>
            </a:br>
            <a:r>
              <a:rPr lang="ru-RU" sz="2000" b="1">
                <a:solidFill>
                  <a:srgbClr val="808080"/>
                </a:solidFill>
                <a:latin typeface="Courier New" pitchFamily="2"/>
                <a:cs typeface="Courier New" pitchFamily="2"/>
              </a:rPr>
              <a:t>    </a:t>
            </a:r>
            <a:r>
              <a:rPr lang="ru-RU" sz="20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}</a:t>
            </a:r>
            <a:br>
              <a:rPr lang="ru-RU" sz="20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br>
              <a:rPr lang="ru-RU" sz="20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r>
              <a:rPr lang="ru-RU" sz="20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   </a:t>
            </a:r>
            <a:r>
              <a:rPr lang="ru-RU" sz="2000" b="1">
                <a:solidFill>
                  <a:srgbClr val="BBB529"/>
                </a:solidFill>
                <a:latin typeface="Courier New" pitchFamily="2"/>
                <a:cs typeface="Courier New" pitchFamily="2"/>
              </a:rPr>
              <a:t>@Override</a:t>
            </a:r>
            <a:br>
              <a:rPr lang="ru-RU" sz="2000" b="1">
                <a:solidFill>
                  <a:srgbClr val="BBB529"/>
                </a:solidFill>
                <a:latin typeface="Courier New" pitchFamily="2"/>
                <a:cs typeface="Courier New" pitchFamily="2"/>
              </a:rPr>
            </a:br>
            <a:r>
              <a:rPr lang="ru-RU" sz="2000" b="1">
                <a:solidFill>
                  <a:srgbClr val="BBB529"/>
                </a:solidFill>
                <a:latin typeface="Courier New" pitchFamily="2"/>
                <a:cs typeface="Courier New" pitchFamily="2"/>
              </a:rPr>
              <a:t>    </a:t>
            </a:r>
            <a:r>
              <a:rPr lang="ru-RU" sz="20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public void </a:t>
            </a:r>
            <a:r>
              <a:rPr lang="ru-RU" sz="2000" b="1">
                <a:solidFill>
                  <a:srgbClr val="FFC66D"/>
                </a:solidFill>
                <a:latin typeface="Courier New" pitchFamily="2"/>
                <a:cs typeface="Courier New" pitchFamily="2"/>
              </a:rPr>
              <a:t>readExternal</a:t>
            </a:r>
            <a:r>
              <a:rPr lang="ru-RU" sz="20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(ObjectInput in) </a:t>
            </a:r>
            <a:r>
              <a:rPr lang="ru-RU" sz="20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throws </a:t>
            </a:r>
            <a:r>
              <a:rPr lang="ru-RU" sz="20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IOException</a:t>
            </a:r>
            <a:r>
              <a:rPr lang="ru-RU" sz="20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, </a:t>
            </a:r>
            <a:r>
              <a:rPr lang="ru-RU" sz="20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ClassNotFoundException{</a:t>
            </a:r>
            <a:br>
              <a:rPr lang="ru-RU" sz="2000" b="1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2000" b="1">
                <a:solidFill>
                  <a:srgbClr val="808080"/>
                </a:solidFill>
                <a:latin typeface="Courier New" pitchFamily="2"/>
                <a:cs typeface="Courier New" pitchFamily="2"/>
              </a:rPr>
              <a:t>        name = (String) in.readObject();</a:t>
            </a:r>
            <a:br>
              <a:rPr lang="ru-RU" sz="2000" b="1">
                <a:solidFill>
                  <a:srgbClr val="808080"/>
                </a:solidFill>
                <a:latin typeface="Courier New" pitchFamily="2"/>
                <a:cs typeface="Courier New" pitchFamily="2"/>
              </a:rPr>
            </a:br>
            <a:r>
              <a:rPr lang="ru-RU" sz="2000" b="1">
                <a:solidFill>
                  <a:srgbClr val="808080"/>
                </a:solidFill>
                <a:latin typeface="Courier New" pitchFamily="2"/>
                <a:cs typeface="Courier New" pitchFamily="2"/>
              </a:rPr>
              <a:t>        lastName = (String) in.readObject();</a:t>
            </a:r>
            <a:br>
              <a:rPr lang="ru-RU" sz="2000" b="1">
                <a:solidFill>
                  <a:srgbClr val="808080"/>
                </a:solidFill>
                <a:latin typeface="Courier New" pitchFamily="2"/>
                <a:cs typeface="Courier New" pitchFamily="2"/>
              </a:rPr>
            </a:br>
            <a:r>
              <a:rPr lang="ru-RU" sz="2000" b="1">
                <a:solidFill>
                  <a:srgbClr val="808080"/>
                </a:solidFill>
                <a:latin typeface="Courier New" pitchFamily="2"/>
                <a:cs typeface="Courier New" pitchFamily="2"/>
              </a:rPr>
              <a:t>    </a:t>
            </a:r>
            <a:r>
              <a:rPr lang="ru-RU" sz="20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}</a:t>
            </a:r>
            <a:br>
              <a:rPr lang="ru-RU" sz="20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r>
              <a:rPr lang="ru-RU" sz="2000" b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F1E279A-8F43-A849-87B0-58E6851A621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9040" y="301320"/>
            <a:ext cx="10798560" cy="5851800"/>
          </a:xfrm>
        </p:spPr>
        <p:txBody>
          <a:bodyPr anchor="ctr"/>
          <a:lstStyle/>
          <a:p>
            <a:pPr lvl="0" algn="ctr"/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Результат:</a:t>
            </a:r>
          </a:p>
          <a:p>
            <a:pPr lvl="0" algn="ctr"/>
            <a:endParaRPr lang="ru-RU" sz="4000" b="1">
              <a:solidFill>
                <a:srgbClr val="04617B"/>
              </a:solidFill>
              <a:latin typeface="Source Sans Pro Black" pitchFamily="2"/>
            </a:endParaRPr>
          </a:p>
          <a:p>
            <a:pPr lvl="0" algn="l"/>
            <a:r>
              <a:rPr lang="ru-RU" sz="2400" b="1">
                <a:solidFill>
                  <a:srgbClr val="04617B"/>
                </a:solidFill>
                <a:latin typeface="Source Sans Pro Black" pitchFamily="2"/>
              </a:rPr>
              <a:t>{GoodSerializableUser[name="user_name_1" lastName="user_lastname_1"]}</a:t>
            </a:r>
          </a:p>
          <a:p>
            <a:pPr lvl="0" algn="l"/>
            <a:endParaRPr lang="ru-RU" sz="2600" b="1">
              <a:solidFill>
                <a:srgbClr val="04617B"/>
              </a:solidFill>
              <a:latin typeface="Source Sans Pro Black" pitchFamily="2"/>
            </a:endParaRPr>
          </a:p>
          <a:p>
            <a:pPr lvl="0" algn="l"/>
            <a:r>
              <a:rPr lang="ru-RU" sz="2600" b="1">
                <a:solidFill>
                  <a:srgbClr val="04617B"/>
                </a:solidFill>
                <a:latin typeface="Source Sans Pro Black" pitchFamily="2"/>
              </a:rPr>
              <a:t>Количество байт во фрейме — </a:t>
            </a:r>
            <a:r>
              <a:rPr lang="ru-RU" sz="2600" b="1">
                <a:solidFill>
                  <a:srgbClr val="72BF44"/>
                </a:solidFill>
                <a:latin typeface="Source Sans Pro Black" pitchFamily="2"/>
              </a:rPr>
              <a:t>90</a:t>
            </a:r>
            <a:r>
              <a:rPr lang="ru-RU" sz="2600" b="1">
                <a:solidFill>
                  <a:srgbClr val="04617B"/>
                </a:solidFill>
                <a:latin typeface="Source Sans Pro Black" pitchFamily="2"/>
              </a:rPr>
              <a:t> (было </a:t>
            </a:r>
            <a:r>
              <a:rPr lang="ru-RU" sz="2600" b="1">
                <a:solidFill>
                  <a:srgbClr val="F04E4D"/>
                </a:solidFill>
                <a:latin typeface="Source Sans Pro Black" pitchFamily="2"/>
              </a:rPr>
              <a:t>131</a:t>
            </a:r>
            <a:r>
              <a:rPr lang="ru-RU" sz="2600" b="1">
                <a:solidFill>
                  <a:srgbClr val="04617B"/>
                </a:solidFill>
                <a:latin typeface="Source Sans Pro Black" pitchFamily="2"/>
              </a:rPr>
              <a:t> и </a:t>
            </a:r>
            <a:r>
              <a:rPr lang="ru-RU" sz="2600" b="1">
                <a:solidFill>
                  <a:srgbClr val="F04E4D"/>
                </a:solidFill>
                <a:latin typeface="Source Sans Pro Black" pitchFamily="2"/>
              </a:rPr>
              <a:t>230</a:t>
            </a:r>
            <a:r>
              <a:rPr lang="ru-RU" sz="2600" b="1">
                <a:solidFill>
                  <a:srgbClr val="04617B"/>
                </a:solidFill>
                <a:latin typeface="Source Sans Pro Black" pitchFamily="2"/>
              </a:rPr>
              <a:t> соответственно)</a:t>
            </a:r>
          </a:p>
          <a:p>
            <a:pPr lvl="0" algn="l"/>
            <a:endParaRPr lang="ru-RU" sz="2600" b="1">
              <a:solidFill>
                <a:srgbClr val="04617B"/>
              </a:solidFill>
              <a:latin typeface="Source Sans Pro Black" pitchFamily="2"/>
            </a:endParaRPr>
          </a:p>
          <a:p>
            <a:pPr lvl="0" algn="ctr"/>
            <a:r>
              <a:rPr lang="ru-RU" sz="2600" b="1" i="1">
                <a:solidFill>
                  <a:srgbClr val="006D6F"/>
                </a:solidFill>
                <a:latin typeface="Source Sans Pro Black" pitchFamily="2"/>
              </a:rPr>
              <a:t>Объясните этот факт.</a:t>
            </a:r>
          </a:p>
          <a:p>
            <a:pPr lvl="0" algn="l"/>
            <a:endParaRPr lang="ru-RU" sz="2600" b="1">
              <a:solidFill>
                <a:srgbClr val="04617B"/>
              </a:solidFill>
              <a:latin typeface="Source Sans Pro Black" pitchFamily="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D5FE5267-DB70-524A-8DF7-3AC534DC5A7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9040" y="301320"/>
            <a:ext cx="10798560" cy="5851800"/>
          </a:xfrm>
        </p:spPr>
        <p:txBody>
          <a:bodyPr anchor="ctr"/>
          <a:lstStyle/>
          <a:p>
            <a:pPr lvl="0" algn="ctr"/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Ответ:</a:t>
            </a:r>
          </a:p>
          <a:p>
            <a:pPr lvl="0" algn="ctr"/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При использовании </a:t>
            </a:r>
            <a:r>
              <a:rPr lang="ru-RU" sz="4000" b="1">
                <a:solidFill>
                  <a:srgbClr val="009353"/>
                </a:solidFill>
                <a:latin typeface="Source Sans Pro Black" pitchFamily="2"/>
              </a:rPr>
              <a:t>Serializable</a:t>
            </a:r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 создается </a:t>
            </a:r>
            <a:r>
              <a:rPr lang="ru-RU" sz="4000" b="1" i="1">
                <a:solidFill>
                  <a:srgbClr val="009353"/>
                </a:solidFill>
                <a:latin typeface="Source Sans Pro Black" pitchFamily="2"/>
              </a:rPr>
              <a:t>полный</a:t>
            </a:r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 слепок с экземпляра класса, который впоследствии может быть собран восстановлен </a:t>
            </a:r>
            <a:r>
              <a:rPr lang="ru-RU" sz="4000" b="1" i="1">
                <a:solidFill>
                  <a:srgbClr val="009353"/>
                </a:solidFill>
                <a:latin typeface="Source Sans Pro Black" pitchFamily="2"/>
              </a:rPr>
              <a:t>без</a:t>
            </a:r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 использования конструктора.</a:t>
            </a:r>
          </a:p>
          <a:p>
            <a:pPr lvl="0" algn="ctr"/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При этом </a:t>
            </a:r>
            <a:r>
              <a:rPr lang="ru-RU" sz="4000" b="1">
                <a:solidFill>
                  <a:srgbClr val="009353"/>
                </a:solidFill>
                <a:latin typeface="Source Sans Pro Black" pitchFamily="2"/>
              </a:rPr>
              <a:t>srcObject != restoredObject</a:t>
            </a:r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!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0E7E6640-18C5-9D4F-B922-C608BE1B04B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9040" y="301320"/>
            <a:ext cx="10798560" cy="5851800"/>
          </a:xfrm>
        </p:spPr>
        <p:txBody>
          <a:bodyPr anchor="ctr"/>
          <a:lstStyle/>
          <a:p>
            <a:pPr lvl="0" algn="ctr"/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При использовании </a:t>
            </a:r>
            <a:r>
              <a:rPr lang="ru-RU" sz="4000" b="1" i="1">
                <a:solidFill>
                  <a:srgbClr val="009353"/>
                </a:solidFill>
                <a:latin typeface="Source Sans Pro Black" pitchFamily="2"/>
              </a:rPr>
              <a:t>Externalizable</a:t>
            </a:r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 восстанавливаемый объект создается через </a:t>
            </a:r>
            <a:r>
              <a:rPr lang="ru-RU" sz="4000" b="1">
                <a:solidFill>
                  <a:srgbClr val="00A65D"/>
                </a:solidFill>
                <a:latin typeface="Source Sans Pro Black" pitchFamily="2"/>
              </a:rPr>
              <a:t>конструктор по умолчанию</a:t>
            </a:r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, а пересылаются только </a:t>
            </a:r>
            <a:r>
              <a:rPr lang="ru-RU" sz="4000" b="1" i="1">
                <a:solidFill>
                  <a:srgbClr val="009353"/>
                </a:solidFill>
                <a:latin typeface="Source Sans Pro Black" pitchFamily="2"/>
              </a:rPr>
              <a:t>описания и значения</a:t>
            </a:r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 полей.</a:t>
            </a:r>
          </a:p>
          <a:p>
            <a:pPr lvl="0" algn="ctr"/>
            <a:endParaRPr lang="ru-RU" sz="4000" b="1">
              <a:solidFill>
                <a:srgbClr val="04617B"/>
              </a:solidFill>
              <a:latin typeface="Source Sans Pro Black" pitchFamily="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109727E-9634-5C4E-965B-7C8D4DA4F49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9040" y="33840"/>
            <a:ext cx="10798560" cy="6386760"/>
          </a:xfrm>
        </p:spPr>
        <p:txBody>
          <a:bodyPr anchor="ctr"/>
          <a:lstStyle/>
          <a:p>
            <a:pPr lvl="0" algn="ctr"/>
            <a:endParaRPr lang="ru-RU" sz="4000" b="1" i="1">
              <a:solidFill>
                <a:srgbClr val="009353"/>
              </a:solidFill>
              <a:latin typeface="Source Sans Pro Black" pitchFamily="2"/>
            </a:endParaRPr>
          </a:p>
          <a:p>
            <a:pPr lvl="0" algn="ctr"/>
            <a:r>
              <a:rPr lang="ru-RU" sz="4000" b="1" i="1">
                <a:solidFill>
                  <a:srgbClr val="009353"/>
                </a:solidFill>
                <a:latin typeface="Source Sans Pro Black" pitchFamily="2"/>
              </a:rPr>
              <a:t>Externalizable</a:t>
            </a:r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  введен в ранних версиях JVM (&lt;1.3) из-за проблем с производительностью </a:t>
            </a:r>
            <a:r>
              <a:rPr lang="ru-RU" sz="4000" b="1" i="1">
                <a:solidFill>
                  <a:srgbClr val="009353"/>
                </a:solidFill>
                <a:latin typeface="Source Sans Pro Black" pitchFamily="2"/>
              </a:rPr>
              <a:t>Serializable </a:t>
            </a:r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при сериализации больших графов объектов (RMI)</a:t>
            </a:r>
            <a:r>
              <a:rPr lang="ru-RU" sz="4000" b="1" i="1">
                <a:solidFill>
                  <a:srgbClr val="04617B"/>
                </a:solidFill>
                <a:latin typeface="Source Sans Pro Black" pitchFamily="2"/>
              </a:rPr>
              <a:t>.</a:t>
            </a:r>
          </a:p>
          <a:p>
            <a:pPr lvl="0" algn="ctr"/>
            <a:endParaRPr lang="ru-RU" sz="4000" b="1" i="1">
              <a:solidFill>
                <a:srgbClr val="04617B"/>
              </a:solidFill>
              <a:latin typeface="Source Sans Pro Black" pitchFamily="2"/>
            </a:endParaRPr>
          </a:p>
          <a:p>
            <a:pPr lvl="0" algn="ctr"/>
            <a:r>
              <a:rPr lang="ru-RU" sz="4000" b="1" i="1">
                <a:solidFill>
                  <a:srgbClr val="72BF44"/>
                </a:solidFill>
                <a:latin typeface="Source Sans Pro Black" pitchFamily="2"/>
              </a:rPr>
              <a:t>При текущей производительности скорости (де-)сериализации для этих протоколов отличия незначительны.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2E460EC-9506-994A-9DD6-562AA868EFC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89440" y="-452472"/>
            <a:ext cx="10798560" cy="8340745"/>
          </a:xfrm>
        </p:spPr>
        <p:txBody>
          <a:bodyPr anchor="ctr"/>
          <a:lstStyle/>
          <a:p>
            <a:pPr lvl="0" algn="l"/>
            <a:endParaRPr lang="ru-RU" sz="900" b="1" dirty="0">
              <a:solidFill>
                <a:srgbClr val="CC7832"/>
              </a:solidFill>
              <a:latin typeface="Courier New" pitchFamily="2"/>
              <a:cs typeface="Courier New" pitchFamily="2"/>
            </a:endParaRPr>
          </a:p>
          <a:p>
            <a:pPr lvl="0" algn="l"/>
            <a:endParaRPr lang="ru-RU" sz="900" b="1" dirty="0">
              <a:solidFill>
                <a:srgbClr val="CC7832"/>
              </a:solidFill>
              <a:latin typeface="Courier New" pitchFamily="2"/>
              <a:cs typeface="Courier New" pitchFamily="2"/>
            </a:endParaRPr>
          </a:p>
          <a:p>
            <a:pPr lvl="0" algn="l"/>
            <a:endParaRPr lang="ru-RU" sz="900" b="1" dirty="0">
              <a:solidFill>
                <a:srgbClr val="CC7832"/>
              </a:solidFill>
              <a:latin typeface="Courier New" pitchFamily="2"/>
              <a:cs typeface="Courier New" pitchFamily="2"/>
            </a:endParaRPr>
          </a:p>
          <a:p>
            <a:pPr lvl="0" algn="l"/>
            <a:r>
              <a:rPr lang="ru-RU" sz="20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public</a:t>
            </a:r>
            <a: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20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class</a:t>
            </a:r>
            <a: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20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ExternalizableUser</a:t>
            </a:r>
            <a: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20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implements</a:t>
            </a:r>
            <a: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20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Externalizable</a:t>
            </a:r>
            <a: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{</a:t>
            </a:r>
            <a:b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   </a:t>
            </a:r>
            <a:r>
              <a:rPr lang="ru-RU" sz="20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private</a:t>
            </a:r>
            <a: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20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String</a:t>
            </a:r>
            <a: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2000" b="1" dirty="0" err="1">
                <a:solidFill>
                  <a:srgbClr val="9876AA"/>
                </a:solidFill>
                <a:latin typeface="Courier New" pitchFamily="2"/>
                <a:cs typeface="Courier New" pitchFamily="2"/>
              </a:rPr>
              <a:t>name</a:t>
            </a:r>
            <a: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</a:t>
            </a:r>
            <a:r>
              <a:rPr lang="ru-RU" sz="20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private</a:t>
            </a:r>
            <a: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20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String</a:t>
            </a:r>
            <a: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2000" b="1" dirty="0" err="1">
                <a:solidFill>
                  <a:srgbClr val="9876AA"/>
                </a:solidFill>
                <a:latin typeface="Courier New" pitchFamily="2"/>
                <a:cs typeface="Courier New" pitchFamily="2"/>
              </a:rPr>
              <a:t>lastName</a:t>
            </a:r>
            <a: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br>
              <a:rPr lang="ru-RU" sz="2000" b="1" dirty="0">
                <a:solidFill>
                  <a:srgbClr val="808080"/>
                </a:solidFill>
                <a:latin typeface="Courier New" pitchFamily="2"/>
                <a:cs typeface="Courier New" pitchFamily="2"/>
              </a:rPr>
            </a:br>
            <a:r>
              <a:rPr lang="ru-RU" sz="2000" b="1" dirty="0">
                <a:solidFill>
                  <a:srgbClr val="808080"/>
                </a:solidFill>
                <a:latin typeface="Courier New" pitchFamily="2"/>
                <a:cs typeface="Courier New" pitchFamily="2"/>
              </a:rPr>
              <a:t>    // </a:t>
            </a:r>
            <a:r>
              <a:rPr lang="ru-RU" sz="20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public</a:t>
            </a:r>
            <a: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20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ExternalizableUser</a:t>
            </a:r>
            <a: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() {}</a:t>
            </a:r>
            <a:b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b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   </a:t>
            </a:r>
            <a:r>
              <a:rPr lang="ru-RU" sz="20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public</a:t>
            </a:r>
            <a:r>
              <a:rPr lang="ru-RU" sz="2000" b="1" dirty="0">
                <a:solidFill>
                  <a:srgbClr val="CCCCCC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20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ExternalizableUser</a:t>
            </a:r>
            <a:r>
              <a:rPr lang="ru-RU" sz="2000" b="1" dirty="0">
                <a:solidFill>
                  <a:srgbClr val="CCCCCC"/>
                </a:solidFill>
                <a:latin typeface="Courier New" pitchFamily="2"/>
                <a:cs typeface="Courier New" pitchFamily="2"/>
              </a:rPr>
              <a:t>(</a:t>
            </a:r>
            <a:r>
              <a:rPr lang="ru-RU" sz="2000" b="1" dirty="0" err="1">
                <a:solidFill>
                  <a:srgbClr val="CCCCCC"/>
                </a:solidFill>
                <a:latin typeface="Courier New" pitchFamily="2"/>
                <a:cs typeface="Courier New" pitchFamily="2"/>
              </a:rPr>
              <a:t>String</a:t>
            </a:r>
            <a:r>
              <a:rPr lang="ru-RU" sz="2000" b="1" dirty="0">
                <a:solidFill>
                  <a:srgbClr val="CCCCCC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2000" b="1" dirty="0" err="1">
                <a:solidFill>
                  <a:srgbClr val="CCCCCC"/>
                </a:solidFill>
                <a:latin typeface="Courier New" pitchFamily="2"/>
                <a:cs typeface="Courier New" pitchFamily="2"/>
              </a:rPr>
              <a:t>name</a:t>
            </a:r>
            <a:r>
              <a:rPr lang="ru-RU" sz="2000" b="1" dirty="0">
                <a:solidFill>
                  <a:srgbClr val="CCCCCC"/>
                </a:solidFill>
                <a:latin typeface="Courier New" pitchFamily="2"/>
                <a:cs typeface="Courier New" pitchFamily="2"/>
              </a:rPr>
              <a:t>, </a:t>
            </a:r>
            <a:r>
              <a:rPr lang="ru-RU" sz="2000" b="1" dirty="0" err="1">
                <a:solidFill>
                  <a:srgbClr val="CCCCCC"/>
                </a:solidFill>
                <a:latin typeface="Courier New" pitchFamily="2"/>
                <a:cs typeface="Courier New" pitchFamily="2"/>
              </a:rPr>
              <a:t>String</a:t>
            </a:r>
            <a:r>
              <a:rPr lang="ru-RU" sz="2000" b="1" dirty="0">
                <a:solidFill>
                  <a:srgbClr val="CCCCCC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2000" b="1" dirty="0" err="1">
                <a:solidFill>
                  <a:srgbClr val="CCCCCC"/>
                </a:solidFill>
                <a:latin typeface="Courier New" pitchFamily="2"/>
                <a:cs typeface="Courier New" pitchFamily="2"/>
              </a:rPr>
              <a:t>lastName</a:t>
            </a:r>
            <a:r>
              <a:rPr lang="ru-RU" sz="2000" b="1" dirty="0">
                <a:solidFill>
                  <a:srgbClr val="CCCCCC"/>
                </a:solidFill>
                <a:latin typeface="Courier New" pitchFamily="2"/>
                <a:cs typeface="Courier New" pitchFamily="2"/>
              </a:rPr>
              <a:t>) {</a:t>
            </a:r>
            <a:br>
              <a:rPr lang="ru-RU" sz="2000" b="1" dirty="0">
                <a:solidFill>
                  <a:srgbClr val="CCCCCC"/>
                </a:solidFill>
                <a:latin typeface="Courier New" pitchFamily="2"/>
                <a:cs typeface="Courier New" pitchFamily="2"/>
              </a:rPr>
            </a:br>
            <a:r>
              <a:rPr lang="ru-RU" sz="2000" b="1" dirty="0">
                <a:solidFill>
                  <a:srgbClr val="CCCCCC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2000" b="1" dirty="0" err="1">
                <a:solidFill>
                  <a:srgbClr val="CCCCCC"/>
                </a:solidFill>
                <a:latin typeface="Courier New" pitchFamily="2"/>
                <a:cs typeface="Courier New" pitchFamily="2"/>
              </a:rPr>
              <a:t>this.name</a:t>
            </a:r>
            <a:r>
              <a:rPr lang="ru-RU" sz="2000" b="1" dirty="0">
                <a:solidFill>
                  <a:srgbClr val="CCCCCC"/>
                </a:solidFill>
                <a:latin typeface="Courier New" pitchFamily="2"/>
                <a:cs typeface="Courier New" pitchFamily="2"/>
              </a:rPr>
              <a:t> = </a:t>
            </a:r>
            <a:r>
              <a:rPr lang="ru-RU" sz="2000" b="1" dirty="0" err="1">
                <a:solidFill>
                  <a:srgbClr val="CCCCCC"/>
                </a:solidFill>
                <a:latin typeface="Courier New" pitchFamily="2"/>
                <a:cs typeface="Courier New" pitchFamily="2"/>
              </a:rPr>
              <a:t>name</a:t>
            </a:r>
            <a:r>
              <a:rPr lang="ru-RU" sz="2000" b="1" dirty="0">
                <a:solidFill>
                  <a:srgbClr val="CCCCCC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2000" b="1" dirty="0">
                <a:solidFill>
                  <a:srgbClr val="CCCCCC"/>
                </a:solidFill>
                <a:latin typeface="Courier New" pitchFamily="2"/>
                <a:cs typeface="Courier New" pitchFamily="2"/>
              </a:rPr>
            </a:br>
            <a:r>
              <a:rPr lang="ru-RU" sz="2000" b="1" dirty="0">
                <a:solidFill>
                  <a:srgbClr val="CCCCCC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2000" b="1" dirty="0" err="1">
                <a:solidFill>
                  <a:srgbClr val="CCCCCC"/>
                </a:solidFill>
                <a:latin typeface="Courier New" pitchFamily="2"/>
                <a:cs typeface="Courier New" pitchFamily="2"/>
              </a:rPr>
              <a:t>this.lastName</a:t>
            </a:r>
            <a:r>
              <a:rPr lang="ru-RU" sz="2000" b="1" dirty="0">
                <a:solidFill>
                  <a:srgbClr val="CCCCCC"/>
                </a:solidFill>
                <a:latin typeface="Courier New" pitchFamily="2"/>
                <a:cs typeface="Courier New" pitchFamily="2"/>
              </a:rPr>
              <a:t> = </a:t>
            </a:r>
            <a:r>
              <a:rPr lang="ru-RU" sz="2000" b="1" dirty="0" err="1">
                <a:solidFill>
                  <a:srgbClr val="CCCCCC"/>
                </a:solidFill>
                <a:latin typeface="Courier New" pitchFamily="2"/>
                <a:cs typeface="Courier New" pitchFamily="2"/>
              </a:rPr>
              <a:t>lastName</a:t>
            </a:r>
            <a:r>
              <a:rPr lang="ru-RU" sz="2000" b="1" dirty="0">
                <a:solidFill>
                  <a:srgbClr val="CCCCCC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2000" b="1" dirty="0">
                <a:solidFill>
                  <a:srgbClr val="CCCCCC"/>
                </a:solidFill>
                <a:latin typeface="Courier New" pitchFamily="2"/>
                <a:cs typeface="Courier New" pitchFamily="2"/>
              </a:rPr>
            </a:br>
            <a:r>
              <a:rPr lang="ru-RU" sz="2000" b="1" dirty="0">
                <a:solidFill>
                  <a:srgbClr val="CCCCCC"/>
                </a:solidFill>
                <a:latin typeface="Courier New" pitchFamily="2"/>
                <a:cs typeface="Courier New" pitchFamily="2"/>
              </a:rPr>
              <a:t>    }</a:t>
            </a:r>
            <a:b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   …</a:t>
            </a:r>
            <a:b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   </a:t>
            </a:r>
            <a:r>
              <a:rPr lang="ru-RU" sz="2000" b="1" dirty="0">
                <a:solidFill>
                  <a:srgbClr val="BBB529"/>
                </a:solidFill>
                <a:latin typeface="Courier New" pitchFamily="2"/>
                <a:cs typeface="Courier New" pitchFamily="2"/>
              </a:rPr>
              <a:t>@</a:t>
            </a:r>
            <a:r>
              <a:rPr lang="ru-RU" sz="2000" b="1" dirty="0" err="1">
                <a:solidFill>
                  <a:srgbClr val="BBB529"/>
                </a:solidFill>
                <a:latin typeface="Courier New" pitchFamily="2"/>
                <a:cs typeface="Courier New" pitchFamily="2"/>
              </a:rPr>
              <a:t>Override</a:t>
            </a:r>
            <a:br>
              <a:rPr lang="ru-RU" sz="2000" b="1" dirty="0">
                <a:solidFill>
                  <a:srgbClr val="BBB529"/>
                </a:solidFill>
                <a:latin typeface="Courier New" pitchFamily="2"/>
                <a:cs typeface="Courier New" pitchFamily="2"/>
              </a:rPr>
            </a:br>
            <a:r>
              <a:rPr lang="ru-RU" sz="2000" b="1" dirty="0">
                <a:solidFill>
                  <a:srgbClr val="BBB529"/>
                </a:solidFill>
                <a:latin typeface="Courier New" pitchFamily="2"/>
                <a:cs typeface="Courier New" pitchFamily="2"/>
              </a:rPr>
              <a:t>    </a:t>
            </a:r>
            <a:r>
              <a:rPr lang="ru-RU" sz="20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public</a:t>
            </a:r>
            <a: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20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void</a:t>
            </a:r>
            <a: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2000" b="1" dirty="0" err="1">
                <a:solidFill>
                  <a:srgbClr val="FFC66D"/>
                </a:solidFill>
                <a:latin typeface="Courier New" pitchFamily="2"/>
                <a:cs typeface="Courier New" pitchFamily="2"/>
              </a:rPr>
              <a:t>writeExternal</a:t>
            </a:r>
            <a: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</a:t>
            </a:r>
            <a:r>
              <a:rPr lang="ru-RU" sz="20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ObjectOutput</a:t>
            </a:r>
            <a: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20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out</a:t>
            </a:r>
            <a: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) </a:t>
            </a:r>
            <a:r>
              <a:rPr lang="ru-RU" sz="20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throws</a:t>
            </a:r>
            <a: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20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IOException</a:t>
            </a:r>
            <a: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{</a:t>
            </a:r>
            <a:b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2000" b="1" dirty="0">
                <a:solidFill>
                  <a:srgbClr val="808080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2000" b="1" dirty="0" err="1">
                <a:solidFill>
                  <a:srgbClr val="808080"/>
                </a:solidFill>
                <a:latin typeface="Courier New" pitchFamily="2"/>
                <a:cs typeface="Courier New" pitchFamily="2"/>
              </a:rPr>
              <a:t>out.writeObject</a:t>
            </a:r>
            <a:r>
              <a:rPr lang="ru-RU" sz="2000" b="1" dirty="0">
                <a:solidFill>
                  <a:srgbClr val="808080"/>
                </a:solidFill>
                <a:latin typeface="Courier New" pitchFamily="2"/>
                <a:cs typeface="Courier New" pitchFamily="2"/>
              </a:rPr>
              <a:t>(</a:t>
            </a:r>
            <a:r>
              <a:rPr lang="ru-RU" sz="2000" b="1" dirty="0" err="1">
                <a:solidFill>
                  <a:srgbClr val="808080"/>
                </a:solidFill>
                <a:latin typeface="Courier New" pitchFamily="2"/>
                <a:cs typeface="Courier New" pitchFamily="2"/>
              </a:rPr>
              <a:t>name</a:t>
            </a:r>
            <a:r>
              <a:rPr lang="ru-RU" sz="2000" b="1" dirty="0">
                <a:solidFill>
                  <a:srgbClr val="808080"/>
                </a:solidFill>
                <a:latin typeface="Courier New" pitchFamily="2"/>
                <a:cs typeface="Courier New" pitchFamily="2"/>
              </a:rPr>
              <a:t>);</a:t>
            </a:r>
            <a:br>
              <a:rPr lang="ru-RU" sz="2000" b="1" dirty="0">
                <a:solidFill>
                  <a:srgbClr val="808080"/>
                </a:solidFill>
                <a:latin typeface="Courier New" pitchFamily="2"/>
                <a:cs typeface="Courier New" pitchFamily="2"/>
              </a:rPr>
            </a:br>
            <a:r>
              <a:rPr lang="ru-RU" sz="2000" b="1" dirty="0">
                <a:solidFill>
                  <a:srgbClr val="808080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2000" b="1" dirty="0" err="1">
                <a:solidFill>
                  <a:srgbClr val="808080"/>
                </a:solidFill>
                <a:latin typeface="Courier New" pitchFamily="2"/>
                <a:cs typeface="Courier New" pitchFamily="2"/>
              </a:rPr>
              <a:t>out.writeObject</a:t>
            </a:r>
            <a:r>
              <a:rPr lang="ru-RU" sz="2000" b="1" dirty="0">
                <a:solidFill>
                  <a:srgbClr val="808080"/>
                </a:solidFill>
                <a:latin typeface="Courier New" pitchFamily="2"/>
                <a:cs typeface="Courier New" pitchFamily="2"/>
              </a:rPr>
              <a:t>(</a:t>
            </a:r>
            <a:r>
              <a:rPr lang="ru-RU" sz="2000" b="1" dirty="0" err="1">
                <a:solidFill>
                  <a:srgbClr val="808080"/>
                </a:solidFill>
                <a:latin typeface="Courier New" pitchFamily="2"/>
                <a:cs typeface="Courier New" pitchFamily="2"/>
              </a:rPr>
              <a:t>lastName</a:t>
            </a:r>
            <a:r>
              <a:rPr lang="ru-RU" sz="2000" b="1" dirty="0">
                <a:solidFill>
                  <a:srgbClr val="808080"/>
                </a:solidFill>
                <a:latin typeface="Courier New" pitchFamily="2"/>
                <a:cs typeface="Courier New" pitchFamily="2"/>
              </a:rPr>
              <a:t>);</a:t>
            </a:r>
            <a:br>
              <a:rPr lang="ru-RU" sz="2000" b="1" dirty="0">
                <a:solidFill>
                  <a:srgbClr val="808080"/>
                </a:solidFill>
                <a:latin typeface="Courier New" pitchFamily="2"/>
                <a:cs typeface="Courier New" pitchFamily="2"/>
              </a:rPr>
            </a:br>
            <a:r>
              <a:rPr lang="ru-RU" sz="2000" b="1" dirty="0">
                <a:solidFill>
                  <a:srgbClr val="808080"/>
                </a:solidFill>
                <a:latin typeface="Courier New" pitchFamily="2"/>
                <a:cs typeface="Courier New" pitchFamily="2"/>
              </a:rPr>
              <a:t>    </a:t>
            </a:r>
            <a: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}</a:t>
            </a:r>
            <a:b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b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   </a:t>
            </a:r>
            <a:r>
              <a:rPr lang="ru-RU" sz="2000" b="1" dirty="0">
                <a:solidFill>
                  <a:srgbClr val="BBB529"/>
                </a:solidFill>
                <a:latin typeface="Courier New" pitchFamily="2"/>
                <a:cs typeface="Courier New" pitchFamily="2"/>
              </a:rPr>
              <a:t>@</a:t>
            </a:r>
            <a:r>
              <a:rPr lang="ru-RU" sz="2000" b="1" dirty="0" err="1">
                <a:solidFill>
                  <a:srgbClr val="BBB529"/>
                </a:solidFill>
                <a:latin typeface="Courier New" pitchFamily="2"/>
                <a:cs typeface="Courier New" pitchFamily="2"/>
              </a:rPr>
              <a:t>Override</a:t>
            </a:r>
            <a:br>
              <a:rPr lang="ru-RU" sz="2000" b="1" dirty="0">
                <a:solidFill>
                  <a:srgbClr val="BBB529"/>
                </a:solidFill>
                <a:latin typeface="Courier New" pitchFamily="2"/>
                <a:cs typeface="Courier New" pitchFamily="2"/>
              </a:rPr>
            </a:br>
            <a:r>
              <a:rPr lang="ru-RU" sz="2000" b="1" dirty="0">
                <a:solidFill>
                  <a:srgbClr val="BBB529"/>
                </a:solidFill>
                <a:latin typeface="Courier New" pitchFamily="2"/>
                <a:cs typeface="Courier New" pitchFamily="2"/>
              </a:rPr>
              <a:t>    </a:t>
            </a:r>
            <a:r>
              <a:rPr lang="ru-RU" sz="20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public</a:t>
            </a:r>
            <a: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20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void</a:t>
            </a:r>
            <a: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2000" b="1" dirty="0" err="1">
                <a:solidFill>
                  <a:srgbClr val="FFC66D"/>
                </a:solidFill>
                <a:latin typeface="Courier New" pitchFamily="2"/>
                <a:cs typeface="Courier New" pitchFamily="2"/>
              </a:rPr>
              <a:t>readExternal</a:t>
            </a:r>
            <a: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</a:t>
            </a:r>
            <a:r>
              <a:rPr lang="ru-RU" sz="20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ObjectInput</a:t>
            </a:r>
            <a: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20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in</a:t>
            </a:r>
            <a: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) </a:t>
            </a:r>
            <a:r>
              <a:rPr lang="ru-RU" sz="20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throws</a:t>
            </a:r>
            <a: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20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IOException</a:t>
            </a:r>
            <a: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, </a:t>
            </a:r>
            <a:r>
              <a:rPr lang="ru-RU" sz="20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ClassNotFoundException</a:t>
            </a:r>
            <a: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{</a:t>
            </a:r>
            <a:br>
              <a:rPr lang="ru-RU" sz="20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2000" b="1" dirty="0">
                <a:solidFill>
                  <a:srgbClr val="808080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2000" b="1" dirty="0" err="1">
                <a:solidFill>
                  <a:srgbClr val="808080"/>
                </a:solidFill>
                <a:latin typeface="Courier New" pitchFamily="2"/>
                <a:cs typeface="Courier New" pitchFamily="2"/>
              </a:rPr>
              <a:t>name</a:t>
            </a:r>
            <a:r>
              <a:rPr lang="ru-RU" sz="2000" b="1" dirty="0">
                <a:solidFill>
                  <a:srgbClr val="808080"/>
                </a:solidFill>
                <a:latin typeface="Courier New" pitchFamily="2"/>
                <a:cs typeface="Courier New" pitchFamily="2"/>
              </a:rPr>
              <a:t> = (</a:t>
            </a:r>
            <a:r>
              <a:rPr lang="ru-RU" sz="2000" b="1" dirty="0" err="1">
                <a:solidFill>
                  <a:srgbClr val="808080"/>
                </a:solidFill>
                <a:latin typeface="Courier New" pitchFamily="2"/>
                <a:cs typeface="Courier New" pitchFamily="2"/>
              </a:rPr>
              <a:t>String</a:t>
            </a:r>
            <a:r>
              <a:rPr lang="ru-RU" sz="2000" b="1" dirty="0">
                <a:solidFill>
                  <a:srgbClr val="808080"/>
                </a:solidFill>
                <a:latin typeface="Courier New" pitchFamily="2"/>
                <a:cs typeface="Courier New" pitchFamily="2"/>
              </a:rPr>
              <a:t>) </a:t>
            </a:r>
            <a:r>
              <a:rPr lang="ru-RU" sz="2000" b="1" dirty="0" err="1">
                <a:solidFill>
                  <a:srgbClr val="808080"/>
                </a:solidFill>
                <a:latin typeface="Courier New" pitchFamily="2"/>
                <a:cs typeface="Courier New" pitchFamily="2"/>
              </a:rPr>
              <a:t>in.readObject</a:t>
            </a:r>
            <a:r>
              <a:rPr lang="ru-RU" sz="2000" b="1" dirty="0">
                <a:solidFill>
                  <a:srgbClr val="808080"/>
                </a:solidFill>
                <a:latin typeface="Courier New" pitchFamily="2"/>
                <a:cs typeface="Courier New" pitchFamily="2"/>
              </a:rPr>
              <a:t>();</a:t>
            </a:r>
            <a:br>
              <a:rPr lang="ru-RU" sz="2000" b="1" dirty="0">
                <a:solidFill>
                  <a:srgbClr val="808080"/>
                </a:solidFill>
                <a:latin typeface="Courier New" pitchFamily="2"/>
                <a:cs typeface="Courier New" pitchFamily="2"/>
              </a:rPr>
            </a:br>
            <a:r>
              <a:rPr lang="ru-RU" sz="2000" b="1" dirty="0">
                <a:solidFill>
                  <a:srgbClr val="808080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2000" b="1" dirty="0" err="1">
                <a:solidFill>
                  <a:srgbClr val="808080"/>
                </a:solidFill>
                <a:latin typeface="Courier New" pitchFamily="2"/>
                <a:cs typeface="Courier New" pitchFamily="2"/>
              </a:rPr>
              <a:t>lastName</a:t>
            </a:r>
            <a:r>
              <a:rPr lang="ru-RU" sz="2000" b="1" dirty="0">
                <a:solidFill>
                  <a:srgbClr val="808080"/>
                </a:solidFill>
                <a:latin typeface="Courier New" pitchFamily="2"/>
                <a:cs typeface="Courier New" pitchFamily="2"/>
              </a:rPr>
              <a:t> = (</a:t>
            </a:r>
            <a:r>
              <a:rPr lang="ru-RU" sz="2000" b="1" dirty="0" err="1">
                <a:solidFill>
                  <a:srgbClr val="808080"/>
                </a:solidFill>
                <a:latin typeface="Courier New" pitchFamily="2"/>
                <a:cs typeface="Courier New" pitchFamily="2"/>
              </a:rPr>
              <a:t>String</a:t>
            </a:r>
            <a:r>
              <a:rPr lang="ru-RU" sz="2000" b="1" dirty="0">
                <a:solidFill>
                  <a:srgbClr val="808080"/>
                </a:solidFill>
                <a:latin typeface="Courier New" pitchFamily="2"/>
                <a:cs typeface="Courier New" pitchFamily="2"/>
              </a:rPr>
              <a:t>) </a:t>
            </a:r>
            <a:r>
              <a:rPr lang="ru-RU" sz="2000" b="1" dirty="0" err="1">
                <a:solidFill>
                  <a:srgbClr val="808080"/>
                </a:solidFill>
                <a:latin typeface="Courier New" pitchFamily="2"/>
                <a:cs typeface="Courier New" pitchFamily="2"/>
              </a:rPr>
              <a:t>in.readObject</a:t>
            </a:r>
            <a:r>
              <a:rPr lang="ru-RU" sz="2000" b="1" dirty="0">
                <a:solidFill>
                  <a:srgbClr val="808080"/>
                </a:solidFill>
                <a:latin typeface="Courier New" pitchFamily="2"/>
                <a:cs typeface="Courier New" pitchFamily="2"/>
              </a:rPr>
              <a:t>();</a:t>
            </a:r>
            <a:br>
              <a:rPr lang="ru-RU" sz="2000" b="1" dirty="0">
                <a:solidFill>
                  <a:srgbClr val="808080"/>
                </a:solidFill>
                <a:latin typeface="Courier New" pitchFamily="2"/>
                <a:cs typeface="Courier New" pitchFamily="2"/>
              </a:rPr>
            </a:br>
            <a:r>
              <a:rPr lang="ru-RU" sz="2000" b="1" dirty="0">
                <a:solidFill>
                  <a:srgbClr val="808080"/>
                </a:solidFill>
                <a:latin typeface="Courier New" pitchFamily="2"/>
                <a:cs typeface="Courier New" pitchFamily="2"/>
              </a:rPr>
              <a:t>    </a:t>
            </a:r>
            <a: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}</a:t>
            </a:r>
            <a:b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r>
              <a:rPr lang="ru-RU" sz="20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B1F22D-7FD6-3F4F-8AD0-61849A5ED354}"/>
              </a:ext>
            </a:extLst>
          </p:cNvPr>
          <p:cNvSpPr txBox="1"/>
          <p:nvPr/>
        </p:nvSpPr>
        <p:spPr>
          <a:xfrm>
            <a:off x="7056000" y="1224000"/>
            <a:ext cx="6696000" cy="584280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 anchor="ctr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3200" b="0" i="0" u="none" strike="noStrike" kern="1200">
                <a:ln>
                  <a:noFill/>
                </a:ln>
                <a:solidFill>
                  <a:srgbClr val="5E8AC7"/>
                </a:solidFill>
                <a:latin typeface="Source Sans Pro Black" pitchFamily="34"/>
                <a:ea typeface="Droid Sans" pitchFamily="2"/>
                <a:cs typeface="Lohit Hindi" pitchFamily="2"/>
              </a:rPr>
              <a:t>Будет работать?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C3E7E3D2-0A59-2749-AAD5-6CF4B363193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9040" y="301320"/>
            <a:ext cx="10798560" cy="5851800"/>
          </a:xfrm>
        </p:spPr>
        <p:txBody>
          <a:bodyPr anchor="ctr"/>
          <a:lstStyle/>
          <a:p>
            <a:pPr lvl="0" algn="ctr"/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НЕТ!</a:t>
            </a:r>
          </a:p>
          <a:p>
            <a:pPr lvl="0" algn="ctr"/>
            <a:endParaRPr lang="ru-RU" sz="4000" b="1">
              <a:solidFill>
                <a:srgbClr val="04617B"/>
              </a:solidFill>
              <a:latin typeface="Source Sans Pro Black" pitchFamily="2"/>
            </a:endParaRPr>
          </a:p>
          <a:p>
            <a:pPr lvl="0" algn="ctr"/>
            <a:r>
              <a:rPr lang="ru-RU" sz="4000" b="1" i="1">
                <a:solidFill>
                  <a:srgbClr val="CE181E"/>
                </a:solidFill>
                <a:latin typeface="Source Sans Pro Black" pitchFamily="2"/>
              </a:rPr>
              <a:t>Exception in thread "main" java.io.InvalidClassException: ru.common.dto.</a:t>
            </a:r>
            <a:r>
              <a:rPr lang="ru-RU" sz="4000" b="1" i="1">
                <a:solidFill>
                  <a:srgbClr val="CE181E"/>
                </a:solidFill>
                <a:latin typeface="Source Code Pro Black" pitchFamily="49"/>
                <a:cs typeface="Courier New" pitchFamily="2"/>
              </a:rPr>
              <a:t>ExternalizableUser</a:t>
            </a:r>
            <a:r>
              <a:rPr lang="ru-RU" sz="4000" b="1" i="1">
                <a:solidFill>
                  <a:srgbClr val="CE181E"/>
                </a:solidFill>
                <a:latin typeface="Source Sans Pro Black" pitchFamily="2"/>
              </a:rPr>
              <a:t>; no valid constructor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2B12D93A-3739-2941-9E99-AE064A6055C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937440" y="216000"/>
            <a:ext cx="10798560" cy="955799"/>
          </a:xfrm>
        </p:spPr>
        <p:txBody>
          <a:bodyPr anchor="ctr"/>
          <a:lstStyle/>
          <a:p>
            <a:pPr lvl="0" algn="ctr"/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Serializable VS Externalizable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8298A5D-3EF7-5148-9D25-33C587CDB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400764"/>
              </p:ext>
            </p:extLst>
          </p:nvPr>
        </p:nvGraphicFramePr>
        <p:xfrm>
          <a:off x="245520" y="1027079"/>
          <a:ext cx="11304000" cy="5812913"/>
        </p:xfrm>
        <a:graphic>
          <a:graphicData uri="http://schemas.openxmlformats.org/drawingml/2006/table">
            <a:tbl>
              <a:tblPr firstRow="1" bandRow="1"/>
              <a:tblGrid>
                <a:gridCol w="5650920">
                  <a:extLst>
                    <a:ext uri="{9D8B030D-6E8A-4147-A177-3AD203B41FA5}">
                      <a16:colId xmlns:a16="http://schemas.microsoft.com/office/drawing/2014/main" val="4088014417"/>
                    </a:ext>
                  </a:extLst>
                </a:gridCol>
                <a:gridCol w="5653080">
                  <a:extLst>
                    <a:ext uri="{9D8B030D-6E8A-4147-A177-3AD203B41FA5}">
                      <a16:colId xmlns:a16="http://schemas.microsoft.com/office/drawing/2014/main" val="2467196002"/>
                    </a:ext>
                  </a:extLst>
                </a:gridCol>
              </a:tblGrid>
              <a:tr h="830159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04617B"/>
                          </a:solidFill>
                        </a:defRPr>
                      </a:pPr>
                      <a:r>
                        <a:rPr lang="ru-RU" sz="2200" b="0" i="0" u="none" strike="noStrike" kern="1200">
                          <a:ln>
                            <a:noFill/>
                          </a:ln>
                          <a:solidFill>
                            <a:srgbClr val="04617B"/>
                          </a:solidFill>
                          <a:latin typeface="Source Sans Pro" pitchFamily="2"/>
                          <a:ea typeface="Droid Sans" pitchFamily="2"/>
                          <a:cs typeface="Lohit Hindi" pitchFamily="2"/>
                        </a:rPr>
                        <a:t>Externalizable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04617B"/>
                          </a:solidFill>
                        </a:defRPr>
                      </a:pPr>
                      <a:r>
                        <a:rPr lang="ru-RU" sz="2200" b="0" i="0" u="none" strike="noStrike" kern="1200">
                          <a:ln>
                            <a:noFill/>
                          </a:ln>
                          <a:solidFill>
                            <a:srgbClr val="04617B"/>
                          </a:solidFill>
                          <a:latin typeface="Source Sans Pro" pitchFamily="2"/>
                          <a:ea typeface="Droid Sans" pitchFamily="2"/>
                          <a:cs typeface="Lohit Hindi" pitchFamily="2"/>
                        </a:rPr>
                        <a:t>Serializable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86079"/>
                  </a:ext>
                </a:extLst>
              </a:tr>
              <a:tr h="830159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04617B"/>
                          </a:solidFill>
                          <a:highlight>
                            <a:srgbClr val="BCE4E5"/>
                          </a:highlight>
                        </a:defRPr>
                      </a:pPr>
                      <a:r>
                        <a:rPr lang="ru-RU" sz="18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4617B"/>
                          </a:solidFill>
                          <a:highlight>
                            <a:srgbClr val="BCE4E5"/>
                          </a:highlight>
                          <a:latin typeface="Calibri" pitchFamily="2"/>
                          <a:ea typeface="Droid Sans" pitchFamily="2"/>
                          <a:cs typeface="Lohit Hindi" pitchFamily="2"/>
                        </a:rPr>
                        <a:t>Пользовательский механизм сериализации объектов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04617B"/>
                          </a:solidFill>
                        </a:defRPr>
                      </a:pPr>
                      <a:r>
                        <a:rPr lang="ru-RU" sz="18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4617B"/>
                          </a:solidFill>
                          <a:latin typeface="Calibri" pitchFamily="2"/>
                          <a:ea typeface="Droid Sans" pitchFamily="2"/>
                          <a:cs typeface="Lohit Hindi" pitchFamily="2"/>
                        </a:rPr>
                        <a:t>JVM протокол «из коробки»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37157"/>
                  </a:ext>
                </a:extLst>
              </a:tr>
              <a:tr h="830159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04617B"/>
                          </a:solidFill>
                        </a:defRPr>
                      </a:pPr>
                      <a:r>
                        <a:rPr lang="ru-RU" sz="18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4617B"/>
                          </a:solidFill>
                          <a:latin typeface="Calibri" pitchFamily="2"/>
                          <a:ea typeface="Droid Sans" pitchFamily="2"/>
                          <a:cs typeface="Lohit Hindi" pitchFamily="2"/>
                        </a:rPr>
                        <a:t>Extends  Serializable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04617B"/>
                          </a:solidFill>
                        </a:defRPr>
                      </a:pPr>
                      <a:r>
                        <a:rPr lang="ru-RU" sz="18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4617B"/>
                          </a:solidFill>
                          <a:latin typeface="Calibri" pitchFamily="2"/>
                          <a:ea typeface="Droid Sans" pitchFamily="2"/>
                          <a:cs typeface="Lohit Hindi" pitchFamily="2"/>
                        </a:rPr>
                        <a:t>Маркер-интерфейс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54665"/>
                  </a:ext>
                </a:extLst>
              </a:tr>
              <a:tr h="830159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04617B"/>
                          </a:solidFill>
                        </a:defRPr>
                      </a:pPr>
                      <a:r>
                        <a:rPr lang="ru-RU" sz="18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4617B"/>
                          </a:solidFill>
                          <a:latin typeface="Calibri" pitchFamily="2"/>
                          <a:ea typeface="Droid Sans" pitchFamily="2"/>
                          <a:cs typeface="Lohit Hindi" pitchFamily="2"/>
                        </a:rPr>
                        <a:t>Ответсвенность сохранения состояния родительского класса на реализующем классе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04617B"/>
                          </a:solidFill>
                        </a:defRPr>
                      </a:pPr>
                      <a:r>
                        <a:rPr lang="ru-RU" sz="18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4617B"/>
                          </a:solidFill>
                          <a:latin typeface="Calibri" pitchFamily="2"/>
                          <a:ea typeface="Droid Sans" pitchFamily="2"/>
                          <a:cs typeface="Lohit Hindi" pitchFamily="2"/>
                        </a:rPr>
                        <a:t>Сериализуется весь граф наследования, включая состояния суперклассов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35608"/>
                  </a:ext>
                </a:extLst>
              </a:tr>
              <a:tr h="830159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04617B"/>
                          </a:solidFill>
                        </a:defRPr>
                      </a:pPr>
                      <a:r>
                        <a:rPr lang="ru-RU" sz="18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4617B"/>
                          </a:solidFill>
                          <a:latin typeface="Calibri" pitchFamily="2"/>
                          <a:ea typeface="Droid Sans" pitchFamily="2"/>
                          <a:cs typeface="Lohit Hindi" pitchFamily="2"/>
                        </a:rPr>
                        <a:t>writeExternal &amp; readExternal заменяют магические writeObject &amp; readObject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04617B"/>
                          </a:solidFill>
                        </a:defRPr>
                      </a:pPr>
                      <a:r>
                        <a:rPr lang="ru-RU" sz="18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4617B"/>
                          </a:solidFill>
                          <a:latin typeface="Calibri" pitchFamily="2"/>
                          <a:ea typeface="Droid Sans" pitchFamily="2"/>
                          <a:cs typeface="Lohit Hindi" pitchFamily="2"/>
                        </a:rPr>
                        <a:t>Расширение стандартного механизма с помощью writeObject\readObject (+ магия)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404492"/>
                  </a:ext>
                </a:extLst>
              </a:tr>
              <a:tr h="830159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04617B"/>
                          </a:solidFill>
                        </a:defRPr>
                      </a:pPr>
                      <a:r>
                        <a:rPr lang="ru-RU" sz="1800" b="0" i="0" u="none" strike="noStrike" kern="1200" cap="none" spc="0" baseline="0" dirty="0">
                          <a:ln>
                            <a:noFill/>
                          </a:ln>
                          <a:solidFill>
                            <a:srgbClr val="04617B"/>
                          </a:solidFill>
                          <a:latin typeface="Calibri" pitchFamily="2"/>
                          <a:ea typeface="Droid Sans" pitchFamily="2"/>
                          <a:cs typeface="Lohit Hindi" pitchFamily="2"/>
                        </a:rPr>
                        <a:t>Объект создается публичным конструктором без аргументов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04617B"/>
                          </a:solidFill>
                        </a:defRPr>
                      </a:pPr>
                      <a:r>
                        <a:rPr lang="ru-RU" sz="1800" b="0" i="0" u="none" strike="noStrike" kern="1200" cap="none" spc="0" baseline="0" dirty="0">
                          <a:ln>
                            <a:noFill/>
                          </a:ln>
                          <a:solidFill>
                            <a:srgbClr val="04617B"/>
                          </a:solidFill>
                          <a:latin typeface="Calibri" pitchFamily="2"/>
                          <a:ea typeface="Droid Sans" pitchFamily="2"/>
                          <a:cs typeface="Lohit Hindi" pitchFamily="2"/>
                        </a:rPr>
                        <a:t>Рефлексивное наполнение без вызова конструктора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04321"/>
                  </a:ext>
                </a:extLst>
              </a:tr>
              <a:tr h="831959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04617B"/>
                          </a:solidFill>
                        </a:defRPr>
                      </a:pPr>
                      <a:r>
                        <a:rPr lang="ru-RU" sz="18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4617B"/>
                          </a:solidFill>
                          <a:latin typeface="Calibri" pitchFamily="2"/>
                          <a:ea typeface="Droid Sans" pitchFamily="2"/>
                          <a:cs typeface="Lohit Hindi" pitchFamily="2"/>
                        </a:rPr>
                        <a:t>Требование иметь конструктор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04617B"/>
                          </a:solidFill>
                        </a:defRPr>
                      </a:pPr>
                      <a:r>
                        <a:rPr lang="ru-RU" sz="1800" b="0" i="0" u="none" strike="noStrike" kern="1200" cap="none" spc="0" baseline="0" dirty="0">
                          <a:ln>
                            <a:noFill/>
                          </a:ln>
                          <a:solidFill>
                            <a:srgbClr val="04617B"/>
                          </a:solidFill>
                          <a:latin typeface="Calibri" pitchFamily="2"/>
                          <a:ea typeface="Droid Sans" pitchFamily="2"/>
                          <a:cs typeface="Lohit Hindi" pitchFamily="2"/>
                        </a:rPr>
                        <a:t>Конструктор без аргументов не обязателен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5421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C308FCEE-2FA0-D146-B25D-E1FFA322386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5439" y="439200"/>
            <a:ext cx="10798560" cy="6688799"/>
          </a:xfrm>
        </p:spPr>
        <p:txBody>
          <a:bodyPr anchor="ctr"/>
          <a:lstStyle/>
          <a:p>
            <a:pPr lvl="0" algn="ctr"/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Список возможных исключений</a:t>
            </a:r>
          </a:p>
          <a:p>
            <a:pPr lvl="0" algn="l" rtl="0" hangingPunct="1">
              <a:spcAft>
                <a:spcPts val="0"/>
              </a:spcAft>
            </a:pPr>
            <a:r>
              <a:rPr lang="ru-RU" sz="2400">
                <a:solidFill>
                  <a:srgbClr val="0B6364"/>
                </a:solidFill>
                <a:latin typeface="Source Sans Pro Black" pitchFamily="34"/>
              </a:rPr>
              <a:t>	- </a:t>
            </a:r>
            <a:r>
              <a:rPr lang="ru-RU" sz="2400">
                <a:solidFill>
                  <a:srgbClr val="F9A870"/>
                </a:solidFill>
                <a:latin typeface="Source Sans Pro Black" pitchFamily="34"/>
              </a:rPr>
              <a:t>ObjectStreamException</a:t>
            </a:r>
          </a:p>
          <a:p>
            <a:pPr lvl="0" algn="l" rtl="0" hangingPunct="1">
              <a:spcAft>
                <a:spcPts val="0"/>
              </a:spcAft>
            </a:pPr>
            <a:r>
              <a:rPr lang="ru-RU" sz="2400">
                <a:solidFill>
                  <a:srgbClr val="0B6364"/>
                </a:solidFill>
                <a:latin typeface="Source Sans Pro Black" pitchFamily="34"/>
              </a:rPr>
              <a:t>		- суперкласс всех ошибок сериализации</a:t>
            </a:r>
          </a:p>
          <a:p>
            <a:pPr lvl="0" algn="l" rtl="0" hangingPunct="1">
              <a:spcAft>
                <a:spcPts val="0"/>
              </a:spcAft>
            </a:pPr>
            <a:r>
              <a:rPr lang="ru-RU" sz="2400">
                <a:solidFill>
                  <a:srgbClr val="0B6364"/>
                </a:solidFill>
                <a:latin typeface="Source Sans Pro Black" pitchFamily="34"/>
              </a:rPr>
              <a:t>	- </a:t>
            </a:r>
            <a:r>
              <a:rPr lang="ru-RU" sz="2400">
                <a:solidFill>
                  <a:srgbClr val="F9A870"/>
                </a:solidFill>
                <a:latin typeface="Source Sans Pro Black" pitchFamily="34"/>
              </a:rPr>
              <a:t>InvalidClassException</a:t>
            </a:r>
          </a:p>
          <a:p>
            <a:pPr lvl="0" algn="l" rtl="0" hangingPunct="1">
              <a:spcAft>
                <a:spcPts val="0"/>
              </a:spcAft>
            </a:pPr>
            <a:r>
              <a:rPr lang="ru-RU" sz="2400">
                <a:solidFill>
                  <a:srgbClr val="0B6364"/>
                </a:solidFill>
                <a:latin typeface="Source Sans Pro Black" pitchFamily="34"/>
              </a:rPr>
              <a:t>		- не совпадает версия класса</a:t>
            </a:r>
          </a:p>
          <a:p>
            <a:pPr lvl="0" algn="l" rtl="0" hangingPunct="1">
              <a:spcAft>
                <a:spcPts val="0"/>
              </a:spcAft>
            </a:pPr>
            <a:r>
              <a:rPr lang="ru-RU" sz="2400">
                <a:solidFill>
                  <a:srgbClr val="0B6364"/>
                </a:solidFill>
                <a:latin typeface="Source Sans Pro Black" pitchFamily="34"/>
              </a:rPr>
              <a:t>		- примитивные типы хранят недопустимые значения</a:t>
            </a:r>
          </a:p>
          <a:p>
            <a:pPr lvl="0" algn="l" rtl="0" hangingPunct="1">
              <a:spcAft>
                <a:spcPts val="0"/>
              </a:spcAft>
            </a:pPr>
            <a:r>
              <a:rPr lang="ru-RU" sz="2400">
                <a:solidFill>
                  <a:srgbClr val="0B6364"/>
                </a:solidFill>
                <a:latin typeface="Source Sans Pro Black" pitchFamily="34"/>
              </a:rPr>
              <a:t>		- Externalizable не имеет публичного конструктора без параметров</a:t>
            </a:r>
          </a:p>
          <a:p>
            <a:pPr lvl="0" algn="l" rtl="0" hangingPunct="1">
              <a:spcAft>
                <a:spcPts val="0"/>
              </a:spcAft>
            </a:pPr>
            <a:r>
              <a:rPr lang="ru-RU" sz="2400">
                <a:solidFill>
                  <a:srgbClr val="0B6364"/>
                </a:solidFill>
                <a:latin typeface="Source Sans Pro Black" pitchFamily="34"/>
              </a:rPr>
              <a:t>		- Serializable класс имеет несериализуемого предка без конструктора</a:t>
            </a:r>
          </a:p>
          <a:p>
            <a:pPr lvl="0" algn="l" rtl="0" hangingPunct="1">
              <a:spcAft>
                <a:spcPts val="0"/>
              </a:spcAft>
            </a:pPr>
            <a:r>
              <a:rPr lang="ru-RU" sz="2400">
                <a:solidFill>
                  <a:srgbClr val="0B6364"/>
                </a:solidFill>
                <a:latin typeface="Source Sans Pro Black" pitchFamily="34"/>
              </a:rPr>
              <a:t>	- </a:t>
            </a:r>
            <a:r>
              <a:rPr lang="ru-RU" sz="2400">
                <a:solidFill>
                  <a:srgbClr val="F9A870"/>
                </a:solidFill>
                <a:latin typeface="Source Sans Pro Black" pitchFamily="34"/>
              </a:rPr>
              <a:t>NotSerializableException</a:t>
            </a:r>
          </a:p>
          <a:p>
            <a:pPr lvl="0" algn="l" rtl="0" hangingPunct="1">
              <a:spcAft>
                <a:spcPts val="0"/>
              </a:spcAft>
            </a:pPr>
            <a:r>
              <a:rPr lang="ru-RU" sz="2400">
                <a:solidFill>
                  <a:srgbClr val="0B6364"/>
                </a:solidFill>
                <a:latin typeface="Source Sans Pro Black" pitchFamily="34"/>
              </a:rPr>
              <a:t>		- бросается в readObject\writeObject для остановки механизма сериализации</a:t>
            </a:r>
          </a:p>
          <a:p>
            <a:pPr lvl="0" algn="l" rtl="0" hangingPunct="1">
              <a:spcAft>
                <a:spcPts val="0"/>
              </a:spcAft>
            </a:pPr>
            <a:r>
              <a:rPr lang="ru-RU" sz="2400">
                <a:solidFill>
                  <a:srgbClr val="0B6364"/>
                </a:solidFill>
                <a:latin typeface="Source Sans Pro Black" pitchFamily="34"/>
              </a:rPr>
              <a:t>	- </a:t>
            </a:r>
            <a:r>
              <a:rPr lang="ru-RU" sz="2400">
                <a:solidFill>
                  <a:srgbClr val="F9A870"/>
                </a:solidFill>
                <a:latin typeface="Source Sans Pro Black" pitchFamily="34"/>
              </a:rPr>
              <a:t>InvalidObjectException</a:t>
            </a:r>
          </a:p>
          <a:p>
            <a:pPr lvl="0" algn="l" rtl="0" hangingPunct="1">
              <a:spcAft>
                <a:spcPts val="0"/>
              </a:spcAft>
            </a:pPr>
            <a:r>
              <a:rPr lang="ru-RU" sz="2400">
                <a:solidFill>
                  <a:srgbClr val="0B6364"/>
                </a:solidFill>
                <a:latin typeface="Source Sans Pro Black" pitchFamily="34"/>
              </a:rPr>
              <a:t>		- бросается для обозначения что считанный объект в несогласованном состоянии</a:t>
            </a:r>
          </a:p>
          <a:p>
            <a:pPr lvl="0" algn="l" rtl="0" hangingPunct="1">
              <a:spcAft>
                <a:spcPts val="0"/>
              </a:spcAft>
            </a:pPr>
            <a:r>
              <a:rPr lang="ru-RU" sz="2400">
                <a:solidFill>
                  <a:srgbClr val="0B6364"/>
                </a:solidFill>
                <a:latin typeface="Source Sans Pro Black" pitchFamily="34"/>
              </a:rPr>
              <a:t>	- </a:t>
            </a:r>
            <a:r>
              <a:rPr lang="ru-RU" sz="2400">
                <a:solidFill>
                  <a:srgbClr val="F9A870"/>
                </a:solidFill>
                <a:latin typeface="Source Sans Pro Black" pitchFamily="34"/>
              </a:rPr>
              <a:t>ClassNotFoundException</a:t>
            </a:r>
          </a:p>
          <a:p>
            <a:pPr lvl="0" algn="l" rtl="0" hangingPunct="1">
              <a:spcAft>
                <a:spcPts val="0"/>
              </a:spcAft>
            </a:pPr>
            <a:r>
              <a:rPr lang="ru-RU" sz="2400">
                <a:solidFill>
                  <a:srgbClr val="0B6364"/>
                </a:solidFill>
                <a:latin typeface="Source Sans Pro Black" pitchFamily="34"/>
              </a:rPr>
              <a:t>		- класс не найден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7399C68D-3A15-8C4D-BABF-F4D47EDBEFB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9040" y="301320"/>
            <a:ext cx="10798560" cy="5851800"/>
          </a:xfrm>
        </p:spPr>
        <p:txBody>
          <a:bodyPr anchor="ctr"/>
          <a:lstStyle/>
          <a:p>
            <a:pPr lvl="0" algn="ctr"/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 </a:t>
            </a:r>
          </a:p>
        </p:txBody>
      </p:sp>
      <p:sp>
        <p:nvSpPr>
          <p:cNvPr id="3" name="Полилиния 2">
            <a:extLst>
              <a:ext uri="{FF2B5EF4-FFF2-40B4-BE49-F238E27FC236}">
                <a16:creationId xmlns:a16="http://schemas.microsoft.com/office/drawing/2014/main" id="{6AA422CB-18F8-D542-9E82-D4412B49A220}"/>
              </a:ext>
            </a:extLst>
          </p:cNvPr>
          <p:cNvSpPr/>
          <p:nvPr/>
        </p:nvSpPr>
        <p:spPr>
          <a:xfrm>
            <a:off x="671760" y="2736000"/>
            <a:ext cx="3816000" cy="1944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>
            <a:noFill/>
            <a:prstDash val="solid"/>
          </a:ln>
        </p:spPr>
        <p:txBody>
          <a:bodyPr wrap="none" lIns="36000" tIns="36000" rIns="36000" bIns="36000" anchor="ctr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rPr>
              <a:t>Object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91F49E5-7826-484F-A538-275434A28C85}"/>
              </a:ext>
            </a:extLst>
          </p:cNvPr>
          <p:cNvSpPr/>
          <p:nvPr/>
        </p:nvSpPr>
        <p:spPr>
          <a:xfrm>
            <a:off x="4968000" y="2304000"/>
            <a:ext cx="2376000" cy="2015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36000" tIns="36000" rIns="36000" bIns="36000" anchor="ctr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2200" b="0" i="0" u="none" strike="noStrike" kern="1200">
              <a:ln>
                <a:noFill/>
              </a:ln>
              <a:latin typeface="Source Sans Pro" pitchFamily="2"/>
              <a:ea typeface="Droid Sans" pitchFamily="2"/>
              <a:cs typeface="Lohit Hindi" pitchFamily="2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CD5EB843-048F-8646-A860-830E13DFC45D}"/>
              </a:ext>
            </a:extLst>
          </p:cNvPr>
          <p:cNvSpPr/>
          <p:nvPr/>
        </p:nvSpPr>
        <p:spPr>
          <a:xfrm>
            <a:off x="6768000" y="2304000"/>
            <a:ext cx="1224000" cy="273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B75BC"/>
          </a:solidFill>
          <a:ln>
            <a:noFill/>
            <a:prstDash val="solid"/>
          </a:ln>
        </p:spPr>
        <p:txBody>
          <a:bodyPr wrap="none" lIns="36000" tIns="36000" rIns="36000" bIns="36000" anchor="ctr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rPr>
              <a:t>byte[]</a:t>
            </a: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91F6855B-6FAF-934C-B69A-45CB69F8FC05}"/>
              </a:ext>
            </a:extLst>
          </p:cNvPr>
          <p:cNvSpPr/>
          <p:nvPr/>
        </p:nvSpPr>
        <p:spPr>
          <a:xfrm>
            <a:off x="9936000" y="792000"/>
            <a:ext cx="1584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CE4E5"/>
          </a:solidFill>
          <a:ln>
            <a:noFill/>
            <a:prstDash val="solid"/>
          </a:ln>
        </p:spPr>
        <p:txBody>
          <a:bodyPr wrap="none" lIns="36000" tIns="36000" rIns="36000" bIns="36000" anchor="ctr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rPr>
              <a:t>Файл</a:t>
            </a: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F3B5E3FB-1390-FE45-BDA8-D5E7EFF3337A}"/>
              </a:ext>
            </a:extLst>
          </p:cNvPr>
          <p:cNvSpPr/>
          <p:nvPr/>
        </p:nvSpPr>
        <p:spPr>
          <a:xfrm>
            <a:off x="9936000" y="2088000"/>
            <a:ext cx="1584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CE4E5"/>
          </a:solidFill>
          <a:ln>
            <a:noFill/>
            <a:prstDash val="solid"/>
          </a:ln>
        </p:spPr>
        <p:txBody>
          <a:bodyPr wrap="none" lIns="36000" tIns="36000" rIns="36000" bIns="36000" anchor="ctr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rPr>
              <a:t>БД</a:t>
            </a: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11CE5CA1-67E2-0241-B0FC-B5E103AE3604}"/>
              </a:ext>
            </a:extLst>
          </p:cNvPr>
          <p:cNvSpPr/>
          <p:nvPr/>
        </p:nvSpPr>
        <p:spPr>
          <a:xfrm>
            <a:off x="9936000" y="3311999"/>
            <a:ext cx="1584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CE4E5"/>
          </a:solidFill>
          <a:ln>
            <a:noFill/>
            <a:prstDash val="solid"/>
          </a:ln>
        </p:spPr>
        <p:txBody>
          <a:bodyPr wrap="none" lIns="36000" tIns="36000" rIns="36000" bIns="36000" anchor="ctr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rPr>
              <a:t>Память</a:t>
            </a:r>
          </a:p>
        </p:txBody>
      </p:sp>
      <p:sp>
        <p:nvSpPr>
          <p:cNvPr id="9" name="Полилиния 8">
            <a:extLst>
              <a:ext uri="{FF2B5EF4-FFF2-40B4-BE49-F238E27FC236}">
                <a16:creationId xmlns:a16="http://schemas.microsoft.com/office/drawing/2014/main" id="{440810D2-EF26-D544-8C50-CD91D1B7603E}"/>
              </a:ext>
            </a:extLst>
          </p:cNvPr>
          <p:cNvSpPr/>
          <p:nvPr/>
        </p:nvSpPr>
        <p:spPr>
          <a:xfrm>
            <a:off x="9936000" y="4608000"/>
            <a:ext cx="1584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CE4E5"/>
          </a:solidFill>
          <a:ln>
            <a:noFill/>
            <a:prstDash val="solid"/>
          </a:ln>
        </p:spPr>
        <p:txBody>
          <a:bodyPr wrap="none" lIns="36000" tIns="36000" rIns="36000" bIns="36000" anchor="ctr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rPr>
              <a:t>Сокет</a:t>
            </a:r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D67F0368-4D27-A242-8414-BB12BD382EC5}"/>
              </a:ext>
            </a:extLst>
          </p:cNvPr>
          <p:cNvSpPr/>
          <p:nvPr/>
        </p:nvSpPr>
        <p:spPr>
          <a:xfrm>
            <a:off x="9936000" y="5832000"/>
            <a:ext cx="1584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CE4E5"/>
          </a:solidFill>
          <a:ln>
            <a:noFill/>
            <a:prstDash val="solid"/>
          </a:ln>
        </p:spPr>
        <p:txBody>
          <a:bodyPr wrap="none" lIns="36000" tIns="36000" rIns="36000" bIns="36000" anchor="ctr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rPr>
              <a:t>СОМ-порт</a:t>
            </a:r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8695D9E-5600-7449-BF75-3DE0F50E6893}"/>
              </a:ext>
            </a:extLst>
          </p:cNvPr>
          <p:cNvSpPr/>
          <p:nvPr/>
        </p:nvSpPr>
        <p:spPr>
          <a:xfrm>
            <a:off x="8063999" y="3528000"/>
            <a:ext cx="1800000" cy="360000"/>
          </a:xfrm>
          <a:custGeom>
            <a:avLst>
              <a:gd name="f0" fmla="val 43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CFE7F5"/>
          </a:solidFill>
          <a:ln>
            <a:noFill/>
            <a:prstDash val="solid"/>
          </a:ln>
        </p:spPr>
        <p:txBody>
          <a:bodyPr wrap="none" lIns="36000" tIns="36000" rIns="36000" bIns="36000" anchor="ctr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2200" b="0" i="0" u="none" strike="noStrike" kern="1200">
              <a:ln>
                <a:noFill/>
              </a:ln>
              <a:latin typeface="Source Sans Pro" pitchFamily="2"/>
              <a:ea typeface="Droid Sans" pitchFamily="2"/>
              <a:cs typeface="Lohit Hindi" pitchFamily="2"/>
            </a:endParaRPr>
          </a:p>
        </p:txBody>
      </p:sp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3418A621-3E72-FB4B-A46F-D47D668E490E}"/>
              </a:ext>
            </a:extLst>
          </p:cNvPr>
          <p:cNvSpPr/>
          <p:nvPr/>
        </p:nvSpPr>
        <p:spPr>
          <a:xfrm>
            <a:off x="4392000" y="2808000"/>
            <a:ext cx="2376000" cy="288000"/>
          </a:xfrm>
          <a:custGeom>
            <a:avLst>
              <a:gd name="f0" fmla="val 13200"/>
              <a:gd name="f1" fmla="val 6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4000"/>
              <a:gd name="f10" fmla="val 10800"/>
              <a:gd name="f11" fmla="val 21800"/>
              <a:gd name="f12" fmla="val 1000"/>
              <a:gd name="f13" fmla="val 2000"/>
              <a:gd name="f14" fmla="val 3000"/>
              <a:gd name="f15" fmla="+- 0 0 0"/>
              <a:gd name="f16" fmla="*/ f5 1 21600"/>
              <a:gd name="f17" fmla="*/ f6 1 21600"/>
              <a:gd name="f18" fmla="pin 4000 f0 21600"/>
              <a:gd name="f19" fmla="pin 0 f1 10800"/>
              <a:gd name="f20" fmla="*/ f15 f2 1"/>
              <a:gd name="f21" fmla="val f18"/>
              <a:gd name="f22" fmla="val f19"/>
              <a:gd name="f23" fmla="+- f8 0 f19"/>
              <a:gd name="f24" fmla="+- f8 0 f18"/>
              <a:gd name="f25" fmla="*/ f18 f16 1"/>
              <a:gd name="f26" fmla="*/ f19 f17 1"/>
              <a:gd name="f27" fmla="*/ 4000 f16 1"/>
              <a:gd name="f28" fmla="*/ 0 f16 1"/>
              <a:gd name="f29" fmla="*/ 10800 f17 1"/>
              <a:gd name="f30" fmla="*/ f20 1 f4"/>
              <a:gd name="f31" fmla="*/ 21600 f16 1"/>
              <a:gd name="f32" fmla="*/ 0 f17 1"/>
              <a:gd name="f33" fmla="*/ 21600 f17 1"/>
              <a:gd name="f34" fmla="*/ f24 f19 1"/>
              <a:gd name="f35" fmla="*/ f23 f17 1"/>
              <a:gd name="f36" fmla="*/ f22 f17 1"/>
              <a:gd name="f37" fmla="+- f30 0 f3"/>
              <a:gd name="f38" fmla="*/ f21 f16 1"/>
              <a:gd name="f39" fmla="*/ f34 1 10800"/>
              <a:gd name="f40" fmla="+- f18 f39 0"/>
              <a:gd name="f41" fmla="*/ f40 f16 1"/>
            </a:gdLst>
            <a:ahLst>
              <a:ahXY gdRefX="f0" minX="f9" maxX="f8" gdRefY="f1" minY="f7" maxY="f10">
                <a:pos x="f25" y="f2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7">
                <a:pos x="f28" y="f29"/>
              </a:cxn>
              <a:cxn ang="f37">
                <a:pos x="f31" y="f29"/>
              </a:cxn>
              <a:cxn ang="f37">
                <a:pos x="f38" y="f32"/>
              </a:cxn>
              <a:cxn ang="f37">
                <a:pos x="f38" y="f33"/>
              </a:cxn>
            </a:cxnLst>
            <a:rect l="f27" t="f36" r="f41" b="f35"/>
            <a:pathLst>
              <a:path w="21600" h="21600">
                <a:moveTo>
                  <a:pt x="f21" y="f7"/>
                </a:moveTo>
                <a:lnTo>
                  <a:pt x="f8" y="f10"/>
                </a:lnTo>
                <a:lnTo>
                  <a:pt x="f21" y="f11"/>
                </a:lnTo>
                <a:lnTo>
                  <a:pt x="f21" y="f23"/>
                </a:lnTo>
                <a:lnTo>
                  <a:pt x="f9" y="f23"/>
                </a:lnTo>
                <a:lnTo>
                  <a:pt x="f9" y="f22"/>
                </a:lnTo>
                <a:lnTo>
                  <a:pt x="f21" y="f22"/>
                </a:lnTo>
                <a:lnTo>
                  <a:pt x="f21" y="f7"/>
                </a:lnTo>
                <a:moveTo>
                  <a:pt x="f7" y="f22"/>
                </a:moveTo>
                <a:lnTo>
                  <a:pt x="f7" y="f23"/>
                </a:lnTo>
                <a:lnTo>
                  <a:pt x="f12" y="f23"/>
                </a:lnTo>
                <a:lnTo>
                  <a:pt x="f12" y="f22"/>
                </a:lnTo>
                <a:lnTo>
                  <a:pt x="f7" y="f22"/>
                </a:lnTo>
                <a:moveTo>
                  <a:pt x="f13" y="f22"/>
                </a:moveTo>
                <a:lnTo>
                  <a:pt x="f13" y="f23"/>
                </a:lnTo>
                <a:lnTo>
                  <a:pt x="f14" y="f23"/>
                </a:lnTo>
                <a:lnTo>
                  <a:pt x="f14" y="f22"/>
                </a:lnTo>
                <a:lnTo>
                  <a:pt x="f13" y="f22"/>
                </a:lnTo>
                <a:close/>
              </a:path>
            </a:pathLst>
          </a:custGeom>
          <a:solidFill>
            <a:srgbClr val="BCE4E5"/>
          </a:solidFill>
          <a:ln>
            <a:noFill/>
            <a:prstDash val="solid"/>
          </a:ln>
        </p:spPr>
        <p:txBody>
          <a:bodyPr wrap="none" lIns="36000" tIns="36000" rIns="36000" bIns="36000" anchor="ctr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2200" b="0" i="0" u="none" strike="noStrike" kern="1200">
              <a:ln>
                <a:noFill/>
              </a:ln>
              <a:latin typeface="Source Sans Pro" pitchFamily="2"/>
              <a:ea typeface="Droid Sans" pitchFamily="2"/>
              <a:cs typeface="Lohit Hindi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FB1A8C-194E-D14F-BE00-BF964A1B8C19}"/>
              </a:ext>
            </a:extLst>
          </p:cNvPr>
          <p:cNvSpPr txBox="1"/>
          <p:nvPr/>
        </p:nvSpPr>
        <p:spPr>
          <a:xfrm>
            <a:off x="4487760" y="2376000"/>
            <a:ext cx="1848239" cy="423360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 anchor="ctr" anchorCtr="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rPr>
              <a:t>Сериализация</a:t>
            </a:r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1FF25653-3CC9-7A46-B540-C0701184F7B2}"/>
              </a:ext>
            </a:extLst>
          </p:cNvPr>
          <p:cNvSpPr/>
          <p:nvPr/>
        </p:nvSpPr>
        <p:spPr>
          <a:xfrm flipH="1">
            <a:off x="4248000" y="4320000"/>
            <a:ext cx="2376000" cy="288000"/>
          </a:xfrm>
          <a:custGeom>
            <a:avLst>
              <a:gd name="f0" fmla="val 13200"/>
              <a:gd name="f1" fmla="val 6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4000"/>
              <a:gd name="f10" fmla="val 10800"/>
              <a:gd name="f11" fmla="val 21800"/>
              <a:gd name="f12" fmla="val 1000"/>
              <a:gd name="f13" fmla="val 2000"/>
              <a:gd name="f14" fmla="val 3000"/>
              <a:gd name="f15" fmla="+- 0 0 0"/>
              <a:gd name="f16" fmla="*/ f5 1 21600"/>
              <a:gd name="f17" fmla="*/ f6 1 21600"/>
              <a:gd name="f18" fmla="pin 4000 f0 21600"/>
              <a:gd name="f19" fmla="pin 0 f1 10800"/>
              <a:gd name="f20" fmla="*/ f15 f2 1"/>
              <a:gd name="f21" fmla="val f18"/>
              <a:gd name="f22" fmla="val f19"/>
              <a:gd name="f23" fmla="+- f8 0 f19"/>
              <a:gd name="f24" fmla="+- f8 0 f18"/>
              <a:gd name="f25" fmla="*/ f18 f16 1"/>
              <a:gd name="f26" fmla="*/ f19 f17 1"/>
              <a:gd name="f27" fmla="*/ 4000 f16 1"/>
              <a:gd name="f28" fmla="*/ 0 f16 1"/>
              <a:gd name="f29" fmla="*/ 10800 f17 1"/>
              <a:gd name="f30" fmla="*/ f20 1 f4"/>
              <a:gd name="f31" fmla="*/ 21600 f16 1"/>
              <a:gd name="f32" fmla="*/ 0 f17 1"/>
              <a:gd name="f33" fmla="*/ 21600 f17 1"/>
              <a:gd name="f34" fmla="*/ f24 f19 1"/>
              <a:gd name="f35" fmla="*/ f23 f17 1"/>
              <a:gd name="f36" fmla="*/ f22 f17 1"/>
              <a:gd name="f37" fmla="+- f30 0 f3"/>
              <a:gd name="f38" fmla="*/ f21 f16 1"/>
              <a:gd name="f39" fmla="*/ f34 1 10800"/>
              <a:gd name="f40" fmla="+- f18 f39 0"/>
              <a:gd name="f41" fmla="*/ f40 f16 1"/>
            </a:gdLst>
            <a:ahLst>
              <a:ahXY gdRefX="f0" minX="f9" maxX="f8" gdRefY="f1" minY="f7" maxY="f10">
                <a:pos x="f25" y="f2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7">
                <a:pos x="f28" y="f29"/>
              </a:cxn>
              <a:cxn ang="f37">
                <a:pos x="f31" y="f29"/>
              </a:cxn>
              <a:cxn ang="f37">
                <a:pos x="f38" y="f32"/>
              </a:cxn>
              <a:cxn ang="f37">
                <a:pos x="f38" y="f33"/>
              </a:cxn>
            </a:cxnLst>
            <a:rect l="f27" t="f36" r="f41" b="f35"/>
            <a:pathLst>
              <a:path w="21600" h="21600">
                <a:moveTo>
                  <a:pt x="f21" y="f7"/>
                </a:moveTo>
                <a:lnTo>
                  <a:pt x="f8" y="f10"/>
                </a:lnTo>
                <a:lnTo>
                  <a:pt x="f21" y="f11"/>
                </a:lnTo>
                <a:lnTo>
                  <a:pt x="f21" y="f23"/>
                </a:lnTo>
                <a:lnTo>
                  <a:pt x="f9" y="f23"/>
                </a:lnTo>
                <a:lnTo>
                  <a:pt x="f9" y="f22"/>
                </a:lnTo>
                <a:lnTo>
                  <a:pt x="f21" y="f22"/>
                </a:lnTo>
                <a:lnTo>
                  <a:pt x="f21" y="f7"/>
                </a:lnTo>
                <a:moveTo>
                  <a:pt x="f7" y="f22"/>
                </a:moveTo>
                <a:lnTo>
                  <a:pt x="f7" y="f23"/>
                </a:lnTo>
                <a:lnTo>
                  <a:pt x="f12" y="f23"/>
                </a:lnTo>
                <a:lnTo>
                  <a:pt x="f12" y="f22"/>
                </a:lnTo>
                <a:lnTo>
                  <a:pt x="f7" y="f22"/>
                </a:lnTo>
                <a:moveTo>
                  <a:pt x="f13" y="f22"/>
                </a:moveTo>
                <a:lnTo>
                  <a:pt x="f13" y="f23"/>
                </a:lnTo>
                <a:lnTo>
                  <a:pt x="f14" y="f23"/>
                </a:lnTo>
                <a:lnTo>
                  <a:pt x="f14" y="f22"/>
                </a:lnTo>
                <a:lnTo>
                  <a:pt x="f13" y="f22"/>
                </a:lnTo>
                <a:close/>
              </a:path>
            </a:pathLst>
          </a:custGeom>
          <a:solidFill>
            <a:srgbClr val="BCE4E5"/>
          </a:solidFill>
          <a:ln>
            <a:noFill/>
            <a:prstDash val="solid"/>
          </a:ln>
        </p:spPr>
        <p:txBody>
          <a:bodyPr wrap="none" lIns="36000" tIns="36000" rIns="36000" bIns="36000" anchor="ctr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2200" b="0" i="0" u="none" strike="noStrike" kern="1200">
              <a:ln>
                <a:noFill/>
              </a:ln>
              <a:latin typeface="Source Sans Pro" pitchFamily="2"/>
              <a:ea typeface="Droid Sans" pitchFamily="2"/>
              <a:cs typeface="Lohit Hindi" pitchFamily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7D0789-6AA8-5847-A983-00CD5ABBDB56}"/>
              </a:ext>
            </a:extLst>
          </p:cNvPr>
          <p:cNvSpPr txBox="1"/>
          <p:nvPr/>
        </p:nvSpPr>
        <p:spPr>
          <a:xfrm>
            <a:off x="4493880" y="3752640"/>
            <a:ext cx="2130120" cy="423360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 anchor="ctr" anchorCtr="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rPr>
              <a:t>Десериализация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6C5ADF-41A1-C743-956E-8CBA888178DF}"/>
              </a:ext>
            </a:extLst>
          </p:cNvPr>
          <p:cNvSpPr txBox="1"/>
          <p:nvPr/>
        </p:nvSpPr>
        <p:spPr>
          <a:xfrm>
            <a:off x="432000" y="434519"/>
            <a:ext cx="4896000" cy="1221480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 anchor="ctr" anchorCtr="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3600" b="0" i="0" u="none" strike="noStrike" kern="1200">
                <a:ln>
                  <a:noFill/>
                </a:ln>
                <a:solidFill>
                  <a:srgbClr val="006D6F"/>
                </a:solidFill>
                <a:latin typeface="Source Sans Pro" pitchFamily="2"/>
                <a:ea typeface="Droid Sans" pitchFamily="2"/>
                <a:cs typeface="Lohit Hindi" pitchFamily="2"/>
              </a:rPr>
              <a:t>ТЗ. Все просто...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64ABB3-2F77-2D44-B348-14D40ECB731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9040" y="301320"/>
            <a:ext cx="10798560" cy="5851800"/>
          </a:xfrm>
        </p:spPr>
        <p:txBody>
          <a:bodyPr anchor="ctr"/>
          <a:lstStyle/>
          <a:p>
            <a:pPr lvl="0" algn="ctr"/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Часть 2. </a:t>
            </a:r>
            <a:r>
              <a:rPr lang="ru-RU" sz="4800" b="1">
                <a:solidFill>
                  <a:srgbClr val="04617B"/>
                </a:solidFill>
                <a:latin typeface="Source Sans Pro Black" pitchFamily="2"/>
              </a:rPr>
              <a:t>XML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02BBF5D1-8F8F-A14C-84E7-A5E99215294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9040" y="301320"/>
            <a:ext cx="10798560" cy="5851800"/>
          </a:xfrm>
        </p:spPr>
        <p:txBody>
          <a:bodyPr anchor="ctr"/>
          <a:lstStyle/>
          <a:p>
            <a:pPr lvl="0" algn="ctr"/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XML</a:t>
            </a:r>
          </a:p>
          <a:p>
            <a:pPr lvl="0" algn="ctr"/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 </a:t>
            </a:r>
          </a:p>
          <a:p>
            <a:pPr lvl="0" algn="ctr"/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 eXtensible Markup Language — расширяемый язык разметки</a:t>
            </a:r>
          </a:p>
          <a:p>
            <a:pPr lvl="0" algn="ctr"/>
            <a:endParaRPr lang="ru-RU" sz="4000" b="1">
              <a:solidFill>
                <a:srgbClr val="04617B"/>
              </a:solidFill>
              <a:latin typeface="Source Sans Pro Black" pitchFamily="2"/>
            </a:endParaRPr>
          </a:p>
          <a:p>
            <a:pPr lvl="0" algn="ctr"/>
            <a:r>
              <a:rPr lang="ru-RU" b="1" i="1">
                <a:solidFill>
                  <a:srgbClr val="04617B"/>
                </a:solidFill>
                <a:latin typeface="Source Sans Pro Black" pitchFamily="2"/>
              </a:rPr>
              <a:t>(Википедия, великая и ужасная)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7C0AF0D6-EC91-554E-8AD8-B8737379A94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9040" y="301320"/>
            <a:ext cx="10798560" cy="5851800"/>
          </a:xfrm>
        </p:spPr>
        <p:txBody>
          <a:bodyPr anchor="ctr"/>
          <a:lstStyle/>
          <a:p>
            <a:pPr lvl="0" algn="ctr"/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Встроенный в поставку XML API</a:t>
            </a:r>
          </a:p>
          <a:p>
            <a:pPr lvl="0" algn="ctr"/>
            <a:endParaRPr lang="ru-RU" sz="4000" b="1">
              <a:solidFill>
                <a:srgbClr val="04617B"/>
              </a:solidFill>
              <a:latin typeface="Source Sans Pro Black" pitchFamily="2"/>
            </a:endParaRPr>
          </a:p>
          <a:p>
            <a:pPr lvl="0" algn="ctr"/>
            <a:r>
              <a:rPr lang="ru-RU" sz="2400" b="1">
                <a:solidFill>
                  <a:srgbClr val="000000"/>
                </a:solidFill>
                <a:latin typeface="Courier New" pitchFamily="2"/>
                <a:cs typeface="Courier New" pitchFamily="2"/>
              </a:rPr>
              <a:t>java.beans.XMLDecoder;</a:t>
            </a:r>
          </a:p>
          <a:p>
            <a:pPr lvl="0" algn="ctr"/>
            <a:br>
              <a:rPr lang="ru-RU" sz="2400" b="1">
                <a:solidFill>
                  <a:srgbClr val="000000"/>
                </a:solidFill>
                <a:latin typeface="Courier New" pitchFamily="2"/>
                <a:cs typeface="Courier New" pitchFamily="2"/>
              </a:rPr>
            </a:br>
            <a:r>
              <a:rPr lang="ru-RU" sz="2400" b="1">
                <a:solidFill>
                  <a:srgbClr val="000000"/>
                </a:solidFill>
                <a:latin typeface="Courier New" pitchFamily="2"/>
                <a:cs typeface="Courier New" pitchFamily="2"/>
              </a:rPr>
              <a:t>java.beans.XMLEncoder;</a:t>
            </a:r>
          </a:p>
          <a:p>
            <a:pPr lvl="0" algn="ctr"/>
            <a:endParaRPr lang="ru-RU" sz="2400" b="1">
              <a:solidFill>
                <a:srgbClr val="000000"/>
              </a:solidFill>
              <a:latin typeface="Courier New" pitchFamily="2"/>
              <a:cs typeface="Courier New" pitchFamily="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CBF8DA50-ADE1-B849-9C8D-28D08FE3DC6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60000" y="360000"/>
            <a:ext cx="10798560" cy="6623999"/>
          </a:xfrm>
        </p:spPr>
        <p:txBody>
          <a:bodyPr anchor="ctr"/>
          <a:lstStyle/>
          <a:p>
            <a:pPr lvl="0" algn="l"/>
            <a:r>
              <a:rPr lang="ru-RU" sz="14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public</a:t>
            </a: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14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class</a:t>
            </a: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14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EntryPointXmlEncoderDecoder</a:t>
            </a: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{</a:t>
            </a:r>
            <a:b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   </a:t>
            </a:r>
            <a:r>
              <a:rPr lang="ru-RU" sz="14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public</a:t>
            </a: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14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static</a:t>
            </a: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14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void</a:t>
            </a: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1400" b="1" dirty="0" err="1">
                <a:solidFill>
                  <a:srgbClr val="FFC66D"/>
                </a:solidFill>
                <a:latin typeface="Courier New" pitchFamily="2"/>
                <a:cs typeface="Courier New" pitchFamily="2"/>
              </a:rPr>
              <a:t>main</a:t>
            </a: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</a:t>
            </a:r>
            <a:r>
              <a:rPr lang="ru-RU" sz="14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String</a:t>
            </a: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[] </a:t>
            </a:r>
            <a:r>
              <a:rPr lang="ru-RU" sz="14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args</a:t>
            </a: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) </a:t>
            </a:r>
            <a:r>
              <a:rPr lang="ru-RU" sz="14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throws</a:t>
            </a: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14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IOException</a:t>
            </a: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{</a:t>
            </a:r>
            <a:b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14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ByteArrayOutputStream</a:t>
            </a: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14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bos</a:t>
            </a: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= </a:t>
            </a:r>
            <a:r>
              <a:rPr lang="ru-RU" sz="14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new</a:t>
            </a: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14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ByteArrayOutputStream</a:t>
            </a: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()</a:t>
            </a: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User </a:t>
            </a:r>
            <a:r>
              <a:rPr lang="ru-RU" sz="14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user</a:t>
            </a: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= </a:t>
            </a:r>
            <a:r>
              <a:rPr lang="ru-RU" sz="14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new</a:t>
            </a: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User(</a:t>
            </a:r>
            <a:r>
              <a:rPr lang="ru-RU" sz="1400" b="1" dirty="0">
                <a:solidFill>
                  <a:srgbClr val="6A8759"/>
                </a:solidFill>
                <a:latin typeface="Courier New" pitchFamily="2"/>
                <a:cs typeface="Courier New" pitchFamily="2"/>
              </a:rPr>
              <a:t>"user_name_1"</a:t>
            </a: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, </a:t>
            </a:r>
            <a:r>
              <a:rPr lang="ru-RU" sz="1400" b="1" dirty="0">
                <a:solidFill>
                  <a:srgbClr val="6A8759"/>
                </a:solidFill>
                <a:latin typeface="Courier New" pitchFamily="2"/>
                <a:cs typeface="Courier New" pitchFamily="2"/>
              </a:rPr>
              <a:t>"user_lastname_1"</a:t>
            </a: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)</a:t>
            </a: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14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System.</a:t>
            </a:r>
            <a:r>
              <a:rPr lang="ru-RU" sz="1400" b="1" i="1" dirty="0" err="1">
                <a:solidFill>
                  <a:srgbClr val="9876AA"/>
                </a:solidFill>
                <a:latin typeface="Courier New" pitchFamily="2"/>
                <a:cs typeface="Courier New" pitchFamily="2"/>
              </a:rPr>
              <a:t>out</a:t>
            </a:r>
            <a:r>
              <a:rPr lang="ru-RU" sz="14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.println</a:t>
            </a: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</a:t>
            </a:r>
            <a:r>
              <a:rPr lang="ru-RU" sz="14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user</a:t>
            </a: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)</a:t>
            </a: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b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14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XMLEncoder</a:t>
            </a: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14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encoder</a:t>
            </a: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= </a:t>
            </a:r>
            <a:r>
              <a:rPr lang="ru-RU" sz="14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new</a:t>
            </a: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14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XMLEncoder</a:t>
            </a: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</a:t>
            </a:r>
            <a:r>
              <a:rPr lang="ru-RU" sz="14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bos</a:t>
            </a: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)</a:t>
            </a: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14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encoder.setExceptionListener</a:t>
            </a: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</a:t>
            </a:r>
            <a:r>
              <a:rPr lang="ru-RU" sz="14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new</a:t>
            </a: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14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ExceptionListener</a:t>
            </a: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() {</a:t>
            </a:r>
            <a:b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           </a:t>
            </a:r>
            <a:r>
              <a:rPr lang="ru-RU" sz="14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public</a:t>
            </a: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14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void</a:t>
            </a: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1400" b="1" dirty="0" err="1">
                <a:solidFill>
                  <a:srgbClr val="FFC66D"/>
                </a:solidFill>
                <a:latin typeface="Courier New" pitchFamily="2"/>
                <a:cs typeface="Courier New" pitchFamily="2"/>
              </a:rPr>
              <a:t>exceptionThrown</a:t>
            </a: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</a:t>
            </a:r>
            <a:r>
              <a:rPr lang="ru-RU" sz="14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Exception</a:t>
            </a: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14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e</a:t>
            </a: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) {</a:t>
            </a:r>
            <a:b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               </a:t>
            </a:r>
            <a:r>
              <a:rPr lang="ru-RU" sz="14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e.printStackTrace</a:t>
            </a: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()</a:t>
            </a: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        </a:t>
            </a: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}</a:t>
            </a:r>
            <a:b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       })</a:t>
            </a: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14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encoder.writeObject</a:t>
            </a: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</a:t>
            </a:r>
            <a:r>
              <a:rPr lang="ru-RU" sz="14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user</a:t>
            </a: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)</a:t>
            </a: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1400" b="1" dirty="0">
                <a:solidFill>
                  <a:srgbClr val="808080"/>
                </a:solidFill>
                <a:latin typeface="Courier New" pitchFamily="2"/>
                <a:cs typeface="Courier New" pitchFamily="2"/>
              </a:rPr>
              <a:t>//</a:t>
            </a:r>
            <a:r>
              <a:rPr lang="ru-RU" sz="1400" b="1" dirty="0">
                <a:solidFill>
                  <a:srgbClr val="00A65D"/>
                </a:solidFill>
                <a:latin typeface="Courier New" pitchFamily="2"/>
                <a:cs typeface="Courier New" pitchFamily="2"/>
              </a:rPr>
              <a:t>пока не закроется - не запишет корректно</a:t>
            </a:r>
            <a:br>
              <a:rPr lang="ru-RU" sz="1400" b="1" dirty="0">
                <a:solidFill>
                  <a:srgbClr val="808080"/>
                </a:solidFill>
                <a:latin typeface="Courier New" pitchFamily="2"/>
                <a:cs typeface="Courier New" pitchFamily="2"/>
              </a:rPr>
            </a:br>
            <a:r>
              <a:rPr lang="ru-RU" sz="1400" b="1" dirty="0">
                <a:solidFill>
                  <a:srgbClr val="808080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14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encoder.close</a:t>
            </a: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()</a:t>
            </a: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b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14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byte</a:t>
            </a: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[] </a:t>
            </a:r>
            <a:r>
              <a:rPr lang="ru-RU" sz="14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bytes</a:t>
            </a: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= </a:t>
            </a:r>
            <a:r>
              <a:rPr lang="ru-RU" sz="14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bos.toByteArray</a:t>
            </a: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()</a:t>
            </a: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14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System.</a:t>
            </a:r>
            <a:r>
              <a:rPr lang="ru-RU" sz="1400" b="1" i="1" dirty="0" err="1">
                <a:solidFill>
                  <a:srgbClr val="9876AA"/>
                </a:solidFill>
                <a:latin typeface="Courier New" pitchFamily="2"/>
                <a:cs typeface="Courier New" pitchFamily="2"/>
              </a:rPr>
              <a:t>out</a:t>
            </a:r>
            <a:r>
              <a:rPr lang="ru-RU" sz="14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.println</a:t>
            </a: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</a:t>
            </a:r>
            <a:r>
              <a:rPr lang="ru-RU" sz="14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new</a:t>
            </a: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14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String</a:t>
            </a: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</a:t>
            </a:r>
            <a:r>
              <a:rPr lang="ru-RU" sz="14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bytes</a:t>
            </a: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))</a:t>
            </a: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14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System.</a:t>
            </a:r>
            <a:r>
              <a:rPr lang="ru-RU" sz="1400" b="1" i="1" dirty="0" err="1">
                <a:solidFill>
                  <a:srgbClr val="9876AA"/>
                </a:solidFill>
                <a:latin typeface="Courier New" pitchFamily="2"/>
                <a:cs typeface="Courier New" pitchFamily="2"/>
              </a:rPr>
              <a:t>out</a:t>
            </a:r>
            <a:r>
              <a:rPr lang="ru-RU" sz="14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.println</a:t>
            </a: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</a:t>
            </a:r>
            <a:r>
              <a:rPr lang="ru-RU" sz="1400" b="1" dirty="0">
                <a:solidFill>
                  <a:srgbClr val="6A8759"/>
                </a:solidFill>
                <a:latin typeface="Courier New" pitchFamily="2"/>
                <a:cs typeface="Courier New" pitchFamily="2"/>
              </a:rPr>
              <a:t>"</a:t>
            </a:r>
            <a:r>
              <a:rPr lang="ru-RU" sz="1400" b="1" dirty="0" err="1">
                <a:solidFill>
                  <a:srgbClr val="6A8759"/>
                </a:solidFill>
                <a:latin typeface="Courier New" pitchFamily="2"/>
                <a:cs typeface="Courier New" pitchFamily="2"/>
              </a:rPr>
              <a:t>Size</a:t>
            </a:r>
            <a:r>
              <a:rPr lang="ru-RU" sz="1400" b="1" dirty="0">
                <a:solidFill>
                  <a:srgbClr val="6A8759"/>
                </a:solidFill>
                <a:latin typeface="Courier New" pitchFamily="2"/>
                <a:cs typeface="Courier New" pitchFamily="2"/>
              </a:rPr>
              <a:t> = " </a:t>
            </a: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+ </a:t>
            </a:r>
            <a:r>
              <a:rPr lang="ru-RU" sz="14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bytes.</a:t>
            </a:r>
            <a:r>
              <a:rPr lang="ru-RU" sz="1400" b="1" dirty="0" err="1">
                <a:solidFill>
                  <a:srgbClr val="9876AA"/>
                </a:solidFill>
                <a:latin typeface="Courier New" pitchFamily="2"/>
                <a:cs typeface="Courier New" pitchFamily="2"/>
              </a:rPr>
              <a:t>length</a:t>
            </a: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)</a:t>
            </a: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b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14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bos.flush</a:t>
            </a: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()</a:t>
            </a: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14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bos.close</a:t>
            </a: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()</a:t>
            </a: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b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14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ByteArrayInputStream</a:t>
            </a: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14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bis</a:t>
            </a: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= </a:t>
            </a:r>
            <a:r>
              <a:rPr lang="ru-RU" sz="14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new</a:t>
            </a: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14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ByteArrayInputStream</a:t>
            </a: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</a:t>
            </a:r>
            <a:r>
              <a:rPr lang="ru-RU" sz="14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bytes</a:t>
            </a: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)</a:t>
            </a: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14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XMLDecoder</a:t>
            </a: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14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decoder</a:t>
            </a: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= </a:t>
            </a:r>
            <a:r>
              <a:rPr lang="ru-RU" sz="14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new</a:t>
            </a: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14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XMLDecoder</a:t>
            </a: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</a:t>
            </a:r>
            <a:r>
              <a:rPr lang="ru-RU" sz="14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bis</a:t>
            </a: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)</a:t>
            </a: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User user2 = (User) </a:t>
            </a:r>
            <a:r>
              <a:rPr lang="ru-RU" sz="14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decoder.readObject</a:t>
            </a: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()</a:t>
            </a: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14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System.</a:t>
            </a:r>
            <a:r>
              <a:rPr lang="ru-RU" sz="1400" b="1" i="1" dirty="0" err="1">
                <a:solidFill>
                  <a:srgbClr val="9876AA"/>
                </a:solidFill>
                <a:latin typeface="Courier New" pitchFamily="2"/>
                <a:cs typeface="Courier New" pitchFamily="2"/>
              </a:rPr>
              <a:t>out</a:t>
            </a:r>
            <a:r>
              <a:rPr lang="ru-RU" sz="14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.println</a:t>
            </a: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(user2)</a:t>
            </a: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14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decoder.close</a:t>
            </a: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()</a:t>
            </a: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14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bis.close</a:t>
            </a: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()</a:t>
            </a: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14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</a:t>
            </a: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}</a:t>
            </a:r>
            <a:b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r>
              <a:rPr lang="ru-RU" sz="14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2D097EF4-AC32-7846-B3F7-7A443D44D19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88000" y="212086"/>
            <a:ext cx="10798560" cy="7125027"/>
          </a:xfrm>
        </p:spPr>
        <p:txBody>
          <a:bodyPr anchor="ctr"/>
          <a:lstStyle/>
          <a:p>
            <a:pPr lvl="0" algn="l"/>
            <a:r>
              <a:rPr lang="ru-RU" sz="1800" b="1" dirty="0">
                <a:solidFill>
                  <a:srgbClr val="04617B"/>
                </a:solidFill>
                <a:latin typeface="Source Sans Pro Black" pitchFamily="2"/>
              </a:rPr>
              <a:t>//исходный объект</a:t>
            </a:r>
          </a:p>
          <a:p>
            <a:pPr lvl="0" algn="l"/>
            <a:r>
              <a:rPr lang="ru-RU" sz="1800" b="1" dirty="0">
                <a:solidFill>
                  <a:srgbClr val="04617B"/>
                </a:solidFill>
                <a:latin typeface="Source Sans Pro Black" pitchFamily="2"/>
              </a:rPr>
              <a:t>{User[</a:t>
            </a:r>
            <a:r>
              <a:rPr lang="ru-RU" sz="1800" b="1" dirty="0" err="1">
                <a:solidFill>
                  <a:srgbClr val="04617B"/>
                </a:solidFill>
                <a:latin typeface="Source Sans Pro Black" pitchFamily="2"/>
              </a:rPr>
              <a:t>name</a:t>
            </a:r>
            <a:r>
              <a:rPr lang="ru-RU" sz="1800" b="1" dirty="0">
                <a:solidFill>
                  <a:srgbClr val="04617B"/>
                </a:solidFill>
                <a:latin typeface="Source Sans Pro Black" pitchFamily="2"/>
              </a:rPr>
              <a:t>="user_name_1" </a:t>
            </a:r>
            <a:r>
              <a:rPr lang="ru-RU" sz="1800" b="1" dirty="0" err="1">
                <a:solidFill>
                  <a:srgbClr val="04617B"/>
                </a:solidFill>
                <a:latin typeface="Source Sans Pro Black" pitchFamily="2"/>
              </a:rPr>
              <a:t>lastName</a:t>
            </a:r>
            <a:r>
              <a:rPr lang="ru-RU" sz="1800" b="1" dirty="0">
                <a:solidFill>
                  <a:srgbClr val="04617B"/>
                </a:solidFill>
                <a:latin typeface="Source Sans Pro Black" pitchFamily="2"/>
              </a:rPr>
              <a:t>="user_lastname_1"]}</a:t>
            </a:r>
          </a:p>
          <a:p>
            <a:pPr lvl="0" algn="l"/>
            <a:r>
              <a:rPr lang="ru-RU" sz="1800" b="1" dirty="0">
                <a:solidFill>
                  <a:srgbClr val="04617B"/>
                </a:solidFill>
                <a:latin typeface="Source Sans Pro Black" pitchFamily="2"/>
              </a:rPr>
              <a:t>&lt;?</a:t>
            </a:r>
            <a:r>
              <a:rPr lang="ru-RU" sz="1800" b="1" dirty="0" err="1">
                <a:solidFill>
                  <a:srgbClr val="04617B"/>
                </a:solidFill>
                <a:latin typeface="Source Sans Pro Black" pitchFamily="2"/>
              </a:rPr>
              <a:t>xml</a:t>
            </a:r>
            <a:r>
              <a:rPr lang="ru-RU" sz="1800" b="1" dirty="0">
                <a:solidFill>
                  <a:srgbClr val="04617B"/>
                </a:solidFill>
                <a:latin typeface="Source Sans Pro Black" pitchFamily="2"/>
              </a:rPr>
              <a:t> </a:t>
            </a:r>
            <a:r>
              <a:rPr lang="ru-RU" sz="1800" b="1" dirty="0" err="1">
                <a:solidFill>
                  <a:srgbClr val="04617B"/>
                </a:solidFill>
                <a:latin typeface="Source Sans Pro Black" pitchFamily="2"/>
              </a:rPr>
              <a:t>version</a:t>
            </a:r>
            <a:r>
              <a:rPr lang="ru-RU" sz="1800" b="1" dirty="0">
                <a:solidFill>
                  <a:srgbClr val="04617B"/>
                </a:solidFill>
                <a:latin typeface="Source Sans Pro Black" pitchFamily="2"/>
              </a:rPr>
              <a:t>="1.0" </a:t>
            </a:r>
            <a:r>
              <a:rPr lang="ru-RU" sz="1800" b="1" dirty="0" err="1">
                <a:solidFill>
                  <a:srgbClr val="04617B"/>
                </a:solidFill>
                <a:latin typeface="Source Sans Pro Black" pitchFamily="2"/>
              </a:rPr>
              <a:t>encoding</a:t>
            </a:r>
            <a:r>
              <a:rPr lang="ru-RU" sz="1800" b="1" dirty="0">
                <a:solidFill>
                  <a:srgbClr val="04617B"/>
                </a:solidFill>
                <a:latin typeface="Source Sans Pro Black" pitchFamily="2"/>
              </a:rPr>
              <a:t>="UTF-8"?&gt;</a:t>
            </a:r>
          </a:p>
          <a:p>
            <a:pPr lvl="0" algn="l"/>
            <a:r>
              <a:rPr lang="ru-RU" sz="1800" b="1" dirty="0">
                <a:solidFill>
                  <a:srgbClr val="04617B"/>
                </a:solidFill>
                <a:latin typeface="Source Sans Pro Black" pitchFamily="2"/>
              </a:rPr>
              <a:t>&lt;</a:t>
            </a:r>
            <a:r>
              <a:rPr lang="ru-RU" sz="1800" b="1" dirty="0" err="1">
                <a:solidFill>
                  <a:srgbClr val="04617B"/>
                </a:solidFill>
                <a:latin typeface="Source Sans Pro Black" pitchFamily="2"/>
              </a:rPr>
              <a:t>java</a:t>
            </a:r>
            <a:r>
              <a:rPr lang="ru-RU" sz="1800" b="1" dirty="0">
                <a:solidFill>
                  <a:srgbClr val="04617B"/>
                </a:solidFill>
                <a:latin typeface="Source Sans Pro Black" pitchFamily="2"/>
              </a:rPr>
              <a:t> </a:t>
            </a:r>
            <a:r>
              <a:rPr lang="ru-RU" sz="1800" b="1" dirty="0" err="1">
                <a:solidFill>
                  <a:srgbClr val="04617B"/>
                </a:solidFill>
                <a:latin typeface="Source Sans Pro Black" pitchFamily="2"/>
              </a:rPr>
              <a:t>version</a:t>
            </a:r>
            <a:r>
              <a:rPr lang="ru-RU" sz="1800" b="1" dirty="0">
                <a:solidFill>
                  <a:srgbClr val="04617B"/>
                </a:solidFill>
                <a:latin typeface="Source Sans Pro Black" pitchFamily="2"/>
              </a:rPr>
              <a:t>="1.8.0_41" </a:t>
            </a:r>
            <a:r>
              <a:rPr lang="ru-RU" sz="1800" b="1" dirty="0" err="1">
                <a:solidFill>
                  <a:srgbClr val="04617B"/>
                </a:solidFill>
                <a:latin typeface="Source Sans Pro Black" pitchFamily="2"/>
              </a:rPr>
              <a:t>class</a:t>
            </a:r>
            <a:r>
              <a:rPr lang="ru-RU" sz="1800" b="1" dirty="0">
                <a:solidFill>
                  <a:srgbClr val="04617B"/>
                </a:solidFill>
                <a:latin typeface="Source Sans Pro Black" pitchFamily="2"/>
              </a:rPr>
              <a:t>="</a:t>
            </a:r>
            <a:r>
              <a:rPr lang="ru-RU" sz="1800" b="1" dirty="0" err="1">
                <a:solidFill>
                  <a:srgbClr val="04617B"/>
                </a:solidFill>
                <a:latin typeface="Source Sans Pro Black" pitchFamily="2"/>
              </a:rPr>
              <a:t>java.beans.XMLDecoder</a:t>
            </a:r>
            <a:r>
              <a:rPr lang="ru-RU" sz="1800" b="1" dirty="0">
                <a:solidFill>
                  <a:srgbClr val="04617B"/>
                </a:solidFill>
                <a:latin typeface="Source Sans Pro Black" pitchFamily="2"/>
              </a:rPr>
              <a:t>"&gt;</a:t>
            </a:r>
          </a:p>
          <a:p>
            <a:pPr lvl="0" algn="l"/>
            <a:r>
              <a:rPr lang="ru-RU" sz="1800" b="1" dirty="0">
                <a:solidFill>
                  <a:srgbClr val="04617B"/>
                </a:solidFill>
                <a:latin typeface="Source Sans Pro Black" pitchFamily="2"/>
              </a:rPr>
              <a:t> &lt;</a:t>
            </a:r>
            <a:r>
              <a:rPr lang="ru-RU" sz="1800" b="1" dirty="0" err="1">
                <a:solidFill>
                  <a:srgbClr val="04617B"/>
                </a:solidFill>
                <a:latin typeface="Source Sans Pro Black" pitchFamily="2"/>
              </a:rPr>
              <a:t>object</a:t>
            </a:r>
            <a:r>
              <a:rPr lang="ru-RU" sz="1800" b="1" dirty="0">
                <a:solidFill>
                  <a:srgbClr val="04617B"/>
                </a:solidFill>
                <a:latin typeface="Source Sans Pro Black" pitchFamily="2"/>
              </a:rPr>
              <a:t> </a:t>
            </a:r>
            <a:r>
              <a:rPr lang="ru-RU" sz="1800" b="1" dirty="0" err="1">
                <a:solidFill>
                  <a:srgbClr val="04617B"/>
                </a:solidFill>
                <a:latin typeface="Source Sans Pro Black" pitchFamily="2"/>
              </a:rPr>
              <a:t>class</a:t>
            </a:r>
            <a:r>
              <a:rPr lang="ru-RU" sz="1800" b="1" dirty="0">
                <a:solidFill>
                  <a:srgbClr val="04617B"/>
                </a:solidFill>
                <a:latin typeface="Source Sans Pro Black" pitchFamily="2"/>
              </a:rPr>
              <a:t>="</a:t>
            </a:r>
            <a:r>
              <a:rPr lang="ru-RU" sz="1800" b="1" dirty="0" err="1">
                <a:solidFill>
                  <a:srgbClr val="04617B"/>
                </a:solidFill>
                <a:latin typeface="Source Sans Pro Black" pitchFamily="2"/>
              </a:rPr>
              <a:t>ru.common.dto.User</a:t>
            </a:r>
            <a:r>
              <a:rPr lang="ru-RU" sz="1800" b="1" dirty="0">
                <a:solidFill>
                  <a:srgbClr val="04617B"/>
                </a:solidFill>
                <a:latin typeface="Source Sans Pro Black" pitchFamily="2"/>
              </a:rPr>
              <a:t>"&gt;</a:t>
            </a:r>
          </a:p>
          <a:p>
            <a:pPr lvl="0" algn="l"/>
            <a:r>
              <a:rPr lang="ru-RU" sz="1800" b="1" dirty="0">
                <a:solidFill>
                  <a:srgbClr val="04617B"/>
                </a:solidFill>
                <a:latin typeface="Source Sans Pro Black" pitchFamily="2"/>
              </a:rPr>
              <a:t>  &lt;</a:t>
            </a:r>
            <a:r>
              <a:rPr lang="ru-RU" sz="1800" b="1" dirty="0" err="1">
                <a:solidFill>
                  <a:srgbClr val="04617B"/>
                </a:solidFill>
                <a:latin typeface="Source Sans Pro Black" pitchFamily="2"/>
              </a:rPr>
              <a:t>void</a:t>
            </a:r>
            <a:r>
              <a:rPr lang="ru-RU" sz="1800" b="1" dirty="0">
                <a:solidFill>
                  <a:srgbClr val="04617B"/>
                </a:solidFill>
                <a:latin typeface="Source Sans Pro Black" pitchFamily="2"/>
              </a:rPr>
              <a:t> </a:t>
            </a:r>
            <a:r>
              <a:rPr lang="ru-RU" sz="1800" b="1" dirty="0" err="1">
                <a:solidFill>
                  <a:srgbClr val="04617B"/>
                </a:solidFill>
                <a:latin typeface="Source Sans Pro Black" pitchFamily="2"/>
              </a:rPr>
              <a:t>property</a:t>
            </a:r>
            <a:r>
              <a:rPr lang="ru-RU" sz="1800" b="1" dirty="0">
                <a:solidFill>
                  <a:srgbClr val="04617B"/>
                </a:solidFill>
                <a:latin typeface="Source Sans Pro Black" pitchFamily="2"/>
              </a:rPr>
              <a:t>="</a:t>
            </a:r>
            <a:r>
              <a:rPr lang="ru-RU" sz="1800" b="1" dirty="0" err="1">
                <a:solidFill>
                  <a:srgbClr val="04617B"/>
                </a:solidFill>
                <a:latin typeface="Source Sans Pro Black" pitchFamily="2"/>
              </a:rPr>
              <a:t>lastName</a:t>
            </a:r>
            <a:r>
              <a:rPr lang="ru-RU" sz="1800" b="1" dirty="0">
                <a:solidFill>
                  <a:srgbClr val="04617B"/>
                </a:solidFill>
                <a:latin typeface="Source Sans Pro Black" pitchFamily="2"/>
              </a:rPr>
              <a:t>"&gt;</a:t>
            </a:r>
          </a:p>
          <a:p>
            <a:pPr lvl="0" algn="l"/>
            <a:r>
              <a:rPr lang="ru-RU" sz="1800" b="1" dirty="0">
                <a:solidFill>
                  <a:srgbClr val="04617B"/>
                </a:solidFill>
                <a:latin typeface="Source Sans Pro Black" pitchFamily="2"/>
              </a:rPr>
              <a:t>   &lt;</a:t>
            </a:r>
            <a:r>
              <a:rPr lang="ru-RU" sz="1800" b="1" dirty="0" err="1">
                <a:solidFill>
                  <a:srgbClr val="04617B"/>
                </a:solidFill>
                <a:latin typeface="Source Sans Pro Black" pitchFamily="2"/>
              </a:rPr>
              <a:t>string</a:t>
            </a:r>
            <a:r>
              <a:rPr lang="ru-RU" sz="1800" b="1" dirty="0">
                <a:solidFill>
                  <a:srgbClr val="04617B"/>
                </a:solidFill>
                <a:latin typeface="Source Sans Pro Black" pitchFamily="2"/>
              </a:rPr>
              <a:t>&gt;user_lastname_1&lt;/</a:t>
            </a:r>
            <a:r>
              <a:rPr lang="ru-RU" sz="1800" b="1" dirty="0" err="1">
                <a:solidFill>
                  <a:srgbClr val="04617B"/>
                </a:solidFill>
                <a:latin typeface="Source Sans Pro Black" pitchFamily="2"/>
              </a:rPr>
              <a:t>string</a:t>
            </a:r>
            <a:r>
              <a:rPr lang="ru-RU" sz="1800" b="1" dirty="0">
                <a:solidFill>
                  <a:srgbClr val="04617B"/>
                </a:solidFill>
                <a:latin typeface="Source Sans Pro Black" pitchFamily="2"/>
              </a:rPr>
              <a:t>&gt;</a:t>
            </a:r>
          </a:p>
          <a:p>
            <a:pPr lvl="0" algn="l"/>
            <a:r>
              <a:rPr lang="ru-RU" sz="1800" b="1" dirty="0">
                <a:solidFill>
                  <a:srgbClr val="04617B"/>
                </a:solidFill>
                <a:latin typeface="Source Sans Pro Black" pitchFamily="2"/>
              </a:rPr>
              <a:t>  &lt;/</a:t>
            </a:r>
            <a:r>
              <a:rPr lang="ru-RU" sz="1800" b="1" dirty="0" err="1">
                <a:solidFill>
                  <a:srgbClr val="04617B"/>
                </a:solidFill>
                <a:latin typeface="Source Sans Pro Black" pitchFamily="2"/>
              </a:rPr>
              <a:t>void</a:t>
            </a:r>
            <a:r>
              <a:rPr lang="ru-RU" sz="1800" b="1" dirty="0">
                <a:solidFill>
                  <a:srgbClr val="04617B"/>
                </a:solidFill>
                <a:latin typeface="Source Sans Pro Black" pitchFamily="2"/>
              </a:rPr>
              <a:t>&gt;</a:t>
            </a:r>
          </a:p>
          <a:p>
            <a:pPr lvl="0" algn="l"/>
            <a:r>
              <a:rPr lang="ru-RU" sz="1800" b="1" dirty="0">
                <a:solidFill>
                  <a:srgbClr val="04617B"/>
                </a:solidFill>
                <a:latin typeface="Source Sans Pro Black" pitchFamily="2"/>
              </a:rPr>
              <a:t>  &lt;</a:t>
            </a:r>
            <a:r>
              <a:rPr lang="ru-RU" sz="1800" b="1" dirty="0" err="1">
                <a:solidFill>
                  <a:srgbClr val="04617B"/>
                </a:solidFill>
                <a:latin typeface="Source Sans Pro Black" pitchFamily="2"/>
              </a:rPr>
              <a:t>void</a:t>
            </a:r>
            <a:r>
              <a:rPr lang="ru-RU" sz="1800" b="1" dirty="0">
                <a:solidFill>
                  <a:srgbClr val="04617B"/>
                </a:solidFill>
                <a:latin typeface="Source Sans Pro Black" pitchFamily="2"/>
              </a:rPr>
              <a:t> </a:t>
            </a:r>
            <a:r>
              <a:rPr lang="ru-RU" sz="1800" b="1" dirty="0" err="1">
                <a:solidFill>
                  <a:srgbClr val="04617B"/>
                </a:solidFill>
                <a:latin typeface="Source Sans Pro Black" pitchFamily="2"/>
              </a:rPr>
              <a:t>property</a:t>
            </a:r>
            <a:r>
              <a:rPr lang="ru-RU" sz="1800" b="1" dirty="0">
                <a:solidFill>
                  <a:srgbClr val="04617B"/>
                </a:solidFill>
                <a:latin typeface="Source Sans Pro Black" pitchFamily="2"/>
              </a:rPr>
              <a:t>="</a:t>
            </a:r>
            <a:r>
              <a:rPr lang="ru-RU" sz="1800" b="1" dirty="0" err="1">
                <a:solidFill>
                  <a:srgbClr val="04617B"/>
                </a:solidFill>
                <a:latin typeface="Source Sans Pro Black" pitchFamily="2"/>
              </a:rPr>
              <a:t>name</a:t>
            </a:r>
            <a:r>
              <a:rPr lang="ru-RU" sz="1800" b="1" dirty="0">
                <a:solidFill>
                  <a:srgbClr val="04617B"/>
                </a:solidFill>
                <a:latin typeface="Source Sans Pro Black" pitchFamily="2"/>
              </a:rPr>
              <a:t>"&gt;</a:t>
            </a:r>
          </a:p>
          <a:p>
            <a:pPr lvl="0" algn="l"/>
            <a:r>
              <a:rPr lang="ru-RU" sz="1800" b="1" dirty="0">
                <a:solidFill>
                  <a:srgbClr val="04617B"/>
                </a:solidFill>
                <a:latin typeface="Source Sans Pro Black" pitchFamily="2"/>
              </a:rPr>
              <a:t>   &lt;</a:t>
            </a:r>
            <a:r>
              <a:rPr lang="ru-RU" sz="1800" b="1" dirty="0" err="1">
                <a:solidFill>
                  <a:srgbClr val="04617B"/>
                </a:solidFill>
                <a:latin typeface="Source Sans Pro Black" pitchFamily="2"/>
              </a:rPr>
              <a:t>string</a:t>
            </a:r>
            <a:r>
              <a:rPr lang="ru-RU" sz="1800" b="1" dirty="0">
                <a:solidFill>
                  <a:srgbClr val="04617B"/>
                </a:solidFill>
                <a:latin typeface="Source Sans Pro Black" pitchFamily="2"/>
              </a:rPr>
              <a:t>&gt;user_name_1&lt;/</a:t>
            </a:r>
            <a:r>
              <a:rPr lang="ru-RU" sz="1800" b="1" dirty="0" err="1">
                <a:solidFill>
                  <a:srgbClr val="04617B"/>
                </a:solidFill>
                <a:latin typeface="Source Sans Pro Black" pitchFamily="2"/>
              </a:rPr>
              <a:t>string</a:t>
            </a:r>
            <a:r>
              <a:rPr lang="ru-RU" sz="1800" b="1" dirty="0">
                <a:solidFill>
                  <a:srgbClr val="04617B"/>
                </a:solidFill>
                <a:latin typeface="Source Sans Pro Black" pitchFamily="2"/>
              </a:rPr>
              <a:t>&gt;</a:t>
            </a:r>
          </a:p>
          <a:p>
            <a:pPr lvl="0" algn="l"/>
            <a:r>
              <a:rPr lang="ru-RU" sz="1800" b="1" dirty="0">
                <a:solidFill>
                  <a:srgbClr val="04617B"/>
                </a:solidFill>
                <a:latin typeface="Source Sans Pro Black" pitchFamily="2"/>
              </a:rPr>
              <a:t>  &lt;/</a:t>
            </a:r>
            <a:r>
              <a:rPr lang="ru-RU" sz="1800" b="1" dirty="0" err="1">
                <a:solidFill>
                  <a:srgbClr val="04617B"/>
                </a:solidFill>
                <a:latin typeface="Source Sans Pro Black" pitchFamily="2"/>
              </a:rPr>
              <a:t>void</a:t>
            </a:r>
            <a:r>
              <a:rPr lang="ru-RU" sz="1800" b="1" dirty="0">
                <a:solidFill>
                  <a:srgbClr val="04617B"/>
                </a:solidFill>
                <a:latin typeface="Source Sans Pro Black" pitchFamily="2"/>
              </a:rPr>
              <a:t>&gt;</a:t>
            </a:r>
          </a:p>
          <a:p>
            <a:pPr lvl="0" algn="l"/>
            <a:r>
              <a:rPr lang="ru-RU" sz="1800" b="1" dirty="0">
                <a:solidFill>
                  <a:srgbClr val="04617B"/>
                </a:solidFill>
                <a:latin typeface="Source Sans Pro Black" pitchFamily="2"/>
              </a:rPr>
              <a:t> &lt;/</a:t>
            </a:r>
            <a:r>
              <a:rPr lang="ru-RU" sz="1800" b="1" dirty="0" err="1">
                <a:solidFill>
                  <a:srgbClr val="04617B"/>
                </a:solidFill>
                <a:latin typeface="Source Sans Pro Black" pitchFamily="2"/>
              </a:rPr>
              <a:t>object</a:t>
            </a:r>
            <a:r>
              <a:rPr lang="ru-RU" sz="1800" b="1" dirty="0">
                <a:solidFill>
                  <a:srgbClr val="04617B"/>
                </a:solidFill>
                <a:latin typeface="Source Sans Pro Black" pitchFamily="2"/>
              </a:rPr>
              <a:t>&gt;</a:t>
            </a:r>
          </a:p>
          <a:p>
            <a:pPr lvl="0" algn="l"/>
            <a:r>
              <a:rPr lang="ru-RU" sz="1800" b="1" dirty="0">
                <a:solidFill>
                  <a:srgbClr val="04617B"/>
                </a:solidFill>
                <a:latin typeface="Source Sans Pro Black" pitchFamily="2"/>
              </a:rPr>
              <a:t>&lt;/</a:t>
            </a:r>
            <a:r>
              <a:rPr lang="ru-RU" sz="1800" b="1" dirty="0" err="1">
                <a:solidFill>
                  <a:srgbClr val="04617B"/>
                </a:solidFill>
                <a:latin typeface="Source Sans Pro Black" pitchFamily="2"/>
              </a:rPr>
              <a:t>java</a:t>
            </a:r>
            <a:r>
              <a:rPr lang="ru-RU" sz="1800" b="1" dirty="0">
                <a:solidFill>
                  <a:srgbClr val="04617B"/>
                </a:solidFill>
                <a:latin typeface="Source Sans Pro Black" pitchFamily="2"/>
              </a:rPr>
              <a:t>&gt;</a:t>
            </a:r>
          </a:p>
          <a:p>
            <a:pPr lvl="0" algn="l"/>
            <a:r>
              <a:rPr lang="ru-RU" sz="1800" b="1" dirty="0" err="1">
                <a:solidFill>
                  <a:srgbClr val="04617B"/>
                </a:solidFill>
                <a:latin typeface="Source Sans Pro Black" pitchFamily="2"/>
              </a:rPr>
              <a:t>Size</a:t>
            </a:r>
            <a:r>
              <a:rPr lang="ru-RU" sz="1800" b="1" dirty="0">
                <a:solidFill>
                  <a:srgbClr val="04617B"/>
                </a:solidFill>
                <a:latin typeface="Source Sans Pro Black" pitchFamily="2"/>
              </a:rPr>
              <a:t> = </a:t>
            </a:r>
            <a:r>
              <a:rPr lang="ru-RU" sz="1800" b="1" dirty="0">
                <a:solidFill>
                  <a:srgbClr val="CE181E"/>
                </a:solidFill>
                <a:latin typeface="Source Sans Pro Black" pitchFamily="2"/>
              </a:rPr>
              <a:t>293   </a:t>
            </a:r>
            <a:r>
              <a:rPr lang="ru-RU" sz="1800" b="1" dirty="0">
                <a:solidFill>
                  <a:srgbClr val="006D6F"/>
                </a:solidFill>
                <a:latin typeface="Source Sans Pro Black" pitchFamily="2"/>
              </a:rPr>
              <a:t>// а было 131!</a:t>
            </a:r>
          </a:p>
          <a:p>
            <a:pPr lvl="0" algn="l"/>
            <a:r>
              <a:rPr lang="ru-RU" sz="1800" b="1" dirty="0">
                <a:solidFill>
                  <a:srgbClr val="04617B"/>
                </a:solidFill>
                <a:latin typeface="Source Sans Pro Black" pitchFamily="2"/>
              </a:rPr>
              <a:t>//</a:t>
            </a:r>
            <a:r>
              <a:rPr lang="ru-RU" sz="1800" b="1" dirty="0" err="1">
                <a:solidFill>
                  <a:srgbClr val="04617B"/>
                </a:solidFill>
                <a:latin typeface="Source Sans Pro Black" pitchFamily="2"/>
              </a:rPr>
              <a:t>десериализованный</a:t>
            </a:r>
            <a:r>
              <a:rPr lang="ru-RU" sz="1800" b="1" dirty="0">
                <a:solidFill>
                  <a:srgbClr val="04617B"/>
                </a:solidFill>
                <a:latin typeface="Source Sans Pro Black" pitchFamily="2"/>
              </a:rPr>
              <a:t> объект</a:t>
            </a:r>
          </a:p>
          <a:p>
            <a:pPr lvl="0" algn="l"/>
            <a:r>
              <a:rPr lang="ru-RU" sz="1800" b="1" dirty="0">
                <a:solidFill>
                  <a:srgbClr val="04617B"/>
                </a:solidFill>
                <a:latin typeface="Source Sans Pro Black" pitchFamily="2"/>
              </a:rPr>
              <a:t>{User[</a:t>
            </a:r>
            <a:r>
              <a:rPr lang="ru-RU" sz="1800" b="1" dirty="0" err="1">
                <a:solidFill>
                  <a:srgbClr val="04617B"/>
                </a:solidFill>
                <a:latin typeface="Source Sans Pro Black" pitchFamily="2"/>
              </a:rPr>
              <a:t>name</a:t>
            </a:r>
            <a:r>
              <a:rPr lang="ru-RU" sz="1800" b="1" dirty="0">
                <a:solidFill>
                  <a:srgbClr val="04617B"/>
                </a:solidFill>
                <a:latin typeface="Source Sans Pro Black" pitchFamily="2"/>
              </a:rPr>
              <a:t>="user_name_1" </a:t>
            </a:r>
            <a:r>
              <a:rPr lang="ru-RU" sz="1800" b="1" dirty="0" err="1">
                <a:solidFill>
                  <a:srgbClr val="04617B"/>
                </a:solidFill>
                <a:latin typeface="Source Sans Pro Black" pitchFamily="2"/>
              </a:rPr>
              <a:t>lastName</a:t>
            </a:r>
            <a:r>
              <a:rPr lang="ru-RU" sz="1800" b="1" dirty="0">
                <a:solidFill>
                  <a:srgbClr val="04617B"/>
                </a:solidFill>
                <a:latin typeface="Source Sans Pro Black" pitchFamily="2"/>
              </a:rPr>
              <a:t>="user_lastname_1"]}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1001A5A4-E170-F343-B219-486C2B426CD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9040" y="301320"/>
            <a:ext cx="10798560" cy="5851800"/>
          </a:xfrm>
        </p:spPr>
        <p:txBody>
          <a:bodyPr anchor="ctr"/>
          <a:lstStyle/>
          <a:p>
            <a:pPr lvl="0" algn="ctr"/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В чем нюансы?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B0AB7044-D63D-CB42-969A-883CAF05665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9040" y="301320"/>
            <a:ext cx="10798560" cy="5851800"/>
          </a:xfrm>
        </p:spPr>
        <p:txBody>
          <a:bodyPr anchor="ctr"/>
          <a:lstStyle/>
          <a:p>
            <a:pPr lvl="0" algn="ctr"/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Основных два: </a:t>
            </a:r>
            <a:r>
              <a:rPr lang="ru-RU" sz="2600" b="1">
                <a:solidFill>
                  <a:srgbClr val="04617B"/>
                </a:solidFill>
                <a:latin typeface="Source Sans Pro Black" pitchFamily="2"/>
              </a:rPr>
              <a:t>	</a:t>
            </a:r>
          </a:p>
          <a:p>
            <a:pPr lvl="0" algn="l"/>
            <a:endParaRPr lang="ru-RU" sz="2600" b="1">
              <a:solidFill>
                <a:srgbClr val="04617B"/>
              </a:solidFill>
              <a:latin typeface="Source Sans Pro Black" pitchFamily="2"/>
            </a:endParaRPr>
          </a:p>
          <a:p>
            <a:pPr lvl="0" algn="l"/>
            <a:r>
              <a:rPr lang="ru-RU" sz="2600" b="1">
                <a:solidFill>
                  <a:srgbClr val="04617B"/>
                </a:solidFill>
                <a:latin typeface="Source Sans Pro Black" pitchFamily="2"/>
              </a:rPr>
              <a:t>	1.</a:t>
            </a:r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 </a:t>
            </a:r>
            <a:r>
              <a:rPr lang="ru-RU" sz="2600" b="1">
                <a:solidFill>
                  <a:srgbClr val="04617B"/>
                </a:solidFill>
                <a:latin typeface="Source Sans Pro Black" pitchFamily="2"/>
              </a:rPr>
              <a:t>&lt;java version="1.8.0_41" class="java.beans.XMLDecoder"&gt;</a:t>
            </a:r>
          </a:p>
          <a:p>
            <a:pPr lvl="0" algn="l"/>
            <a:r>
              <a:rPr lang="ru-RU" sz="2600" b="1">
                <a:solidFill>
                  <a:srgbClr val="04617B"/>
                </a:solidFill>
                <a:latin typeface="Source Sans Pro Black" pitchFamily="2"/>
              </a:rPr>
              <a:t>Сериализация по-прежнему ориентирована на JVM, хотя и менее слабо.</a:t>
            </a:r>
          </a:p>
          <a:p>
            <a:pPr lvl="0" algn="l"/>
            <a:endParaRPr lang="ru-RU" sz="2600" b="1">
              <a:solidFill>
                <a:srgbClr val="04617B"/>
              </a:solidFill>
              <a:latin typeface="Source Sans Pro Black" pitchFamily="2"/>
            </a:endParaRPr>
          </a:p>
          <a:p>
            <a:pPr lvl="0" algn="l"/>
            <a:r>
              <a:rPr lang="ru-RU" sz="2600" b="1">
                <a:solidFill>
                  <a:srgbClr val="04617B"/>
                </a:solidFill>
                <a:latin typeface="Source Sans Pro Black" pitchFamily="2"/>
              </a:rPr>
              <a:t>	2. XML-формат дает до 100% избыточности по тексту в обмен на четкую структуру данных.</a:t>
            </a:r>
          </a:p>
          <a:p>
            <a:pPr lvl="0" algn="ctr"/>
            <a:r>
              <a:rPr lang="ru-RU" sz="3600" b="1">
                <a:solidFill>
                  <a:srgbClr val="04617B"/>
                </a:solidFill>
                <a:latin typeface="Source Sans Pro Black" pitchFamily="2"/>
              </a:rPr>
              <a:t>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BC1614AC-3BBC-7F45-8D4C-4CA7F6317F2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32000" y="141790"/>
            <a:ext cx="10798560" cy="6950621"/>
          </a:xfrm>
        </p:spPr>
        <p:txBody>
          <a:bodyPr anchor="ctr"/>
          <a:lstStyle/>
          <a:p>
            <a:pPr lvl="0" algn="ctr"/>
            <a:r>
              <a:rPr lang="ru-RU" sz="4000" b="1" dirty="0">
                <a:solidFill>
                  <a:srgbClr val="04617B"/>
                </a:solidFill>
                <a:latin typeface="Source Sans Pro Black" pitchFamily="2"/>
              </a:rPr>
              <a:t>Попробуем стороннюю библиотеку (</a:t>
            </a:r>
            <a:r>
              <a:rPr lang="ru-RU" sz="4000" b="1" dirty="0" err="1">
                <a:solidFill>
                  <a:srgbClr val="04617B"/>
                </a:solidFill>
                <a:latin typeface="Source Sans Pro Black" pitchFamily="2"/>
              </a:rPr>
              <a:t>jackson</a:t>
            </a:r>
            <a:r>
              <a:rPr lang="ru-RU" sz="4000" b="1" dirty="0">
                <a:solidFill>
                  <a:srgbClr val="04617B"/>
                </a:solidFill>
                <a:latin typeface="Source Sans Pro Black" pitchFamily="2"/>
              </a:rPr>
              <a:t>)</a:t>
            </a:r>
            <a:endParaRPr lang="ru-RU" sz="1800" b="1" dirty="0">
              <a:solidFill>
                <a:srgbClr val="CC7832"/>
              </a:solidFill>
              <a:latin typeface="Courier New" pitchFamily="2"/>
              <a:cs typeface="Courier New" pitchFamily="2"/>
            </a:endParaRPr>
          </a:p>
          <a:p>
            <a:pPr lvl="0" algn="l"/>
            <a:r>
              <a:rPr lang="ru-RU" sz="18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public</a:t>
            </a: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18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class</a:t>
            </a: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EntryPointJackson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{</a:t>
            </a:r>
            <a:b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   </a:t>
            </a:r>
            <a:r>
              <a:rPr lang="ru-RU" sz="18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public</a:t>
            </a: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18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static</a:t>
            </a: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18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void</a:t>
            </a: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1800" b="1" dirty="0" err="1">
                <a:solidFill>
                  <a:srgbClr val="FFC66D"/>
                </a:solidFill>
                <a:latin typeface="Courier New" pitchFamily="2"/>
                <a:cs typeface="Courier New" pitchFamily="2"/>
              </a:rPr>
              <a:t>main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String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[] 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args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) </a:t>
            </a:r>
            <a:r>
              <a:rPr lang="ru-RU" sz="18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throws</a:t>
            </a: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IOException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{</a:t>
            </a:r>
            <a:b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       User 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user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= </a:t>
            </a:r>
            <a:r>
              <a:rPr lang="ru-RU" sz="18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new</a:t>
            </a: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User(</a:t>
            </a:r>
            <a:r>
              <a:rPr lang="ru-RU" sz="1800" b="1" dirty="0">
                <a:solidFill>
                  <a:srgbClr val="6A8759"/>
                </a:solidFill>
                <a:latin typeface="Courier New" pitchFamily="2"/>
                <a:cs typeface="Courier New" pitchFamily="2"/>
              </a:rPr>
              <a:t>"user_name_1"</a:t>
            </a: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, </a:t>
            </a:r>
            <a:r>
              <a:rPr lang="ru-RU" sz="1800" b="1" dirty="0">
                <a:solidFill>
                  <a:srgbClr val="6A8759"/>
                </a:solidFill>
                <a:latin typeface="Courier New" pitchFamily="2"/>
                <a:cs typeface="Courier New" pitchFamily="2"/>
              </a:rPr>
              <a:t>"user_lastname_1"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)</a:t>
            </a: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System.</a:t>
            </a:r>
            <a:r>
              <a:rPr lang="ru-RU" sz="1800" b="1" i="1" dirty="0" err="1">
                <a:solidFill>
                  <a:srgbClr val="9876AA"/>
                </a:solidFill>
                <a:latin typeface="Courier New" pitchFamily="2"/>
                <a:cs typeface="Courier New" pitchFamily="2"/>
              </a:rPr>
              <a:t>out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.println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user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)</a:t>
            </a: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b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XmlMapper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xmlMapper1 = </a:t>
            </a:r>
            <a:r>
              <a:rPr lang="ru-RU" sz="18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new</a:t>
            </a: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XmlMapper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()</a:t>
            </a: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1800" b="1" dirty="0">
                <a:solidFill>
                  <a:srgbClr val="808080"/>
                </a:solidFill>
                <a:latin typeface="Courier New" pitchFamily="2"/>
                <a:cs typeface="Courier New" pitchFamily="2"/>
              </a:rPr>
              <a:t>//xmlMapper1.enable(</a:t>
            </a:r>
            <a:r>
              <a:rPr lang="ru-RU" sz="1800" b="1" dirty="0" err="1">
                <a:solidFill>
                  <a:srgbClr val="808080"/>
                </a:solidFill>
                <a:latin typeface="Courier New" pitchFamily="2"/>
                <a:cs typeface="Courier New" pitchFamily="2"/>
              </a:rPr>
              <a:t>SerializationFeature.INDENT_OUTPUT</a:t>
            </a:r>
            <a:r>
              <a:rPr lang="ru-RU" sz="1800" b="1" dirty="0">
                <a:solidFill>
                  <a:srgbClr val="808080"/>
                </a:solidFill>
                <a:latin typeface="Courier New" pitchFamily="2"/>
                <a:cs typeface="Courier New" pitchFamily="2"/>
              </a:rPr>
              <a:t>);</a:t>
            </a:r>
            <a:br>
              <a:rPr lang="ru-RU" sz="1800" b="1" dirty="0">
                <a:solidFill>
                  <a:srgbClr val="808080"/>
                </a:solidFill>
                <a:latin typeface="Courier New" pitchFamily="2"/>
                <a:cs typeface="Courier New" pitchFamily="2"/>
              </a:rPr>
            </a:br>
            <a:r>
              <a:rPr lang="ru-RU" sz="1800" b="1" dirty="0">
                <a:solidFill>
                  <a:srgbClr val="808080"/>
                </a:solidFill>
                <a:latin typeface="Courier New" pitchFamily="2"/>
                <a:cs typeface="Courier New" pitchFamily="2"/>
              </a:rPr>
              <a:t>        // </a:t>
            </a:r>
            <a:r>
              <a:rPr lang="ru-RU" sz="1800" b="1" dirty="0" err="1">
                <a:solidFill>
                  <a:srgbClr val="808080"/>
                </a:solidFill>
                <a:latin typeface="Courier New" pitchFamily="2"/>
                <a:cs typeface="Courier New" pitchFamily="2"/>
              </a:rPr>
              <a:t>serialize</a:t>
            </a:r>
            <a:r>
              <a:rPr lang="ru-RU" sz="1800" b="1" dirty="0">
                <a:solidFill>
                  <a:srgbClr val="808080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1800" b="1" dirty="0" err="1">
                <a:solidFill>
                  <a:srgbClr val="808080"/>
                </a:solidFill>
                <a:latin typeface="Courier New" pitchFamily="2"/>
                <a:cs typeface="Courier New" pitchFamily="2"/>
              </a:rPr>
              <a:t>our</a:t>
            </a:r>
            <a:r>
              <a:rPr lang="ru-RU" sz="1800" b="1" dirty="0">
                <a:solidFill>
                  <a:srgbClr val="808080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1800" b="1" dirty="0" err="1">
                <a:solidFill>
                  <a:srgbClr val="808080"/>
                </a:solidFill>
                <a:latin typeface="Courier New" pitchFamily="2"/>
                <a:cs typeface="Courier New" pitchFamily="2"/>
              </a:rPr>
              <a:t>Object</a:t>
            </a:r>
            <a:r>
              <a:rPr lang="ru-RU" sz="1800" b="1" dirty="0">
                <a:solidFill>
                  <a:srgbClr val="808080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1800" b="1" dirty="0" err="1">
                <a:solidFill>
                  <a:srgbClr val="808080"/>
                </a:solidFill>
                <a:latin typeface="Courier New" pitchFamily="2"/>
                <a:cs typeface="Courier New" pitchFamily="2"/>
              </a:rPr>
              <a:t>into</a:t>
            </a:r>
            <a:r>
              <a:rPr lang="ru-RU" sz="1800" b="1" dirty="0">
                <a:solidFill>
                  <a:srgbClr val="808080"/>
                </a:solidFill>
                <a:latin typeface="Courier New" pitchFamily="2"/>
                <a:cs typeface="Courier New" pitchFamily="2"/>
              </a:rPr>
              <a:t> XML </a:t>
            </a:r>
            <a:r>
              <a:rPr lang="ru-RU" sz="1800" b="1" dirty="0" err="1">
                <a:solidFill>
                  <a:srgbClr val="808080"/>
                </a:solidFill>
                <a:latin typeface="Courier New" pitchFamily="2"/>
                <a:cs typeface="Courier New" pitchFamily="2"/>
              </a:rPr>
              <a:t>string</a:t>
            </a:r>
            <a:br>
              <a:rPr lang="ru-RU" sz="1800" b="1" dirty="0">
                <a:solidFill>
                  <a:srgbClr val="808080"/>
                </a:solidFill>
                <a:latin typeface="Courier New" pitchFamily="2"/>
                <a:cs typeface="Courier New" pitchFamily="2"/>
              </a:rPr>
            </a:br>
            <a:r>
              <a:rPr lang="ru-RU" sz="1800" b="1" dirty="0">
                <a:solidFill>
                  <a:srgbClr val="808080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18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final</a:t>
            </a: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String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xmlString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= xmlMapper1.writeValueAsString(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user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)</a:t>
            </a: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b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System.</a:t>
            </a:r>
            <a:r>
              <a:rPr lang="ru-RU" sz="1800" b="1" i="1" dirty="0" err="1">
                <a:solidFill>
                  <a:srgbClr val="9876AA"/>
                </a:solidFill>
                <a:latin typeface="Courier New" pitchFamily="2"/>
                <a:cs typeface="Courier New" pitchFamily="2"/>
              </a:rPr>
              <a:t>out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.println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</a:t>
            </a:r>
            <a:r>
              <a:rPr lang="ru-RU" sz="1800" b="1" dirty="0">
                <a:solidFill>
                  <a:srgbClr val="6A8759"/>
                </a:solidFill>
                <a:latin typeface="Courier New" pitchFamily="2"/>
                <a:cs typeface="Courier New" pitchFamily="2"/>
              </a:rPr>
              <a:t>"**************************"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)</a:t>
            </a: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System.</a:t>
            </a:r>
            <a:r>
              <a:rPr lang="ru-RU" sz="1800" b="1" i="1" dirty="0" err="1">
                <a:solidFill>
                  <a:srgbClr val="9876AA"/>
                </a:solidFill>
                <a:latin typeface="Courier New" pitchFamily="2"/>
                <a:cs typeface="Courier New" pitchFamily="2"/>
              </a:rPr>
              <a:t>out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.println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xmlString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)</a:t>
            </a: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System.</a:t>
            </a:r>
            <a:r>
              <a:rPr lang="ru-RU" sz="1800" b="1" i="1" dirty="0" err="1">
                <a:solidFill>
                  <a:srgbClr val="9876AA"/>
                </a:solidFill>
                <a:latin typeface="Courier New" pitchFamily="2"/>
                <a:cs typeface="Courier New" pitchFamily="2"/>
              </a:rPr>
              <a:t>out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.println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</a:t>
            </a:r>
            <a:r>
              <a:rPr lang="ru-RU" sz="1800" b="1" dirty="0">
                <a:solidFill>
                  <a:srgbClr val="6A8759"/>
                </a:solidFill>
                <a:latin typeface="Courier New" pitchFamily="2"/>
                <a:cs typeface="Courier New" pitchFamily="2"/>
              </a:rPr>
              <a:t>"**************************"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)</a:t>
            </a: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System.</a:t>
            </a:r>
            <a:r>
              <a:rPr lang="ru-RU" sz="1800" b="1" i="1" dirty="0" err="1">
                <a:solidFill>
                  <a:srgbClr val="9876AA"/>
                </a:solidFill>
                <a:latin typeface="Courier New" pitchFamily="2"/>
                <a:cs typeface="Courier New" pitchFamily="2"/>
              </a:rPr>
              <a:t>out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.println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</a:t>
            </a:r>
            <a:r>
              <a:rPr lang="ru-RU" sz="1800" b="1" dirty="0">
                <a:solidFill>
                  <a:srgbClr val="6A8759"/>
                </a:solidFill>
                <a:latin typeface="Courier New" pitchFamily="2"/>
                <a:cs typeface="Courier New" pitchFamily="2"/>
              </a:rPr>
              <a:t>"</a:t>
            </a:r>
            <a:r>
              <a:rPr lang="ru-RU" sz="1800" b="1" dirty="0" err="1">
                <a:solidFill>
                  <a:srgbClr val="6A8759"/>
                </a:solidFill>
                <a:latin typeface="Courier New" pitchFamily="2"/>
                <a:cs typeface="Courier New" pitchFamily="2"/>
              </a:rPr>
              <a:t>Size</a:t>
            </a:r>
            <a:r>
              <a:rPr lang="ru-RU" sz="1800" b="1" dirty="0">
                <a:solidFill>
                  <a:srgbClr val="6A8759"/>
                </a:solidFill>
                <a:latin typeface="Courier New" pitchFamily="2"/>
                <a:cs typeface="Courier New" pitchFamily="2"/>
              </a:rPr>
              <a:t> = " 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+ 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xmlString.getBytes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().</a:t>
            </a:r>
            <a:r>
              <a:rPr lang="ru-RU" sz="1800" b="1" dirty="0" err="1">
                <a:solidFill>
                  <a:srgbClr val="9876AA"/>
                </a:solidFill>
                <a:latin typeface="Courier New" pitchFamily="2"/>
                <a:cs typeface="Courier New" pitchFamily="2"/>
              </a:rPr>
              <a:t>length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)</a:t>
            </a: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b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XmlMapper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xmlMapper2 = </a:t>
            </a:r>
            <a:r>
              <a:rPr lang="ru-RU" sz="18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new</a:t>
            </a: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XmlMapper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()</a:t>
            </a: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User user2 = xmlMapper2.readValue(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xmlString</a:t>
            </a: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, 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User.</a:t>
            </a:r>
            <a:r>
              <a:rPr lang="ru-RU" sz="18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class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)</a:t>
            </a: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System.</a:t>
            </a:r>
            <a:r>
              <a:rPr lang="ru-RU" sz="1800" b="1" i="1" dirty="0" err="1">
                <a:solidFill>
                  <a:srgbClr val="9876AA"/>
                </a:solidFill>
                <a:latin typeface="Courier New" pitchFamily="2"/>
                <a:cs typeface="Courier New" pitchFamily="2"/>
              </a:rPr>
              <a:t>out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.println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(user2)</a:t>
            </a: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}</a:t>
            </a:r>
            <a:b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}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605CB457-53A0-8F45-B8B1-29FD44B7FD8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9040" y="225882"/>
            <a:ext cx="10798560" cy="6637715"/>
          </a:xfrm>
        </p:spPr>
        <p:txBody>
          <a:bodyPr anchor="ctr"/>
          <a:lstStyle/>
          <a:p>
            <a:pPr lvl="0" algn="l"/>
            <a:r>
              <a:rPr lang="ru-RU" sz="2600" b="1" dirty="0">
                <a:solidFill>
                  <a:srgbClr val="04617B"/>
                </a:solidFill>
                <a:latin typeface="Source Sans Pro Black" pitchFamily="2"/>
              </a:rPr>
              <a:t>Проблема 1 решена </a:t>
            </a:r>
            <a:r>
              <a:rPr lang="ru-RU" sz="2600" b="1" i="1" dirty="0">
                <a:solidFill>
                  <a:srgbClr val="00A65D"/>
                </a:solidFill>
                <a:latin typeface="Source Sans Pro Black" pitchFamily="2"/>
              </a:rPr>
              <a:t>полностью</a:t>
            </a:r>
            <a:r>
              <a:rPr lang="ru-RU" sz="2600" b="1" dirty="0">
                <a:solidFill>
                  <a:srgbClr val="04617B"/>
                </a:solidFill>
                <a:latin typeface="Source Sans Pro Black" pitchFamily="2"/>
              </a:rPr>
              <a:t> — теперь XML можно без проблем </a:t>
            </a:r>
            <a:r>
              <a:rPr lang="ru-RU" sz="2600" b="1" dirty="0" err="1">
                <a:solidFill>
                  <a:srgbClr val="04617B"/>
                </a:solidFill>
                <a:latin typeface="Source Sans Pro Black" pitchFamily="2"/>
              </a:rPr>
              <a:t>сериализовать</a:t>
            </a:r>
            <a:r>
              <a:rPr lang="ru-RU" sz="2600" b="1" dirty="0">
                <a:solidFill>
                  <a:srgbClr val="04617B"/>
                </a:solidFill>
                <a:latin typeface="Source Sans Pro Black" pitchFamily="2"/>
              </a:rPr>
              <a:t>/</a:t>
            </a:r>
            <a:r>
              <a:rPr lang="ru-RU" sz="2600" b="1" dirty="0" err="1">
                <a:solidFill>
                  <a:srgbClr val="04617B"/>
                </a:solidFill>
                <a:latin typeface="Source Sans Pro Black" pitchFamily="2"/>
              </a:rPr>
              <a:t>десериализовать</a:t>
            </a:r>
            <a:r>
              <a:rPr lang="ru-RU" sz="2600" b="1" dirty="0">
                <a:solidFill>
                  <a:srgbClr val="04617B"/>
                </a:solidFill>
                <a:latin typeface="Source Sans Pro Black" pitchFamily="2"/>
              </a:rPr>
              <a:t> на какой угодно платформе</a:t>
            </a:r>
          </a:p>
          <a:p>
            <a:pPr lvl="0" algn="l"/>
            <a:r>
              <a:rPr lang="ru-RU" sz="2600" b="1" dirty="0">
                <a:solidFill>
                  <a:srgbClr val="04617B"/>
                </a:solidFill>
                <a:latin typeface="Source Sans Pro Black" pitchFamily="2"/>
              </a:rPr>
              <a:t>Проблема 2 — </a:t>
            </a:r>
            <a:r>
              <a:rPr lang="ru-RU" sz="2600" b="1" i="1" dirty="0">
                <a:solidFill>
                  <a:srgbClr val="FAA61A"/>
                </a:solidFill>
                <a:latin typeface="Source Sans Pro Black" pitchFamily="2"/>
              </a:rPr>
              <a:t>частично</a:t>
            </a:r>
            <a:r>
              <a:rPr lang="ru-RU" sz="2600" b="1" dirty="0">
                <a:solidFill>
                  <a:srgbClr val="04617B"/>
                </a:solidFill>
                <a:latin typeface="Source Sans Pro Black" pitchFamily="2"/>
              </a:rPr>
              <a:t> решена путем оптимизации</a:t>
            </a:r>
          </a:p>
          <a:p>
            <a:pPr lvl="0" algn="l"/>
            <a:r>
              <a:rPr lang="ru-RU" sz="2600" b="1" dirty="0">
                <a:solidFill>
                  <a:srgbClr val="04617B"/>
                </a:solidFill>
                <a:latin typeface="Source Sans Pro Black" pitchFamily="2"/>
              </a:rPr>
              <a:t>Полностью от овердрафта при использовании XML </a:t>
            </a:r>
            <a:r>
              <a:rPr lang="ru-RU" sz="2600" b="1" i="1" dirty="0">
                <a:solidFill>
                  <a:srgbClr val="04617B"/>
                </a:solidFill>
                <a:highlight>
                  <a:scrgbClr r="0" g="0" b="0">
                    <a:alpha val="0"/>
                  </a:scrgbClr>
                </a:highlight>
                <a:latin typeface="Source Sans Pro Black" pitchFamily="2"/>
              </a:rPr>
              <a:t>не избавиться</a:t>
            </a:r>
            <a:r>
              <a:rPr lang="ru-RU" sz="2600" b="1" dirty="0">
                <a:solidFill>
                  <a:srgbClr val="04617B"/>
                </a:solidFill>
                <a:latin typeface="Source Sans Pro Black" pitchFamily="2"/>
              </a:rPr>
              <a:t>.</a:t>
            </a:r>
          </a:p>
          <a:p>
            <a:pPr lvl="0" algn="l"/>
            <a:r>
              <a:rPr lang="ru-RU" sz="2600" b="1" dirty="0">
                <a:solidFill>
                  <a:srgbClr val="04617B"/>
                </a:solidFill>
                <a:latin typeface="Source Sans Pro Black" pitchFamily="2"/>
              </a:rPr>
              <a:t>{User[</a:t>
            </a:r>
            <a:r>
              <a:rPr lang="ru-RU" sz="2600" b="1" dirty="0" err="1">
                <a:solidFill>
                  <a:srgbClr val="04617B"/>
                </a:solidFill>
                <a:latin typeface="Source Sans Pro Black" pitchFamily="2"/>
              </a:rPr>
              <a:t>name</a:t>
            </a:r>
            <a:r>
              <a:rPr lang="ru-RU" sz="2600" b="1" dirty="0">
                <a:solidFill>
                  <a:srgbClr val="04617B"/>
                </a:solidFill>
                <a:latin typeface="Source Sans Pro Black" pitchFamily="2"/>
              </a:rPr>
              <a:t>="user_name_1" </a:t>
            </a:r>
            <a:r>
              <a:rPr lang="ru-RU" sz="2600" b="1" dirty="0" err="1">
                <a:solidFill>
                  <a:srgbClr val="04617B"/>
                </a:solidFill>
                <a:latin typeface="Source Sans Pro Black" pitchFamily="2"/>
              </a:rPr>
              <a:t>lastName</a:t>
            </a:r>
            <a:r>
              <a:rPr lang="ru-RU" sz="2600" b="1" dirty="0">
                <a:solidFill>
                  <a:srgbClr val="04617B"/>
                </a:solidFill>
                <a:latin typeface="Source Sans Pro Black" pitchFamily="2"/>
              </a:rPr>
              <a:t>="user_lastname_1"]}</a:t>
            </a:r>
          </a:p>
          <a:p>
            <a:pPr lvl="0" algn="l"/>
            <a:r>
              <a:rPr lang="ru-RU" sz="2600" b="1" dirty="0">
                <a:solidFill>
                  <a:srgbClr val="04617B"/>
                </a:solidFill>
                <a:latin typeface="Source Sans Pro Black" pitchFamily="2"/>
              </a:rPr>
              <a:t>**************************</a:t>
            </a:r>
          </a:p>
          <a:p>
            <a:pPr lvl="0" algn="l"/>
            <a:r>
              <a:rPr lang="ru-RU" sz="2600" b="1" dirty="0">
                <a:solidFill>
                  <a:srgbClr val="04617B"/>
                </a:solidFill>
                <a:latin typeface="Source Sans Pro Black" pitchFamily="2"/>
              </a:rPr>
              <a:t>&lt;User&gt;&lt;</a:t>
            </a:r>
            <a:r>
              <a:rPr lang="ru-RU" sz="2600" b="1" dirty="0" err="1">
                <a:solidFill>
                  <a:srgbClr val="04617B"/>
                </a:solidFill>
                <a:latin typeface="Source Sans Pro Black" pitchFamily="2"/>
              </a:rPr>
              <a:t>name</a:t>
            </a:r>
            <a:r>
              <a:rPr lang="ru-RU" sz="2600" b="1" dirty="0">
                <a:solidFill>
                  <a:srgbClr val="04617B"/>
                </a:solidFill>
                <a:latin typeface="Source Sans Pro Black" pitchFamily="2"/>
              </a:rPr>
              <a:t>&gt;user_name_1&lt;/</a:t>
            </a:r>
            <a:r>
              <a:rPr lang="ru-RU" sz="2600" b="1" dirty="0" err="1">
                <a:solidFill>
                  <a:srgbClr val="04617B"/>
                </a:solidFill>
                <a:latin typeface="Source Sans Pro Black" pitchFamily="2"/>
              </a:rPr>
              <a:t>name</a:t>
            </a:r>
            <a:r>
              <a:rPr lang="ru-RU" sz="2600" b="1" dirty="0">
                <a:solidFill>
                  <a:srgbClr val="04617B"/>
                </a:solidFill>
                <a:latin typeface="Source Sans Pro Black" pitchFamily="2"/>
              </a:rPr>
              <a:t>&gt;&lt;</a:t>
            </a:r>
            <a:r>
              <a:rPr lang="ru-RU" sz="2600" b="1" dirty="0" err="1">
                <a:solidFill>
                  <a:srgbClr val="04617B"/>
                </a:solidFill>
                <a:latin typeface="Source Sans Pro Black" pitchFamily="2"/>
              </a:rPr>
              <a:t>lastName</a:t>
            </a:r>
            <a:r>
              <a:rPr lang="ru-RU" sz="2600" b="1" dirty="0">
                <a:solidFill>
                  <a:srgbClr val="04617B"/>
                </a:solidFill>
                <a:latin typeface="Source Sans Pro Black" pitchFamily="2"/>
              </a:rPr>
              <a:t>&gt;user_lastname_1&lt;/</a:t>
            </a:r>
            <a:r>
              <a:rPr lang="ru-RU" sz="2600" b="1" dirty="0" err="1">
                <a:solidFill>
                  <a:srgbClr val="04617B"/>
                </a:solidFill>
                <a:latin typeface="Source Sans Pro Black" pitchFamily="2"/>
              </a:rPr>
              <a:t>lastName</a:t>
            </a:r>
            <a:r>
              <a:rPr lang="ru-RU" sz="2600" b="1" dirty="0">
                <a:solidFill>
                  <a:srgbClr val="04617B"/>
                </a:solidFill>
                <a:latin typeface="Source Sans Pro Black" pitchFamily="2"/>
              </a:rPr>
              <a:t>&gt;&lt;/User&gt;</a:t>
            </a:r>
          </a:p>
          <a:p>
            <a:pPr lvl="0" algn="l"/>
            <a:r>
              <a:rPr lang="ru-RU" sz="2600" b="1" dirty="0">
                <a:solidFill>
                  <a:srgbClr val="04617B"/>
                </a:solidFill>
                <a:latin typeface="Source Sans Pro Black" pitchFamily="2"/>
              </a:rPr>
              <a:t>**************************</a:t>
            </a:r>
          </a:p>
          <a:p>
            <a:pPr lvl="0" algn="l"/>
            <a:r>
              <a:rPr lang="ru-RU" sz="2600" b="1" dirty="0" err="1">
                <a:solidFill>
                  <a:srgbClr val="04617B"/>
                </a:solidFill>
                <a:latin typeface="Source Sans Pro Black" pitchFamily="2"/>
              </a:rPr>
              <a:t>Size</a:t>
            </a:r>
            <a:r>
              <a:rPr lang="ru-RU" sz="2600" b="1" dirty="0">
                <a:solidFill>
                  <a:srgbClr val="04617B"/>
                </a:solidFill>
                <a:latin typeface="Source Sans Pro Black" pitchFamily="2"/>
              </a:rPr>
              <a:t> = 73</a:t>
            </a:r>
          </a:p>
          <a:p>
            <a:pPr lvl="0" algn="l"/>
            <a:r>
              <a:rPr lang="ru-RU" sz="2600" b="1" dirty="0">
                <a:solidFill>
                  <a:srgbClr val="04617B"/>
                </a:solidFill>
                <a:latin typeface="Source Sans Pro Black" pitchFamily="2"/>
              </a:rPr>
              <a:t>{User[</a:t>
            </a:r>
            <a:r>
              <a:rPr lang="ru-RU" sz="2600" b="1" dirty="0" err="1">
                <a:solidFill>
                  <a:srgbClr val="04617B"/>
                </a:solidFill>
                <a:latin typeface="Source Sans Pro Black" pitchFamily="2"/>
              </a:rPr>
              <a:t>name</a:t>
            </a:r>
            <a:r>
              <a:rPr lang="ru-RU" sz="2600" b="1" dirty="0">
                <a:solidFill>
                  <a:srgbClr val="04617B"/>
                </a:solidFill>
                <a:latin typeface="Source Sans Pro Black" pitchFamily="2"/>
              </a:rPr>
              <a:t>="user_name_1" </a:t>
            </a:r>
            <a:r>
              <a:rPr lang="ru-RU" sz="2600" b="1" dirty="0" err="1">
                <a:solidFill>
                  <a:srgbClr val="04617B"/>
                </a:solidFill>
                <a:latin typeface="Source Sans Pro Black" pitchFamily="2"/>
              </a:rPr>
              <a:t>lastName</a:t>
            </a:r>
            <a:r>
              <a:rPr lang="ru-RU" sz="2600" b="1" dirty="0">
                <a:solidFill>
                  <a:srgbClr val="04617B"/>
                </a:solidFill>
                <a:latin typeface="Source Sans Pro Black" pitchFamily="2"/>
              </a:rPr>
              <a:t>="user_lastname_1"]}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45C7BB5C-65E7-0247-9129-94AE793A736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9040" y="301320"/>
            <a:ext cx="10798560" cy="5851800"/>
          </a:xfrm>
        </p:spPr>
        <p:txBody>
          <a:bodyPr anchor="ctr"/>
          <a:lstStyle/>
          <a:p>
            <a:pPr lvl="0" algn="ctr"/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Хочется оптимизации!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1ED99F51-86DA-9F40-9504-6C2D7E28AA5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9040" y="301320"/>
            <a:ext cx="10798560" cy="5851800"/>
          </a:xfrm>
        </p:spPr>
        <p:txBody>
          <a:bodyPr anchor="ctr"/>
          <a:lstStyle/>
          <a:p>
            <a:pPr lvl="0" algn="ctr"/>
            <a:r>
              <a:rPr lang="ru-RU" sz="4800" b="1">
                <a:solidFill>
                  <a:srgbClr val="04617B"/>
                </a:solidFill>
                <a:latin typeface="Source Sans Pro Black" pitchFamily="2"/>
              </a:rPr>
              <a:t>The Devil Is in the Details…</a:t>
            </a:r>
          </a:p>
          <a:p>
            <a:pPr lvl="0" algn="ctr"/>
            <a:endParaRPr lang="ru-RU" sz="4800" b="1">
              <a:solidFill>
                <a:srgbClr val="04617B"/>
              </a:solidFill>
              <a:latin typeface="Source Sans Pro Black" pitchFamily="2"/>
            </a:endParaRPr>
          </a:p>
          <a:p>
            <a:pPr lvl="0" algn="ctr"/>
            <a:r>
              <a:rPr lang="ru-RU" sz="3600" b="1">
                <a:solidFill>
                  <a:srgbClr val="04617B"/>
                </a:solidFill>
                <a:latin typeface="Source Sans Pro Black" pitchFamily="2"/>
              </a:rPr>
              <a:t>… </a:t>
            </a:r>
            <a:r>
              <a:rPr lang="ru-RU" sz="3600" b="1" i="1">
                <a:solidFill>
                  <a:srgbClr val="04617B"/>
                </a:solidFill>
                <a:latin typeface="Source Sans Pro Black" pitchFamily="2"/>
              </a:rPr>
              <a:t>что переводится как «нюансы - в мелочах»</a:t>
            </a:r>
            <a:r>
              <a:rPr lang="ru-RU" sz="3600" b="1">
                <a:solidFill>
                  <a:srgbClr val="04617B"/>
                </a:solidFill>
                <a:latin typeface="Source Sans Pro Black" pitchFamily="2"/>
              </a:rPr>
              <a:t> 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C50AF5F6-1C36-8C4E-8A44-91B83E0DCBC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9040" y="301320"/>
            <a:ext cx="10798560" cy="5851800"/>
          </a:xfrm>
        </p:spPr>
        <p:txBody>
          <a:bodyPr anchor="ctr"/>
          <a:lstStyle/>
          <a:p>
            <a:pPr lvl="0" algn="ctr"/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Часть 3. </a:t>
            </a:r>
            <a:r>
              <a:rPr lang="ru-RU" sz="4800" b="1">
                <a:solidFill>
                  <a:srgbClr val="04617B"/>
                </a:solidFill>
                <a:latin typeface="Source Sans Pro Black" pitchFamily="2"/>
              </a:rPr>
              <a:t>JSON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76C7D468-B6DC-D543-975A-011D3F15B99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9040" y="301320"/>
            <a:ext cx="10798560" cy="5851800"/>
          </a:xfrm>
        </p:spPr>
        <p:txBody>
          <a:bodyPr anchor="ctr"/>
          <a:lstStyle/>
          <a:p>
            <a:pPr lvl="0" algn="ctr"/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JSON (JavaScript Object Notation) —</a:t>
            </a:r>
          </a:p>
          <a:p>
            <a:pPr lvl="0" algn="ctr"/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формат  хранения и обмена информацией, удобочитаемый человеком.</a:t>
            </a:r>
          </a:p>
          <a:p>
            <a:pPr lvl="0" algn="ctr"/>
            <a:endParaRPr lang="ru-RU" sz="4000" b="1">
              <a:solidFill>
                <a:srgbClr val="04617B"/>
              </a:solidFill>
              <a:latin typeface="Source Sans Pro Black" pitchFamily="2"/>
            </a:endParaRPr>
          </a:p>
          <a:p>
            <a:pPr lvl="0" algn="ctr"/>
            <a:r>
              <a:rPr lang="ru-RU" sz="2600" b="1" i="1">
                <a:solidFill>
                  <a:srgbClr val="04617B"/>
                </a:solidFill>
                <a:latin typeface="Source Sans Pro Black" pitchFamily="2"/>
              </a:rPr>
              <a:t>Как видно из названия — отношение к JVM имеет опосредованное...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4D0E6E7-3166-A04C-9D4B-702BBFFC5DF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19200" y="744711"/>
            <a:ext cx="10798560" cy="6093976"/>
          </a:xfrm>
        </p:spPr>
        <p:txBody>
          <a:bodyPr anchor="ctr"/>
          <a:lstStyle/>
          <a:p>
            <a:pPr lvl="0" algn="l"/>
            <a:r>
              <a:rPr lang="ru-RU" sz="18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public</a:t>
            </a: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18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class</a:t>
            </a: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EntryPointJackson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{</a:t>
            </a:r>
            <a:b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   </a:t>
            </a:r>
            <a:r>
              <a:rPr lang="ru-RU" sz="18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public</a:t>
            </a: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18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static</a:t>
            </a: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18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void</a:t>
            </a: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1800" b="1" dirty="0" err="1">
                <a:solidFill>
                  <a:srgbClr val="FFC66D"/>
                </a:solidFill>
                <a:latin typeface="Courier New" pitchFamily="2"/>
                <a:cs typeface="Courier New" pitchFamily="2"/>
              </a:rPr>
              <a:t>main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String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[] 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args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) </a:t>
            </a:r>
            <a:r>
              <a:rPr lang="ru-RU" sz="18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throws</a:t>
            </a: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IOException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{</a:t>
            </a:r>
            <a:b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       User user1 = </a:t>
            </a:r>
            <a:r>
              <a:rPr lang="ru-RU" sz="18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new</a:t>
            </a: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User(</a:t>
            </a:r>
            <a:r>
              <a:rPr lang="ru-RU" sz="1800" b="1" dirty="0">
                <a:solidFill>
                  <a:srgbClr val="6A8759"/>
                </a:solidFill>
                <a:latin typeface="Courier New" pitchFamily="2"/>
                <a:cs typeface="Courier New" pitchFamily="2"/>
              </a:rPr>
              <a:t>"user_name_1"</a:t>
            </a: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, </a:t>
            </a:r>
            <a:r>
              <a:rPr lang="ru-RU" sz="1800" b="1" dirty="0">
                <a:solidFill>
                  <a:srgbClr val="6A8759"/>
                </a:solidFill>
                <a:latin typeface="Courier New" pitchFamily="2"/>
                <a:cs typeface="Courier New" pitchFamily="2"/>
              </a:rPr>
              <a:t>"user_lastname_1"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)</a:t>
            </a: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System.</a:t>
            </a:r>
            <a:r>
              <a:rPr lang="ru-RU" sz="1800" b="1" i="1" dirty="0" err="1">
                <a:solidFill>
                  <a:srgbClr val="9876AA"/>
                </a:solidFill>
                <a:latin typeface="Courier New" pitchFamily="2"/>
                <a:cs typeface="Courier New" pitchFamily="2"/>
              </a:rPr>
              <a:t>out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.println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(user1)</a:t>
            </a: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b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ObjectMapper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objectMapper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= </a:t>
            </a:r>
            <a:r>
              <a:rPr lang="ru-RU" sz="18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new</a:t>
            </a: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ObjectMapper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()</a:t>
            </a: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1800" b="1" dirty="0">
                <a:solidFill>
                  <a:srgbClr val="808080"/>
                </a:solidFill>
                <a:latin typeface="Courier New" pitchFamily="2"/>
                <a:cs typeface="Courier New" pitchFamily="2"/>
              </a:rPr>
              <a:t>//</a:t>
            </a:r>
            <a:r>
              <a:rPr lang="ru-RU" sz="1800" b="1" dirty="0" err="1">
                <a:solidFill>
                  <a:srgbClr val="808080"/>
                </a:solidFill>
                <a:latin typeface="Courier New" pitchFamily="2"/>
                <a:cs typeface="Courier New" pitchFamily="2"/>
              </a:rPr>
              <a:t>objectMapper.enable</a:t>
            </a:r>
            <a:r>
              <a:rPr lang="ru-RU" sz="1800" b="1" dirty="0">
                <a:solidFill>
                  <a:srgbClr val="808080"/>
                </a:solidFill>
                <a:latin typeface="Courier New" pitchFamily="2"/>
                <a:cs typeface="Courier New" pitchFamily="2"/>
              </a:rPr>
              <a:t>(</a:t>
            </a:r>
            <a:r>
              <a:rPr lang="ru-RU" sz="1800" b="1" dirty="0" err="1">
                <a:solidFill>
                  <a:srgbClr val="808080"/>
                </a:solidFill>
                <a:latin typeface="Courier New" pitchFamily="2"/>
                <a:cs typeface="Courier New" pitchFamily="2"/>
              </a:rPr>
              <a:t>SerializationFeature.INDENT_OUTPUT</a:t>
            </a:r>
            <a:r>
              <a:rPr lang="ru-RU" sz="1800" b="1" dirty="0">
                <a:solidFill>
                  <a:srgbClr val="808080"/>
                </a:solidFill>
                <a:latin typeface="Courier New" pitchFamily="2"/>
                <a:cs typeface="Courier New" pitchFamily="2"/>
              </a:rPr>
              <a:t>);</a:t>
            </a:r>
            <a:br>
              <a:rPr lang="ru-RU" sz="1800" b="1" dirty="0">
                <a:solidFill>
                  <a:srgbClr val="808080"/>
                </a:solidFill>
                <a:latin typeface="Courier New" pitchFamily="2"/>
                <a:cs typeface="Courier New" pitchFamily="2"/>
              </a:rPr>
            </a:br>
            <a:r>
              <a:rPr lang="ru-RU" sz="1800" b="1" dirty="0">
                <a:solidFill>
                  <a:srgbClr val="808080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18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final</a:t>
            </a: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String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jsonString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=</a:t>
            </a:r>
            <a:b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               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objectMapper.writeValueAsString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(user1)</a:t>
            </a: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1800" b="1" dirty="0">
                <a:solidFill>
                  <a:srgbClr val="808080"/>
                </a:solidFill>
                <a:latin typeface="Courier New" pitchFamily="2"/>
                <a:cs typeface="Courier New" pitchFamily="2"/>
              </a:rPr>
              <a:t>//</a:t>
            </a:r>
            <a:r>
              <a:rPr lang="ru-RU" sz="1800" b="1" dirty="0" err="1">
                <a:solidFill>
                  <a:srgbClr val="808080"/>
                </a:solidFill>
                <a:latin typeface="Courier New" pitchFamily="2"/>
                <a:cs typeface="Courier New" pitchFamily="2"/>
              </a:rPr>
              <a:t>objectMapper.writerWithDefaultPrettyPrinter</a:t>
            </a:r>
            <a:r>
              <a:rPr lang="ru-RU" sz="1800" b="1" dirty="0">
                <a:solidFill>
                  <a:srgbClr val="808080"/>
                </a:solidFill>
                <a:latin typeface="Courier New" pitchFamily="2"/>
                <a:cs typeface="Courier New" pitchFamily="2"/>
              </a:rPr>
              <a:t>().</a:t>
            </a:r>
            <a:r>
              <a:rPr lang="ru-RU" sz="1800" b="1" dirty="0" err="1">
                <a:solidFill>
                  <a:srgbClr val="808080"/>
                </a:solidFill>
                <a:latin typeface="Courier New" pitchFamily="2"/>
                <a:cs typeface="Courier New" pitchFamily="2"/>
              </a:rPr>
              <a:t>writeValueAsString</a:t>
            </a:r>
            <a:r>
              <a:rPr lang="ru-RU" sz="1800" b="1" dirty="0">
                <a:solidFill>
                  <a:srgbClr val="808080"/>
                </a:solidFill>
                <a:latin typeface="Courier New" pitchFamily="2"/>
                <a:cs typeface="Courier New" pitchFamily="2"/>
              </a:rPr>
              <a:t>(user1);</a:t>
            </a:r>
            <a:br>
              <a:rPr lang="ru-RU" sz="1800" b="1" dirty="0">
                <a:solidFill>
                  <a:srgbClr val="808080"/>
                </a:solidFill>
                <a:latin typeface="Courier New" pitchFamily="2"/>
                <a:cs typeface="Courier New" pitchFamily="2"/>
              </a:rPr>
            </a:br>
            <a:br>
              <a:rPr lang="ru-RU" sz="1800" b="1" dirty="0">
                <a:solidFill>
                  <a:srgbClr val="808080"/>
                </a:solidFill>
                <a:latin typeface="Courier New" pitchFamily="2"/>
                <a:cs typeface="Courier New" pitchFamily="2"/>
              </a:rPr>
            </a:br>
            <a:r>
              <a:rPr lang="ru-RU" sz="1800" b="1" dirty="0">
                <a:solidFill>
                  <a:srgbClr val="808080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System.</a:t>
            </a:r>
            <a:r>
              <a:rPr lang="ru-RU" sz="1800" b="1" i="1" dirty="0" err="1">
                <a:solidFill>
                  <a:srgbClr val="9876AA"/>
                </a:solidFill>
                <a:latin typeface="Courier New" pitchFamily="2"/>
                <a:cs typeface="Courier New" pitchFamily="2"/>
              </a:rPr>
              <a:t>out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.println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</a:t>
            </a:r>
            <a:r>
              <a:rPr lang="ru-RU" sz="1800" b="1" dirty="0">
                <a:solidFill>
                  <a:srgbClr val="6A8759"/>
                </a:solidFill>
                <a:latin typeface="Courier New" pitchFamily="2"/>
                <a:cs typeface="Courier New" pitchFamily="2"/>
              </a:rPr>
              <a:t>"**************************"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)</a:t>
            </a: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System.</a:t>
            </a:r>
            <a:r>
              <a:rPr lang="ru-RU" sz="1800" b="1" i="1" dirty="0" err="1">
                <a:solidFill>
                  <a:srgbClr val="9876AA"/>
                </a:solidFill>
                <a:latin typeface="Courier New" pitchFamily="2"/>
                <a:cs typeface="Courier New" pitchFamily="2"/>
              </a:rPr>
              <a:t>out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.println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jsonString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)</a:t>
            </a: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System.</a:t>
            </a:r>
            <a:r>
              <a:rPr lang="ru-RU" sz="1800" b="1" i="1" dirty="0" err="1">
                <a:solidFill>
                  <a:srgbClr val="9876AA"/>
                </a:solidFill>
                <a:latin typeface="Courier New" pitchFamily="2"/>
                <a:cs typeface="Courier New" pitchFamily="2"/>
              </a:rPr>
              <a:t>out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.println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</a:t>
            </a:r>
            <a:r>
              <a:rPr lang="ru-RU" sz="1800" b="1" dirty="0">
                <a:solidFill>
                  <a:srgbClr val="6A8759"/>
                </a:solidFill>
                <a:latin typeface="Courier New" pitchFamily="2"/>
                <a:cs typeface="Courier New" pitchFamily="2"/>
              </a:rPr>
              <a:t>"**************************"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)</a:t>
            </a: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System.</a:t>
            </a:r>
            <a:r>
              <a:rPr lang="ru-RU" sz="1800" b="1" i="1" dirty="0" err="1">
                <a:solidFill>
                  <a:srgbClr val="9876AA"/>
                </a:solidFill>
                <a:latin typeface="Courier New" pitchFamily="2"/>
                <a:cs typeface="Courier New" pitchFamily="2"/>
              </a:rPr>
              <a:t>out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.println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</a:t>
            </a:r>
            <a:r>
              <a:rPr lang="ru-RU" sz="1800" b="1" dirty="0">
                <a:solidFill>
                  <a:srgbClr val="6A8759"/>
                </a:solidFill>
                <a:latin typeface="Courier New" pitchFamily="2"/>
                <a:cs typeface="Courier New" pitchFamily="2"/>
              </a:rPr>
              <a:t>"</a:t>
            </a:r>
            <a:r>
              <a:rPr lang="ru-RU" sz="1800" b="1" dirty="0" err="1">
                <a:solidFill>
                  <a:srgbClr val="6A8759"/>
                </a:solidFill>
                <a:latin typeface="Courier New" pitchFamily="2"/>
                <a:cs typeface="Courier New" pitchFamily="2"/>
              </a:rPr>
              <a:t>Size</a:t>
            </a:r>
            <a:r>
              <a:rPr lang="ru-RU" sz="1800" b="1" dirty="0">
                <a:solidFill>
                  <a:srgbClr val="6A8759"/>
                </a:solidFill>
                <a:latin typeface="Courier New" pitchFamily="2"/>
                <a:cs typeface="Courier New" pitchFamily="2"/>
              </a:rPr>
              <a:t> = " 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+ 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jsonString.getBytes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().</a:t>
            </a:r>
            <a:r>
              <a:rPr lang="ru-RU" sz="1800" b="1" dirty="0" err="1">
                <a:solidFill>
                  <a:srgbClr val="9876AA"/>
                </a:solidFill>
                <a:latin typeface="Courier New" pitchFamily="2"/>
                <a:cs typeface="Courier New" pitchFamily="2"/>
              </a:rPr>
              <a:t>length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)</a:t>
            </a: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b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ObjectMapper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objectMapper2 = </a:t>
            </a:r>
            <a:r>
              <a:rPr lang="ru-RU" sz="18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new</a:t>
            </a: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ObjectMapper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()</a:t>
            </a: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BigUser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 user2 = objectMapper2.readValue(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jsonString</a:t>
            </a: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, 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BigUser.</a:t>
            </a:r>
            <a:r>
              <a:rPr lang="ru-RU" sz="1800" b="1" dirty="0" err="1">
                <a:solidFill>
                  <a:srgbClr val="CC7832"/>
                </a:solidFill>
                <a:latin typeface="Courier New" pitchFamily="2"/>
                <a:cs typeface="Courier New" pitchFamily="2"/>
              </a:rPr>
              <a:t>class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)</a:t>
            </a: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    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System.</a:t>
            </a:r>
            <a:r>
              <a:rPr lang="ru-RU" sz="1800" b="1" i="1" dirty="0" err="1">
                <a:solidFill>
                  <a:srgbClr val="9876AA"/>
                </a:solidFill>
                <a:latin typeface="Courier New" pitchFamily="2"/>
                <a:cs typeface="Courier New" pitchFamily="2"/>
              </a:rPr>
              <a:t>out</a:t>
            </a:r>
            <a:r>
              <a:rPr lang="ru-RU" sz="1800" b="1" dirty="0" err="1">
                <a:solidFill>
                  <a:srgbClr val="A9B7C6"/>
                </a:solidFill>
                <a:latin typeface="Courier New" pitchFamily="2"/>
                <a:cs typeface="Courier New" pitchFamily="2"/>
              </a:rPr>
              <a:t>.println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(user2)</a:t>
            </a: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;</a:t>
            </a:r>
            <a:b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</a:br>
            <a:r>
              <a:rPr lang="ru-RU" sz="1800" b="1" dirty="0">
                <a:solidFill>
                  <a:srgbClr val="CC7832"/>
                </a:solidFill>
                <a:latin typeface="Courier New" pitchFamily="2"/>
                <a:cs typeface="Courier New" pitchFamily="2"/>
              </a:rPr>
              <a:t>    </a:t>
            </a: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}</a:t>
            </a:r>
            <a:b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</a:br>
            <a:r>
              <a:rPr lang="ru-RU" sz="1800" b="1" dirty="0">
                <a:solidFill>
                  <a:srgbClr val="A9B7C6"/>
                </a:solidFill>
                <a:latin typeface="Courier New" pitchFamily="2"/>
                <a:cs typeface="Courier New" pitchFamily="2"/>
              </a:rPr>
              <a:t>}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D0513614-18C9-8546-83D7-7EBD2FB6D9D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61440" y="503999"/>
            <a:ext cx="10798560" cy="6271560"/>
          </a:xfrm>
        </p:spPr>
        <p:txBody>
          <a:bodyPr anchor="ctr"/>
          <a:lstStyle/>
          <a:p>
            <a:pPr lvl="0" algn="ctr"/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И результат:</a:t>
            </a:r>
          </a:p>
          <a:p>
            <a:pPr lvl="0" algn="ctr"/>
            <a:endParaRPr lang="ru-RU" sz="4000" b="1">
              <a:solidFill>
                <a:srgbClr val="04617B"/>
              </a:solidFill>
              <a:latin typeface="Source Sans Pro Black" pitchFamily="2"/>
            </a:endParaRPr>
          </a:p>
          <a:p>
            <a:pPr lvl="0" algn="l"/>
            <a:r>
              <a:rPr lang="ru-RU" sz="2600" b="1">
                <a:solidFill>
                  <a:srgbClr val="04617B"/>
                </a:solidFill>
                <a:latin typeface="Source Sans Pro Black" pitchFamily="2"/>
              </a:rPr>
              <a:t>{User[name="user_name_1" lastName="user_lastname_1"]}</a:t>
            </a:r>
          </a:p>
          <a:p>
            <a:pPr lvl="0" algn="l"/>
            <a:r>
              <a:rPr lang="ru-RU" sz="2600" b="1">
                <a:solidFill>
                  <a:srgbClr val="04617B"/>
                </a:solidFill>
                <a:latin typeface="Source Sans Pro Black" pitchFamily="2"/>
              </a:rPr>
              <a:t>**************************</a:t>
            </a:r>
          </a:p>
          <a:p>
            <a:pPr lvl="0" algn="l"/>
            <a:r>
              <a:rPr lang="ru-RU" sz="2600" b="1">
                <a:solidFill>
                  <a:srgbClr val="04617B"/>
                </a:solidFill>
                <a:latin typeface="Source Sans Pro Black" pitchFamily="2"/>
              </a:rPr>
              <a:t>{"name":"user_name_1","lastName":"user_lastname_1"}</a:t>
            </a:r>
          </a:p>
          <a:p>
            <a:pPr lvl="0" algn="l"/>
            <a:r>
              <a:rPr lang="ru-RU" sz="2600" b="1">
                <a:solidFill>
                  <a:srgbClr val="04617B"/>
                </a:solidFill>
                <a:latin typeface="Source Sans Pro Black" pitchFamily="2"/>
              </a:rPr>
              <a:t>**************************</a:t>
            </a:r>
          </a:p>
          <a:p>
            <a:pPr lvl="0" algn="l"/>
            <a:r>
              <a:rPr lang="ru-RU" sz="2600" b="1">
                <a:solidFill>
                  <a:srgbClr val="04617B"/>
                </a:solidFill>
                <a:latin typeface="Source Sans Pro Black" pitchFamily="2"/>
              </a:rPr>
              <a:t>Size = </a:t>
            </a:r>
            <a:r>
              <a:rPr lang="ru-RU" sz="2600" b="1">
                <a:solidFill>
                  <a:srgbClr val="00A65D"/>
                </a:solidFill>
                <a:latin typeface="Source Sans Pro Black" pitchFamily="2"/>
              </a:rPr>
              <a:t>51</a:t>
            </a:r>
            <a:r>
              <a:rPr lang="ru-RU" sz="2600" b="1">
                <a:solidFill>
                  <a:srgbClr val="04617B"/>
                </a:solidFill>
                <a:latin typeface="Source Sans Pro Black" pitchFamily="2"/>
              </a:rPr>
              <a:t> // а было </a:t>
            </a:r>
            <a:r>
              <a:rPr lang="ru-RU" sz="2600" b="1">
                <a:solidFill>
                  <a:srgbClr val="CE181E"/>
                </a:solidFill>
                <a:latin typeface="Source Sans Pro Black" pitchFamily="2"/>
              </a:rPr>
              <a:t>73</a:t>
            </a:r>
            <a:r>
              <a:rPr lang="ru-RU" sz="2600" b="1">
                <a:solidFill>
                  <a:srgbClr val="04617B"/>
                </a:solidFill>
                <a:latin typeface="Source Sans Pro Black" pitchFamily="2"/>
              </a:rPr>
              <a:t> в самом оптимальном XML.</a:t>
            </a:r>
          </a:p>
          <a:p>
            <a:pPr lvl="0" algn="l"/>
            <a:r>
              <a:rPr lang="ru-RU" sz="2600" b="1">
                <a:solidFill>
                  <a:srgbClr val="00A65D"/>
                </a:solidFill>
                <a:latin typeface="Source Sans Pro Black" pitchFamily="2"/>
              </a:rPr>
              <a:t>Попробуйте объяснить этот факт</a:t>
            </a:r>
          </a:p>
          <a:p>
            <a:pPr lvl="0" algn="l"/>
            <a:endParaRPr lang="ru-RU" sz="2600" b="1">
              <a:solidFill>
                <a:srgbClr val="04617B"/>
              </a:solidFill>
              <a:latin typeface="Source Sans Pro Black" pitchFamily="2"/>
            </a:endParaRPr>
          </a:p>
          <a:p>
            <a:pPr lvl="0" algn="l"/>
            <a:r>
              <a:rPr lang="ru-RU" sz="2600" b="1">
                <a:solidFill>
                  <a:srgbClr val="04617B"/>
                </a:solidFill>
                <a:latin typeface="Source Sans Pro Black" pitchFamily="2"/>
              </a:rPr>
              <a:t>{BigUser[name="user_name_1" lastName="user_lastname_1" age="0"]}</a:t>
            </a:r>
          </a:p>
          <a:p>
            <a:pPr lvl="0" algn="l"/>
            <a:endParaRPr lang="ru-RU" sz="2600" b="1">
              <a:solidFill>
                <a:srgbClr val="04617B"/>
              </a:solidFill>
              <a:latin typeface="Source Sans Pro Black" pitchFamily="2"/>
            </a:endParaRPr>
          </a:p>
          <a:p>
            <a:pPr lvl="0" algn="l"/>
            <a:endParaRPr lang="ru-RU" sz="2600" b="1">
              <a:solidFill>
                <a:srgbClr val="04617B"/>
              </a:solidFill>
              <a:latin typeface="Source Sans Pro Black" pitchFamily="2"/>
            </a:endParaRPr>
          </a:p>
          <a:p>
            <a:pPr lvl="0" algn="ctr"/>
            <a:endParaRPr lang="ru-RU" sz="2600" b="1">
              <a:solidFill>
                <a:srgbClr val="04617B"/>
              </a:solidFill>
              <a:latin typeface="Source Sans Pro Black" pitchFamily="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3C37C324-1D4F-5B44-9069-FFD18C2B0FC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9040" y="301320"/>
            <a:ext cx="10798560" cy="5851800"/>
          </a:xfrm>
        </p:spPr>
        <p:txBody>
          <a:bodyPr anchor="ctr"/>
          <a:lstStyle/>
          <a:p>
            <a:pPr lvl="0" algn="ctr"/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Выводы:</a:t>
            </a:r>
          </a:p>
          <a:p>
            <a:pPr lvl="0" algn="ctr"/>
            <a:endParaRPr lang="ru-RU" sz="4000" b="1">
              <a:solidFill>
                <a:srgbClr val="04617B"/>
              </a:solidFill>
              <a:latin typeface="Source Sans Pro Black" pitchFamily="2"/>
            </a:endParaRPr>
          </a:p>
          <a:p>
            <a:pPr lvl="0" algn="l"/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	</a:t>
            </a:r>
            <a:r>
              <a:rPr lang="ru-RU" sz="2400" b="1">
                <a:solidFill>
                  <a:srgbClr val="04617B"/>
                </a:solidFill>
                <a:latin typeface="Source Sans Pro Black" pitchFamily="2"/>
              </a:rPr>
              <a:t>- Serializable/Externalizable является базовым функционалом, работающим «из коробки» и только в контексте JVM.</a:t>
            </a:r>
          </a:p>
          <a:p>
            <a:pPr lvl="0" algn="l"/>
            <a:endParaRPr lang="ru-RU" sz="2400" b="1">
              <a:solidFill>
                <a:srgbClr val="04617B"/>
              </a:solidFill>
              <a:latin typeface="Source Sans Pro Black" pitchFamily="2"/>
            </a:endParaRPr>
          </a:p>
          <a:p>
            <a:pPr lvl="0" algn="l"/>
            <a:r>
              <a:rPr lang="ru-RU" sz="2400" b="1">
                <a:solidFill>
                  <a:srgbClr val="04617B"/>
                </a:solidFill>
                <a:latin typeface="Source Sans Pro Black" pitchFamily="2"/>
              </a:rPr>
              <a:t>	- XML является универсальным форматом хранения и обмена данными, однако имеет высокую избыточность из-за наличия тегов разметки.</a:t>
            </a:r>
          </a:p>
          <a:p>
            <a:pPr lvl="0" algn="l"/>
            <a:endParaRPr lang="ru-RU" sz="2400" b="1">
              <a:solidFill>
                <a:srgbClr val="04617B"/>
              </a:solidFill>
              <a:latin typeface="Source Sans Pro Black" pitchFamily="2"/>
            </a:endParaRPr>
          </a:p>
          <a:p>
            <a:pPr lvl="0" algn="l"/>
            <a:r>
              <a:rPr lang="ru-RU" sz="2400" b="1">
                <a:solidFill>
                  <a:srgbClr val="04617B"/>
                </a:solidFill>
                <a:latin typeface="Source Sans Pro Black" pitchFamily="2"/>
              </a:rPr>
              <a:t>	- JSON также является универсальным форматом данных, оптимизирован по количеству служебной информации, требует для применения сторонних зависимостей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40CB9B13-3C5C-3C44-9220-339C9749130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9040" y="301320"/>
            <a:ext cx="10798560" cy="5851800"/>
          </a:xfrm>
        </p:spPr>
        <p:txBody>
          <a:bodyPr anchor="ctr"/>
          <a:lstStyle/>
          <a:p>
            <a:pPr lvl="0" algn="ctr"/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Спасибо!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DAD7D922-33E5-D443-A67B-C93964DA471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9040" y="301320"/>
            <a:ext cx="10798560" cy="5851800"/>
          </a:xfrm>
        </p:spPr>
        <p:txBody>
          <a:bodyPr anchor="ctr"/>
          <a:lstStyle/>
          <a:p>
            <a:pPr lvl="0" algn="ctr"/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Часть 1. </a:t>
            </a:r>
            <a:r>
              <a:rPr lang="ru-RU" sz="4800" b="1">
                <a:solidFill>
                  <a:srgbClr val="04617B"/>
                </a:solidFill>
                <a:latin typeface="Source Sans Pro Black" pitchFamily="2"/>
              </a:rPr>
              <a:t>Java Serialization API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D18579C9-3232-8346-9DB6-B14DAB401D5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9040" y="301320"/>
            <a:ext cx="10798560" cy="5851800"/>
          </a:xfrm>
        </p:spPr>
        <p:txBody>
          <a:bodyPr anchor="ctr"/>
          <a:lstStyle/>
          <a:p>
            <a:pPr lvl="0" algn="ctr"/>
            <a:r>
              <a:rPr lang="ru-RU" sz="4000" b="1">
                <a:solidFill>
                  <a:srgbClr val="006D6F"/>
                </a:solidFill>
                <a:latin typeface="Source Sans Pro Black" pitchFamily="2"/>
              </a:rPr>
              <a:t>Сериализация</a:t>
            </a:r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 (Serialization) —</a:t>
            </a:r>
          </a:p>
          <a:p>
            <a:pPr lvl="0" algn="ctr"/>
            <a:r>
              <a:rPr lang="ru-RU" sz="3600" b="1">
                <a:solidFill>
                  <a:srgbClr val="04617B"/>
                </a:solidFill>
                <a:latin typeface="Source Sans Pro Black" pitchFamily="2"/>
              </a:rPr>
              <a:t>это процесс, который переводит объект в последовательность байтов, по которой затем его можно </a:t>
            </a:r>
            <a:r>
              <a:rPr lang="ru-RU" sz="3600" b="1" i="1">
                <a:solidFill>
                  <a:srgbClr val="1B75BC"/>
                </a:solidFill>
                <a:latin typeface="Source Sans Pro Black" pitchFamily="2"/>
              </a:rPr>
              <a:t>полностью</a:t>
            </a:r>
            <a:r>
              <a:rPr lang="ru-RU" sz="3600" b="1">
                <a:solidFill>
                  <a:srgbClr val="04617B"/>
                </a:solidFill>
                <a:latin typeface="Source Sans Pro Black" pitchFamily="2"/>
              </a:rPr>
              <a:t> восстановить.</a:t>
            </a:r>
          </a:p>
          <a:p>
            <a:pPr lvl="0" algn="ctr"/>
            <a:endParaRPr lang="ru-RU" sz="3600" b="1">
              <a:solidFill>
                <a:srgbClr val="04617B"/>
              </a:solidFill>
              <a:latin typeface="Source Sans Pro Black" pitchFamily="2"/>
            </a:endParaRPr>
          </a:p>
          <a:p>
            <a:pPr lvl="0" algn="ctr"/>
            <a:r>
              <a:rPr lang="ru-RU" sz="3600" b="1">
                <a:solidFill>
                  <a:srgbClr val="006D6F"/>
                </a:solidFill>
                <a:latin typeface="Source Sans Pro Black" pitchFamily="2"/>
              </a:rPr>
              <a:t>Десериализация</a:t>
            </a:r>
            <a:r>
              <a:rPr lang="ru-RU" sz="3600" b="1">
                <a:solidFill>
                  <a:srgbClr val="04617B"/>
                </a:solidFill>
                <a:latin typeface="Source Sans Pro Black" pitchFamily="2"/>
              </a:rPr>
              <a:t> (Deserialization) —</a:t>
            </a:r>
          </a:p>
          <a:p>
            <a:pPr lvl="0" algn="ctr"/>
            <a:r>
              <a:rPr lang="ru-RU" sz="3600" b="1">
                <a:solidFill>
                  <a:srgbClr val="04617B"/>
                </a:solidFill>
                <a:latin typeface="Source Sans Pro Black" pitchFamily="2"/>
              </a:rPr>
              <a:t> восстановление объекта из байтовой последовательности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42D9AD0E-8558-6D40-B581-DF4574DA93A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9040" y="301320"/>
            <a:ext cx="10798560" cy="5851800"/>
          </a:xfrm>
        </p:spPr>
        <p:txBody>
          <a:bodyPr anchor="ctr"/>
          <a:lstStyle/>
          <a:p>
            <a:pPr lvl="0" algn="ctr"/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Ready?</a:t>
            </a:r>
          </a:p>
          <a:p>
            <a:pPr lvl="0" algn="ctr"/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 </a:t>
            </a:r>
          </a:p>
          <a:p>
            <a:pPr lvl="0" algn="ctr"/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Set.</a:t>
            </a:r>
          </a:p>
          <a:p>
            <a:pPr lvl="0" algn="ctr"/>
            <a:endParaRPr lang="ru-RU" sz="4000" b="1">
              <a:solidFill>
                <a:srgbClr val="04617B"/>
              </a:solidFill>
              <a:latin typeface="Source Sans Pro Black" pitchFamily="2"/>
            </a:endParaRPr>
          </a:p>
          <a:p>
            <a:pPr lvl="0" algn="ctr"/>
            <a:r>
              <a:rPr lang="ru-RU" sz="4000" b="1">
                <a:solidFill>
                  <a:srgbClr val="04617B"/>
                </a:solidFill>
                <a:latin typeface="Source Sans Pro Black" pitchFamily="2"/>
              </a:rPr>
              <a:t>Go!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868EDC03-7D68-0342-A99A-0184E1DEE94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32000" y="432000"/>
            <a:ext cx="11302560" cy="6552000"/>
          </a:xfrm>
        </p:spPr>
        <p:txBody>
          <a:bodyPr anchor="ctr"/>
          <a:lstStyle/>
          <a:p>
            <a:pPr lvl="0" algn="l"/>
            <a:r>
              <a:rPr lang="ru-RU" sz="1800" b="1">
                <a:solidFill>
                  <a:srgbClr val="CC7832"/>
                </a:solidFill>
                <a:latin typeface="Courier New" pitchFamily="49"/>
                <a:cs typeface="Courier New" pitchFamily="2"/>
              </a:rPr>
              <a:t>public class </a:t>
            </a:r>
            <a:r>
              <a:rPr lang="ru-RU" sz="1800" b="1">
                <a:solidFill>
                  <a:srgbClr val="A9B7C6"/>
                </a:solidFill>
                <a:latin typeface="Courier New" pitchFamily="49"/>
                <a:cs typeface="Courier New" pitchFamily="2"/>
              </a:rPr>
              <a:t>User {</a:t>
            </a:r>
            <a:br>
              <a:rPr lang="ru-RU" sz="1800" b="1">
                <a:solidFill>
                  <a:srgbClr val="A9B7C6"/>
                </a:solidFill>
                <a:latin typeface="Courier New" pitchFamily="49"/>
                <a:cs typeface="Courier New" pitchFamily="2"/>
              </a:rPr>
            </a:br>
            <a:r>
              <a:rPr lang="ru-RU" sz="1800" b="1">
                <a:solidFill>
                  <a:srgbClr val="A9B7C6"/>
                </a:solidFill>
                <a:latin typeface="Courier New" pitchFamily="49"/>
                <a:cs typeface="Courier New" pitchFamily="2"/>
              </a:rPr>
              <a:t>    </a:t>
            </a:r>
            <a:r>
              <a:rPr lang="ru-RU" sz="1800" b="1">
                <a:solidFill>
                  <a:srgbClr val="CC7832"/>
                </a:solidFill>
                <a:latin typeface="Courier New" pitchFamily="49"/>
                <a:cs typeface="Courier New" pitchFamily="2"/>
              </a:rPr>
              <a:t>private final </a:t>
            </a:r>
            <a:r>
              <a:rPr lang="ru-RU" sz="1800" b="1">
                <a:solidFill>
                  <a:srgbClr val="A9B7C6"/>
                </a:solidFill>
                <a:latin typeface="Courier New" pitchFamily="49"/>
                <a:cs typeface="Courier New" pitchFamily="2"/>
              </a:rPr>
              <a:t>String </a:t>
            </a:r>
            <a:r>
              <a:rPr lang="ru-RU" sz="1800" b="1">
                <a:solidFill>
                  <a:srgbClr val="9876AA"/>
                </a:solidFill>
                <a:latin typeface="Courier New" pitchFamily="49"/>
                <a:cs typeface="Courier New" pitchFamily="2"/>
              </a:rPr>
              <a:t>name</a:t>
            </a:r>
            <a:r>
              <a:rPr lang="ru-RU" sz="1800" b="1">
                <a:solidFill>
                  <a:srgbClr val="CC7832"/>
                </a:solidFill>
                <a:latin typeface="Courier New" pitchFamily="49"/>
                <a:cs typeface="Courier New" pitchFamily="2"/>
              </a:rPr>
              <a:t>;</a:t>
            </a:r>
            <a:br>
              <a:rPr lang="ru-RU" sz="1800" b="1">
                <a:solidFill>
                  <a:srgbClr val="CC7832"/>
                </a:solidFill>
                <a:latin typeface="Courier New" pitchFamily="49"/>
                <a:cs typeface="Courier New" pitchFamily="2"/>
              </a:rPr>
            </a:br>
            <a:r>
              <a:rPr lang="ru-RU" sz="1800" b="1">
                <a:solidFill>
                  <a:srgbClr val="CC7832"/>
                </a:solidFill>
                <a:latin typeface="Courier New" pitchFamily="49"/>
                <a:cs typeface="Courier New" pitchFamily="2"/>
              </a:rPr>
              <a:t>    private final </a:t>
            </a:r>
            <a:r>
              <a:rPr lang="ru-RU" sz="1800" b="1">
                <a:solidFill>
                  <a:srgbClr val="A9B7C6"/>
                </a:solidFill>
                <a:latin typeface="Courier New" pitchFamily="49"/>
                <a:cs typeface="Courier New" pitchFamily="2"/>
              </a:rPr>
              <a:t>String </a:t>
            </a:r>
            <a:r>
              <a:rPr lang="ru-RU" sz="1800" b="1">
                <a:solidFill>
                  <a:srgbClr val="9876AA"/>
                </a:solidFill>
                <a:latin typeface="Courier New" pitchFamily="49"/>
                <a:cs typeface="Courier New" pitchFamily="2"/>
              </a:rPr>
              <a:t>lastName</a:t>
            </a:r>
            <a:r>
              <a:rPr lang="ru-RU" sz="1800" b="1">
                <a:solidFill>
                  <a:srgbClr val="CC7832"/>
                </a:solidFill>
                <a:latin typeface="Courier New" pitchFamily="49"/>
                <a:cs typeface="Courier New" pitchFamily="2"/>
              </a:rPr>
              <a:t>;</a:t>
            </a:r>
            <a:br>
              <a:rPr lang="ru-RU" sz="1800" b="1">
                <a:solidFill>
                  <a:srgbClr val="CC7832"/>
                </a:solidFill>
                <a:latin typeface="Courier New" pitchFamily="49"/>
                <a:cs typeface="Courier New" pitchFamily="2"/>
              </a:rPr>
            </a:br>
            <a:br>
              <a:rPr lang="ru-RU" sz="1800" b="1">
                <a:solidFill>
                  <a:srgbClr val="CC7832"/>
                </a:solidFill>
                <a:latin typeface="Courier New" pitchFamily="49"/>
                <a:cs typeface="Courier New" pitchFamily="2"/>
              </a:rPr>
            </a:br>
            <a:br>
              <a:rPr lang="ru-RU" sz="1800" b="1">
                <a:solidFill>
                  <a:srgbClr val="CC7832"/>
                </a:solidFill>
                <a:latin typeface="Courier New" pitchFamily="49"/>
                <a:cs typeface="Courier New" pitchFamily="2"/>
              </a:rPr>
            </a:br>
            <a:r>
              <a:rPr lang="ru-RU" sz="1800" b="1">
                <a:solidFill>
                  <a:srgbClr val="CC7832"/>
                </a:solidFill>
                <a:latin typeface="Courier New" pitchFamily="49"/>
                <a:cs typeface="Courier New" pitchFamily="2"/>
              </a:rPr>
              <a:t>    public </a:t>
            </a:r>
            <a:r>
              <a:rPr lang="ru-RU" sz="1800" b="1">
                <a:solidFill>
                  <a:srgbClr val="FFC66D"/>
                </a:solidFill>
                <a:latin typeface="Courier New" pitchFamily="49"/>
                <a:cs typeface="Courier New" pitchFamily="2"/>
              </a:rPr>
              <a:t>User</a:t>
            </a:r>
            <a:r>
              <a:rPr lang="ru-RU" sz="1800" b="1">
                <a:solidFill>
                  <a:srgbClr val="A9B7C6"/>
                </a:solidFill>
                <a:latin typeface="Courier New" pitchFamily="49"/>
                <a:cs typeface="Courier New" pitchFamily="2"/>
              </a:rPr>
              <a:t>(String name</a:t>
            </a:r>
            <a:r>
              <a:rPr lang="ru-RU" sz="1800" b="1">
                <a:solidFill>
                  <a:srgbClr val="CC7832"/>
                </a:solidFill>
                <a:latin typeface="Courier New" pitchFamily="49"/>
                <a:cs typeface="Courier New" pitchFamily="2"/>
              </a:rPr>
              <a:t>, </a:t>
            </a:r>
            <a:r>
              <a:rPr lang="ru-RU" sz="1800" b="1">
                <a:solidFill>
                  <a:srgbClr val="A9B7C6"/>
                </a:solidFill>
                <a:latin typeface="Courier New" pitchFamily="49"/>
                <a:cs typeface="Courier New" pitchFamily="2"/>
              </a:rPr>
              <a:t>String lastName) {</a:t>
            </a:r>
            <a:br>
              <a:rPr lang="ru-RU" sz="1800" b="1">
                <a:solidFill>
                  <a:srgbClr val="A9B7C6"/>
                </a:solidFill>
                <a:latin typeface="Courier New" pitchFamily="49"/>
                <a:cs typeface="Courier New" pitchFamily="2"/>
              </a:rPr>
            </a:br>
            <a:r>
              <a:rPr lang="ru-RU" sz="1800" b="1">
                <a:solidFill>
                  <a:srgbClr val="A9B7C6"/>
                </a:solidFill>
                <a:latin typeface="Courier New" pitchFamily="49"/>
                <a:cs typeface="Courier New" pitchFamily="2"/>
              </a:rPr>
              <a:t>        </a:t>
            </a:r>
            <a:r>
              <a:rPr lang="ru-RU" sz="1800" b="1">
                <a:solidFill>
                  <a:srgbClr val="CC7832"/>
                </a:solidFill>
                <a:latin typeface="Courier New" pitchFamily="49"/>
                <a:cs typeface="Courier New" pitchFamily="2"/>
              </a:rPr>
              <a:t>this</a:t>
            </a:r>
            <a:r>
              <a:rPr lang="ru-RU" sz="1800" b="1">
                <a:solidFill>
                  <a:srgbClr val="A9B7C6"/>
                </a:solidFill>
                <a:latin typeface="Courier New" pitchFamily="49"/>
                <a:cs typeface="Courier New" pitchFamily="2"/>
              </a:rPr>
              <a:t>.</a:t>
            </a:r>
            <a:r>
              <a:rPr lang="ru-RU" sz="1800" b="1">
                <a:solidFill>
                  <a:srgbClr val="9876AA"/>
                </a:solidFill>
                <a:latin typeface="Courier New" pitchFamily="49"/>
                <a:cs typeface="Courier New" pitchFamily="2"/>
              </a:rPr>
              <a:t>name </a:t>
            </a:r>
            <a:r>
              <a:rPr lang="ru-RU" sz="1800" b="1">
                <a:solidFill>
                  <a:srgbClr val="A9B7C6"/>
                </a:solidFill>
                <a:latin typeface="Courier New" pitchFamily="49"/>
                <a:cs typeface="Courier New" pitchFamily="2"/>
              </a:rPr>
              <a:t>= name</a:t>
            </a:r>
            <a:r>
              <a:rPr lang="ru-RU" sz="1800" b="1">
                <a:solidFill>
                  <a:srgbClr val="CC7832"/>
                </a:solidFill>
                <a:latin typeface="Courier New" pitchFamily="49"/>
                <a:cs typeface="Courier New" pitchFamily="2"/>
              </a:rPr>
              <a:t>;</a:t>
            </a:r>
            <a:br>
              <a:rPr lang="ru-RU" sz="1800" b="1">
                <a:solidFill>
                  <a:srgbClr val="CC7832"/>
                </a:solidFill>
                <a:latin typeface="Courier New" pitchFamily="49"/>
                <a:cs typeface="Courier New" pitchFamily="2"/>
              </a:rPr>
            </a:br>
            <a:r>
              <a:rPr lang="ru-RU" sz="1800" b="1">
                <a:solidFill>
                  <a:srgbClr val="CC7832"/>
                </a:solidFill>
                <a:latin typeface="Courier New" pitchFamily="49"/>
                <a:cs typeface="Courier New" pitchFamily="2"/>
              </a:rPr>
              <a:t>        this</a:t>
            </a:r>
            <a:r>
              <a:rPr lang="ru-RU" sz="1800" b="1">
                <a:solidFill>
                  <a:srgbClr val="A9B7C6"/>
                </a:solidFill>
                <a:latin typeface="Courier New" pitchFamily="49"/>
                <a:cs typeface="Courier New" pitchFamily="2"/>
              </a:rPr>
              <a:t>.</a:t>
            </a:r>
            <a:r>
              <a:rPr lang="ru-RU" sz="1800" b="1">
                <a:solidFill>
                  <a:srgbClr val="9876AA"/>
                </a:solidFill>
                <a:latin typeface="Courier New" pitchFamily="49"/>
                <a:cs typeface="Courier New" pitchFamily="2"/>
              </a:rPr>
              <a:t>lastName </a:t>
            </a:r>
            <a:r>
              <a:rPr lang="ru-RU" sz="1800" b="1">
                <a:solidFill>
                  <a:srgbClr val="A9B7C6"/>
                </a:solidFill>
                <a:latin typeface="Courier New" pitchFamily="49"/>
                <a:cs typeface="Courier New" pitchFamily="2"/>
              </a:rPr>
              <a:t>= lastName</a:t>
            </a:r>
            <a:r>
              <a:rPr lang="ru-RU" sz="1800" b="1">
                <a:solidFill>
                  <a:srgbClr val="CC7832"/>
                </a:solidFill>
                <a:latin typeface="Courier New" pitchFamily="49"/>
                <a:cs typeface="Courier New" pitchFamily="2"/>
              </a:rPr>
              <a:t>;</a:t>
            </a:r>
            <a:br>
              <a:rPr lang="ru-RU" sz="1800" b="1">
                <a:solidFill>
                  <a:srgbClr val="CC7832"/>
                </a:solidFill>
                <a:latin typeface="Courier New" pitchFamily="49"/>
                <a:cs typeface="Courier New" pitchFamily="2"/>
              </a:rPr>
            </a:br>
            <a:r>
              <a:rPr lang="ru-RU" sz="1800" b="1">
                <a:solidFill>
                  <a:srgbClr val="CC7832"/>
                </a:solidFill>
                <a:latin typeface="Courier New" pitchFamily="49"/>
                <a:cs typeface="Courier New" pitchFamily="2"/>
              </a:rPr>
              <a:t>    </a:t>
            </a:r>
            <a:r>
              <a:rPr lang="ru-RU" sz="1800" b="1">
                <a:solidFill>
                  <a:srgbClr val="A9B7C6"/>
                </a:solidFill>
                <a:latin typeface="Courier New" pitchFamily="49"/>
                <a:cs typeface="Courier New" pitchFamily="2"/>
              </a:rPr>
              <a:t>}</a:t>
            </a:r>
            <a:br>
              <a:rPr lang="ru-RU" sz="1800" b="1">
                <a:solidFill>
                  <a:srgbClr val="A9B7C6"/>
                </a:solidFill>
                <a:latin typeface="Courier New" pitchFamily="49"/>
                <a:cs typeface="Courier New" pitchFamily="2"/>
              </a:rPr>
            </a:br>
            <a:br>
              <a:rPr lang="ru-RU" sz="1800" b="1">
                <a:solidFill>
                  <a:srgbClr val="A9B7C6"/>
                </a:solidFill>
                <a:latin typeface="Courier New" pitchFamily="49"/>
                <a:cs typeface="Courier New" pitchFamily="2"/>
              </a:rPr>
            </a:br>
            <a:r>
              <a:rPr lang="ru-RU" sz="1800" b="1">
                <a:solidFill>
                  <a:srgbClr val="A9B7C6"/>
                </a:solidFill>
                <a:latin typeface="Courier New" pitchFamily="49"/>
                <a:cs typeface="Courier New" pitchFamily="2"/>
              </a:rPr>
              <a:t>    </a:t>
            </a:r>
            <a:r>
              <a:rPr lang="ru-RU" sz="1800" b="1">
                <a:solidFill>
                  <a:srgbClr val="CC7832"/>
                </a:solidFill>
                <a:latin typeface="Courier New" pitchFamily="49"/>
                <a:cs typeface="Courier New" pitchFamily="2"/>
              </a:rPr>
              <a:t>public </a:t>
            </a:r>
            <a:r>
              <a:rPr lang="ru-RU" sz="1800" b="1">
                <a:solidFill>
                  <a:srgbClr val="A9B7C6"/>
                </a:solidFill>
                <a:latin typeface="Courier New" pitchFamily="49"/>
                <a:cs typeface="Courier New" pitchFamily="2"/>
              </a:rPr>
              <a:t>String </a:t>
            </a:r>
            <a:r>
              <a:rPr lang="ru-RU" sz="1800" b="1">
                <a:solidFill>
                  <a:srgbClr val="FFC66D"/>
                </a:solidFill>
                <a:latin typeface="Courier New" pitchFamily="49"/>
                <a:cs typeface="Courier New" pitchFamily="2"/>
              </a:rPr>
              <a:t>getName</a:t>
            </a:r>
            <a:r>
              <a:rPr lang="ru-RU" sz="1800" b="1">
                <a:solidFill>
                  <a:srgbClr val="A9B7C6"/>
                </a:solidFill>
                <a:latin typeface="Courier New" pitchFamily="49"/>
                <a:cs typeface="Courier New" pitchFamily="2"/>
              </a:rPr>
              <a:t>() {</a:t>
            </a:r>
            <a:br>
              <a:rPr lang="ru-RU" sz="1800" b="1">
                <a:solidFill>
                  <a:srgbClr val="A9B7C6"/>
                </a:solidFill>
                <a:latin typeface="Courier New" pitchFamily="49"/>
                <a:cs typeface="Courier New" pitchFamily="2"/>
              </a:rPr>
            </a:br>
            <a:r>
              <a:rPr lang="ru-RU" sz="1800" b="1">
                <a:solidFill>
                  <a:srgbClr val="A9B7C6"/>
                </a:solidFill>
                <a:latin typeface="Courier New" pitchFamily="49"/>
                <a:cs typeface="Courier New" pitchFamily="2"/>
              </a:rPr>
              <a:t>        </a:t>
            </a:r>
            <a:r>
              <a:rPr lang="ru-RU" sz="1800" b="1">
                <a:solidFill>
                  <a:srgbClr val="CC7832"/>
                </a:solidFill>
                <a:latin typeface="Courier New" pitchFamily="49"/>
                <a:cs typeface="Courier New" pitchFamily="2"/>
              </a:rPr>
              <a:t>return </a:t>
            </a:r>
            <a:r>
              <a:rPr lang="ru-RU" sz="1800" b="1">
                <a:solidFill>
                  <a:srgbClr val="9876AA"/>
                </a:solidFill>
                <a:latin typeface="Courier New" pitchFamily="49"/>
                <a:cs typeface="Courier New" pitchFamily="2"/>
              </a:rPr>
              <a:t>name</a:t>
            </a:r>
            <a:r>
              <a:rPr lang="ru-RU" sz="1800" b="1">
                <a:solidFill>
                  <a:srgbClr val="CC7832"/>
                </a:solidFill>
                <a:latin typeface="Courier New" pitchFamily="49"/>
                <a:cs typeface="Courier New" pitchFamily="2"/>
              </a:rPr>
              <a:t>;</a:t>
            </a:r>
            <a:br>
              <a:rPr lang="ru-RU" sz="1800" b="1">
                <a:solidFill>
                  <a:srgbClr val="CC7832"/>
                </a:solidFill>
                <a:latin typeface="Courier New" pitchFamily="49"/>
                <a:cs typeface="Courier New" pitchFamily="2"/>
              </a:rPr>
            </a:br>
            <a:r>
              <a:rPr lang="ru-RU" sz="1800" b="1">
                <a:solidFill>
                  <a:srgbClr val="CC7832"/>
                </a:solidFill>
                <a:latin typeface="Courier New" pitchFamily="49"/>
                <a:cs typeface="Courier New" pitchFamily="2"/>
              </a:rPr>
              <a:t>    </a:t>
            </a:r>
            <a:r>
              <a:rPr lang="ru-RU" sz="1800" b="1">
                <a:solidFill>
                  <a:srgbClr val="A9B7C6"/>
                </a:solidFill>
                <a:latin typeface="Courier New" pitchFamily="49"/>
                <a:cs typeface="Courier New" pitchFamily="2"/>
              </a:rPr>
              <a:t>}</a:t>
            </a:r>
            <a:br>
              <a:rPr lang="ru-RU" sz="1800" b="1">
                <a:solidFill>
                  <a:srgbClr val="A9B7C6"/>
                </a:solidFill>
                <a:latin typeface="Courier New" pitchFamily="49"/>
                <a:cs typeface="Courier New" pitchFamily="2"/>
              </a:rPr>
            </a:br>
            <a:br>
              <a:rPr lang="ru-RU" sz="1800" b="1">
                <a:solidFill>
                  <a:srgbClr val="A9B7C6"/>
                </a:solidFill>
                <a:latin typeface="Courier New" pitchFamily="49"/>
                <a:cs typeface="Courier New" pitchFamily="2"/>
              </a:rPr>
            </a:br>
            <a:r>
              <a:rPr lang="ru-RU" sz="1800" b="1">
                <a:solidFill>
                  <a:srgbClr val="A9B7C6"/>
                </a:solidFill>
                <a:latin typeface="Courier New" pitchFamily="49"/>
                <a:cs typeface="Courier New" pitchFamily="2"/>
              </a:rPr>
              <a:t>    </a:t>
            </a:r>
            <a:r>
              <a:rPr lang="ru-RU" sz="1800" b="1">
                <a:solidFill>
                  <a:srgbClr val="CC7832"/>
                </a:solidFill>
                <a:latin typeface="Courier New" pitchFamily="49"/>
                <a:cs typeface="Courier New" pitchFamily="2"/>
              </a:rPr>
              <a:t>public </a:t>
            </a:r>
            <a:r>
              <a:rPr lang="ru-RU" sz="1800" b="1">
                <a:solidFill>
                  <a:srgbClr val="A9B7C6"/>
                </a:solidFill>
                <a:latin typeface="Courier New" pitchFamily="49"/>
                <a:cs typeface="Courier New" pitchFamily="2"/>
              </a:rPr>
              <a:t>String </a:t>
            </a:r>
            <a:r>
              <a:rPr lang="ru-RU" sz="1800" b="1">
                <a:solidFill>
                  <a:srgbClr val="FFC66D"/>
                </a:solidFill>
                <a:latin typeface="Courier New" pitchFamily="49"/>
                <a:cs typeface="Courier New" pitchFamily="2"/>
              </a:rPr>
              <a:t>getLastName</a:t>
            </a:r>
            <a:r>
              <a:rPr lang="ru-RU" sz="1800" b="1">
                <a:solidFill>
                  <a:srgbClr val="A9B7C6"/>
                </a:solidFill>
                <a:latin typeface="Courier New" pitchFamily="49"/>
                <a:cs typeface="Courier New" pitchFamily="2"/>
              </a:rPr>
              <a:t>() {</a:t>
            </a:r>
            <a:br>
              <a:rPr lang="ru-RU" sz="1800" b="1">
                <a:solidFill>
                  <a:srgbClr val="A9B7C6"/>
                </a:solidFill>
                <a:latin typeface="Courier New" pitchFamily="49"/>
                <a:cs typeface="Courier New" pitchFamily="2"/>
              </a:rPr>
            </a:br>
            <a:r>
              <a:rPr lang="ru-RU" sz="1800" b="1">
                <a:solidFill>
                  <a:srgbClr val="A9B7C6"/>
                </a:solidFill>
                <a:latin typeface="Courier New" pitchFamily="49"/>
                <a:cs typeface="Courier New" pitchFamily="2"/>
              </a:rPr>
              <a:t>        </a:t>
            </a:r>
            <a:r>
              <a:rPr lang="ru-RU" sz="1800" b="1">
                <a:solidFill>
                  <a:srgbClr val="CC7832"/>
                </a:solidFill>
                <a:latin typeface="Courier New" pitchFamily="49"/>
                <a:cs typeface="Courier New" pitchFamily="2"/>
              </a:rPr>
              <a:t>return </a:t>
            </a:r>
            <a:r>
              <a:rPr lang="ru-RU" sz="1800" b="1">
                <a:solidFill>
                  <a:srgbClr val="9876AA"/>
                </a:solidFill>
                <a:latin typeface="Courier New" pitchFamily="49"/>
                <a:cs typeface="Courier New" pitchFamily="2"/>
              </a:rPr>
              <a:t>lastName</a:t>
            </a:r>
            <a:r>
              <a:rPr lang="ru-RU" sz="1800" b="1">
                <a:solidFill>
                  <a:srgbClr val="CC7832"/>
                </a:solidFill>
                <a:latin typeface="Courier New" pitchFamily="49"/>
                <a:cs typeface="Courier New" pitchFamily="2"/>
              </a:rPr>
              <a:t>;</a:t>
            </a:r>
            <a:br>
              <a:rPr lang="ru-RU" sz="1800" b="1">
                <a:solidFill>
                  <a:srgbClr val="CC7832"/>
                </a:solidFill>
                <a:latin typeface="Courier New" pitchFamily="49"/>
                <a:cs typeface="Courier New" pitchFamily="2"/>
              </a:rPr>
            </a:br>
            <a:r>
              <a:rPr lang="ru-RU" sz="1800" b="1">
                <a:solidFill>
                  <a:srgbClr val="CC7832"/>
                </a:solidFill>
                <a:latin typeface="Courier New" pitchFamily="49"/>
                <a:cs typeface="Courier New" pitchFamily="2"/>
              </a:rPr>
              <a:t>    </a:t>
            </a:r>
            <a:r>
              <a:rPr lang="ru-RU" sz="1800" b="1">
                <a:solidFill>
                  <a:srgbClr val="A9B7C6"/>
                </a:solidFill>
                <a:latin typeface="Courier New" pitchFamily="49"/>
                <a:cs typeface="Courier New" pitchFamily="2"/>
              </a:rPr>
              <a:t>}</a:t>
            </a:r>
            <a:br>
              <a:rPr lang="ru-RU" sz="1800" b="1">
                <a:solidFill>
                  <a:srgbClr val="A9B7C6"/>
                </a:solidFill>
                <a:latin typeface="Courier New" pitchFamily="49"/>
                <a:cs typeface="Courier New" pitchFamily="2"/>
              </a:rPr>
            </a:br>
            <a:br>
              <a:rPr lang="ru-RU" sz="1800" b="1">
                <a:solidFill>
                  <a:srgbClr val="A9B7C6"/>
                </a:solidFill>
                <a:latin typeface="Courier New" pitchFamily="49"/>
                <a:cs typeface="Courier New" pitchFamily="2"/>
              </a:rPr>
            </a:br>
            <a:r>
              <a:rPr lang="ru-RU" sz="1800" b="1">
                <a:solidFill>
                  <a:srgbClr val="A9B7C6"/>
                </a:solidFill>
                <a:latin typeface="Courier New" pitchFamily="49"/>
                <a:cs typeface="Courier New" pitchFamily="2"/>
              </a:rPr>
              <a:t>    </a:t>
            </a:r>
            <a:r>
              <a:rPr lang="ru-RU" sz="1800" b="1">
                <a:solidFill>
                  <a:srgbClr val="CC7832"/>
                </a:solidFill>
                <a:latin typeface="Courier New" pitchFamily="49"/>
                <a:cs typeface="Courier New" pitchFamily="2"/>
              </a:rPr>
              <a:t>public </a:t>
            </a:r>
            <a:r>
              <a:rPr lang="ru-RU" sz="1800" b="1">
                <a:solidFill>
                  <a:srgbClr val="A9B7C6"/>
                </a:solidFill>
                <a:latin typeface="Courier New" pitchFamily="49"/>
                <a:cs typeface="Courier New" pitchFamily="2"/>
              </a:rPr>
              <a:t>String </a:t>
            </a:r>
            <a:r>
              <a:rPr lang="ru-RU" sz="1800" b="1">
                <a:solidFill>
                  <a:srgbClr val="FFC66D"/>
                </a:solidFill>
                <a:latin typeface="Courier New" pitchFamily="49"/>
                <a:cs typeface="Courier New" pitchFamily="2"/>
              </a:rPr>
              <a:t>toString</a:t>
            </a:r>
            <a:r>
              <a:rPr lang="ru-RU" sz="1800" b="1">
                <a:solidFill>
                  <a:srgbClr val="A9B7C6"/>
                </a:solidFill>
                <a:latin typeface="Courier New" pitchFamily="49"/>
                <a:cs typeface="Courier New" pitchFamily="2"/>
              </a:rPr>
              <a:t>(){</a:t>
            </a:r>
            <a:br>
              <a:rPr lang="ru-RU" sz="1800" b="1">
                <a:solidFill>
                  <a:srgbClr val="A9B7C6"/>
                </a:solidFill>
                <a:latin typeface="Courier New" pitchFamily="49"/>
                <a:cs typeface="Courier New" pitchFamily="2"/>
              </a:rPr>
            </a:br>
            <a:r>
              <a:rPr lang="ru-RU" sz="1800" b="1">
                <a:solidFill>
                  <a:srgbClr val="A9B7C6"/>
                </a:solidFill>
                <a:latin typeface="Courier New" pitchFamily="49"/>
                <a:cs typeface="Courier New" pitchFamily="2"/>
              </a:rPr>
              <a:t>        </a:t>
            </a:r>
            <a:r>
              <a:rPr lang="ru-RU" sz="1800" b="1">
                <a:solidFill>
                  <a:srgbClr val="CC7832"/>
                </a:solidFill>
                <a:latin typeface="Courier New" pitchFamily="49"/>
                <a:cs typeface="Courier New" pitchFamily="2"/>
              </a:rPr>
              <a:t>return </a:t>
            </a:r>
            <a:r>
              <a:rPr lang="ru-RU" sz="1800" b="1">
                <a:solidFill>
                  <a:srgbClr val="6A8759"/>
                </a:solidFill>
                <a:latin typeface="Courier New" pitchFamily="49"/>
                <a:cs typeface="Courier New" pitchFamily="2"/>
              </a:rPr>
              <a:t>"{User[name=</a:t>
            </a:r>
            <a:r>
              <a:rPr lang="ru-RU" sz="1800" b="1">
                <a:solidFill>
                  <a:srgbClr val="CC7832"/>
                </a:solidFill>
                <a:latin typeface="Courier New" pitchFamily="49"/>
                <a:cs typeface="Courier New" pitchFamily="2"/>
              </a:rPr>
              <a:t>\"</a:t>
            </a:r>
            <a:r>
              <a:rPr lang="ru-RU" sz="1800" b="1">
                <a:solidFill>
                  <a:srgbClr val="6A8759"/>
                </a:solidFill>
                <a:latin typeface="Courier New" pitchFamily="49"/>
                <a:cs typeface="Courier New" pitchFamily="2"/>
              </a:rPr>
              <a:t>"</a:t>
            </a:r>
            <a:r>
              <a:rPr lang="ru-RU" sz="1800" b="1">
                <a:solidFill>
                  <a:srgbClr val="A9B7C6"/>
                </a:solidFill>
                <a:latin typeface="Courier New" pitchFamily="49"/>
                <a:cs typeface="Courier New" pitchFamily="2"/>
              </a:rPr>
              <a:t>+</a:t>
            </a:r>
            <a:r>
              <a:rPr lang="ru-RU" sz="1800" b="1">
                <a:solidFill>
                  <a:srgbClr val="9876AA"/>
                </a:solidFill>
                <a:latin typeface="Courier New" pitchFamily="49"/>
                <a:cs typeface="Courier New" pitchFamily="2"/>
              </a:rPr>
              <a:t>name</a:t>
            </a:r>
            <a:r>
              <a:rPr lang="ru-RU" sz="1800" b="1">
                <a:solidFill>
                  <a:srgbClr val="A9B7C6"/>
                </a:solidFill>
                <a:latin typeface="Courier New" pitchFamily="49"/>
                <a:cs typeface="Courier New" pitchFamily="2"/>
              </a:rPr>
              <a:t>+</a:t>
            </a:r>
            <a:r>
              <a:rPr lang="ru-RU" sz="1800" b="1">
                <a:solidFill>
                  <a:srgbClr val="6A8759"/>
                </a:solidFill>
                <a:latin typeface="Courier New" pitchFamily="49"/>
                <a:cs typeface="Courier New" pitchFamily="2"/>
              </a:rPr>
              <a:t>"</a:t>
            </a:r>
            <a:r>
              <a:rPr lang="ru-RU" sz="1800" b="1">
                <a:solidFill>
                  <a:srgbClr val="CC7832"/>
                </a:solidFill>
                <a:latin typeface="Courier New" pitchFamily="49"/>
                <a:cs typeface="Courier New" pitchFamily="2"/>
              </a:rPr>
              <a:t>\"</a:t>
            </a:r>
            <a:r>
              <a:rPr lang="ru-RU" sz="1800" b="1">
                <a:solidFill>
                  <a:srgbClr val="6A8759"/>
                </a:solidFill>
                <a:latin typeface="Courier New" pitchFamily="49"/>
                <a:cs typeface="Courier New" pitchFamily="2"/>
              </a:rPr>
              <a:t> lastName=</a:t>
            </a:r>
            <a:r>
              <a:rPr lang="ru-RU" sz="1800" b="1">
                <a:solidFill>
                  <a:srgbClr val="CC7832"/>
                </a:solidFill>
                <a:latin typeface="Courier New" pitchFamily="49"/>
                <a:cs typeface="Courier New" pitchFamily="2"/>
              </a:rPr>
              <a:t>\"</a:t>
            </a:r>
            <a:r>
              <a:rPr lang="ru-RU" sz="1800" b="1">
                <a:solidFill>
                  <a:srgbClr val="6A8759"/>
                </a:solidFill>
                <a:latin typeface="Courier New" pitchFamily="49"/>
                <a:cs typeface="Courier New" pitchFamily="2"/>
              </a:rPr>
              <a:t>"</a:t>
            </a:r>
            <a:r>
              <a:rPr lang="ru-RU" sz="1800" b="1">
                <a:solidFill>
                  <a:srgbClr val="A9B7C6"/>
                </a:solidFill>
                <a:latin typeface="Courier New" pitchFamily="49"/>
                <a:cs typeface="Courier New" pitchFamily="2"/>
              </a:rPr>
              <a:t>+</a:t>
            </a:r>
            <a:r>
              <a:rPr lang="ru-RU" sz="1800" b="1">
                <a:solidFill>
                  <a:srgbClr val="9876AA"/>
                </a:solidFill>
                <a:latin typeface="Courier New" pitchFamily="49"/>
                <a:cs typeface="Courier New" pitchFamily="2"/>
              </a:rPr>
              <a:t>lastName</a:t>
            </a:r>
            <a:r>
              <a:rPr lang="ru-RU" sz="1800" b="1">
                <a:solidFill>
                  <a:srgbClr val="A9B7C6"/>
                </a:solidFill>
                <a:latin typeface="Courier New" pitchFamily="49"/>
                <a:cs typeface="Courier New" pitchFamily="2"/>
              </a:rPr>
              <a:t>+</a:t>
            </a:r>
            <a:r>
              <a:rPr lang="ru-RU" sz="1800" b="1">
                <a:solidFill>
                  <a:srgbClr val="6A8759"/>
                </a:solidFill>
                <a:latin typeface="Courier New" pitchFamily="49"/>
                <a:cs typeface="Courier New" pitchFamily="2"/>
              </a:rPr>
              <a:t>"</a:t>
            </a:r>
            <a:r>
              <a:rPr lang="ru-RU" sz="1800" b="1">
                <a:solidFill>
                  <a:srgbClr val="CC7832"/>
                </a:solidFill>
                <a:latin typeface="Courier New" pitchFamily="49"/>
                <a:cs typeface="Courier New" pitchFamily="2"/>
              </a:rPr>
              <a:t>\"</a:t>
            </a:r>
            <a:r>
              <a:rPr lang="ru-RU" sz="1800" b="1">
                <a:solidFill>
                  <a:srgbClr val="6A8759"/>
                </a:solidFill>
                <a:latin typeface="Courier New" pitchFamily="49"/>
                <a:cs typeface="Courier New" pitchFamily="2"/>
              </a:rPr>
              <a:t>]}"</a:t>
            </a:r>
            <a:r>
              <a:rPr lang="ru-RU" sz="1800" b="1">
                <a:solidFill>
                  <a:srgbClr val="CC7832"/>
                </a:solidFill>
                <a:latin typeface="Courier New" pitchFamily="49"/>
                <a:cs typeface="Courier New" pitchFamily="2"/>
              </a:rPr>
              <a:t>;</a:t>
            </a:r>
            <a:br>
              <a:rPr lang="ru-RU" sz="1800" b="1">
                <a:solidFill>
                  <a:srgbClr val="CC7832"/>
                </a:solidFill>
                <a:latin typeface="Courier New" pitchFamily="49"/>
                <a:cs typeface="Courier New" pitchFamily="2"/>
              </a:rPr>
            </a:br>
            <a:r>
              <a:rPr lang="ru-RU" sz="1800" b="1">
                <a:solidFill>
                  <a:srgbClr val="CC7832"/>
                </a:solidFill>
                <a:latin typeface="Courier New" pitchFamily="49"/>
                <a:cs typeface="Courier New" pitchFamily="2"/>
              </a:rPr>
              <a:t>    </a:t>
            </a:r>
            <a:r>
              <a:rPr lang="ru-RU" sz="1800" b="1">
                <a:solidFill>
                  <a:srgbClr val="A9B7C6"/>
                </a:solidFill>
                <a:latin typeface="Courier New" pitchFamily="49"/>
                <a:cs typeface="Courier New" pitchFamily="2"/>
              </a:rPr>
              <a:t>}</a:t>
            </a:r>
            <a:br>
              <a:rPr lang="ru-RU" sz="1800" b="1">
                <a:solidFill>
                  <a:srgbClr val="A9B7C6"/>
                </a:solidFill>
                <a:latin typeface="Courier New" pitchFamily="49"/>
                <a:cs typeface="Courier New" pitchFamily="2"/>
              </a:rPr>
            </a:br>
            <a:r>
              <a:rPr lang="ru-RU" sz="1800" b="1">
                <a:solidFill>
                  <a:srgbClr val="A9B7C6"/>
                </a:solidFill>
                <a:latin typeface="Courier New" pitchFamily="49"/>
                <a:cs typeface="Courier New" pitchFamily="2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vid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ivid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Vivid2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3147</Words>
  <Application>Microsoft Macintosh PowerPoint</Application>
  <PresentationFormat>Широкоэкранный</PresentationFormat>
  <Paragraphs>345</Paragraphs>
  <Slides>55</Slides>
  <Notes>55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55</vt:i4>
      </vt:variant>
    </vt:vector>
  </HeadingPairs>
  <TitlesOfParts>
    <vt:vector size="70" baseType="lpstr">
      <vt:lpstr>Arial</vt:lpstr>
      <vt:lpstr>Calibri</vt:lpstr>
      <vt:lpstr>Courier New</vt:lpstr>
      <vt:lpstr>DejaVu Sans</vt:lpstr>
      <vt:lpstr>Droid Sans</vt:lpstr>
      <vt:lpstr>Lohit Hindi</vt:lpstr>
      <vt:lpstr>Open Sans</vt:lpstr>
      <vt:lpstr>Source Code Pro Black</vt:lpstr>
      <vt:lpstr>Source Sans Pro</vt:lpstr>
      <vt:lpstr>Source Sans Pro Black</vt:lpstr>
      <vt:lpstr>Source Sans Pro Light</vt:lpstr>
      <vt:lpstr>StarSymbol</vt:lpstr>
      <vt:lpstr>Vivid</vt:lpstr>
      <vt:lpstr>Vivid1</vt:lpstr>
      <vt:lpstr>Vivid2</vt:lpstr>
      <vt:lpstr>JAVA Serialization</vt:lpstr>
      <vt:lpstr>План курса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Serialization</dc:title>
  <cp:lastModifiedBy>Microsoft Office User</cp:lastModifiedBy>
  <cp:revision>23</cp:revision>
  <dcterms:created xsi:type="dcterms:W3CDTF">2021-05-17T23:26:31Z</dcterms:created>
  <dcterms:modified xsi:type="dcterms:W3CDTF">2021-07-20T10:17:28Z</dcterms:modified>
</cp:coreProperties>
</file>