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C65670-595F-4FBB-8FCC-CC624BCA537E}">
  <a:tblStyle styleId="{E8C65670-595F-4FBB-8FCC-CC624BCA537E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AE8"/>
          </a:solidFill>
        </a:fill>
      </a:tcStyle>
    </a:wholeTbl>
    <a:band1H>
      <a:tcTxStyle/>
      <a:tcStyle>
        <a:fill>
          <a:solidFill>
            <a:srgbClr val="EED2CE"/>
          </a:solidFill>
        </a:fill>
      </a:tcStyle>
    </a:band1H>
    <a:band2H>
      <a:tcTxStyle/>
    </a:band2H>
    <a:band1V>
      <a:tcTxStyle/>
      <a:tcStyle>
        <a:fill>
          <a:solidFill>
            <a:srgbClr val="EED2CE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5517105-865E-49AE-B464-D71D067ABD1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38c71cd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38c71cd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Video 1,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 Show only the top three nodes ( cellular component, biological process, and molecular function.)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show some of the other nodes -&gt; regulation of biological process, positive regulations of process, positive regulation of pigmentation during development, and position regulation of cuticle pigmentation.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show the arrows that connect the  nodes that appeared in part 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4) Show all nodes and edges.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Legend: I = is a , p = part of , R is regulate, Green R is Up Regulatie, Red R is Down Regulate, dotted lines are xomputationally derived, solid lines are experimentally derived.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3cee4df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3cee4df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d3545d8d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3d3545d8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2 Writing the code in R studio</a:t>
            </a:r>
            <a:endParaRPr/>
          </a:p>
        </p:txBody>
      </p:sp>
      <p:sp>
        <p:nvSpPr>
          <p:cNvPr id="230" name="Google Shape;230;g33d3545d8d_1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d3545d8d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3d3545d8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Video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3d3545d8d_1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d3545d8d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3d3545d8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Video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3d3545d8d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d3545d8d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3d3545d8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Video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3d3545d8d_1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d3545d8d_1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3d3545d8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Rise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3d3545d8d_1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3cee4df1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3cee4df1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d3545d8d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g33d3545d8d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33d3545d8d_1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3 Intro to clustering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d3545d8d_1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g33d3545d8d_1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33d3545d8d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Video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d3545d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Find the changing genes, 2) group them together using clustering, and 3) do enrichment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3d3545d8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d3545d8d_1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g33d3545d8d_1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g33d3545d8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d3545d8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3d3545d8d_1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d3545d8d_1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g33d3545d8d_1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33d3545d8d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Formulae</a:t>
            </a:r>
            <a:r>
              <a:rPr lang="en"/>
              <a:t> have to be fixed, sorry! - the square root of VarX * VarY should be changed to just sdX * sdY. It is more accurate.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d3545d8d_1_2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g33d3545d8d_1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33d3545d8d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83cee4df1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83cee4df1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a3e8297f4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g5a3e8297f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g5a3e8297f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3d3545d8d_1_3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g33d3545d8d_1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33d3545d8d_1_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4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3d3545d8d_1_4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g33d3545d8d_1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g33d3545d8d_1_4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3d3545d8d_1_5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g33d3545d8d_1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g33d3545d8d_1_5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3d3545d8d_1_5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g33d3545d8d_1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g33d3545d8d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have to be fixed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d3545d8d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3d3545d8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[Introduction video]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analyzing high-throughput data, like Microarray experiment, the end result is often a list of genes.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Differentially expressed genes.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 of highly correlated genes.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natural next step is to identify the commonality between the genes in the list.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annotations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Same Pathway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a Protein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85" name="Google Shape;85;g33d3545d8d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838c71cd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838c71cd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3d3545d8d_1_6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g33d3545d8d_1_6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1" name="Google Shape;781;g33d3545d8d_1_6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83cee4df1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g583cee4d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1" name="Google Shape;821;g583cee4df1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3d3545d8d_1_7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g33d3545d8d_1_7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g33d3545d8d_1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Top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Top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Bottom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Bottom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image from the book, Ch 7 “Clustering” </a:t>
            </a:r>
            <a:r>
              <a:rPr lang="en"/>
              <a:t>p. 585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3d3545d8d_1_7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g33d3545d8d_1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g33d3545d8d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[Show the white points first, then the brown points, then show areas around red triangles and blue squares]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Take image from the book, p.586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Remake in AI, and bring in each layer at a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in Rise make an animated GIF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838c71cd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838c71cd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3d3545d8d_1_7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g33d3545d8d_1_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g33d3545d8d_1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Take image from the book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p.587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3d3545d8d_1_7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g33d3545d8d_1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0" name="Google Shape;930;g33d3545d8d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Take image from the book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p.590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3d3545d8d_1_7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g33d3545d8d_1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4" name="Google Shape;944;g33d3545d8d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3d3545d8d_1_7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g33d3545d8d_1_7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1" name="Google Shape;951;g33d3545d8d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6 Video 6,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p.581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61e63ef4_5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861e63ef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[Introduction video]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analyzing high-throughput data, like Microarray experiment, the end result is often a list of genes.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Differentially expressed genes.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 of highly correlated genes.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natural next step is to identify the commonality between the genes in the list.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annotations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Same Pathway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a Protein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79" name="Google Shape;179;g5861e63ef4_5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3d3545d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3d3545d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d3545d8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3d3545d8d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d3545d8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3d3545d8d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38c71cd0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38c71cd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d3545d8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d3545d8d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3e829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a3e829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Video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a drag&amp;drop including 7 ovals: “cellular component”, “biological process”, molecular function”, “pigmentation”, “regulation of biological process”, “negative regulation of biological process”, “positive regulation of biological process”.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 Show only the top three nodes ( cellular component, biological process, and molecular function.)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show some of the other nodes -&gt; regulation of biological process, positive regulations of process, positive regulation of pigmentation during development, and position regulation of cuticle pigmentation.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show the arrows that connect the  nodes that appeared in part 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4) Show all nodes and edges.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Legend: I = is a , p = part of , R is regulate, Green R is Up Regulatie, Red R is Down Regulate, dotted lines are inferred relationships.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2804" y="1017025"/>
            <a:ext cx="483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77975" y="3191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361688" y="769779"/>
            <a:ext cx="457200" cy="330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01752" y="1145286"/>
            <a:ext cx="8503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160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1600"/>
              </a:spcBef>
              <a:spcAft>
                <a:spcPts val="0"/>
              </a:spcAft>
              <a:buSzPts val="1350"/>
              <a:buChar char="■"/>
              <a:defRPr/>
            </a:lvl3pPr>
            <a:lvl4pPr indent="-308610" lvl="3" marL="1828800" algn="l">
              <a:spcBef>
                <a:spcPts val="160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20039" lvl="5" marL="2743200" algn="l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indent="-331470" lvl="6" marL="320040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31470" lvl="8" marL="4114800" algn="l">
              <a:spcBef>
                <a:spcPts val="1600"/>
              </a:spcBef>
              <a:spcAft>
                <a:spcPts val="1600"/>
              </a:spcAft>
              <a:buSzPts val="162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05979"/>
            <a:ext cx="8229600" cy="438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160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1600"/>
              </a:spcBef>
              <a:spcAft>
                <a:spcPts val="0"/>
              </a:spcAft>
              <a:buSzPts val="1350"/>
              <a:buChar char="■"/>
              <a:defRPr/>
            </a:lvl3pPr>
            <a:lvl4pPr indent="-308610" lvl="3" marL="1828800" algn="l">
              <a:spcBef>
                <a:spcPts val="160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20039" lvl="5" marL="2743200" algn="l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indent="-331470" lvl="6" marL="320040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31470" lvl="8" marL="4114800" algn="l">
              <a:spcBef>
                <a:spcPts val="1600"/>
              </a:spcBef>
              <a:spcAft>
                <a:spcPts val="1600"/>
              </a:spcAft>
              <a:buSzPts val="162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343400" y="780131"/>
            <a:ext cx="457200" cy="330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5791200" y="4807458"/>
            <a:ext cx="3044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4343400" y="780131"/>
            <a:ext cx="457200" cy="330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5"/>
          <p:cNvCxnSpPr/>
          <p:nvPr/>
        </p:nvCxnSpPr>
        <p:spPr>
          <a:xfrm flipH="1" rot="10800000">
            <a:off x="4563081" y="1181739"/>
            <a:ext cx="8921" cy="361466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1752" y="1028700"/>
            <a:ext cx="4038600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160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1600"/>
              </a:spcBef>
              <a:spcAft>
                <a:spcPts val="0"/>
              </a:spcAft>
              <a:buSzPts val="1350"/>
              <a:buChar char="■"/>
              <a:defRPr/>
            </a:lvl3pPr>
            <a:lvl4pPr indent="-308610" lvl="3" marL="1828800" algn="l">
              <a:spcBef>
                <a:spcPts val="160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20039" lvl="5" marL="2743200" algn="l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indent="-331470" lvl="6" marL="320040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31470" lvl="8" marL="4114800" algn="l">
              <a:spcBef>
                <a:spcPts val="1600"/>
              </a:spcBef>
              <a:spcAft>
                <a:spcPts val="1600"/>
              </a:spcAft>
              <a:buSzPts val="162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00600" y="1028700"/>
            <a:ext cx="4038600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160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1600"/>
              </a:spcBef>
              <a:spcAft>
                <a:spcPts val="0"/>
              </a:spcAft>
              <a:buSzPts val="1350"/>
              <a:buChar char="■"/>
              <a:defRPr/>
            </a:lvl3pPr>
            <a:lvl4pPr indent="-308610" lvl="3" marL="1828800" algn="l">
              <a:spcBef>
                <a:spcPts val="160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20039" lvl="5" marL="2743200" algn="l"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6pPr>
            <a:lvl7pPr indent="-331470" lvl="6" marL="320040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31470" lvl="8" marL="4114800" algn="l">
              <a:spcBef>
                <a:spcPts val="1600"/>
              </a:spcBef>
              <a:spcAft>
                <a:spcPts val="1600"/>
              </a:spcAft>
              <a:buSzPts val="162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ioconductor.org/biocLite.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eneontology.org/docs/introduction-to-go-resourc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665354" y="1030675"/>
            <a:ext cx="483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"/>
              <a:t>Characterizing Differentially Expressed Genes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64175" y="3191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Transcriptomics </a:t>
            </a:r>
            <a:r>
              <a:rPr lang="en" sz="2400"/>
              <a:t>by Manpreet Katari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0" y="590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GO-term enrichment using Hypergeometric test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-397750" y="401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Normalizing your data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52778" y="1190837"/>
            <a:ext cx="6512100" cy="378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&gt;source(</a:t>
            </a:r>
            <a:r>
              <a:rPr lang="en" sz="1600" u="sng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"/>
                <a:hlinkClick r:id="rId3"/>
              </a:rPr>
              <a:t>http://bioconductor.org/biocLite.R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&gt;biocLite(“simpleaffy”)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&gt;library(simpleaffy)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#copy the .cel.gz files to your working directory.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#Your working directory should also contain a file called covdesc describing the experimental design.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&gt;data.raw&lt;-read.affy(“covdesc”)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&gt;data.mas5&lt;-call.exprs(data.raw, “mas5”)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&gt;sample1&lt;-detection.p.val(data.raw[,1], call=TRUE)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&gt;qc&lt;-qc(data.raw, data.mas5)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&gt;plot(qc)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-231925" y="404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Creating a list of differentially expressed genes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72804" y="1248058"/>
            <a:ext cx="6320260" cy="3785652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&gt;pair&lt;-pairwise.comparison(data.mas5, “disease”, c(“control”, “polycystic_ovary_syndrome”), data.raw)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&gt;pair.filt&lt;-pairwise.filter(pair, min.present.no=3, present.by.group="T", fc=log2(1.5), tt=0.05)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&gt;#pair and pair.filt have slots which can be accessed by @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&gt;pair.filt@means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&gt;pair.filt.sorted &lt;- pair.filt[order(pair.filt@tt),]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&gt;gene.list = row.names(pair.filt.sorted@means)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0" y="43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Annotating the probeset</a:t>
            </a:r>
            <a:endParaRPr sz="297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82354" y="1226135"/>
            <a:ext cx="5986056" cy="3539431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&gt;source(“http://bioconductor.org/biocLite.R”)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&gt;biocLite(“annotate”)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&gt;biocLite(“hgu133a.db”)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&gt;biocLite(“GO.db”)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&gt;library(“hgu133a.db”)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&gt;library(“annotate”)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&gt;library(“GO.db”)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&gt;hgu133a()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&gt;get(gene.list[20], env=hgu133aGENENAME)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&gt;get(gene.list[20], env=hgu133aSYMBOL)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&gt;gene.GO&lt;-getGO(gene.list, data=“hgu133a”)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&gt;gene.GO[[20]][[1]]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&gt;ERAP1.BP&lt;-getOntology(gene.GO[[20]], ontology=“BP")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&gt;getGOTerm(ERAP1.BP)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Getting literature information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72804" y="1361137"/>
            <a:ext cx="6769045" cy="1138773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&gt;gene.list.abstracts&lt;-pm.getabst(gene.list, “hgu133a”)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&gt;gene.list.abstracts[[20]][1:5]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0" y="4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To check for available slots use slotNames()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301752" y="142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{E8C65670-595F-4FBB-8FCC-CC624BCA537E}</a:tableStyleId>
              </a:tblPr>
              <a:tblGrid>
                <a:gridCol w="1455200"/>
                <a:gridCol w="3924475"/>
              </a:tblGrid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Description</a:t>
                      </a:r>
                      <a:endParaRPr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mean</a:t>
                      </a:r>
                      <a:endParaRPr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Mean values for each experimental factors</a:t>
                      </a:r>
                      <a:endParaRPr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fc</a:t>
                      </a:r>
                      <a:endParaRPr sz="1400"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Fold change of the means</a:t>
                      </a:r>
                      <a:endParaRPr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tt</a:t>
                      </a:r>
                      <a:endParaRPr sz="1400"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p-value</a:t>
                      </a:r>
                      <a:r>
                        <a:rPr lang="en" sz="1400"/>
                        <a:t> between the factors</a:t>
                      </a:r>
                      <a:endParaRPr sz="1400"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calls</a:t>
                      </a:r>
                      <a:endParaRPr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Detection</a:t>
                      </a:r>
                      <a:r>
                        <a:rPr lang="en" sz="1400"/>
                        <a:t> p-value for each probeset on each array</a:t>
                      </a:r>
                      <a:endParaRPr sz="1400"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group</a:t>
                      </a:r>
                      <a:endParaRPr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Name of the factor that was compared</a:t>
                      </a:r>
                      <a:endParaRPr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members</a:t>
                      </a:r>
                      <a:endParaRPr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List containing the</a:t>
                      </a:r>
                      <a:r>
                        <a:rPr lang="en" sz="1400"/>
                        <a:t> levels that were compared</a:t>
                      </a:r>
                      <a:endParaRPr sz="1400"/>
                    </a:p>
                  </a:txBody>
                  <a:tcPr marT="34300" marB="34300" marR="94500" marL="94500"/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pData</a:t>
                      </a:r>
                      <a:endParaRPr sz="1400"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phenoData for the members</a:t>
                      </a:r>
                      <a:r>
                        <a:rPr lang="en" sz="1400"/>
                        <a:t> that were compared</a:t>
                      </a:r>
                      <a:endParaRPr sz="1400"/>
                    </a:p>
                  </a:txBody>
                  <a:tcPr marT="34300" marB="34300" marR="94500" marL="94500"/>
                </a:tc>
              </a:tr>
              <a:tr h="47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calculated.from</a:t>
                      </a:r>
                      <a:endParaRPr sz="1400"/>
                    </a:p>
                  </a:txBody>
                  <a:tcPr marT="34300" marB="34300" marR="94500" marL="94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Original expression that</a:t>
                      </a:r>
                      <a:r>
                        <a:rPr lang="en" sz="1400"/>
                        <a:t> was being compared.</a:t>
                      </a:r>
                      <a:endParaRPr sz="1400"/>
                    </a:p>
                  </a:txBody>
                  <a:tcPr marT="34300" marB="34300" marR="94500" marL="94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-255950" y="299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90"/>
              <a:buFont typeface="Georgia"/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Clustering Transcriptomic Data</a:t>
            </a:r>
            <a:endParaRPr sz="1530">
              <a:solidFill>
                <a:schemeClr val="accent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245000" y="1426088"/>
            <a:ext cx="65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better way to organize this data?</a:t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1183928" y="28420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3085753" y="28420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422052" y="2842020"/>
            <a:ext cx="2364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945802" y="28420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2134841" y="28420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1658591" y="284202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1896716" y="284202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2372966" y="2842020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2609503" y="284202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1422052" y="2842020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2847628" y="2842020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2847628" y="28420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 rot="-2700000">
            <a:off x="866504" y="24777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 rot="-2700000">
            <a:off x="1104629" y="24777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2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 rot="-2700000">
            <a:off x="2055540" y="24777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6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 rot="-2700000">
            <a:off x="1579291" y="24777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4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 rot="-2700000">
            <a:off x="1817415" y="24777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5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 rot="-2700000">
            <a:off x="1342754" y="24777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3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 rot="-2700000">
            <a:off x="2293665" y="24777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7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 rot="-2700000">
            <a:off x="2530204" y="24777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 8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 rot="-2700000">
            <a:off x="2768329" y="24777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9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 rot="-2700000">
            <a:off x="2989998" y="2437959"/>
            <a:ext cx="106320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10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1422052" y="304918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2372966" y="3050380"/>
            <a:ext cx="2364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1183928" y="32587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2134841" y="32587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2372966" y="3468290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183928" y="30503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2134841" y="34682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3085753" y="305038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1658591" y="34682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2847628" y="34682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2847628" y="32587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945802" y="3468290"/>
            <a:ext cx="238200" cy="15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1422052" y="32587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945802" y="305038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2847628" y="3050380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1896716" y="3468290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183928" y="34682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2609503" y="34682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945802" y="32587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2372966" y="32587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1422052" y="3468290"/>
            <a:ext cx="2364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1896716" y="305038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1658591" y="32587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2609503" y="30503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1896716" y="32587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3085753" y="3258739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3085753" y="34682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2609503" y="32587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658591" y="305038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2134841" y="30503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183928" y="32587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422052" y="325873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1896716" y="32587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355252" y="284202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</a:t>
            </a:r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355252" y="305038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2</a:t>
            </a:r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355252" y="3258739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3</a:t>
            </a:r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355252" y="3468290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4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422052" y="36766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2372966" y="36766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1183928" y="36766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3085753" y="36766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945802" y="36766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2847628" y="36766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1896716" y="36766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2609503" y="36766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1658591" y="3676649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2134841" y="3676649"/>
            <a:ext cx="238200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355252" y="3676649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5</a:t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1422052" y="36766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1422052" y="3676649"/>
            <a:ext cx="2364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609503" y="36766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945802" y="32587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2372966" y="4093367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1183928" y="40933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3085753" y="40933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945802" y="40933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2847628" y="40933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1896716" y="40933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2609503" y="40933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1658591" y="4093367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2134841" y="4093367"/>
            <a:ext cx="238200" cy="15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355252" y="4093367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10,000</a:t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1422052" y="4093367"/>
            <a:ext cx="2364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 rot="5400000">
            <a:off x="497635" y="38097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 rot="5400000">
            <a:off x="1959721" y="38097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75" y="2643250"/>
            <a:ext cx="1172225" cy="18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/>
        </p:nvSpPr>
        <p:spPr>
          <a:xfrm>
            <a:off x="-64151" y="499312"/>
            <a:ext cx="869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Root of clustering problems: a matrix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69" name="Google Shape;369;p34"/>
          <p:cNvGraphicFramePr/>
          <p:nvPr/>
        </p:nvGraphicFramePr>
        <p:xfrm>
          <a:off x="601564" y="1470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{65517105-865E-49AE-B464-D71D067ABD14}</a:tableStyleId>
              </a:tblPr>
              <a:tblGrid>
                <a:gridCol w="799325"/>
                <a:gridCol w="745200"/>
                <a:gridCol w="799325"/>
                <a:gridCol w="799325"/>
              </a:tblGrid>
              <a:tr h="56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r>
                        <a:t/>
                      </a:r>
                      <a:endParaRPr b="0" i="0"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5B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6B86"/>
                    </a:solidFill>
                  </a:tcPr>
                </a:tc>
              </a:tr>
            </a:tbl>
          </a:graphicData>
        </a:graphic>
      </p:graphicFrame>
      <p:sp>
        <p:nvSpPr>
          <p:cNvPr id="370" name="Google Shape;370;p34"/>
          <p:cNvSpPr txBox="1"/>
          <p:nvPr/>
        </p:nvSpPr>
        <p:spPr>
          <a:xfrm>
            <a:off x="553822" y="3314700"/>
            <a:ext cx="578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describes all the pairwise relationships (distances) between the elements you are trying to group (genes in this case)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553822" y="4057650"/>
            <a:ext cx="70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 how do you define distance?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530"/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783325"/>
            <a:ext cx="60873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Upon completing this module, you will be able to: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1. Identify GO-terms that are enriched in a gene list.</a:t>
            </a:r>
            <a:endParaRPr sz="2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2. Group genes based on similar expression levels or expression patterns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3. Evaluate how well a gene fits in its cluster group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LEARNING OBJECTIVES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-170625" y="432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Euclidean distance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440700" y="2261163"/>
            <a:ext cx="515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Implication for gene expression: </a:t>
            </a: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magnitude of expression values will determine distances</a:t>
            </a:r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34" y="2923307"/>
            <a:ext cx="3377529" cy="187299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 txBox="1"/>
          <p:nvPr/>
        </p:nvSpPr>
        <p:spPr>
          <a:xfrm>
            <a:off x="1792213" y="4727479"/>
            <a:ext cx="15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 rot="-5400000">
            <a:off x="-336924" y="3642328"/>
            <a:ext cx="16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expression</a:t>
            </a:r>
            <a:endParaRPr/>
          </a:p>
        </p:txBody>
      </p:sp>
      <p:grpSp>
        <p:nvGrpSpPr>
          <p:cNvPr id="382" name="Google Shape;382;p35"/>
          <p:cNvGrpSpPr/>
          <p:nvPr/>
        </p:nvGrpSpPr>
        <p:grpSpPr>
          <a:xfrm>
            <a:off x="1335013" y="3396125"/>
            <a:ext cx="1333500" cy="800100"/>
            <a:chOff x="3840" y="2640"/>
            <a:chExt cx="840" cy="672"/>
          </a:xfrm>
        </p:grpSpPr>
        <p:grpSp>
          <p:nvGrpSpPr>
            <p:cNvPr id="383" name="Google Shape;383;p35"/>
            <p:cNvGrpSpPr/>
            <p:nvPr/>
          </p:nvGrpSpPr>
          <p:grpSpPr>
            <a:xfrm>
              <a:off x="3840" y="2640"/>
              <a:ext cx="432" cy="310"/>
              <a:chOff x="3840" y="2640"/>
              <a:chExt cx="432" cy="310"/>
            </a:xfrm>
          </p:grpSpPr>
          <p:cxnSp>
            <p:nvCxnSpPr>
              <p:cNvPr id="384" name="Google Shape;384;p35"/>
              <p:cNvCxnSpPr/>
              <p:nvPr/>
            </p:nvCxnSpPr>
            <p:spPr>
              <a:xfrm>
                <a:off x="4176" y="2640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85" name="Google Shape;385;p35"/>
              <p:cNvSpPr txBox="1"/>
              <p:nvPr/>
            </p:nvSpPr>
            <p:spPr>
              <a:xfrm>
                <a:off x="3840" y="2640"/>
                <a:ext cx="432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520</a:t>
                </a:r>
                <a:endParaRPr/>
              </a:p>
            </p:txBody>
          </p:sp>
        </p:grpSp>
        <p:grpSp>
          <p:nvGrpSpPr>
            <p:cNvPr id="386" name="Google Shape;386;p35"/>
            <p:cNvGrpSpPr/>
            <p:nvPr/>
          </p:nvGrpSpPr>
          <p:grpSpPr>
            <a:xfrm>
              <a:off x="4104" y="2880"/>
              <a:ext cx="576" cy="432"/>
              <a:chOff x="4104" y="2880"/>
              <a:chExt cx="576" cy="432"/>
            </a:xfrm>
          </p:grpSpPr>
          <p:cxnSp>
            <p:nvCxnSpPr>
              <p:cNvPr id="387" name="Google Shape;387;p35"/>
              <p:cNvCxnSpPr/>
              <p:nvPr/>
            </p:nvCxnSpPr>
            <p:spPr>
              <a:xfrm>
                <a:off x="4512" y="288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88" name="Google Shape;388;p35"/>
              <p:cNvSpPr txBox="1"/>
              <p:nvPr/>
            </p:nvSpPr>
            <p:spPr>
              <a:xfrm>
                <a:off x="4104" y="2976"/>
                <a:ext cx="576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1090</a:t>
                </a:r>
                <a:endParaRPr/>
              </a:p>
            </p:txBody>
          </p:sp>
        </p:grpSp>
      </p:grpSp>
      <p:pic>
        <p:nvPicPr>
          <p:cNvPr id="389" name="Google Shape;3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188000"/>
            <a:ext cx="3377550" cy="1006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16425" y="4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Variance and covariance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95" name="Google Shape;395;p36"/>
          <p:cNvGrpSpPr/>
          <p:nvPr/>
        </p:nvGrpSpPr>
        <p:grpSpPr>
          <a:xfrm>
            <a:off x="411163" y="742950"/>
            <a:ext cx="4008438" cy="2547937"/>
            <a:chOff x="1699" y="2448"/>
            <a:chExt cx="2525" cy="2140"/>
          </a:xfrm>
        </p:grpSpPr>
        <p:pic>
          <p:nvPicPr>
            <p:cNvPr id="396" name="Google Shape;39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0" y="2892"/>
              <a:ext cx="1926" cy="14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7" name="Google Shape;397;p36"/>
            <p:cNvCxnSpPr/>
            <p:nvPr/>
          </p:nvCxnSpPr>
          <p:spPr>
            <a:xfrm>
              <a:off x="2496" y="3321"/>
              <a:ext cx="100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36"/>
            <p:cNvCxnSpPr/>
            <p:nvPr/>
          </p:nvCxnSpPr>
          <p:spPr>
            <a:xfrm>
              <a:off x="2556" y="3909"/>
              <a:ext cx="1008" cy="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sp>
          <p:nvSpPr>
            <p:cNvPr id="399" name="Google Shape;399;p36"/>
            <p:cNvSpPr txBox="1"/>
            <p:nvPr/>
          </p:nvSpPr>
          <p:spPr>
            <a:xfrm>
              <a:off x="2400" y="2928"/>
              <a:ext cx="1824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x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  </a:t>
              </a:r>
              <a:r>
                <a:rPr baseline="30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               x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2880" y="3417"/>
              <a:ext cx="288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x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401" name="Google Shape;401;p36"/>
            <p:cNvSpPr txBox="1"/>
            <p:nvPr/>
          </p:nvSpPr>
          <p:spPr>
            <a:xfrm rot="-5400000">
              <a:off x="860" y="3287"/>
              <a:ext cx="187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hybridization signal</a:t>
              </a:r>
              <a:endParaRPr/>
            </a:p>
          </p:txBody>
        </p:sp>
        <p:sp>
          <p:nvSpPr>
            <p:cNvPr id="402" name="Google Shape;402;p36"/>
            <p:cNvSpPr txBox="1"/>
            <p:nvPr/>
          </p:nvSpPr>
          <p:spPr>
            <a:xfrm>
              <a:off x="2496" y="4329"/>
              <a:ext cx="864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experiment</a:t>
              </a:r>
              <a:endParaRPr/>
            </a:p>
          </p:txBody>
        </p:sp>
        <p:sp>
          <p:nvSpPr>
            <p:cNvPr id="403" name="Google Shape;403;p36"/>
            <p:cNvSpPr txBox="1"/>
            <p:nvPr/>
          </p:nvSpPr>
          <p:spPr>
            <a:xfrm>
              <a:off x="2400" y="3657"/>
              <a:ext cx="1824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  </a:t>
              </a:r>
              <a:r>
                <a:rPr baseline="30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                y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04" name="Google Shape;404;p36"/>
            <p:cNvSpPr txBox="1"/>
            <p:nvPr/>
          </p:nvSpPr>
          <p:spPr>
            <a:xfrm>
              <a:off x="2898" y="3888"/>
              <a:ext cx="288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r>
                <a:rPr baseline="-25000"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</p:grpSp>
      <p:sp>
        <p:nvSpPr>
          <p:cNvPr id="405" name="Google Shape;405;p36"/>
          <p:cNvSpPr txBox="1"/>
          <p:nvPr/>
        </p:nvSpPr>
        <p:spPr>
          <a:xfrm>
            <a:off x="228601" y="3362566"/>
            <a:ext cx="27117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measures dispersion from a mean value 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228601" y="3974068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r>
              <a:rPr baseline="30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+(x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cxnSp>
        <p:nvCxnSpPr>
          <p:cNvPr id="407" name="Google Shape;407;p36"/>
          <p:cNvCxnSpPr/>
          <p:nvPr/>
        </p:nvCxnSpPr>
        <p:spPr>
          <a:xfrm>
            <a:off x="531509" y="4394157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6"/>
          <p:cNvSpPr txBox="1"/>
          <p:nvPr/>
        </p:nvSpPr>
        <p:spPr>
          <a:xfrm>
            <a:off x="1295401" y="431696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n-1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2993018" y="3362566"/>
            <a:ext cx="34546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Intuitively, </a:t>
            </a:r>
            <a:r>
              <a:rPr lang="en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covariance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measure of how much two variables vary together 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3124201" y="4019625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-x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aseline="30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(y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-y</a:t>
            </a:r>
            <a:r>
              <a:rPr baseline="-25000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)+……</a:t>
            </a:r>
            <a:endParaRPr baseline="30000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11" name="Google Shape;411;p36"/>
          <p:cNvCxnSpPr/>
          <p:nvPr/>
        </p:nvCxnSpPr>
        <p:spPr>
          <a:xfrm>
            <a:off x="1616376" y="4096067"/>
            <a:ext cx="7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6"/>
          <p:cNvCxnSpPr/>
          <p:nvPr/>
        </p:nvCxnSpPr>
        <p:spPr>
          <a:xfrm>
            <a:off x="695532" y="4086753"/>
            <a:ext cx="7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6"/>
          <p:cNvCxnSpPr/>
          <p:nvPr/>
        </p:nvCxnSpPr>
        <p:spPr>
          <a:xfrm>
            <a:off x="2509177" y="4096067"/>
            <a:ext cx="7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6"/>
          <p:cNvSpPr txBox="1"/>
          <p:nvPr/>
        </p:nvSpPr>
        <p:spPr>
          <a:xfrm>
            <a:off x="4114801" y="429942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n-1</a:t>
            </a:r>
            <a:endParaRPr/>
          </a:p>
        </p:txBody>
      </p:sp>
      <p:cxnSp>
        <p:nvCxnSpPr>
          <p:cNvPr id="415" name="Google Shape;415;p36"/>
          <p:cNvCxnSpPr/>
          <p:nvPr/>
        </p:nvCxnSpPr>
        <p:spPr>
          <a:xfrm>
            <a:off x="3581401" y="4157143"/>
            <a:ext cx="7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/>
          <p:nvPr/>
        </p:nvCxnSpPr>
        <p:spPr>
          <a:xfrm>
            <a:off x="4238626" y="4157143"/>
            <a:ext cx="76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>
            <a:off x="3200401" y="4388957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-380825" y="43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Covariance and correlation 1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152400" y="2385750"/>
            <a:ext cx="60762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Normalize the measure by taking the variance of two measurements.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Pearson correlation has the nice property of varying between -1 and 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152401" y="4229100"/>
            <a:ext cx="1066800" cy="369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152401" y="3995738"/>
            <a:ext cx="142875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Pearson correlation coefficient</a:t>
            </a:r>
            <a:endParaRPr/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00" y="1498925"/>
            <a:ext cx="2690375" cy="8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650" y="3358950"/>
            <a:ext cx="3596725" cy="161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37"/>
          <p:cNvGrpSpPr/>
          <p:nvPr/>
        </p:nvGrpSpPr>
        <p:grpSpPr>
          <a:xfrm>
            <a:off x="152402" y="1259901"/>
            <a:ext cx="3810000" cy="1364849"/>
            <a:chOff x="509" y="282"/>
            <a:chExt cx="2400" cy="1146"/>
          </a:xfrm>
        </p:grpSpPr>
        <p:cxnSp>
          <p:nvCxnSpPr>
            <p:cNvPr id="430" name="Google Shape;430;p37"/>
            <p:cNvCxnSpPr/>
            <p:nvPr/>
          </p:nvCxnSpPr>
          <p:spPr>
            <a:xfrm>
              <a:off x="1674" y="1428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37"/>
            <p:cNvSpPr txBox="1"/>
            <p:nvPr/>
          </p:nvSpPr>
          <p:spPr>
            <a:xfrm>
              <a:off x="509" y="282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 concept of covariance</a:t>
              </a:r>
              <a:endParaRPr baseline="-25000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-268150" y="44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Covariance and correlation 2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8" name="Google Shape;4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46758"/>
            <a:ext cx="31432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1438275" y="4360068"/>
            <a:ext cx="152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experiments</a:t>
            </a:r>
            <a:endParaRPr/>
          </a:p>
        </p:txBody>
      </p:sp>
      <p:cxnSp>
        <p:nvCxnSpPr>
          <p:cNvPr id="440" name="Google Shape;440;p38"/>
          <p:cNvCxnSpPr/>
          <p:nvPr/>
        </p:nvCxnSpPr>
        <p:spPr>
          <a:xfrm>
            <a:off x="1438275" y="3102768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8"/>
          <p:cNvCxnSpPr/>
          <p:nvPr/>
        </p:nvCxnSpPr>
        <p:spPr>
          <a:xfrm>
            <a:off x="2047875" y="3259931"/>
            <a:ext cx="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38"/>
          <p:cNvSpPr txBox="1"/>
          <p:nvPr/>
        </p:nvSpPr>
        <p:spPr>
          <a:xfrm>
            <a:off x="1743075" y="344566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grpSp>
        <p:nvGrpSpPr>
          <p:cNvPr id="443" name="Google Shape;443;p38"/>
          <p:cNvGrpSpPr/>
          <p:nvPr/>
        </p:nvGrpSpPr>
        <p:grpSpPr>
          <a:xfrm>
            <a:off x="1077913" y="2947986"/>
            <a:ext cx="457200" cy="415528"/>
            <a:chOff x="2544" y="2466"/>
            <a:chExt cx="288" cy="349"/>
          </a:xfrm>
        </p:grpSpPr>
        <p:cxnSp>
          <p:nvCxnSpPr>
            <p:cNvPr id="444" name="Google Shape;444;p38"/>
            <p:cNvCxnSpPr/>
            <p:nvPr/>
          </p:nvCxnSpPr>
          <p:spPr>
            <a:xfrm>
              <a:off x="2754" y="2466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45" name="Google Shape;445;p38"/>
            <p:cNvSpPr txBox="1"/>
            <p:nvPr/>
          </p:nvSpPr>
          <p:spPr>
            <a:xfrm>
              <a:off x="2544" y="2505"/>
              <a:ext cx="288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-1</a:t>
              </a:r>
              <a:endParaRPr/>
            </a:p>
          </p:txBody>
        </p:sp>
      </p:grpSp>
      <p:sp>
        <p:nvSpPr>
          <p:cNvPr id="446" name="Google Shape;446;p38"/>
          <p:cNvSpPr txBox="1"/>
          <p:nvPr/>
        </p:nvSpPr>
        <p:spPr>
          <a:xfrm>
            <a:off x="447668" y="1229827"/>
            <a:ext cx="3505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Implication for gene expression: </a:t>
            </a: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shape of gene expression responses will determine similarity</a:t>
            </a:r>
            <a:endParaRPr/>
          </a:p>
        </p:txBody>
      </p:sp>
      <p:sp>
        <p:nvSpPr>
          <p:cNvPr id="447" name="Google Shape;447;p38"/>
          <p:cNvSpPr txBox="1"/>
          <p:nvPr/>
        </p:nvSpPr>
        <p:spPr>
          <a:xfrm rot="-5400000">
            <a:off x="-458892" y="3331273"/>
            <a:ext cx="16768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expression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/>
          <p:nvPr/>
        </p:nvSpPr>
        <p:spPr>
          <a:xfrm>
            <a:off x="1025503" y="19766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2927328" y="19766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1263627" y="1976620"/>
            <a:ext cx="2364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787377" y="19766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1976416" y="19766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500166" y="197662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1738291" y="197662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2214541" y="1976620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2451078" y="197662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1263627" y="1976620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2689203" y="1976620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2689203" y="19766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 rot="-2700000">
            <a:off x="708079" y="15361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</a:t>
            </a:r>
            <a:endParaRPr/>
          </a:p>
        </p:txBody>
      </p:sp>
      <p:sp>
        <p:nvSpPr>
          <p:cNvPr id="472" name="Google Shape;472;p40"/>
          <p:cNvSpPr txBox="1"/>
          <p:nvPr/>
        </p:nvSpPr>
        <p:spPr>
          <a:xfrm rot="-2700000">
            <a:off x="946204" y="15361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2</a:t>
            </a:r>
            <a:endParaRPr/>
          </a:p>
        </p:txBody>
      </p:sp>
      <p:sp>
        <p:nvSpPr>
          <p:cNvPr id="473" name="Google Shape;473;p40"/>
          <p:cNvSpPr txBox="1"/>
          <p:nvPr/>
        </p:nvSpPr>
        <p:spPr>
          <a:xfrm rot="-2700000">
            <a:off x="1897115" y="15361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6</a:t>
            </a:r>
            <a:endParaRPr/>
          </a:p>
        </p:txBody>
      </p:sp>
      <p:sp>
        <p:nvSpPr>
          <p:cNvPr id="474" name="Google Shape;474;p40"/>
          <p:cNvSpPr txBox="1"/>
          <p:nvPr/>
        </p:nvSpPr>
        <p:spPr>
          <a:xfrm rot="-2700000">
            <a:off x="1420866" y="15361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4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 rot="-2700000">
            <a:off x="1658990" y="15361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5</a:t>
            </a:r>
            <a:endParaRPr/>
          </a:p>
        </p:txBody>
      </p:sp>
      <p:sp>
        <p:nvSpPr>
          <p:cNvPr id="476" name="Google Shape;476;p40"/>
          <p:cNvSpPr txBox="1"/>
          <p:nvPr/>
        </p:nvSpPr>
        <p:spPr>
          <a:xfrm rot="-2700000">
            <a:off x="1184329" y="15361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3</a:t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 rot="-2700000">
            <a:off x="2135240" y="15361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7</a:t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 rot="-2700000">
            <a:off x="2371779" y="15361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 8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 rot="-2700000">
            <a:off x="2609904" y="15361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9</a:t>
            </a:r>
            <a:endParaRPr/>
          </a:p>
        </p:txBody>
      </p:sp>
      <p:sp>
        <p:nvSpPr>
          <p:cNvPr id="480" name="Google Shape;480;p40"/>
          <p:cNvSpPr txBox="1"/>
          <p:nvPr/>
        </p:nvSpPr>
        <p:spPr>
          <a:xfrm rot="-2700000">
            <a:off x="2831573" y="1496359"/>
            <a:ext cx="106320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10</a:t>
            </a:r>
            <a:endParaRPr/>
          </a:p>
        </p:txBody>
      </p:sp>
      <p:sp>
        <p:nvSpPr>
          <p:cNvPr id="481" name="Google Shape;481;p40"/>
          <p:cNvSpPr txBox="1"/>
          <p:nvPr>
            <p:ph type="title"/>
          </p:nvPr>
        </p:nvSpPr>
        <p:spPr>
          <a:xfrm>
            <a:off x="-151475" y="414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Now organize matrix into groups</a:t>
            </a:r>
            <a:endParaRPr sz="297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1263627" y="218378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2214541" y="2184980"/>
            <a:ext cx="2364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1025503" y="23933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1976416" y="23933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2214541" y="2602890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1025503" y="21849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1976416" y="26028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2927328" y="218498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1500166" y="26028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2689203" y="26028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2689203" y="23933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787377" y="2602890"/>
            <a:ext cx="238200" cy="15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1263627" y="23933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787377" y="218498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2689203" y="2184980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1738291" y="2602890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1025503" y="26028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2451078" y="26028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787377" y="23933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2214541" y="23933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1263627" y="2602890"/>
            <a:ext cx="2364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738291" y="218498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1500166" y="23933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2451078" y="21849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1738291" y="23933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2927328" y="2393339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2927328" y="26028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2451078" y="23933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1500166" y="218498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1976416" y="21849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1025503" y="23933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1263627" y="239333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1738291" y="23933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196827" y="197662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</a:t>
            </a:r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196827" y="218498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2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196827" y="2393339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3</a:t>
            </a: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196827" y="2602890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4</a:t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>
            <a:off x="1263627" y="28112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2214541" y="28112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1025503" y="28112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2927328" y="28112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787377" y="28112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2689203" y="28112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1738291" y="28112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2451078" y="28112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1500166" y="2811249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1976416" y="2811249"/>
            <a:ext cx="238200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196827" y="2811249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5</a:t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1263627" y="28112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1263627" y="2811249"/>
            <a:ext cx="2364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2451078" y="28112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787377" y="23933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2214541" y="3227967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1025503" y="32279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40"/>
          <p:cNvSpPr/>
          <p:nvPr/>
        </p:nvSpPr>
        <p:spPr>
          <a:xfrm>
            <a:off x="2927328" y="32279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787377" y="32279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2689203" y="32279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1738291" y="32279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40"/>
          <p:cNvSpPr/>
          <p:nvPr/>
        </p:nvSpPr>
        <p:spPr>
          <a:xfrm>
            <a:off x="2451078" y="32279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1500166" y="3227967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2" name="Google Shape;542;p40"/>
          <p:cNvSpPr/>
          <p:nvPr/>
        </p:nvSpPr>
        <p:spPr>
          <a:xfrm>
            <a:off x="1976416" y="3227967"/>
            <a:ext cx="238200" cy="15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196827" y="3227967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10,000</a:t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1263627" y="3227967"/>
            <a:ext cx="2364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Google Shape;545;p40"/>
          <p:cNvSpPr txBox="1"/>
          <p:nvPr/>
        </p:nvSpPr>
        <p:spPr>
          <a:xfrm rot="5400000">
            <a:off x="339210" y="29443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sp>
        <p:nvSpPr>
          <p:cNvPr id="546" name="Google Shape;546;p40"/>
          <p:cNvSpPr txBox="1"/>
          <p:nvPr/>
        </p:nvSpPr>
        <p:spPr>
          <a:xfrm rot="5400000">
            <a:off x="1801296" y="29443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graphicFrame>
        <p:nvGraphicFramePr>
          <p:cNvPr id="547" name="Google Shape;547;p40"/>
          <p:cNvGraphicFramePr/>
          <p:nvPr/>
        </p:nvGraphicFramePr>
        <p:xfrm>
          <a:off x="196814" y="3696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{65517105-865E-49AE-B464-D71D067ABD14}</a:tableStyleId>
              </a:tblPr>
              <a:tblGrid>
                <a:gridCol w="754950"/>
                <a:gridCol w="791250"/>
                <a:gridCol w="712800"/>
                <a:gridCol w="782700"/>
              </a:tblGrid>
              <a:tr h="5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r>
                        <a:t/>
                      </a:r>
                      <a:endParaRPr b="0" i="0"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5B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6B8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/>
          <p:nvPr>
            <p:ph type="title"/>
          </p:nvPr>
        </p:nvSpPr>
        <p:spPr>
          <a:xfrm>
            <a:off x="-7686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Clustering approaches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4" name="Google Shape;554;p41"/>
          <p:cNvSpPr txBox="1"/>
          <p:nvPr>
            <p:ph idx="1" type="body"/>
          </p:nvPr>
        </p:nvSpPr>
        <p:spPr>
          <a:xfrm>
            <a:off x="311700" y="1152475"/>
            <a:ext cx="744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165" lvl="0" marL="27432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Agglomerative (near points/clusters are joined)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4165" lvl="0" marL="274320" rtl="0" algn="l">
              <a:spcBef>
                <a:spcPts val="360"/>
              </a:spcBef>
              <a:spcAft>
                <a:spcPts val="160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“bottom up” approach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55" name="Google Shape;555;p41"/>
          <p:cNvGrpSpPr/>
          <p:nvPr/>
        </p:nvGrpSpPr>
        <p:grpSpPr>
          <a:xfrm>
            <a:off x="1292466" y="2469951"/>
            <a:ext cx="1895475" cy="1379935"/>
            <a:chOff x="714" y="549"/>
            <a:chExt cx="1194" cy="1159"/>
          </a:xfrm>
        </p:grpSpPr>
        <p:sp>
          <p:nvSpPr>
            <p:cNvPr id="556" name="Google Shape;556;p41"/>
            <p:cNvSpPr/>
            <p:nvPr/>
          </p:nvSpPr>
          <p:spPr>
            <a:xfrm>
              <a:off x="800" y="740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926" y="709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895" y="827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714" y="86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833" y="937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1019" y="786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972" y="949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963" y="881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64" name="Google Shape;564;p41"/>
            <p:cNvGrpSpPr/>
            <p:nvPr/>
          </p:nvGrpSpPr>
          <p:grpSpPr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565" name="Google Shape;565;p41"/>
              <p:cNvSpPr/>
              <p:nvPr/>
            </p:nvSpPr>
            <p:spPr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66" name="Google Shape;566;p41"/>
              <p:cNvSpPr/>
              <p:nvPr/>
            </p:nvSpPr>
            <p:spPr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67" name="Google Shape;567;p41"/>
              <p:cNvSpPr/>
              <p:nvPr/>
            </p:nvSpPr>
            <p:spPr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68" name="Google Shape;568;p41"/>
              <p:cNvSpPr/>
              <p:nvPr/>
            </p:nvSpPr>
            <p:spPr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69" name="Google Shape;569;p41"/>
              <p:cNvSpPr/>
              <p:nvPr/>
            </p:nvSpPr>
            <p:spPr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0" name="Google Shape;570;p41"/>
              <p:cNvSpPr/>
              <p:nvPr/>
            </p:nvSpPr>
            <p:spPr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1" name="Google Shape;571;p41"/>
              <p:cNvSpPr/>
              <p:nvPr/>
            </p:nvSpPr>
            <p:spPr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572" name="Google Shape;572;p41"/>
            <p:cNvGrpSpPr/>
            <p:nvPr/>
          </p:nvGrpSpPr>
          <p:grpSpPr>
            <a:xfrm flipH="1" rot="10800000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573" name="Google Shape;573;p41"/>
              <p:cNvSpPr/>
              <p:nvPr/>
            </p:nvSpPr>
            <p:spPr>
              <a:xfrm flipH="1" rot="10800000">
                <a:off x="1401" y="120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4" name="Google Shape;574;p41"/>
              <p:cNvSpPr/>
              <p:nvPr/>
            </p:nvSpPr>
            <p:spPr>
              <a:xfrm flipH="1" rot="10800000">
                <a:off x="1310" y="1280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5" name="Google Shape;575;p41"/>
              <p:cNvSpPr/>
              <p:nvPr/>
            </p:nvSpPr>
            <p:spPr>
              <a:xfrm flipH="1" rot="10800000">
                <a:off x="1414" y="134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6" name="Google Shape;576;p41"/>
              <p:cNvSpPr/>
              <p:nvPr/>
            </p:nvSpPr>
            <p:spPr>
              <a:xfrm flipH="1" rot="10800000">
                <a:off x="1525" y="127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7" name="Google Shape;577;p41"/>
              <p:cNvSpPr/>
              <p:nvPr/>
            </p:nvSpPr>
            <p:spPr>
              <a:xfrm flipH="1" rot="10800000">
                <a:off x="1404" y="145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8" name="Google Shape;578;p41"/>
              <p:cNvSpPr/>
              <p:nvPr/>
            </p:nvSpPr>
            <p:spPr>
              <a:xfrm flipH="1" rot="10800000">
                <a:off x="1507" y="137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79" name="Google Shape;579;p41"/>
              <p:cNvSpPr/>
              <p:nvPr/>
            </p:nvSpPr>
            <p:spPr>
              <a:xfrm flipH="1" rot="10800000">
                <a:off x="1596" y="148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80" name="Google Shape;580;p41"/>
              <p:cNvSpPr/>
              <p:nvPr/>
            </p:nvSpPr>
            <p:spPr>
              <a:xfrm flipH="1" rot="10800000">
                <a:off x="1841" y="1639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81" name="Google Shape;581;p41"/>
              <p:cNvSpPr/>
              <p:nvPr/>
            </p:nvSpPr>
            <p:spPr>
              <a:xfrm flipH="1" rot="10800000">
                <a:off x="1568" y="150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82" name="Google Shape;582;p41"/>
              <p:cNvSpPr/>
              <p:nvPr/>
            </p:nvSpPr>
            <p:spPr>
              <a:xfrm flipH="1" rot="10800000">
                <a:off x="1664" y="1604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583" name="Google Shape;583;p41"/>
            <p:cNvSpPr/>
            <p:nvPr/>
          </p:nvSpPr>
          <p:spPr>
            <a:xfrm>
              <a:off x="1568" y="1508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813" y="133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664" y="160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86" name="Google Shape;586;p41"/>
          <p:cNvGrpSpPr/>
          <p:nvPr/>
        </p:nvGrpSpPr>
        <p:grpSpPr>
          <a:xfrm>
            <a:off x="1356238" y="2511624"/>
            <a:ext cx="1779587" cy="1265634"/>
            <a:chOff x="3393" y="1739"/>
            <a:chExt cx="1121" cy="1063"/>
          </a:xfrm>
        </p:grpSpPr>
        <p:grpSp>
          <p:nvGrpSpPr>
            <p:cNvPr id="587" name="Google Shape;587;p41"/>
            <p:cNvGrpSpPr/>
            <p:nvPr/>
          </p:nvGrpSpPr>
          <p:grpSpPr>
            <a:xfrm>
              <a:off x="3393" y="1739"/>
              <a:ext cx="999" cy="414"/>
              <a:chOff x="3393" y="1739"/>
              <a:chExt cx="999" cy="414"/>
            </a:xfrm>
          </p:grpSpPr>
          <p:cxnSp>
            <p:nvCxnSpPr>
              <p:cNvPr id="588" name="Google Shape;588;p41"/>
              <p:cNvCxnSpPr/>
              <p:nvPr/>
            </p:nvCxnSpPr>
            <p:spPr>
              <a:xfrm flipH="1">
                <a:off x="3431" y="1929"/>
                <a:ext cx="29" cy="12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89" name="Google Shape;589;p41"/>
              <p:cNvCxnSpPr/>
              <p:nvPr/>
            </p:nvCxnSpPr>
            <p:spPr>
              <a:xfrm>
                <a:off x="3393" y="2049"/>
                <a:ext cx="90" cy="1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0" name="Google Shape;590;p41"/>
              <p:cNvCxnSpPr/>
              <p:nvPr/>
            </p:nvCxnSpPr>
            <p:spPr>
              <a:xfrm flipH="1">
                <a:off x="3527" y="2025"/>
                <a:ext cx="29" cy="12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1" name="Google Shape;591;p41"/>
              <p:cNvCxnSpPr/>
              <p:nvPr/>
            </p:nvCxnSpPr>
            <p:spPr>
              <a:xfrm flipH="1" rot="10800000">
                <a:off x="3652" y="1964"/>
                <a:ext cx="31" cy="15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2" name="Google Shape;592;p41"/>
              <p:cNvCxnSpPr/>
              <p:nvPr/>
            </p:nvCxnSpPr>
            <p:spPr>
              <a:xfrm>
                <a:off x="3607" y="1882"/>
                <a:ext cx="76" cy="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3" name="Google Shape;593;p41"/>
              <p:cNvCxnSpPr/>
              <p:nvPr/>
            </p:nvCxnSpPr>
            <p:spPr>
              <a:xfrm flipH="1">
                <a:off x="4102" y="1747"/>
                <a:ext cx="74" cy="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4" name="Google Shape;594;p41"/>
              <p:cNvCxnSpPr/>
              <p:nvPr/>
            </p:nvCxnSpPr>
            <p:spPr>
              <a:xfrm>
                <a:off x="4212" y="1739"/>
                <a:ext cx="15" cy="8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5" name="Google Shape;595;p41"/>
              <p:cNvCxnSpPr/>
              <p:nvPr/>
            </p:nvCxnSpPr>
            <p:spPr>
              <a:xfrm>
                <a:off x="4355" y="1755"/>
                <a:ext cx="23" cy="7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6" name="Google Shape;596;p41"/>
              <p:cNvCxnSpPr/>
              <p:nvPr/>
            </p:nvCxnSpPr>
            <p:spPr>
              <a:xfrm rot="10800000">
                <a:off x="4318" y="1814"/>
                <a:ext cx="74" cy="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597" name="Google Shape;597;p41"/>
            <p:cNvGrpSpPr/>
            <p:nvPr/>
          </p:nvGrpSpPr>
          <p:grpSpPr>
            <a:xfrm>
              <a:off x="3998" y="2400"/>
              <a:ext cx="516" cy="402"/>
              <a:chOff x="3998" y="2400"/>
              <a:chExt cx="516" cy="402"/>
            </a:xfrm>
          </p:grpSpPr>
          <p:cxnSp>
            <p:nvCxnSpPr>
              <p:cNvPr id="598" name="Google Shape;598;p41"/>
              <p:cNvCxnSpPr/>
              <p:nvPr/>
            </p:nvCxnSpPr>
            <p:spPr>
              <a:xfrm flipH="1">
                <a:off x="4291" y="2484"/>
                <a:ext cx="30" cy="1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9" name="Google Shape;599;p41"/>
              <p:cNvCxnSpPr/>
              <p:nvPr/>
            </p:nvCxnSpPr>
            <p:spPr>
              <a:xfrm rot="10800000">
                <a:off x="4373" y="2400"/>
                <a:ext cx="89" cy="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0" name="Google Shape;600;p41"/>
              <p:cNvCxnSpPr/>
              <p:nvPr/>
            </p:nvCxnSpPr>
            <p:spPr>
              <a:xfrm flipH="1">
                <a:off x="4469" y="2407"/>
                <a:ext cx="45" cy="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1" name="Google Shape;601;p41"/>
              <p:cNvCxnSpPr/>
              <p:nvPr/>
            </p:nvCxnSpPr>
            <p:spPr>
              <a:xfrm flipH="1" rot="10800000">
                <a:off x="4117" y="2541"/>
                <a:ext cx="90" cy="2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2" name="Google Shape;602;p41"/>
              <p:cNvCxnSpPr/>
              <p:nvPr/>
            </p:nvCxnSpPr>
            <p:spPr>
              <a:xfrm flipH="1" rot="10800000">
                <a:off x="4252" y="2549"/>
                <a:ext cx="15" cy="11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3" name="Google Shape;603;p41"/>
              <p:cNvCxnSpPr/>
              <p:nvPr/>
            </p:nvCxnSpPr>
            <p:spPr>
              <a:xfrm rot="10800000">
                <a:off x="4267" y="2698"/>
                <a:ext cx="67" cy="7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4" name="Google Shape;604;p41"/>
              <p:cNvCxnSpPr/>
              <p:nvPr/>
            </p:nvCxnSpPr>
            <p:spPr>
              <a:xfrm rot="10800000">
                <a:off x="4057" y="2615"/>
                <a:ext cx="60" cy="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5" name="Google Shape;605;p41"/>
              <p:cNvCxnSpPr/>
              <p:nvPr/>
            </p:nvCxnSpPr>
            <p:spPr>
              <a:xfrm flipH="1">
                <a:off x="4073" y="2735"/>
                <a:ext cx="74" cy="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6" name="Google Shape;606;p41"/>
              <p:cNvCxnSpPr/>
              <p:nvPr/>
            </p:nvCxnSpPr>
            <p:spPr>
              <a:xfrm flipH="1">
                <a:off x="3998" y="2689"/>
                <a:ext cx="74" cy="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cxnSp>
        <p:nvCxnSpPr>
          <p:cNvPr id="607" name="Google Shape;607;p41"/>
          <p:cNvCxnSpPr/>
          <p:nvPr/>
        </p:nvCxnSpPr>
        <p:spPr>
          <a:xfrm flipH="1">
            <a:off x="1917660" y="2714030"/>
            <a:ext cx="568200" cy="88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/>
          <p:nvPr/>
        </p:nvCxnSpPr>
        <p:spPr>
          <a:xfrm>
            <a:off x="2791338" y="2761655"/>
            <a:ext cx="346200" cy="462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/>
          <p:nvPr/>
        </p:nvSpPr>
        <p:spPr>
          <a:xfrm>
            <a:off x="1025503" y="3613745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2927328" y="3613745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Google Shape;616;p42"/>
          <p:cNvSpPr/>
          <p:nvPr/>
        </p:nvSpPr>
        <p:spPr>
          <a:xfrm>
            <a:off x="1263627" y="3613745"/>
            <a:ext cx="2364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787377" y="3613745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1976416" y="3613745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500166" y="3613745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1738291" y="3613745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2214541" y="3613745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2451078" y="3613745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63627" y="3613745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2689203" y="3613745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2689203" y="3613745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42"/>
          <p:cNvSpPr txBox="1"/>
          <p:nvPr/>
        </p:nvSpPr>
        <p:spPr>
          <a:xfrm rot="-2700000">
            <a:off x="708079" y="3173240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</a:t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 rot="-2700000">
            <a:off x="946204" y="3173240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2</a:t>
            </a:r>
            <a:endParaRPr/>
          </a:p>
        </p:txBody>
      </p:sp>
      <p:sp>
        <p:nvSpPr>
          <p:cNvPr id="628" name="Google Shape;628;p42"/>
          <p:cNvSpPr txBox="1"/>
          <p:nvPr/>
        </p:nvSpPr>
        <p:spPr>
          <a:xfrm rot="-2700000">
            <a:off x="1897115" y="3173239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6</a:t>
            </a:r>
            <a:endParaRPr/>
          </a:p>
        </p:txBody>
      </p:sp>
      <p:sp>
        <p:nvSpPr>
          <p:cNvPr id="629" name="Google Shape;629;p42"/>
          <p:cNvSpPr txBox="1"/>
          <p:nvPr/>
        </p:nvSpPr>
        <p:spPr>
          <a:xfrm rot="-2700000">
            <a:off x="1420866" y="3173239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4</a:t>
            </a:r>
            <a:endParaRPr/>
          </a:p>
        </p:txBody>
      </p:sp>
      <p:sp>
        <p:nvSpPr>
          <p:cNvPr id="630" name="Google Shape;630;p42"/>
          <p:cNvSpPr txBox="1"/>
          <p:nvPr/>
        </p:nvSpPr>
        <p:spPr>
          <a:xfrm rot="-2700000">
            <a:off x="1658990" y="3173239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5</a:t>
            </a:r>
            <a:endParaRPr/>
          </a:p>
        </p:txBody>
      </p:sp>
      <p:sp>
        <p:nvSpPr>
          <p:cNvPr id="631" name="Google Shape;631;p42"/>
          <p:cNvSpPr txBox="1"/>
          <p:nvPr/>
        </p:nvSpPr>
        <p:spPr>
          <a:xfrm rot="-2700000">
            <a:off x="1184329" y="3173240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3</a:t>
            </a:r>
            <a:endParaRPr/>
          </a:p>
        </p:txBody>
      </p:sp>
      <p:sp>
        <p:nvSpPr>
          <p:cNvPr id="632" name="Google Shape;632;p42"/>
          <p:cNvSpPr txBox="1"/>
          <p:nvPr/>
        </p:nvSpPr>
        <p:spPr>
          <a:xfrm rot="-2700000">
            <a:off x="2135240" y="3173239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7</a:t>
            </a:r>
            <a:endParaRPr/>
          </a:p>
        </p:txBody>
      </p:sp>
      <p:sp>
        <p:nvSpPr>
          <p:cNvPr id="633" name="Google Shape;633;p42"/>
          <p:cNvSpPr txBox="1"/>
          <p:nvPr/>
        </p:nvSpPr>
        <p:spPr>
          <a:xfrm rot="-2700000">
            <a:off x="2371779" y="3173240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 8</a:t>
            </a:r>
            <a:endParaRPr/>
          </a:p>
        </p:txBody>
      </p:sp>
      <p:sp>
        <p:nvSpPr>
          <p:cNvPr id="634" name="Google Shape;634;p42"/>
          <p:cNvSpPr txBox="1"/>
          <p:nvPr/>
        </p:nvSpPr>
        <p:spPr>
          <a:xfrm rot="-2700000">
            <a:off x="2609904" y="3173240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9</a:t>
            </a:r>
            <a:endParaRPr/>
          </a:p>
        </p:txBody>
      </p:sp>
      <p:sp>
        <p:nvSpPr>
          <p:cNvPr id="635" name="Google Shape;635;p42"/>
          <p:cNvSpPr txBox="1"/>
          <p:nvPr/>
        </p:nvSpPr>
        <p:spPr>
          <a:xfrm rot="-2700000">
            <a:off x="2831573" y="3133484"/>
            <a:ext cx="106320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10</a:t>
            </a:r>
            <a:endParaRPr/>
          </a:p>
        </p:txBody>
      </p:sp>
      <p:sp>
        <p:nvSpPr>
          <p:cNvPr id="636" name="Google Shape;636;p42"/>
          <p:cNvSpPr txBox="1"/>
          <p:nvPr>
            <p:ph type="title"/>
          </p:nvPr>
        </p:nvSpPr>
        <p:spPr>
          <a:xfrm>
            <a:off x="-407425" y="418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Hierarchical clustering: example </a:t>
            </a:r>
            <a:endParaRPr sz="297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1263627" y="3820914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2214541" y="3822105"/>
            <a:ext cx="2364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1025503" y="4030464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1976416" y="4030464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2214541" y="4240015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1025503" y="3822105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1976416" y="4240015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2927328" y="3822105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1500166" y="4240015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2689203" y="4240015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2689203" y="4030464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787377" y="4240015"/>
            <a:ext cx="238200" cy="15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1263627" y="4030464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787377" y="3822105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2689203" y="3822105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1738291" y="4240015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1025503" y="4240015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2451078" y="4240015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Google Shape;655;p42"/>
          <p:cNvSpPr/>
          <p:nvPr/>
        </p:nvSpPr>
        <p:spPr>
          <a:xfrm>
            <a:off x="787377" y="4030464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6" name="Google Shape;656;p42"/>
          <p:cNvSpPr/>
          <p:nvPr/>
        </p:nvSpPr>
        <p:spPr>
          <a:xfrm>
            <a:off x="2214541" y="4030464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7" name="Google Shape;657;p42"/>
          <p:cNvSpPr/>
          <p:nvPr/>
        </p:nvSpPr>
        <p:spPr>
          <a:xfrm>
            <a:off x="1263627" y="4240015"/>
            <a:ext cx="2364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8" name="Google Shape;658;p42"/>
          <p:cNvSpPr/>
          <p:nvPr/>
        </p:nvSpPr>
        <p:spPr>
          <a:xfrm>
            <a:off x="1738291" y="3822105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9" name="Google Shape;659;p42"/>
          <p:cNvSpPr/>
          <p:nvPr/>
        </p:nvSpPr>
        <p:spPr>
          <a:xfrm>
            <a:off x="1500166" y="4030464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0" name="Google Shape;660;p42"/>
          <p:cNvSpPr/>
          <p:nvPr/>
        </p:nvSpPr>
        <p:spPr>
          <a:xfrm>
            <a:off x="2451078" y="3822105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1" name="Google Shape;661;p42"/>
          <p:cNvSpPr/>
          <p:nvPr/>
        </p:nvSpPr>
        <p:spPr>
          <a:xfrm>
            <a:off x="1738291" y="4030464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2927328" y="4030464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2927328" y="4240015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2451078" y="4030464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1500166" y="3822105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6" name="Google Shape;666;p42"/>
          <p:cNvSpPr/>
          <p:nvPr/>
        </p:nvSpPr>
        <p:spPr>
          <a:xfrm>
            <a:off x="1976416" y="3822105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7" name="Google Shape;667;p42"/>
          <p:cNvSpPr/>
          <p:nvPr/>
        </p:nvSpPr>
        <p:spPr>
          <a:xfrm>
            <a:off x="1025503" y="4030464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1263627" y="4030464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Google Shape;669;p42"/>
          <p:cNvSpPr/>
          <p:nvPr/>
        </p:nvSpPr>
        <p:spPr>
          <a:xfrm>
            <a:off x="1738291" y="4030464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196827" y="3613745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</a:t>
            </a:r>
            <a:endParaRPr/>
          </a:p>
        </p:txBody>
      </p:sp>
      <p:sp>
        <p:nvSpPr>
          <p:cNvPr id="671" name="Google Shape;671;p42"/>
          <p:cNvSpPr txBox="1"/>
          <p:nvPr/>
        </p:nvSpPr>
        <p:spPr>
          <a:xfrm>
            <a:off x="196827" y="3822105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2</a:t>
            </a:r>
            <a:endParaRPr/>
          </a:p>
        </p:txBody>
      </p:sp>
      <p:sp>
        <p:nvSpPr>
          <p:cNvPr id="672" name="Google Shape;672;p42"/>
          <p:cNvSpPr txBox="1"/>
          <p:nvPr/>
        </p:nvSpPr>
        <p:spPr>
          <a:xfrm>
            <a:off x="196827" y="4030464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3</a:t>
            </a:r>
            <a:endParaRPr/>
          </a:p>
        </p:txBody>
      </p:sp>
      <p:sp>
        <p:nvSpPr>
          <p:cNvPr id="673" name="Google Shape;673;p42"/>
          <p:cNvSpPr txBox="1"/>
          <p:nvPr/>
        </p:nvSpPr>
        <p:spPr>
          <a:xfrm>
            <a:off x="196827" y="4240015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4</a:t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1263627" y="4448374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2214541" y="4448374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1025503" y="4448374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2927328" y="4448374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787377" y="4448374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2689203" y="4448374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1738291" y="4448374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2451078" y="4448374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1500166" y="4448374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1976416" y="4448374"/>
            <a:ext cx="238200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4" name="Google Shape;684;p42"/>
          <p:cNvSpPr txBox="1"/>
          <p:nvPr/>
        </p:nvSpPr>
        <p:spPr>
          <a:xfrm>
            <a:off x="196827" y="4448374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5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1263627" y="4448374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1263627" y="4448374"/>
            <a:ext cx="2364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2451078" y="4448374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87377" y="4030464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2214541" y="4865092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1025503" y="4865092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2927328" y="4865092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87377" y="4865092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2689203" y="4865092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1738291" y="4865092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2451078" y="4865092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1500166" y="4865092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1976416" y="4865092"/>
            <a:ext cx="238200" cy="15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8" name="Google Shape;698;p42"/>
          <p:cNvSpPr txBox="1"/>
          <p:nvPr/>
        </p:nvSpPr>
        <p:spPr>
          <a:xfrm>
            <a:off x="196827" y="4865092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10,000</a:t>
            </a: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1263627" y="4865092"/>
            <a:ext cx="2364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0" name="Google Shape;700;p42"/>
          <p:cNvSpPr txBox="1"/>
          <p:nvPr/>
        </p:nvSpPr>
        <p:spPr>
          <a:xfrm rot="5400000">
            <a:off x="339210" y="4581430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sp>
        <p:nvSpPr>
          <p:cNvPr id="701" name="Google Shape;701;p42"/>
          <p:cNvSpPr txBox="1"/>
          <p:nvPr/>
        </p:nvSpPr>
        <p:spPr>
          <a:xfrm rot="5400000">
            <a:off x="1801296" y="4581430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graphicFrame>
        <p:nvGraphicFramePr>
          <p:cNvPr id="702" name="Google Shape;702;p42"/>
          <p:cNvGraphicFramePr/>
          <p:nvPr/>
        </p:nvGraphicFramePr>
        <p:xfrm>
          <a:off x="196814" y="1302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{65517105-865E-49AE-B464-D71D067ABD14}</a:tableStyleId>
              </a:tblPr>
              <a:tblGrid>
                <a:gridCol w="754950"/>
                <a:gridCol w="786525"/>
                <a:gridCol w="717525"/>
                <a:gridCol w="782700"/>
              </a:tblGrid>
              <a:tr h="42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r>
                        <a:t/>
                      </a:r>
                      <a:endParaRPr b="0" i="0" sz="2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5B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46B8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/>
          <p:nvPr>
            <p:ph type="title"/>
          </p:nvPr>
        </p:nvSpPr>
        <p:spPr>
          <a:xfrm>
            <a:off x="-5241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Hierarchical clustering: example</a:t>
            </a:r>
            <a:endParaRPr sz="297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09" name="Google Shape;709;p43"/>
          <p:cNvGrpSpPr/>
          <p:nvPr/>
        </p:nvGrpSpPr>
        <p:grpSpPr>
          <a:xfrm>
            <a:off x="482922" y="1205836"/>
            <a:ext cx="2362200" cy="1828800"/>
            <a:chOff x="3456" y="1064"/>
            <a:chExt cx="1488" cy="1536"/>
          </a:xfrm>
        </p:grpSpPr>
        <p:cxnSp>
          <p:nvCxnSpPr>
            <p:cNvPr id="710" name="Google Shape;710;p43"/>
            <p:cNvCxnSpPr/>
            <p:nvPr/>
          </p:nvCxnSpPr>
          <p:spPr>
            <a:xfrm rot="10800000">
              <a:off x="3456" y="2504"/>
              <a:ext cx="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3"/>
            <p:cNvCxnSpPr/>
            <p:nvPr/>
          </p:nvCxnSpPr>
          <p:spPr>
            <a:xfrm rot="10800000">
              <a:off x="3744" y="2504"/>
              <a:ext cx="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3"/>
            <p:cNvCxnSpPr/>
            <p:nvPr/>
          </p:nvCxnSpPr>
          <p:spPr>
            <a:xfrm>
              <a:off x="3456" y="2504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3"/>
            <p:cNvCxnSpPr/>
            <p:nvPr/>
          </p:nvCxnSpPr>
          <p:spPr>
            <a:xfrm rot="10800000">
              <a:off x="4656" y="2504"/>
              <a:ext cx="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3"/>
            <p:cNvCxnSpPr/>
            <p:nvPr/>
          </p:nvCxnSpPr>
          <p:spPr>
            <a:xfrm rot="10800000">
              <a:off x="4944" y="2504"/>
              <a:ext cx="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3"/>
            <p:cNvCxnSpPr/>
            <p:nvPr/>
          </p:nvCxnSpPr>
          <p:spPr>
            <a:xfrm>
              <a:off x="4656" y="2504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3"/>
            <p:cNvCxnSpPr/>
            <p:nvPr/>
          </p:nvCxnSpPr>
          <p:spPr>
            <a:xfrm rot="10800000">
              <a:off x="4032" y="2216"/>
              <a:ext cx="0" cy="3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3"/>
            <p:cNvCxnSpPr/>
            <p:nvPr/>
          </p:nvCxnSpPr>
          <p:spPr>
            <a:xfrm rot="10800000">
              <a:off x="3600" y="2216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3"/>
            <p:cNvCxnSpPr/>
            <p:nvPr/>
          </p:nvCxnSpPr>
          <p:spPr>
            <a:xfrm>
              <a:off x="3600" y="2216"/>
              <a:ext cx="43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3"/>
            <p:cNvCxnSpPr/>
            <p:nvPr/>
          </p:nvCxnSpPr>
          <p:spPr>
            <a:xfrm rot="10800000">
              <a:off x="4320" y="1784"/>
              <a:ext cx="0" cy="8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3"/>
            <p:cNvCxnSpPr/>
            <p:nvPr/>
          </p:nvCxnSpPr>
          <p:spPr>
            <a:xfrm rot="10800000">
              <a:off x="3840" y="1784"/>
              <a:ext cx="0" cy="4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3"/>
            <p:cNvCxnSpPr/>
            <p:nvPr/>
          </p:nvCxnSpPr>
          <p:spPr>
            <a:xfrm>
              <a:off x="3840" y="1784"/>
              <a:ext cx="4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3"/>
            <p:cNvCxnSpPr/>
            <p:nvPr/>
          </p:nvCxnSpPr>
          <p:spPr>
            <a:xfrm rot="10800000">
              <a:off x="4800" y="1160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3"/>
            <p:cNvCxnSpPr/>
            <p:nvPr/>
          </p:nvCxnSpPr>
          <p:spPr>
            <a:xfrm rot="10800000">
              <a:off x="4080" y="1160"/>
              <a:ext cx="0" cy="6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3"/>
            <p:cNvCxnSpPr/>
            <p:nvPr/>
          </p:nvCxnSpPr>
          <p:spPr>
            <a:xfrm>
              <a:off x="4080" y="1160"/>
              <a:ext cx="72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3"/>
            <p:cNvCxnSpPr/>
            <p:nvPr/>
          </p:nvCxnSpPr>
          <p:spPr>
            <a:xfrm rot="10800000">
              <a:off x="4416" y="1064"/>
              <a:ext cx="0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6" name="Google Shape;726;p43"/>
          <p:cNvSpPr txBox="1"/>
          <p:nvPr/>
        </p:nvSpPr>
        <p:spPr>
          <a:xfrm>
            <a:off x="330522" y="2944863"/>
            <a:ext cx="3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727" name="Google Shape;727;p43"/>
          <p:cNvSpPr txBox="1"/>
          <p:nvPr/>
        </p:nvSpPr>
        <p:spPr>
          <a:xfrm>
            <a:off x="797200" y="2944875"/>
            <a:ext cx="3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728" name="Google Shape;728;p43"/>
          <p:cNvSpPr txBox="1"/>
          <p:nvPr/>
        </p:nvSpPr>
        <p:spPr>
          <a:xfrm>
            <a:off x="158650" y="3368975"/>
            <a:ext cx="62040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Find cells with the shortest distance (e.g. highest correlation)</a:t>
            </a:r>
            <a:endParaRPr sz="1600">
              <a:solidFill>
                <a:srgbClr val="434343"/>
              </a:solidFill>
            </a:endParaRPr>
          </a:p>
          <a:p>
            <a:pPr indent="-3683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Group the two genes</a:t>
            </a:r>
            <a:endParaRPr sz="1600">
              <a:solidFill>
                <a:srgbClr val="434343"/>
              </a:solidFill>
            </a:endParaRPr>
          </a:p>
          <a:p>
            <a:pPr indent="-3683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Recalculate distances from joined group to rest of matrix</a:t>
            </a:r>
            <a:endParaRPr sz="1600">
              <a:solidFill>
                <a:srgbClr val="434343"/>
              </a:solidFill>
            </a:endParaRPr>
          </a:p>
          <a:p>
            <a:pPr indent="-3683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Find next shortest distance</a:t>
            </a:r>
            <a:endParaRPr sz="1600">
              <a:solidFill>
                <a:srgbClr val="434343"/>
              </a:solidFill>
            </a:endParaRPr>
          </a:p>
          <a:p>
            <a:pPr indent="-3683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Repeat 3-4 until done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"/>
          <p:cNvSpPr txBox="1"/>
          <p:nvPr/>
        </p:nvSpPr>
        <p:spPr>
          <a:xfrm>
            <a:off x="146050" y="3171825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Single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5" name="Google Shape;735;p44"/>
          <p:cNvSpPr txBox="1"/>
          <p:nvPr/>
        </p:nvSpPr>
        <p:spPr>
          <a:xfrm>
            <a:off x="1546225" y="3176587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Complete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4899025" y="3200400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Average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3375025" y="3200400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Centroid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762000" y="685800"/>
            <a:ext cx="739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2252663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2269331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287191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25" y="2286000"/>
            <a:ext cx="12954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4"/>
          <p:cNvSpPr/>
          <p:nvPr/>
        </p:nvSpPr>
        <p:spPr>
          <a:xfrm>
            <a:off x="936625" y="205740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4" name="Google Shape;744;p44"/>
          <p:cNvCxnSpPr/>
          <p:nvPr/>
        </p:nvCxnSpPr>
        <p:spPr>
          <a:xfrm flipH="1" rot="10800000">
            <a:off x="806450" y="2114550"/>
            <a:ext cx="22860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45" name="Google Shape;745;p44"/>
          <p:cNvSpPr/>
          <p:nvPr/>
        </p:nvSpPr>
        <p:spPr>
          <a:xfrm>
            <a:off x="2503488" y="2074069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6" name="Google Shape;746;p44"/>
          <p:cNvCxnSpPr/>
          <p:nvPr/>
        </p:nvCxnSpPr>
        <p:spPr>
          <a:xfrm rot="10800000">
            <a:off x="2308225" y="1885950"/>
            <a:ext cx="228600" cy="1085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47" name="Google Shape;747;p44"/>
          <p:cNvCxnSpPr/>
          <p:nvPr/>
        </p:nvCxnSpPr>
        <p:spPr>
          <a:xfrm flipH="1" rot="10800000">
            <a:off x="4137025" y="2000250"/>
            <a:ext cx="76200" cy="742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48" name="Google Shape;748;p44"/>
          <p:cNvSpPr/>
          <p:nvPr/>
        </p:nvSpPr>
        <p:spPr>
          <a:xfrm>
            <a:off x="4060825" y="211455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5584825" y="211455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50" name="Google Shape;750;p44"/>
          <p:cNvCxnSpPr/>
          <p:nvPr/>
        </p:nvCxnSpPr>
        <p:spPr>
          <a:xfrm flipH="1" rot="10800000">
            <a:off x="5584825" y="2171700"/>
            <a:ext cx="76200" cy="8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4"/>
          <p:cNvCxnSpPr/>
          <p:nvPr/>
        </p:nvCxnSpPr>
        <p:spPr>
          <a:xfrm rot="10800000">
            <a:off x="5661025" y="2171700"/>
            <a:ext cx="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4"/>
          <p:cNvCxnSpPr/>
          <p:nvPr/>
        </p:nvCxnSpPr>
        <p:spPr>
          <a:xfrm flipH="1" rot="10800000">
            <a:off x="5432425" y="2114550"/>
            <a:ext cx="228600" cy="400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4"/>
          <p:cNvCxnSpPr/>
          <p:nvPr/>
        </p:nvCxnSpPr>
        <p:spPr>
          <a:xfrm rot="10800000">
            <a:off x="5661025" y="211455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4"/>
          <p:cNvCxnSpPr/>
          <p:nvPr/>
        </p:nvCxnSpPr>
        <p:spPr>
          <a:xfrm rot="10800000">
            <a:off x="5661025" y="211455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4"/>
          <p:cNvCxnSpPr/>
          <p:nvPr/>
        </p:nvCxnSpPr>
        <p:spPr>
          <a:xfrm flipH="1" rot="10800000">
            <a:off x="5356225" y="2171700"/>
            <a:ext cx="30480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44"/>
          <p:cNvSpPr txBox="1"/>
          <p:nvPr/>
        </p:nvSpPr>
        <p:spPr>
          <a:xfrm>
            <a:off x="1662138" y="470437"/>
            <a:ext cx="559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Some linkage methods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7" name="Google Shape;757;p44"/>
          <p:cNvSpPr/>
          <p:nvPr/>
        </p:nvSpPr>
        <p:spPr>
          <a:xfrm>
            <a:off x="1089025" y="182880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Google Shape;758;p44"/>
          <p:cNvSpPr/>
          <p:nvPr/>
        </p:nvSpPr>
        <p:spPr>
          <a:xfrm>
            <a:off x="2232025" y="182880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Google Shape;759;p44"/>
          <p:cNvSpPr/>
          <p:nvPr/>
        </p:nvSpPr>
        <p:spPr>
          <a:xfrm>
            <a:off x="4441825" y="182880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3832225" y="182880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Google Shape;761;p44"/>
          <p:cNvSpPr/>
          <p:nvPr/>
        </p:nvSpPr>
        <p:spPr>
          <a:xfrm>
            <a:off x="6042025" y="188595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62" name="Google Shape;762;p44"/>
          <p:cNvCxnSpPr/>
          <p:nvPr/>
        </p:nvCxnSpPr>
        <p:spPr>
          <a:xfrm flipH="1">
            <a:off x="5432425" y="1943100"/>
            <a:ext cx="68580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4"/>
          <p:cNvCxnSpPr/>
          <p:nvPr/>
        </p:nvCxnSpPr>
        <p:spPr>
          <a:xfrm flipH="1">
            <a:off x="5356225" y="1943100"/>
            <a:ext cx="762000" cy="8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4"/>
          <p:cNvCxnSpPr/>
          <p:nvPr/>
        </p:nvCxnSpPr>
        <p:spPr>
          <a:xfrm flipH="1">
            <a:off x="5661025" y="1885950"/>
            <a:ext cx="457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4"/>
          <p:cNvCxnSpPr/>
          <p:nvPr/>
        </p:nvCxnSpPr>
        <p:spPr>
          <a:xfrm flipH="1">
            <a:off x="5737225" y="2000250"/>
            <a:ext cx="38100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4"/>
          <p:cNvCxnSpPr/>
          <p:nvPr/>
        </p:nvCxnSpPr>
        <p:spPr>
          <a:xfrm flipH="1">
            <a:off x="5889625" y="2000250"/>
            <a:ext cx="228600" cy="857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4"/>
          <p:cNvCxnSpPr/>
          <p:nvPr/>
        </p:nvCxnSpPr>
        <p:spPr>
          <a:xfrm flipH="1">
            <a:off x="5661025" y="1943100"/>
            <a:ext cx="457200" cy="10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44"/>
          <p:cNvSpPr/>
          <p:nvPr/>
        </p:nvSpPr>
        <p:spPr>
          <a:xfrm>
            <a:off x="631825" y="1657350"/>
            <a:ext cx="914400" cy="6286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2003425" y="1657350"/>
            <a:ext cx="914400" cy="6286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3679825" y="1657350"/>
            <a:ext cx="11430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5221425" y="1658541"/>
            <a:ext cx="1066800" cy="6286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-97600" y="4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Genome-wide analysis results in gene lists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1600" y="863550"/>
            <a:ext cx="603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449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281495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RNA-seq/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Microarray experiment -&gt; analysis -&gt; list of genes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2641" lvl="1" marL="548640" rtl="0" algn="l">
              <a:lnSpc>
                <a:spcPct val="80000"/>
              </a:lnSpc>
              <a:spcBef>
                <a:spcPts val="1176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Differentially expressed genes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2641" lvl="1" marL="54864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Cluster of highly correlated genes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54495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75641" lvl="1" marL="548640" rtl="0" algn="l">
              <a:lnSpc>
                <a:spcPct val="80000"/>
              </a:lnSpc>
              <a:spcBef>
                <a:spcPts val="444"/>
              </a:spcBef>
              <a:spcAft>
                <a:spcPts val="1600"/>
              </a:spcAft>
              <a:buSzPts val="1554"/>
              <a:buNone/>
            </a:pPr>
            <a:r>
              <a:t/>
            </a:r>
            <a:endParaRPr sz="2220"/>
          </a:p>
        </p:txBody>
      </p:sp>
      <p:sp>
        <p:nvSpPr>
          <p:cNvPr id="89" name="Google Shape;89;p18"/>
          <p:cNvSpPr/>
          <p:nvPr/>
        </p:nvSpPr>
        <p:spPr>
          <a:xfrm>
            <a:off x="1254103" y="35768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155928" y="357682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492227" y="3576820"/>
            <a:ext cx="2364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015977" y="35768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205016" y="35768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728766" y="357682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966891" y="357682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443141" y="3576820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679678" y="357682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492227" y="3576820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917803" y="3576820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917803" y="357682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 rot="-2700000">
            <a:off x="936679" y="31363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-2700000">
            <a:off x="1174804" y="31363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2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 rot="-2700000">
            <a:off x="2125715" y="31363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6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rot="-2700000">
            <a:off x="1649466" y="31363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4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 rot="-2700000">
            <a:off x="1887590" y="31363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5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 rot="-2700000">
            <a:off x="1412929" y="31363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3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 rot="-2700000">
            <a:off x="2363840" y="3136314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7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 rot="-2700000">
            <a:off x="2600379" y="31363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 8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 rot="-2700000">
            <a:off x="2838504" y="3136315"/>
            <a:ext cx="95077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9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-2700000">
            <a:off x="3060173" y="3096559"/>
            <a:ext cx="1063206" cy="156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10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492227" y="378398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443141" y="3785180"/>
            <a:ext cx="2364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254103" y="39935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205016" y="39935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443141" y="4203090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254103" y="37851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205016" y="42030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155928" y="3785180"/>
            <a:ext cx="238200" cy="157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728766" y="42030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917803" y="4203090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917803" y="39935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015977" y="4203090"/>
            <a:ext cx="238200" cy="15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492227" y="39935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015977" y="3785180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917803" y="3785180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966891" y="4203090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254103" y="42030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679678" y="42030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015977" y="39935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443141" y="3993539"/>
            <a:ext cx="2364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492227" y="4203090"/>
            <a:ext cx="2364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966891" y="3785180"/>
            <a:ext cx="238200" cy="1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728766" y="3993539"/>
            <a:ext cx="238200" cy="1572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679678" y="37851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66891" y="39935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155928" y="3993539"/>
            <a:ext cx="238200" cy="157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155928" y="4203090"/>
            <a:ext cx="2382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679678" y="3993539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728766" y="3785180"/>
            <a:ext cx="238200" cy="1572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205016" y="3785180"/>
            <a:ext cx="238200" cy="157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254103" y="39935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492227" y="3993539"/>
            <a:ext cx="2364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966891" y="3993539"/>
            <a:ext cx="2382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25427" y="357682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25427" y="3785180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2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5427" y="3993539"/>
            <a:ext cx="55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3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425427" y="4203090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4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492227" y="44114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443141" y="44114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254103" y="44114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155928" y="4411449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015977" y="44114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917803" y="44114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966891" y="44114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679678" y="4411449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728766" y="4411449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205016" y="4411449"/>
            <a:ext cx="238200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25427" y="4411449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5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492227" y="4411449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492227" y="4411449"/>
            <a:ext cx="2364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679678" y="4411449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015977" y="3993539"/>
            <a:ext cx="238200" cy="1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443141" y="4828167"/>
            <a:ext cx="2364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54103" y="48281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155928" y="4828167"/>
            <a:ext cx="238200" cy="156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015977" y="48281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917803" y="4828167"/>
            <a:ext cx="238200" cy="156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966891" y="48281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679678" y="4828167"/>
            <a:ext cx="238200" cy="156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728766" y="4828167"/>
            <a:ext cx="238200" cy="156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2205016" y="4828167"/>
            <a:ext cx="238200" cy="15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25427" y="4828167"/>
            <a:ext cx="5541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 10,000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492227" y="4828167"/>
            <a:ext cx="236400" cy="1560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 rot="5400000">
            <a:off x="567810" y="45445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 rot="5400000">
            <a:off x="2029896" y="4544505"/>
            <a:ext cx="32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Clustering approaches</a:t>
            </a:r>
            <a:endParaRPr sz="32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84" name="Google Shape;784;p46"/>
          <p:cNvGrpSpPr/>
          <p:nvPr/>
        </p:nvGrpSpPr>
        <p:grpSpPr>
          <a:xfrm>
            <a:off x="1982789" y="2652713"/>
            <a:ext cx="1895475" cy="1379935"/>
            <a:chOff x="714" y="549"/>
            <a:chExt cx="1194" cy="1159"/>
          </a:xfrm>
        </p:grpSpPr>
        <p:sp>
          <p:nvSpPr>
            <p:cNvPr id="785" name="Google Shape;785;p46"/>
            <p:cNvSpPr/>
            <p:nvPr/>
          </p:nvSpPr>
          <p:spPr>
            <a:xfrm>
              <a:off x="800" y="740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926" y="709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895" y="827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714" y="86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833" y="937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1019" y="786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972" y="949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963" y="881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793" name="Google Shape;793;p46"/>
            <p:cNvGrpSpPr/>
            <p:nvPr/>
          </p:nvGrpSpPr>
          <p:grpSpPr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794" name="Google Shape;794;p46"/>
              <p:cNvSpPr/>
              <p:nvPr/>
            </p:nvSpPr>
            <p:spPr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95" name="Google Shape;795;p46"/>
              <p:cNvSpPr/>
              <p:nvPr/>
            </p:nvSpPr>
            <p:spPr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97" name="Google Shape;797;p46"/>
              <p:cNvSpPr/>
              <p:nvPr/>
            </p:nvSpPr>
            <p:spPr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801" name="Google Shape;801;p46"/>
            <p:cNvGrpSpPr/>
            <p:nvPr/>
          </p:nvGrpSpPr>
          <p:grpSpPr>
            <a:xfrm flipH="1" rot="10800000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802" name="Google Shape;802;p46"/>
              <p:cNvSpPr/>
              <p:nvPr/>
            </p:nvSpPr>
            <p:spPr>
              <a:xfrm flipH="1" rot="10800000">
                <a:off x="1401" y="120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 flipH="1" rot="10800000">
                <a:off x="1310" y="1280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 flipH="1" rot="10800000">
                <a:off x="1414" y="134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 flipH="1" rot="10800000">
                <a:off x="1525" y="127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 flipH="1" rot="10800000">
                <a:off x="1404" y="1456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 flipH="1" rot="10800000">
                <a:off x="1507" y="137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 flipH="1" rot="10800000">
                <a:off x="1596" y="1483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 flipH="1" rot="10800000">
                <a:off x="1841" y="1639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 flipH="1" rot="10800000">
                <a:off x="1568" y="1508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 flipH="1" rot="10800000">
                <a:off x="1664" y="1604"/>
                <a:ext cx="67" cy="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812" name="Google Shape;812;p46"/>
            <p:cNvSpPr/>
            <p:nvPr/>
          </p:nvSpPr>
          <p:spPr>
            <a:xfrm>
              <a:off x="1568" y="1508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1813" y="133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1664" y="1604"/>
              <a:ext cx="67" cy="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cxnSp>
        <p:nvCxnSpPr>
          <p:cNvPr id="815" name="Google Shape;815;p46"/>
          <p:cNvCxnSpPr/>
          <p:nvPr/>
        </p:nvCxnSpPr>
        <p:spPr>
          <a:xfrm flipH="1">
            <a:off x="2603500" y="2171700"/>
            <a:ext cx="152400" cy="18859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46"/>
          <p:cNvCxnSpPr/>
          <p:nvPr/>
        </p:nvCxnSpPr>
        <p:spPr>
          <a:xfrm flipH="1" rot="10800000">
            <a:off x="1765300" y="2971800"/>
            <a:ext cx="2667000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lang="en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Divisive: partitioning methods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7"/>
          <p:cNvSpPr txBox="1"/>
          <p:nvPr>
            <p:ph type="title"/>
          </p:nvPr>
        </p:nvSpPr>
        <p:spPr>
          <a:xfrm>
            <a:off x="-6991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			</a:t>
            </a: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K-means: Example, k = 3</a:t>
            </a:r>
            <a:endParaRPr sz="32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236175" y="1302700"/>
            <a:ext cx="5029200" cy="1314450"/>
            <a:chOff x="990600" y="1524000"/>
            <a:chExt cx="6705600" cy="1752600"/>
          </a:xfrm>
        </p:grpSpPr>
        <p:sp>
          <p:nvSpPr>
            <p:cNvPr id="825" name="Google Shape;825;p47"/>
            <p:cNvSpPr/>
            <p:nvPr/>
          </p:nvSpPr>
          <p:spPr>
            <a:xfrm>
              <a:off x="990600" y="1524000"/>
              <a:ext cx="2590800" cy="17526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5400" y="17526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24000" y="22860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676400" y="19050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752600" y="22098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143000" y="20574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971800" y="21336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3276600" y="24384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819400" y="23622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3048000" y="25908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1752600" y="17526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3352800" y="28956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295400" y="27432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47800" y="30480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676400" y="30480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1600200" y="2819400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1905000" y="2667000"/>
              <a:ext cx="228600" cy="2286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447800" y="1981200"/>
              <a:ext cx="228600" cy="2286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2860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7"/>
            <p:cNvSpPr txBox="1"/>
            <p:nvPr/>
          </p:nvSpPr>
          <p:spPr>
            <a:xfrm>
              <a:off x="3505200" y="1524000"/>
              <a:ext cx="41910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1: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Make random assignments and compute centroids (big dots)</a:t>
              </a:r>
              <a:endParaRPr b="1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419757" y="2445700"/>
            <a:ext cx="5131368" cy="1314450"/>
            <a:chOff x="1235376" y="3048000"/>
            <a:chExt cx="6841824" cy="1752600"/>
          </a:xfrm>
        </p:grpSpPr>
        <p:sp>
          <p:nvSpPr>
            <p:cNvPr id="846" name="Google Shape;846;p47"/>
            <p:cNvSpPr/>
            <p:nvPr/>
          </p:nvSpPr>
          <p:spPr>
            <a:xfrm>
              <a:off x="5486400" y="3048000"/>
              <a:ext cx="2590800" cy="17526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5791200" y="32766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019800" y="38100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6248400" y="37338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638800" y="35814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7772400" y="39624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73152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7543800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6248400" y="32766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848600" y="44196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5791200" y="42672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5943600" y="45720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172200" y="45720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096000" y="43434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6400800" y="4191000"/>
              <a:ext cx="228600" cy="2286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943600" y="3505200"/>
              <a:ext cx="228600" cy="2286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6781800" y="3886200"/>
              <a:ext cx="228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5" name="Google Shape;865;p47"/>
            <p:cNvCxnSpPr/>
            <p:nvPr/>
          </p:nvCxnSpPr>
          <p:spPr>
            <a:xfrm rot="10800000">
              <a:off x="7010400" y="4038600"/>
              <a:ext cx="533400" cy="76200"/>
            </a:xfrm>
            <a:prstGeom prst="straightConnector1">
              <a:avLst/>
            </a:prstGeom>
            <a:noFill/>
            <a:ln cap="rnd" cmpd="sng" w="28575">
              <a:solidFill>
                <a:schemeClr val="lt1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sp>
          <p:nvSpPr>
            <p:cNvPr id="866" name="Google Shape;866;p47"/>
            <p:cNvSpPr txBox="1"/>
            <p:nvPr/>
          </p:nvSpPr>
          <p:spPr>
            <a:xfrm>
              <a:off x="1235376" y="3793609"/>
              <a:ext cx="4191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2: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Assign points to nearest centroids</a:t>
              </a:r>
              <a:endParaRPr b="1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7"/>
          <p:cNvGrpSpPr/>
          <p:nvPr/>
        </p:nvGrpSpPr>
        <p:grpSpPr>
          <a:xfrm>
            <a:off x="179025" y="3645850"/>
            <a:ext cx="5143500" cy="1314450"/>
            <a:chOff x="914400" y="4648200"/>
            <a:chExt cx="6858000" cy="1752600"/>
          </a:xfrm>
        </p:grpSpPr>
        <p:sp>
          <p:nvSpPr>
            <p:cNvPr id="868" name="Google Shape;868;p47"/>
            <p:cNvSpPr/>
            <p:nvPr/>
          </p:nvSpPr>
          <p:spPr>
            <a:xfrm>
              <a:off x="914400" y="4648200"/>
              <a:ext cx="2590800" cy="17526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219200" y="48768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447800" y="54102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600200" y="50292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676400" y="53340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066800" y="51816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2895600" y="52578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3200400" y="55626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743200" y="54864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971800" y="57150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676400" y="4876800"/>
              <a:ext cx="76200" cy="762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3276600" y="6019800"/>
              <a:ext cx="76200" cy="76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219200" y="58674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371600" y="61722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600200" y="61722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24000" y="5943600"/>
              <a:ext cx="76200" cy="762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295400" y="5943600"/>
              <a:ext cx="228600" cy="228600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371600" y="5105400"/>
              <a:ext cx="228600" cy="2286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971800" y="5562600"/>
              <a:ext cx="228600" cy="228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7"/>
            <p:cNvSpPr txBox="1"/>
            <p:nvPr/>
          </p:nvSpPr>
          <p:spPr>
            <a:xfrm>
              <a:off x="3581400" y="5715000"/>
              <a:ext cx="41910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3: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Re-compute centroids (in this example, solution is now stable)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88" y="2665338"/>
            <a:ext cx="3018976" cy="200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9425"/>
            <a:ext cx="3241200" cy="207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400" y="514350"/>
            <a:ext cx="3123555" cy="218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14350"/>
            <a:ext cx="3241201" cy="21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48"/>
          <p:cNvSpPr txBox="1"/>
          <p:nvPr/>
        </p:nvSpPr>
        <p:spPr>
          <a:xfrm>
            <a:off x="2057400" y="514350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8" name="Google Shape;898;p48"/>
          <p:cNvSpPr txBox="1"/>
          <p:nvPr/>
        </p:nvSpPr>
        <p:spPr>
          <a:xfrm>
            <a:off x="365850" y="0"/>
            <a:ext cx="824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K means in action: creates round clouds</a:t>
            </a:r>
            <a:endParaRPr sz="32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365850" y="1180650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123025" y="4706525"/>
            <a:ext cx="77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Sorin, Drăghici.  Statistics and Data Analysis for Microarrays Using R and Bioconductor, Second Edition by Chapman and Hall/CRC  Series: Chapman &amp; Hall/CRC Mathematical and Computational Biology, 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88" y="1051588"/>
            <a:ext cx="3022925" cy="19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488" y="939550"/>
            <a:ext cx="3082762" cy="19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387" y="2976325"/>
            <a:ext cx="3040299" cy="1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500" y="2950931"/>
            <a:ext cx="3188999" cy="2019219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49"/>
          <p:cNvSpPr txBox="1"/>
          <p:nvPr/>
        </p:nvSpPr>
        <p:spPr>
          <a:xfrm>
            <a:off x="1" y="0"/>
            <a:ext cx="807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K-means weaknesses: can give you a different result each time with exactly the same data?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1" name="Google Shape;911;p49"/>
          <p:cNvSpPr txBox="1"/>
          <p:nvPr/>
        </p:nvSpPr>
        <p:spPr>
          <a:xfrm flipH="1">
            <a:off x="163750" y="4680125"/>
            <a:ext cx="735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Sorin, Drăghici.  Statistics and Data Analysis for Microarrays Using R and Bioconductor, Second Edition by Chapman and Hall/CRC  Series: Chapman &amp; Hall/CRC Mathematical and Computational Biology, 2016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1"/>
          <p:cNvSpPr txBox="1"/>
          <p:nvPr/>
        </p:nvSpPr>
        <p:spPr>
          <a:xfrm>
            <a:off x="272951" y="1333700"/>
            <a:ext cx="578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is to classify distinct groups: other methods seek to directly optimize this trait in classification</a:t>
            </a:r>
            <a:endParaRPr/>
          </a:p>
        </p:txBody>
      </p:sp>
      <p:sp>
        <p:nvSpPr>
          <p:cNvPr id="924" name="Google Shape;924;p51"/>
          <p:cNvSpPr txBox="1"/>
          <p:nvPr/>
        </p:nvSpPr>
        <p:spPr>
          <a:xfrm>
            <a:off x="879550" y="347060"/>
            <a:ext cx="685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Judging the quality of a cluster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5" name="Google Shape;925;p51"/>
          <p:cNvSpPr txBox="1"/>
          <p:nvPr/>
        </p:nvSpPr>
        <p:spPr>
          <a:xfrm>
            <a:off x="166525" y="4597750"/>
            <a:ext cx="7362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Sorin, Drăghici.  Statistics and Data Analysis for Microarrays Using R and Bioconductor, Second Edition by Chapman and Hall/CRC  Series: Chapman &amp; Hall/CRC Mathematical and Computational Biology, 2016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6" name="Google Shape;9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1966051"/>
            <a:ext cx="5951702" cy="25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29" y="1192650"/>
            <a:ext cx="3702845" cy="2535628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2"/>
          <p:cNvSpPr txBox="1"/>
          <p:nvPr/>
        </p:nvSpPr>
        <p:spPr>
          <a:xfrm>
            <a:off x="133350" y="3568404"/>
            <a:ext cx="53280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Silhouette width         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Sil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(b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-a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)/max(a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,b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-average within cluster distance with respect to gene i 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aseline="-25000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-average between cluster distance with respect to gene i   </a:t>
            </a:r>
            <a:endParaRPr/>
          </a:p>
        </p:txBody>
      </p:sp>
      <p:sp>
        <p:nvSpPr>
          <p:cNvPr id="934" name="Google Shape;934;p52"/>
          <p:cNvSpPr txBox="1"/>
          <p:nvPr/>
        </p:nvSpPr>
        <p:spPr>
          <a:xfrm>
            <a:off x="210075" y="349709"/>
            <a:ext cx="7772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Measuring the quality of clusters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5" name="Google Shape;935;p52"/>
          <p:cNvSpPr/>
          <p:nvPr/>
        </p:nvSpPr>
        <p:spPr>
          <a:xfrm rot="3036951">
            <a:off x="5743155" y="963190"/>
            <a:ext cx="114891" cy="1276464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6" name="Google Shape;936;p52"/>
          <p:cNvSpPr/>
          <p:nvPr/>
        </p:nvSpPr>
        <p:spPr>
          <a:xfrm rot="3185034">
            <a:off x="6042814" y="983726"/>
            <a:ext cx="114979" cy="1276455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7" name="Google Shape;937;p52"/>
          <p:cNvSpPr txBox="1"/>
          <p:nvPr/>
        </p:nvSpPr>
        <p:spPr>
          <a:xfrm>
            <a:off x="5690056" y="1878596"/>
            <a:ext cx="24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lead to low or negative Silhouette values</a:t>
            </a:r>
            <a:endParaRPr/>
          </a:p>
        </p:txBody>
      </p:sp>
      <p:grpSp>
        <p:nvGrpSpPr>
          <p:cNvPr id="938" name="Google Shape;938;p52"/>
          <p:cNvGrpSpPr/>
          <p:nvPr/>
        </p:nvGrpSpPr>
        <p:grpSpPr>
          <a:xfrm>
            <a:off x="133350" y="1565673"/>
            <a:ext cx="1900238" cy="738188"/>
            <a:chOff x="84" y="1315"/>
            <a:chExt cx="1197" cy="620"/>
          </a:xfrm>
        </p:grpSpPr>
        <p:sp>
          <p:nvSpPr>
            <p:cNvPr id="939" name="Google Shape;939;p52"/>
            <p:cNvSpPr txBox="1"/>
            <p:nvPr/>
          </p:nvSpPr>
          <p:spPr>
            <a:xfrm>
              <a:off x="84" y="1315"/>
              <a:ext cx="1197" cy="6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This guy has a low a</a:t>
              </a:r>
              <a:r>
                <a:rPr baseline="-25000"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r>
                <a:rPr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and a big b</a:t>
              </a:r>
              <a:r>
                <a:rPr baseline="-25000"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r>
                <a:rPr lang="en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-&gt; high Silhouette value</a:t>
              </a:r>
              <a:endParaRPr/>
            </a:p>
          </p:txBody>
        </p:sp>
        <p:cxnSp>
          <p:nvCxnSpPr>
            <p:cNvPr id="940" name="Google Shape;940;p52"/>
            <p:cNvCxnSpPr/>
            <p:nvPr/>
          </p:nvCxnSpPr>
          <p:spPr>
            <a:xfrm>
              <a:off x="1113" y="1578"/>
              <a:ext cx="168" cy="1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3"/>
          <p:cNvSpPr txBox="1"/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Silhouette plot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7" name="Google Shape;947;p53"/>
          <p:cNvPicPr preferRelativeResize="0"/>
          <p:nvPr/>
        </p:nvPicPr>
        <p:blipFill rotWithShape="1">
          <a:blip r:embed="rId3">
            <a:alphaModFix/>
          </a:blip>
          <a:srcRect b="38805" l="20786" r="50115" t="31235"/>
          <a:stretch/>
        </p:blipFill>
        <p:spPr>
          <a:xfrm>
            <a:off x="291849" y="1326964"/>
            <a:ext cx="4797567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4"/>
          <p:cNvSpPr txBox="1"/>
          <p:nvPr/>
        </p:nvSpPr>
        <p:spPr>
          <a:xfrm>
            <a:off x="207200" y="295595"/>
            <a:ext cx="685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Interpreting clusters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954" name="Google Shape;954;p54"/>
          <p:cNvSpPr txBox="1"/>
          <p:nvPr/>
        </p:nvSpPr>
        <p:spPr>
          <a:xfrm>
            <a:off x="0" y="3757650"/>
            <a:ext cx="51822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8422A"/>
                </a:solidFill>
                <a:latin typeface="Georgia"/>
                <a:ea typeface="Georgia"/>
                <a:cs typeface="Georgia"/>
                <a:sym typeface="Georgia"/>
              </a:rPr>
              <a:t>Take Home Message: </a:t>
            </a:r>
            <a:endParaRPr sz="1800">
              <a:solidFill>
                <a:srgbClr val="A8422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You Can Cluster Anything You Want and Anything in the Right Format Will Cluster. 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It Doesn’t Make it Relevant.</a:t>
            </a:r>
            <a:endParaRPr sz="1800"/>
          </a:p>
        </p:txBody>
      </p:sp>
      <p:pic>
        <p:nvPicPr>
          <p:cNvPr id="955" name="Google Shape;9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5" y="1184150"/>
            <a:ext cx="2762500" cy="25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675" y="1168199"/>
            <a:ext cx="2941525" cy="26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54"/>
          <p:cNvSpPr txBox="1"/>
          <p:nvPr/>
        </p:nvSpPr>
        <p:spPr>
          <a:xfrm>
            <a:off x="4412275" y="4487200"/>
            <a:ext cx="24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Source: Sorin, Drăghici.  Statistics and Data Analysis for Microarrays Using R and Bioconductor, 2016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-97600" y="4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" sz="300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Genome-wide analysis results in gene lists</a:t>
            </a:r>
            <a:endParaRPr sz="3000"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0" y="852300"/>
            <a:ext cx="30837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81495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Next: commonality between the genes in the list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2641" lvl="1" marL="548640" rtl="0" algn="l">
              <a:lnSpc>
                <a:spcPct val="80000"/>
              </a:lnSpc>
              <a:spcBef>
                <a:spcPts val="1176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Similar annotations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2641" lvl="1" marL="54864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Same Pathway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02641" lvl="1" marL="54864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Components of a Protein Complex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75641" lvl="1" marL="548640" rtl="0" algn="l">
              <a:lnSpc>
                <a:spcPct val="80000"/>
              </a:lnSpc>
              <a:spcBef>
                <a:spcPts val="444"/>
              </a:spcBef>
              <a:spcAft>
                <a:spcPts val="1600"/>
              </a:spcAft>
              <a:buSzPts val="1554"/>
              <a:buNone/>
            </a:pPr>
            <a:r>
              <a:t/>
            </a:r>
            <a:endParaRPr sz="222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612" y="2046200"/>
            <a:ext cx="3234776" cy="3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-364275" y="43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Gene lists as a discovery tool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-286225" y="945400"/>
            <a:ext cx="66441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449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390525" lvl="0" marL="6858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 so special about our Gene List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?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13716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Group genes based on similar expression patterns to learn more about them.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74295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1: cluster of correlated genes -&gt;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1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554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Align genes’ promoter regions in the cluster -&gt;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1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554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look for conserved Transcription Factor Binding sites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175641" lvl="1" marL="54864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554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6858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2: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Find an “unknown” gene in a list of genes -&gt;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1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554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if only up-regulated by a given treatment -&gt;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1" marL="274320" rtl="0" algn="l">
              <a:lnSpc>
                <a:spcPct val="80000"/>
              </a:lnSpc>
              <a:spcBef>
                <a:spcPts val="444"/>
              </a:spcBef>
              <a:spcAft>
                <a:spcPts val="1600"/>
              </a:spcAft>
              <a:buSzPts val="1554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provide a putative function for unknown gene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-402225" y="43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Gene set enrichment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95725" y="1152475"/>
            <a:ext cx="589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5575" lvl="0" marL="27432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Often when we characterize this list of genes, we use statistics to show that the property or annotation is significantly over-represented compared to if the list was created randomly.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177165" lvl="0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Two of the common statistical methods are 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21310" lvl="1" marL="548640" rtl="0" algn="l">
              <a:spcBef>
                <a:spcPts val="36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Hypergeometric Test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21310" lvl="1" marL="548640" rtl="0" algn="l">
              <a:spcBef>
                <a:spcPts val="360"/>
              </a:spcBef>
              <a:spcAft>
                <a:spcPts val="160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Fisher’s exact test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-411400" y="37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Gene Ontology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07050" y="1152475"/>
            <a:ext cx="59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37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“The Gene Ontology (GO) project is a collaborative effort to address the need for consistent descriptions of gene products in different databases.”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SzPts val="1369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295370" lvl="0" marL="27432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“The GO project has developed three structured controlled vocabularies (ontologies) that describe gene products in terms of their associated biological processes, cellular components and molecular functions in a species-independent manner.”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SzPts val="1369"/>
              <a:buNone/>
            </a:pPr>
            <a:r>
              <a:t/>
            </a:r>
            <a:endParaRPr sz="700">
              <a:latin typeface="Georgia"/>
              <a:ea typeface="Georgia"/>
              <a:cs typeface="Georgia"/>
              <a:sym typeface="Georgia"/>
            </a:endParaRPr>
          </a:p>
          <a:p>
            <a:pPr indent="-313988" lvl="1" marL="548640" rtl="0" algn="l">
              <a:lnSpc>
                <a:spcPct val="80000"/>
              </a:lnSpc>
              <a:spcBef>
                <a:spcPts val="336"/>
              </a:spcBef>
              <a:spcAft>
                <a:spcPts val="1600"/>
              </a:spcAft>
              <a:buSzPts val="1800"/>
              <a:buFont typeface="Georgia"/>
              <a:buChar char="○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“A gene product might be associated with or located in one or more cellular components; it is active in one or more biological processes, during which it performs one or more molecular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functions.”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16850" y="47986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http://geneontology.org/docs/introduction-to-go-resource/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0" y="590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" sz="297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GO is a directed acyclic graph</a:t>
            </a:r>
            <a:endParaRPr>
              <a:solidFill>
                <a:srgbClr val="134F5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50" y="698313"/>
            <a:ext cx="4789025" cy="4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838" y="698112"/>
            <a:ext cx="4789026" cy="440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025" y="631725"/>
            <a:ext cx="4846675" cy="4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