
<file path=[Content_Types].xml><?xml version="1.0" encoding="utf-8"?>
<Types xmlns="http://schemas.openxmlformats.org/package/2006/content-types">
  <Default ContentType="application/vnd.openxmlformats-officedocument.oleObject" Extension="bin"/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application/vnd.openxmlformats-officedocument.spreadsheetml.sheet" Extension="xlsx"/>
  <Default ContentType="application/xml" Extension="xml"/>
  <Override ContentType="application/vnd.openxmlformats-officedocument.drawingml.chart+xml" PartName="/ppt/charts/chart1.xml"/>
  <Override ContentType="application/vnd.openxmlformats-officedocument.extended-properties+xml" PartName="/docProps/app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tableStyles+xml" PartName="/ppt/tableStyle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package.core-properties+xml" PartName="/docProps/core.xml"/>
</Types>
</file>

<file path=_rels/.rels><?xml version="1.0" encoding="UTF-8" standalone="yes"?><Relationships xmlns="http://schemas.openxmlformats.org/package/2006/relationships"><Relationship Id="rId3" Target="ppt/presentation.xml" Type="http://schemas.openxmlformats.org/officeDocument/2006/relationships/officeDocument"/><Relationship Id="rId2" Target="docProps/core.xml" Type="http://schemas.openxmlformats.org/package/2006/relationships/metadata/core-properties"/><Relationship Id="rId1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saveSubsetFonts="1">
  <p:sldMasterIdLst>
    <p:sldMasterId id="2147483660" r:id="rId5"/>
  </p:sldMasterIdLst>
  <p:notesMasterIdLst>
    <p:notesMasterId r:id="rId6"/>
  </p:notesMasterIdLst>
  <p:handoutMasterIdLst>
    <p:handoutMasterId r:id="rId7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47"/>
    <p:restoredTop sz="94712"/>
  </p:normalViewPr>
  <p:slideViewPr>
    <p:cSldViewPr snapToGrid="0" snapToObjects="1">
      <p:cViewPr varScale="1">
        <p:scale>
          <a:sx d="100" n="61"/>
          <a:sy d="100" n="61"/>
        </p:scale>
        <p:origin x="1362" y="21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sorterViewPr>
    <p:cViewPr varScale="1">
      <p:scale>
        <a:sx d="1" n="1"/>
        <a:sy d="1" n="1"/>
      </p:scale>
      <p:origin x="0" y="-6849"/>
    </p:cViewPr>
  </p:sorterViewPr>
  <p:gridSpacing cx="76200" cy="76200"/>
</p:viewPr>
</file>

<file path=ppt/_rels/presentation.xml.rels><?xml version="1.0" encoding="UTF-8" standalone="yes"?><Relationships xmlns="http://schemas.openxmlformats.org/package/2006/relationships"><Relationship Id="rId32" Target="slides/slide25.xml" Type="http://schemas.openxmlformats.org/officeDocument/2006/relationships/slide"/><Relationship Id="rId31" Target="slides/slide24.xml" Type="http://schemas.openxmlformats.org/officeDocument/2006/relationships/slide"/><Relationship Id="rId30" Target="slides/slide23.xml" Type="http://schemas.openxmlformats.org/officeDocument/2006/relationships/slide"/><Relationship Id="rId27" Target="slides/slide20.xml" Type="http://schemas.openxmlformats.org/officeDocument/2006/relationships/slide"/><Relationship Id="rId26" Target="slides/slide19.xml" Type="http://schemas.openxmlformats.org/officeDocument/2006/relationships/slide"/><Relationship Id="rId25" Target="slides/slide18.xml" Type="http://schemas.openxmlformats.org/officeDocument/2006/relationships/slide"/><Relationship Id="rId24" Target="slides/slide17.xml" Type="http://schemas.openxmlformats.org/officeDocument/2006/relationships/slide"/><Relationship Id="rId21" Target="slides/slide14.xml" Type="http://schemas.openxmlformats.org/officeDocument/2006/relationships/slide"/><Relationship Id="rId19" Target="slides/slide12.xml" Type="http://schemas.openxmlformats.org/officeDocument/2006/relationships/slide"/><Relationship Id="rId20" Target="slides/slide13.xml" Type="http://schemas.openxmlformats.org/officeDocument/2006/relationships/slide"/><Relationship Id="rId18" Target="slides/slide11.xml" Type="http://schemas.openxmlformats.org/officeDocument/2006/relationships/slide"/><Relationship Id="rId17" Target="slides/slide10.xml" Type="http://schemas.openxmlformats.org/officeDocument/2006/relationships/slide"/><Relationship Id="rId16" Target="slides/slide9.xml" Type="http://schemas.openxmlformats.org/officeDocument/2006/relationships/slide"/><Relationship Id="rId15" Target="slides/slide8.xml" Type="http://schemas.openxmlformats.org/officeDocument/2006/relationships/slide"/><Relationship Id="rId14" Target="slides/slide7.xml" Type="http://schemas.openxmlformats.org/officeDocument/2006/relationships/slide"/><Relationship Id="rId13" Target="slides/slide6.xml" Type="http://schemas.openxmlformats.org/officeDocument/2006/relationships/slide"/><Relationship Id="rId12" Target="slides/slide5.xml" Type="http://schemas.openxmlformats.org/officeDocument/2006/relationships/slide"/><Relationship Id="rId11" Target="slides/slide4.xml" Type="http://schemas.openxmlformats.org/officeDocument/2006/relationships/slide"/><Relationship Id="rId10" Target="slides/slide3.xml" Type="http://schemas.openxmlformats.org/officeDocument/2006/relationships/slide"/><Relationship Id="rId9" Target="slides/slide2.xml" Type="http://schemas.openxmlformats.org/officeDocument/2006/relationships/slide"/><Relationship Id="rId8" Target="slides/slide1.xml" Type="http://schemas.openxmlformats.org/officeDocument/2006/relationships/slide"/><Relationship Id="rId7" Target="handoutMasters/handoutMaster1.xml" Type="http://schemas.openxmlformats.org/officeDocument/2006/relationships/handoutMaster"/><Relationship Id="rId6" Target="notesMasters/notesMaster1.xml" Type="http://schemas.openxmlformats.org/officeDocument/2006/relationships/notesMaster"/><Relationship Id="rId5" Target="slideMasters/slideMaster1.xml" Type="http://schemas.openxmlformats.org/officeDocument/2006/relationships/slideMaster"/><Relationship Id="rId4" Target="tableStyles.xml" Type="http://schemas.openxmlformats.org/officeDocument/2006/relationships/tableStyles"/><Relationship Id="rId3" Target="presProps.xml" Type="http://schemas.openxmlformats.org/officeDocument/2006/relationships/presProps"/><Relationship Id="rId23" Target="slides/slide16.xml" Type="http://schemas.openxmlformats.org/officeDocument/2006/relationships/slide"/><Relationship Id="rId29" Target="slides/slide22.xml" Type="http://schemas.openxmlformats.org/officeDocument/2006/relationships/slide"/><Relationship Id="rId2" Target="viewProps.xml" Type="http://schemas.openxmlformats.org/officeDocument/2006/relationships/viewProps"/><Relationship Id="rId22" Target="slides/slide15.xml" Type="http://schemas.openxmlformats.org/officeDocument/2006/relationships/slide"/><Relationship Id="rId28" Target="slides/slide21.xml" Type="http://schemas.openxmlformats.org/officeDocument/2006/relationships/slide"/><Relationship Id="rId1" Target="theme/theme2.xml" Type="http://schemas.openxmlformats.org/officeDocument/2006/relationships/theme"/></Relationships>
</file>

<file path=ppt/charts/_rels/chart1.xml.rels><?xml version="1.0" encoding="UTF-8" standalone="yes"?><Relationships xmlns="http://schemas.openxmlformats.org/package/2006/relationships"><Relationship Id="rId1" Target="../embeddings/Microsoft_Excel_Worksheet.xlsx" Type="http://schemas.openxmlformats.org/officeDocument/2006/relationships/package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spPr>
            <a:ln w="19050">
              <a:noFill/>
            </a:ln>
          </c:spPr>
          <c:xVal>
            <c:numRef>
              <c:f>Sheet1!$A$2:$A$10</c:f>
              <c:numCache>
                <c:formatCode>General</c:formatCode>
                <c:ptCount val="9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6</c:v>
                </c:pt>
                <c:pt idx="4">
                  <c:v>8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4</c:v>
                </c:pt>
                <c:pt idx="1">
                  <c:v>4</c:v>
                </c:pt>
                <c:pt idx="2">
                  <c:v>6</c:v>
                </c:pt>
                <c:pt idx="3">
                  <c:v>6</c:v>
                </c:pt>
                <c:pt idx="4">
                  <c:v>7</c:v>
                </c:pt>
                <c:pt idx="5">
                  <c:v>9</c:v>
                </c:pt>
                <c:pt idx="6">
                  <c:v>12</c:v>
                </c:pt>
                <c:pt idx="8">
                  <c:v>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0D6-CD49-95BE-EA4AEB623C8A}"/>
            </c:ext>
          </c:extLst>
          <c:trendline>
            <c:trendlineType val="linear"/>
            <c:dispRSqr val="0"/>
            <c:dispEq val="0"/>
          </c:trendline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51489360"/>
        <c:axId val="-2121578160"/>
      </c:scatterChart>
      <c:valAx>
        <c:axId val="-20514893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21578160"/>
        <c:crosses val="autoZero"/>
        <c:crossBetween val="midCat"/>
      </c:valAx>
      <c:valAx>
        <c:axId val="-21215781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51489360"/>
        <c:crosses val="autoZero"/>
        <c:crossBetween val="midCat"/>
      </c:valAx>
    </c:plotArea>
    <c:plotVisOnly val="1"/>
    <c:dispBlanksAs val="gap"/>
    <c:showDLblsOverMax val="0"/>
  </c:chart>
  <c:txPr>
    <a:bodyPr numCol="1"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<Relationships xmlns="http://schemas.openxmlformats.org/package/2006/relationships"><Relationship Id="rId1" Target="../theme/theme3.xml" Type="http://schemas.openxmlformats.org/officeDocument/2006/relationships/theme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bIns="45720" lIns="91440" numCol="1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sz="quarter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bIns="45720" lIns="91440" numCol="1" rIns="91440" rtlCol="0" tIns="45720" vert="horz"/>
          <a:lstStyle>
            <a:lvl1pPr algn="r">
              <a:defRPr sz="1200"/>
            </a:lvl1pPr>
          </a:lstStyle>
          <a:p>
            <a:fld id="{F3576D4D-5B19-114C-8457-97D0991E3F1F}" type="datetimeFigureOut">
              <a:rPr lang="en-US" smtClean="0"/>
              <a:pPr/>
              <a:t>3/17/2021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2" sz="quarter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anchor="b" bIns="45720" lIns="91440" numCol="1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3" sz="quarter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="b" bIns="45720" lIns="91440" numCol="1" rIns="91440" rtlCol="0" tIns="45720" vert="horz"/>
          <a:lstStyle>
            <a:lvl1pPr algn="r">
              <a:defRPr sz="1200"/>
            </a:lvl1pPr>
          </a:lstStyle>
          <a:p>
            <a:fld id="{4E07D6C6-313B-8D42-8554-F490C3FFCA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70887"/>
      </p:ext>
    </p:extLst>
  </p:cSld>
  <p:clrMap accent1="accent1" accent2="accent2" accent3="accent3" accent4="accent4" accent5="accent5" accent6="accent6" bg1="lt1" bg2="lt2" folHlink="folHlink" hlink="hlink" tx1="dk1" tx2="dk2"/>
</p:handoutMaster>
</file>

<file path=ppt/notesMasters/_rels/notesMaster1.xml.rels><?xml version="1.0" encoding="UTF-8" standalone="yes"?>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bIns="45720" lIns="91440" numCol="1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bIns="45720" lIns="91440" numCol="1" rIns="91440" rtlCol="0" tIns="45720" vert="horz"/>
          <a:lstStyle>
            <a:lvl1pPr algn="r">
              <a:defRPr sz="1200"/>
            </a:lvl1pPr>
          </a:lstStyle>
          <a:p>
            <a:fld id="{0DD62C4A-7030-B143-AD3C-CB0D54D8C740}" type="datetimeFigureOut">
              <a:rPr lang="en-US" smtClean="0"/>
              <a:pPr/>
              <a:t>3/17/2021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numCol="1" rIns="91440" rtlCol="0" tIns="45720" vert="horz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bIns="45720" lIns="91440" numCol="1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anchor="b" bIns="45720" lIns="91440" numCol="1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="b" bIns="45720" lIns="91440" numCol="1" rIns="91440" rtlCol="0" tIns="45720" vert="horz"/>
          <a:lstStyle>
            <a:lvl1pPr algn="r">
              <a:defRPr sz="1200"/>
            </a:lvl1pPr>
          </a:lstStyle>
          <a:p>
            <a:fld id="{0B7F3D62-A97F-D646-9F25-78040F32F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61591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4572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2" Target="../slides/slide13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2.xml.rels><?xml version="1.0" encoding="UTF-8" standalone="yes"?><Relationships xmlns="http://schemas.openxmlformats.org/package/2006/relationships"><Relationship Id="rId2" Target="../slides/slide15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3.xml.rels><?xml version="1.0" encoding="UTF-8" standalone="yes"?><Relationships xmlns="http://schemas.openxmlformats.org/package/2006/relationships"><Relationship Id="rId2" Target="../slides/slide16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4.xml.rels><?xml version="1.0" encoding="UTF-8" standalone="yes"?><Relationships xmlns="http://schemas.openxmlformats.org/package/2006/relationships"><Relationship Id="rId2" Target="../slides/slide17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5.xml.rels><?xml version="1.0" encoding="UTF-8" standalone="yes"?><Relationships xmlns="http://schemas.openxmlformats.org/package/2006/relationships"><Relationship Id="rId2" Target="../slides/slide18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ChangeArrowheads="1" noGrp="1"/>
          </p:cNvSpPr>
          <p:nvPr>
            <p:ph idx="5" sz="quarter" type="sldNum"/>
          </p:nvPr>
        </p:nvSpPr>
        <p:spPr>
          <a:noFill/>
        </p:spPr>
        <p:txBody>
          <a:bodyPr numCol="1"/>
          <a:lstStyle/>
          <a:p>
            <a:fld id="{15EBB1E2-4B0A-344B-9F89-7B8E424F492E}" type="slidenum">
              <a:rPr lang="en-US"/>
              <a:pPr/>
              <a:t>13</a:t>
            </a:fld>
            <a:endParaRPr lang="en-US"/>
          </a:p>
        </p:txBody>
      </p:sp>
      <p:sp>
        <p:nvSpPr>
          <p:cNvPr id="28675" name="Rectangle 2"/>
          <p:cNvSpPr>
            <a:spLocks noChangeArrowheads="1" noChangeAspect="1" noGrp="1" noRot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ChangeArrowheads="1" noGrp="1"/>
          </p:cNvSpPr>
          <p:nvPr>
            <p:ph idx="1" type="body"/>
          </p:nvPr>
        </p:nvSpPr>
        <p:spPr>
          <a:noFill/>
          <a:ln/>
        </p:spPr>
        <p:txBody>
          <a:bodyPr numCol="1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6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ChangeArrowheads="1" noGrp="1"/>
          </p:cNvSpPr>
          <p:nvPr>
            <p:ph idx="5" sz="quarter" type="sldNum"/>
          </p:nvPr>
        </p:nvSpPr>
        <p:spPr>
          <a:noFill/>
        </p:spPr>
        <p:txBody>
          <a:bodyPr numCol="1"/>
          <a:lstStyle/>
          <a:p>
            <a:fld id="{DC99DC02-6356-314F-ADD3-CE67179E7DC6}" type="slidenum">
              <a:rPr lang="en-US"/>
              <a:pPr/>
              <a:t>15</a:t>
            </a:fld>
            <a:endParaRPr lang="en-US"/>
          </a:p>
        </p:txBody>
      </p:sp>
      <p:sp>
        <p:nvSpPr>
          <p:cNvPr id="38915" name="Rectangle 2"/>
          <p:cNvSpPr>
            <a:spLocks noChangeArrowheads="1" noChangeAspect="1" noGrp="1" noRot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ChangeArrowheads="1" noGrp="1"/>
          </p:cNvSpPr>
          <p:nvPr>
            <p:ph idx="1" type="body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numCol="1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33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ChangeArrowheads="1" noGrp="1"/>
          </p:cNvSpPr>
          <p:nvPr>
            <p:ph idx="5" sz="quarter" type="sldNum"/>
          </p:nvPr>
        </p:nvSpPr>
        <p:spPr>
          <a:noFill/>
        </p:spPr>
        <p:txBody>
          <a:bodyPr numCol="1"/>
          <a:lstStyle/>
          <a:p>
            <a:fld id="{E3948DDA-ED7D-2F4C-91B0-41AC8C821998}" type="slidenum">
              <a:rPr lang="en-US"/>
              <a:pPr/>
              <a:t>16</a:t>
            </a:fld>
            <a:endParaRPr lang="en-US"/>
          </a:p>
        </p:txBody>
      </p:sp>
      <p:sp>
        <p:nvSpPr>
          <p:cNvPr id="40963" name="Rectangle 2"/>
          <p:cNvSpPr>
            <a:spLocks noChangeArrowheads="1" noChangeAspect="1" noGrp="1" noRot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ChangeArrowheads="1" noGrp="1"/>
          </p:cNvSpPr>
          <p:nvPr>
            <p:ph idx="1" type="body"/>
          </p:nvPr>
        </p:nvSpPr>
        <p:spPr>
          <a:noFill/>
          <a:ln/>
        </p:spPr>
        <p:txBody>
          <a:bodyPr numCol="1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10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ChangeArrowheads="1" noGrp="1"/>
          </p:cNvSpPr>
          <p:nvPr>
            <p:ph idx="5" sz="quarter" type="sldNum"/>
          </p:nvPr>
        </p:nvSpPr>
        <p:spPr>
          <a:noFill/>
        </p:spPr>
        <p:txBody>
          <a:bodyPr numCol="1"/>
          <a:lstStyle/>
          <a:p>
            <a:fld id="{C288E45E-164A-6B40-B68C-332BAE7079BF}" type="slidenum">
              <a:rPr lang="en-US"/>
              <a:pPr/>
              <a:t>17</a:t>
            </a:fld>
            <a:endParaRPr lang="en-US"/>
          </a:p>
        </p:txBody>
      </p:sp>
      <p:sp>
        <p:nvSpPr>
          <p:cNvPr id="51203" name="Rectangle 2"/>
          <p:cNvSpPr>
            <a:spLocks noChangeArrowheads="1" noChangeAspect="1" noGrp="1" noRot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ChangeArrowheads="1" noGrp="1"/>
          </p:cNvSpPr>
          <p:nvPr>
            <p:ph idx="1" type="body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numCol="1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17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ChangeArrowheads="1" noGrp="1"/>
          </p:cNvSpPr>
          <p:nvPr>
            <p:ph idx="5" sz="quarter" type="sldNum"/>
          </p:nvPr>
        </p:nvSpPr>
        <p:spPr>
          <a:noFill/>
        </p:spPr>
        <p:txBody>
          <a:bodyPr numCol="1"/>
          <a:lstStyle/>
          <a:p>
            <a:fld id="{76D25281-6740-7E45-AA7E-B25B8E99D070}" type="slidenum">
              <a:rPr lang="en-US"/>
              <a:pPr/>
              <a:t>18</a:t>
            </a:fld>
            <a:endParaRPr lang="en-US"/>
          </a:p>
        </p:txBody>
      </p:sp>
      <p:sp>
        <p:nvSpPr>
          <p:cNvPr id="59395" name="Rectangle 2"/>
          <p:cNvSpPr>
            <a:spLocks noChangeArrowheads="1" noChangeAspect="1" noGrp="1" noRot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ChangeArrowheads="1" noGrp="1"/>
          </p:cNvSpPr>
          <p:nvPr>
            <p:ph idx="1" type="body"/>
          </p:nvPr>
        </p:nvSpPr>
        <p:spPr>
          <a:noFill/>
          <a:ln/>
        </p:spPr>
        <p:txBody>
          <a:bodyPr numCol="1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5150"/>
      </p:ext>
    </p:extLst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 numCol="1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idx="1" type="subTitle"/>
          </p:nvPr>
        </p:nvSpPr>
        <p:spPr>
          <a:xfrm>
            <a:off x="1219200" y="5124450"/>
            <a:ext cx="6858000" cy="533400"/>
          </a:xfrm>
        </p:spPr>
        <p:txBody>
          <a:bodyPr numCol="1"/>
          <a:lstStyle>
            <a:lvl1pPr algn="r" indent="0" marL="0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idx="10" sz="half" type="dt"/>
          </p:nvPr>
        </p:nvSpPr>
        <p:spPr>
          <a:xfrm>
            <a:off x="6400800" y="6355080"/>
            <a:ext cx="2286000" cy="365760"/>
          </a:xfrm>
        </p:spPr>
        <p:txBody>
          <a:bodyPr numCol="1"/>
          <a:lstStyle>
            <a:lvl1pPr>
              <a:defRPr sz="1400"/>
            </a:lvl1pPr>
          </a:lstStyle>
          <a:p>
            <a:fld id="{86E6D472-18C9-1B47-A9B3-140744D26E88}" type="datetimeFigureOut">
              <a:rPr lang="en-US" smtClean="0"/>
              <a:pPr/>
              <a:t>3/17/2021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idx="11" sz="quarter" type="ftr"/>
          </p:nvPr>
        </p:nvSpPr>
        <p:spPr>
          <a:xfrm>
            <a:off x="2898648" y="6355080"/>
            <a:ext cx="3474720" cy="365760"/>
          </a:xfrm>
        </p:spPr>
        <p:txBody>
          <a:bodyPr numCol="1"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idx="12" sz="quarter" type="sldNum"/>
          </p:nvPr>
        </p:nvSpPr>
        <p:spPr>
          <a:xfrm>
            <a:off x="1216152" y="6355080"/>
            <a:ext cx="1219200" cy="365760"/>
          </a:xfrm>
        </p:spPr>
        <p:txBody>
          <a:bodyPr numCol="1"/>
          <a:lstStyle/>
          <a:p>
            <a:fld id="{373F6889-913F-F24C-9CA0-AF5F6A8ABD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algn="ctr" cap="rnd" cmpd="sng" w="6350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numCol="1"/>
          <a:lstStyle/>
          <a:p>
            <a:pPr algn="ctr" eaLnBrk="1" hangingPunct="1" latinLnBrk="0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algn="ctr" cap="rnd" cmpd="sng" w="6350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numCol="1"/>
          <a:lstStyle/>
          <a:p>
            <a:pPr algn="ctr" eaLnBrk="1" hangingPunct="1" latinLnBrk="0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algn="ctr" cap="rnd" cmpd="sng" w="6350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numCol="1"/>
          <a:lstStyle/>
          <a:p>
            <a:pPr algn="ctr" eaLnBrk="1" hangingPunct="1" latinLnBrk="0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algn="ctr" cap="rnd" cmpd="sng" w="6350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numCol="1"/>
          <a:lstStyle/>
          <a:p>
            <a:pPr algn="ctr" eaLnBrk="1" hangingPunct="1" latinLnBrk="0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86E6D472-18C9-1B47-A9B3-140744D26E88}" type="datetimeFigureOut">
              <a:rPr lang="en-US" smtClean="0"/>
              <a:pPr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373F6889-913F-F24C-9CA0-AF5F6A8ABD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86E6D472-18C9-1B47-A9B3-140744D26E88}" type="datetimeFigureOut">
              <a:rPr lang="en-US" smtClean="0"/>
              <a:pPr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373F6889-913F-F24C-9CA0-AF5F6A8ABD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>
          <a:xfrm>
            <a:off x="457200" y="6353175"/>
            <a:ext cx="8229600" cy="0"/>
          </a:xfrm>
          <a:prstGeom prst="line">
            <a:avLst/>
          </a:prstGeom>
          <a:noFill/>
          <a:ln algn="ctr" cap="flat" cmpd="sng" w="9525">
            <a:solidFill>
              <a:schemeClr val="accent2"/>
            </a:solidFill>
            <a:prstDash val="dash"/>
            <a:round/>
            <a:headEnd len="med" type="none" w="med"/>
            <a:tailEnd len="med" type="none" w="med"/>
          </a:ln>
          <a:effectLst/>
        </p:spPr>
        <p:txBody>
          <a:bodyPr anchor="t" bIns="45720" compatLnSpc="1" lIns="91440" numCol="1" rIns="91440" tIns="45720" vert="horz" wrap="square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algn="ctr" cap="rnd" cmpd="sng" w="25400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numCol="1"/>
          <a:lstStyle/>
          <a:p>
            <a:pPr algn="ctr" eaLnBrk="1" hangingPunct="1" latinLnBrk="0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>
          <a:xfrm rot="5400000">
            <a:off x="3629607" y="3201952"/>
            <a:ext cx="5852160" cy="0"/>
          </a:xfrm>
          <a:prstGeom prst="line">
            <a:avLst/>
          </a:prstGeom>
          <a:noFill/>
          <a:ln algn="ctr" cap="flat" cmpd="sng" w="9525">
            <a:solidFill>
              <a:schemeClr val="accent2"/>
            </a:solidFill>
            <a:prstDash val="dash"/>
            <a:round/>
            <a:headEnd len="med" type="none" w="med"/>
            <a:tailEnd len="med" type="none" w="med"/>
          </a:ln>
          <a:effectLst/>
        </p:spPr>
        <p:txBody>
          <a:bodyPr anchor="t" bIns="45720" compatLnSpc="1" lIns="91440" numCol="1" rIns="91440" tIns="45720" vert="horz" wrap="square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ChangeArrowheads="1" noGrp="1"/>
          </p:cNvSpPr>
          <p:nvPr>
            <p:ph idx="10" sz="half" type="dt"/>
          </p:nvPr>
        </p:nvSpPr>
        <p:spPr>
          <a:ln/>
        </p:spPr>
        <p:txBody>
          <a:bodyPr numCol="1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ChangeArrowheads="1" noGrp="1"/>
          </p:cNvSpPr>
          <p:nvPr>
            <p:ph idx="11" sz="quarter" type="ftr"/>
          </p:nvPr>
        </p:nvSpPr>
        <p:spPr>
          <a:ln/>
        </p:spPr>
        <p:txBody>
          <a:bodyPr numCol="1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ChangeArrowheads="1" noGrp="1"/>
          </p:cNvSpPr>
          <p:nvPr>
            <p:ph idx="12" sz="quarter" type="sldNum"/>
          </p:nvPr>
        </p:nvSpPr>
        <p:spPr>
          <a:ln/>
        </p:spPr>
        <p:txBody>
          <a:bodyPr numCol="1"/>
          <a:lstStyle>
            <a:lvl1pPr>
              <a:defRPr/>
            </a:lvl1pPr>
          </a:lstStyle>
          <a:p>
            <a:pPr>
              <a:defRPr/>
            </a:pPr>
            <a:fld id="{CD22554B-0484-1E44-8D1A-F5E7166528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86E6D472-18C9-1B47-A9B3-140744D26E88}" type="datetimeFigureOut">
              <a:rPr lang="en-US" smtClean="0"/>
              <a:pPr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373F6889-913F-F24C-9CA0-AF5F6A8ABD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 sz="quarter"/>
          </p:nvPr>
        </p:nvSpPr>
        <p:spPr>
          <a:xfrm>
            <a:off x="457200" y="1219200"/>
            <a:ext cx="8229600" cy="4937760"/>
          </a:xfrm>
        </p:spPr>
        <p:txBody>
          <a:bodyPr numCol="1"/>
          <a:lstStyle/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 numCol="1"/>
          <a:lstStyle>
            <a:lvl1pPr algn="r">
              <a:buNone/>
              <a:defRPr b="0" baseline="0" cap="none" sz="32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295400" y="4267200"/>
            <a:ext cx="6781800" cy="1143000"/>
          </a:xfrm>
        </p:spPr>
        <p:txBody>
          <a:bodyPr anchor="t" anchorCtr="0" numCol="1"/>
          <a:lstStyle>
            <a:lvl1pPr algn="r"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>
          <a:xfrm>
            <a:off x="6400800" y="6355080"/>
            <a:ext cx="2286000" cy="365760"/>
          </a:xfrm>
        </p:spPr>
        <p:txBody>
          <a:bodyPr numCol="1"/>
          <a:lstStyle/>
          <a:p>
            <a:fld id="{86E6D472-18C9-1B47-A9B3-140744D26E88}" type="datetimeFigureOut">
              <a:rPr lang="en-US" smtClean="0"/>
              <a:pPr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>
          <a:xfrm>
            <a:off x="2898648" y="6355080"/>
            <a:ext cx="3474720" cy="365760"/>
          </a:xfrm>
        </p:spPr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>
          <a:xfrm>
            <a:off x="1069848" y="6355080"/>
            <a:ext cx="1520952" cy="365760"/>
          </a:xfrm>
        </p:spPr>
        <p:txBody>
          <a:bodyPr numCol="1"/>
          <a:lstStyle/>
          <a:p>
            <a:fld id="{373F6889-913F-F24C-9CA0-AF5F6A8ABD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algn="ctr" cap="rnd" cmpd="sng" w="6350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numCol="1"/>
          <a:lstStyle/>
          <a:p>
            <a:pPr algn="ctr" eaLnBrk="1" hangingPunct="1" latinLnBrk="0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algn="ctr" cap="rnd" cmpd="sng" w="6350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numCol="1"/>
          <a:lstStyle/>
          <a:p>
            <a:pPr algn="ctr" eaLnBrk="1" hangingPunct="1" latinLnBrk="0"/>
            <a:endParaRPr kumimoji="0" lang="en-US"/>
          </a:p>
        </p:txBody>
      </p:sp>
    </p:spTree>
  </p:cSld>
  <p:clrMapOvr>
    <a:overrideClrMapping accent1="accent1" accent2="accent2" accent3="accent3" accent4="accent4" accent5="accent5" accent6="accent6" bg1="dk1" bg2="dk2" folHlink="folHlink" hlink="hlink" tx1="lt1" tx2="lt2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numCol="1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86E6D472-18C9-1B47-A9B3-140744D26E88}" type="datetimeFigureOut">
              <a:rPr lang="en-US" smtClean="0"/>
              <a:pPr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373F6889-913F-F24C-9CA0-AF5F6A8ABD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 sz="quarter"/>
          </p:nvPr>
        </p:nvSpPr>
        <p:spPr>
          <a:xfrm>
            <a:off x="457200" y="1219200"/>
            <a:ext cx="4041648" cy="4937760"/>
          </a:xfrm>
        </p:spPr>
        <p:txBody>
          <a:bodyPr numCol="1"/>
          <a:lstStyle/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idx="2" sz="quarter"/>
          </p:nvPr>
        </p:nvSpPr>
        <p:spPr>
          <a:xfrm>
            <a:off x="4632198" y="1216152"/>
            <a:ext cx="4041648" cy="4937760"/>
          </a:xfrm>
        </p:spPr>
        <p:txBody>
          <a:bodyPr numCol="1"/>
          <a:lstStyle/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 numCol="1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 anchorCtr="0" lIns="91440" numCol="1">
            <a:noAutofit/>
          </a:bodyPr>
          <a:lstStyle>
            <a:lvl1pPr indent="0" marL="0">
              <a:buNone/>
              <a:defRPr b="1" sz="2400">
                <a:solidFill>
                  <a:schemeClr val="accent2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3" sz="half" type="body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 anchorCtr="0" lIns="91440" numCol="1"/>
          <a:lstStyle>
            <a:lvl1pPr indent="0" marL="0">
              <a:buNone/>
              <a:defRPr b="1" sz="2400">
                <a:solidFill>
                  <a:schemeClr val="accent2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86E6D472-18C9-1B47-A9B3-140744D26E88}" type="datetimeFigureOut">
              <a:rPr lang="en-US" smtClean="0"/>
              <a:pPr/>
              <a:t>3/17/2021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373F6889-913F-F24C-9CA0-AF5F6A8ABD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idx="2" sz="quarter"/>
          </p:nvPr>
        </p:nvSpPr>
        <p:spPr>
          <a:xfrm>
            <a:off x="457200" y="2133600"/>
            <a:ext cx="4038600" cy="4038600"/>
          </a:xfrm>
        </p:spPr>
        <p:txBody>
          <a:bodyPr numCol="1"/>
          <a:lstStyle/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idx="4" sz="quarter"/>
          </p:nvPr>
        </p:nvSpPr>
        <p:spPr>
          <a:xfrm>
            <a:off x="4648200" y="2133600"/>
            <a:ext cx="4038600" cy="4038600"/>
          </a:xfrm>
        </p:spPr>
        <p:txBody>
          <a:bodyPr numCol="1"/>
          <a:lstStyle/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numCol="1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86E6D472-18C9-1B47-A9B3-140744D26E88}" type="datetimeFigureOut">
              <a:rPr lang="en-US" smtClean="0"/>
              <a:pPr/>
              <a:t>3/17/2021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373F6889-913F-F24C-9CA0-AF5F6A8ABD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algn="ctr" cap="rnd" cmpd="sng" w="25400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numCol="1"/>
          <a:lstStyle/>
          <a:p>
            <a:pPr algn="ctr" eaLnBrk="1" hangingPunct="1" latinLnBrk="0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86E6D472-18C9-1B47-A9B3-140744D26E88}" type="datetimeFigureOut">
              <a:rPr lang="en-US" smtClean="0"/>
              <a:pPr/>
              <a:t>3/17/2021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373F6889-913F-F24C-9CA0-AF5F6A8ABD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>
          <a:xfrm>
            <a:off x="457200" y="6353175"/>
            <a:ext cx="8229600" cy="0"/>
          </a:xfrm>
          <a:prstGeom prst="line">
            <a:avLst/>
          </a:prstGeom>
          <a:noFill/>
          <a:ln algn="ctr" cap="flat" cmpd="sng" w="9525">
            <a:solidFill>
              <a:schemeClr val="accent2"/>
            </a:solidFill>
            <a:prstDash val="dash"/>
            <a:round/>
            <a:headEnd len="med" type="none" w="med"/>
            <a:tailEnd len="med" type="none" w="med"/>
          </a:ln>
          <a:effectLst/>
        </p:spPr>
        <p:txBody>
          <a:bodyPr anchor="t" bIns="45720" compatLnSpc="1" lIns="91440" numCol="1" rIns="91440" tIns="45720" vert="horz" wrap="square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algn="ctr" cap="rnd" cmpd="sng" w="25400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numCol="1"/>
          <a:lstStyle/>
          <a:p>
            <a:pPr algn="ctr" eaLnBrk="1" hangingPunct="1" latinLnBrk="0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 numCol="1">
            <a:noAutofit/>
          </a:bodyPr>
          <a:lstStyle>
            <a:lvl1pPr algn="l">
              <a:buNone/>
              <a:defRPr b="1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2" type="body"/>
          </p:nvPr>
        </p:nvSpPr>
        <p:spPr>
          <a:xfrm>
            <a:off x="6324600" y="1219200"/>
            <a:ext cx="2514600" cy="4843463"/>
          </a:xfrm>
        </p:spPr>
        <p:txBody>
          <a:bodyPr numCol="1"/>
          <a:lstStyle>
            <a:lvl1pPr indent="0" marL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eaLnBrk="1" hangingPunct="1" latinLnBrk="0" lvl="0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86E6D472-18C9-1B47-A9B3-140744D26E88}" type="datetimeFigureOut">
              <a:rPr lang="en-US" smtClean="0"/>
              <a:pPr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373F6889-913F-F24C-9CA0-AF5F6A8ABD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>
          <a:xfrm>
            <a:off x="457200" y="6353175"/>
            <a:ext cx="8229600" cy="0"/>
          </a:xfrm>
          <a:prstGeom prst="line">
            <a:avLst/>
          </a:prstGeom>
          <a:noFill/>
          <a:ln algn="ctr" cap="flat" cmpd="sng" w="9525">
            <a:solidFill>
              <a:schemeClr val="accent2"/>
            </a:solidFill>
            <a:prstDash val="dash"/>
            <a:round/>
            <a:headEnd len="med" type="none" w="med"/>
            <a:tailEnd len="med" type="none" w="med"/>
          </a:ln>
          <a:effectLst/>
        </p:spPr>
        <p:txBody>
          <a:bodyPr anchor="t" bIns="45720" compatLnSpc="1" lIns="91440" numCol="1" rIns="91440" tIns="45720" vert="horz" wrap="square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>
          <a:xfrm rot="5400000">
            <a:off x="3160645" y="3324225"/>
            <a:ext cx="6035040" cy="0"/>
          </a:xfrm>
          <a:prstGeom prst="line">
            <a:avLst/>
          </a:prstGeom>
          <a:noFill/>
          <a:ln algn="ctr" cap="flat" cmpd="sng" w="9525">
            <a:solidFill>
              <a:schemeClr val="accent2"/>
            </a:solidFill>
            <a:prstDash val="dash"/>
            <a:round/>
            <a:headEnd len="med" type="none" w="med"/>
            <a:tailEnd len="med" type="none" w="med"/>
          </a:ln>
          <a:effectLst/>
        </p:spPr>
        <p:txBody>
          <a:bodyPr anchor="t" bIns="45720" compatLnSpc="1" lIns="91440" numCol="1" rIns="91440" tIns="45720" vert="horz" wrap="square"/>
          <a:lstStyle/>
          <a:p>
            <a:endParaRPr dirty="0"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algn="ctr" cap="rnd" cmpd="sng" w="25400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numCol="1"/>
          <a:lstStyle/>
          <a:p>
            <a:pPr algn="ctr" eaLnBrk="1" hangingPunct="1" latinLnBrk="0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idx="1" sz="quarter"/>
          </p:nvPr>
        </p:nvSpPr>
        <p:spPr>
          <a:xfrm>
            <a:off x="304800" y="304800"/>
            <a:ext cx="5715000" cy="5715000"/>
          </a:xfrm>
        </p:spPr>
        <p:txBody>
          <a:bodyPr numCol="1"/>
          <a:lstStyle/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anchor="ctr" lIns="274320" numCol="1"/>
          <a:lstStyle>
            <a:lvl1pPr algn="r">
              <a:buNone/>
              <a:defRPr b="0" sz="20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 numCol="1"/>
          <a:lstStyle>
            <a:lvl1pPr indent="0" marL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dirty="0"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219200"/>
            <a:ext cx="8229600" cy="533400"/>
          </a:xfrm>
        </p:spPr>
        <p:txBody>
          <a:bodyPr anchor="ctr" anchorCtr="0" numCol="1"/>
          <a:lstStyle>
            <a:lvl1pPr algn="l" indent="0" marL="0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86E6D472-18C9-1B47-A9B3-140744D26E88}" type="datetimeFigureOut">
              <a:rPr lang="en-US" smtClean="0"/>
              <a:pPr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373F6889-913F-F24C-9CA0-AF5F6A8ABD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>
          <a:xfrm>
            <a:off x="457200" y="6353175"/>
            <a:ext cx="8229600" cy="0"/>
          </a:xfrm>
          <a:prstGeom prst="line">
            <a:avLst/>
          </a:prstGeom>
          <a:noFill/>
          <a:ln algn="ctr" cap="flat" cmpd="sng" w="9525">
            <a:solidFill>
              <a:schemeClr val="accent2"/>
            </a:solidFill>
            <a:prstDash val="dash"/>
            <a:round/>
            <a:headEnd len="med" type="none" w="med"/>
            <a:tailEnd len="med" type="none" w="med"/>
          </a:ln>
          <a:effectLst/>
        </p:spPr>
        <p:txBody>
          <a:bodyPr anchor="t" bIns="45720" compatLnSpc="1" lIns="91440" numCol="1" rIns="91440" tIns="45720" vert="horz" wrap="square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algn="ctr" cap="rnd" cmpd="sng" w="25400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numCol="1"/>
          <a:lstStyle/>
          <a:p>
            <a:pPr algn="ctr" eaLnBrk="1" hangingPunct="1" latinLnBrk="0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algn="ctr" cap="rnd" cmpd="sng" w="6350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numCol="1"/>
          <a:lstStyle/>
          <a:p>
            <a:pPr algn="ctr" eaLnBrk="1" hangingPunct="1" latinLnBrk="0"/>
            <a:endParaRPr kumimoji="0" lang="en-US"/>
          </a:p>
        </p:txBody>
      </p:sp>
    </p:spTree>
  </p:cSld>
  <p:clrMapOvr>
    <a:overrideClrMapping accent1="accent1" accent2="accent2" accent3="accent3" accent4="accent4" accent5="accent5" accent6="accent6" bg1="dk1" bg2="dk2" folHlink="folHlink" hlink="hlink" tx1="lt1" tx2="lt2"/>
  </p:clrMapOvr>
</p:sldLayout>
</file>

<file path=ppt/slideMasters/_rels/slideMaster1.xml.rels><?xml version="1.0" encoding="UTF-8" standalone="yes"?><Relationships xmlns="http://schemas.openxmlformats.org/package/2006/relationships"><Relationship Id="rId13" Target="../slideLayouts/slideLayout12.xml" Type="http://schemas.openxmlformats.org/officeDocument/2006/relationships/slideLayout"/><Relationship Id="rId12" Target="../slideLayouts/slideLayout11.xml" Type="http://schemas.openxmlformats.org/officeDocument/2006/relationships/slideLayout"/><Relationship Id="rId11" Target="../slideLayouts/slideLayout10.xml" Type="http://schemas.openxmlformats.org/officeDocument/2006/relationships/slideLayout"/><Relationship Id="rId9" Target="../slideLayouts/slideLayout8.xml" Type="http://schemas.openxmlformats.org/officeDocument/2006/relationships/slideLayout"/><Relationship Id="rId10" Target="../slideLayouts/slideLayout9.xml" Type="http://schemas.openxmlformats.org/officeDocument/2006/relationships/slideLayout"/><Relationship Id="rId8" Target="../slideLayouts/slideLayout7.xml" Type="http://schemas.openxmlformats.org/officeDocument/2006/relationships/slideLayout"/><Relationship Id="rId7" Target="../slideLayouts/slideLayout6.xml" Type="http://schemas.openxmlformats.org/officeDocument/2006/relationships/slideLayout"/><Relationship Id="rId6" Target="../slideLayouts/slideLayout5.xml" Type="http://schemas.openxmlformats.org/officeDocument/2006/relationships/slideLayout"/><Relationship Id="rId5" Target="../slideLayouts/slideLayout4.xml" Type="http://schemas.openxmlformats.org/officeDocument/2006/relationships/slideLayout"/><Relationship Id="rId4" Target="../slideLayouts/slideLayout3.xml" Type="http://schemas.openxmlformats.org/officeDocument/2006/relationships/slideLayout"/><Relationship Id="rId3" Target="../slideLayouts/slideLayout2.xml" Type="http://schemas.openxmlformats.org/officeDocument/2006/relationships/slideLayout"/><Relationship Id="rId2" Target="../slideLayouts/slideLayout1.xml" Type="http://schemas.openxmlformats.org/officeDocument/2006/relationships/slideLayout"/><Relationship Id="rId1" Target="../theme/theme2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anchor="b" anchorCtr="0" numCol="1" vert="horz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idx="1" type="body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numCol="1" vert="horz">
            <a:normAutofit/>
          </a:bodyPr>
          <a:lstStyle/>
          <a:p>
            <a:pPr eaLnBrk="1" hangingPunct="1" latinLnBrk="0" lvl="0"/>
            <a:r>
              <a:rPr kumimoji="0" lang="en-US"/>
              <a:t>Click to edit Master text styles</a:t>
            </a:r>
          </a:p>
          <a:p>
            <a:pPr eaLnBrk="1" hangingPunct="1" latinLnBrk="0" lvl="1"/>
            <a:r>
              <a:rPr kumimoji="0" lang="en-US"/>
              <a:t>Second level</a:t>
            </a:r>
          </a:p>
          <a:p>
            <a:pPr eaLnBrk="1" hangingPunct="1" latinLnBrk="0" lvl="2"/>
            <a:r>
              <a:rPr kumimoji="0" lang="en-US"/>
              <a:t>Third level</a:t>
            </a:r>
          </a:p>
          <a:p>
            <a:pPr eaLnBrk="1" hangingPunct="1" latinLnBrk="0" lvl="3"/>
            <a:r>
              <a:rPr kumimoji="0" lang="en-US"/>
              <a:t>Fourth level</a:t>
            </a:r>
          </a:p>
          <a:p>
            <a:pPr eaLnBrk="1" hangingPunct="1" latinLnBrk="0" lvl="4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idx="2" sz="half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numCol="1" vert="horz"/>
          <a:lstStyle>
            <a:lvl1pPr algn="l" eaLnBrk="1" hangingPunct="1" latinLnBrk="0">
              <a:defRPr kumimoji="0" sz="1400">
                <a:solidFill>
                  <a:schemeClr val="tx2"/>
                </a:solidFill>
              </a:defRPr>
            </a:lvl1pPr>
          </a:lstStyle>
          <a:p>
            <a:fld id="{86E6D472-18C9-1B47-A9B3-140744D26E88}" type="datetimeFigureOut">
              <a:rPr lang="en-US" smtClean="0"/>
              <a:pPr/>
              <a:t>3/17/2021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3" sz="quarter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numCol="1" vert="horz"/>
          <a:lstStyle>
            <a:lvl1pPr algn="r" eaLnBrk="1" hangingPunct="1" latinLnBrk="0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idx="4" sz="quarter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numCol="1" vert="horz"/>
          <a:lstStyle>
            <a:lvl1pPr algn="l" eaLnBrk="1" hangingPunct="1" latinLnBrk="0">
              <a:defRPr kumimoji="0" sz="1400">
                <a:solidFill>
                  <a:schemeClr val="tx2"/>
                </a:solidFill>
              </a:defRPr>
            </a:lvl1pPr>
          </a:lstStyle>
          <a:p>
            <a:fld id="{373F6889-913F-F24C-9CA0-AF5F6A8ABD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>
          <a:xfrm>
            <a:off x="457200" y="6353175"/>
            <a:ext cx="8229600" cy="0"/>
          </a:xfrm>
          <a:prstGeom prst="line">
            <a:avLst/>
          </a:prstGeom>
          <a:noFill/>
          <a:ln algn="ctr" cap="flat" cmpd="sng" w="9525">
            <a:solidFill>
              <a:schemeClr val="accent2"/>
            </a:solidFill>
            <a:prstDash val="dash"/>
            <a:round/>
            <a:headEnd len="med" type="none" w="med"/>
            <a:tailEnd len="med" type="none" w="med"/>
          </a:ln>
          <a:effectLst/>
        </p:spPr>
        <p:txBody>
          <a:bodyPr anchor="t" bIns="45720" compatLnSpc="1" lIns="91440" numCol="1" rIns="91440" tIns="45720" vert="horz" wrap="square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>
          <a:xfrm>
            <a:off x="457200" y="1143000"/>
            <a:ext cx="8229600" cy="0"/>
          </a:xfrm>
          <a:prstGeom prst="line">
            <a:avLst/>
          </a:prstGeom>
          <a:noFill/>
          <a:ln algn="ctr" cap="flat" cmpd="sng" w="9525">
            <a:solidFill>
              <a:schemeClr val="accent2"/>
            </a:solidFill>
            <a:prstDash val="dash"/>
            <a:round/>
            <a:headEnd len="med" type="none" w="med"/>
            <a:tailEnd len="med" type="none" w="med"/>
          </a:ln>
          <a:effectLst/>
        </p:spPr>
        <p:txBody>
          <a:bodyPr anchor="t" bIns="45720" compatLnSpc="1" lIns="91440" numCol="1" rIns="91440" tIns="45720" vert="horz" wrap="square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algn="ctr" cap="rnd" cmpd="sng" w="25400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numCol="1"/>
          <a:lstStyle/>
          <a:p>
            <a:pPr algn="ctr" eaLnBrk="1" hangingPunct="1" latinLnBrk="0"/>
            <a:endParaRPr kumimoji="0"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eaLnBrk="1" hangingPunct="1" latinLnBrk="0" rtl="0">
        <a:spcBef>
          <a:spcPct val="0"/>
        </a:spcBef>
        <a:buNone/>
        <a:defRPr kern="1200" kumimoji="0" sz="3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algn="l" eaLnBrk="1" hangingPunct="1" indent="-274320" latinLnBrk="0" marL="274320" rtl="0">
        <a:spcBef>
          <a:spcPts val="600"/>
        </a:spcBef>
        <a:buClr>
          <a:schemeClr val="accent1"/>
        </a:buClr>
        <a:buSzPct val="76000"/>
        <a:buFont typeface="Wingdings 3"/>
        <a:buChar char=""/>
        <a:defRPr kern="1200" kumimoji="0" sz="260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74320" latinLnBrk="0" marL="548640" rtl="0">
        <a:spcBef>
          <a:spcPts val="500"/>
        </a:spcBef>
        <a:buClr>
          <a:schemeClr val="accent2"/>
        </a:buClr>
        <a:buSzPct val="76000"/>
        <a:buFont typeface="Wingdings 3"/>
        <a:buChar char=""/>
        <a:defRPr kern="1200" kumimoji="0" sz="2300">
          <a:solidFill>
            <a:schemeClr val="tx2"/>
          </a:solidFill>
          <a:latin typeface="+mn-lt"/>
          <a:ea typeface="+mn-ea"/>
          <a:cs typeface="+mn-cs"/>
        </a:defRPr>
      </a:lvl2pPr>
      <a:lvl3pPr algn="l" eaLnBrk="1" hangingPunct="1" indent="-228600" latinLnBrk="0" marL="822960" rtl="0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ern="1200" kumimoji="0" sz="200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228600" latinLnBrk="0" marL="1097280" rtl="0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ern="1200" kumimoji="0" sz="180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228600" latinLnBrk="0" marL="1371600" rtl="0">
        <a:spcBef>
          <a:spcPts val="300"/>
        </a:spcBef>
        <a:buClr>
          <a:schemeClr val="accent2"/>
        </a:buClr>
        <a:buSzPct val="70000"/>
        <a:buFont typeface="Wingdings"/>
        <a:buChar char=""/>
        <a:defRPr kern="1200" kumimoji="0" sz="160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182880" latinLnBrk="0" marL="1645920" rtl="0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ern="1200" kumimoji="0" lang="en-US" smtClean="0" sz="160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indent="-182880" latinLnBrk="0" marL="1828800" rtl="0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ern="1200" kumimoji="0" lang="en-US" smtClean="0" sz="140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indent="-182880" latinLnBrk="0" marL="2011680" rtl="0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ern="1200" kumimoji="0" lang="en-US" smtClean="0" sz="140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indent="-182880" latinLnBrk="0" marL="2194560" rtl="0">
        <a:spcBef>
          <a:spcPts val="300"/>
        </a:spcBef>
        <a:buClr>
          <a:srgbClr val="9FB8CD"/>
        </a:buClr>
        <a:buSzPct val="75000"/>
        <a:buFont typeface="Wingdings 3"/>
        <a:buChar char=""/>
        <a:defRPr kern="1200" kumimoji="0" lang="en-US" smtClean="0" sz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1.xml.rels><?xml version="1.0" encoding="UTF-8" standalone="yes"?><Relationships xmlns="http://schemas.openxmlformats.org/package/2006/relationships"><Relationship Id="rId2" Target="../charts/chart1.xml" Type="http://schemas.openxmlformats.org/officeDocument/2006/relationships/chart"/><Relationship Id="rId1" Target="../slideLayouts/slideLayout2.xml" Type="http://schemas.openxmlformats.org/officeDocument/2006/relationships/slideLayout"/></Relationships>
</file>

<file path=ppt/slides/_rels/slide12.xml.rels><?xml version="1.0" encoding="UTF-8" standalone="yes"?><Relationships xmlns="http://schemas.openxmlformats.org/package/2006/relationships"><Relationship Id="rId2" Target="../media/image4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3.xml.rels><?xml version="1.0" encoding="UTF-8" standalone="yes"?><Relationships xmlns="http://schemas.openxmlformats.org/package/2006/relationships"><Relationship Id="rId6" Target="../embeddings/oleObject3.bin" Type="http://schemas.openxmlformats.org/officeDocument/2006/relationships/oleObject"/><Relationship Id="rId7" Target="../media/image3.emf" Type="http://schemas.openxmlformats.org/officeDocument/2006/relationships/image"/><Relationship Id="rId4" Target="../embeddings/oleObject3.bin" Type="http://schemas.openxmlformats.org/officeDocument/2006/relationships/oleObject"/><Relationship Id="rId2" Target="../notesSlides/notesSlide1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14.xml.rels><?xml version="1.0" encoding="UTF-8" standalone="yes"?><Relationships xmlns="http://schemas.openxmlformats.org/package/2006/relationships"><Relationship Id="rId3" Target="../media/image6.png" Type="http://schemas.openxmlformats.org/officeDocument/2006/relationships/image"/><Relationship Id="rId2" Target="../media/image5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5.xml.rels><?xml version="1.0" encoding="UTF-8" standalone="yes"?><Relationships xmlns="http://schemas.openxmlformats.org/package/2006/relationships"><Relationship Id="rId2" Target="../notesSlides/notesSlide2.xml" Type="http://schemas.openxmlformats.org/officeDocument/2006/relationships/notesSlide"/><Relationship Id="rId1" Target="../slideLayouts/slideLayout6.xml" Type="http://schemas.openxmlformats.org/officeDocument/2006/relationships/slideLayout"/></Relationships>
</file>

<file path=ppt/slides/_rels/slide16.xml.rels><?xml version="1.0" encoding="UTF-8" standalone="yes"?><Relationships xmlns="http://schemas.openxmlformats.org/package/2006/relationships"><Relationship Id="rId19" Target="../embeddings/oleObject7.bin" Type="http://schemas.openxmlformats.org/officeDocument/2006/relationships/oleObject"/><Relationship Id="rId17" Target="../embeddings/oleObject7.bin" Type="http://schemas.openxmlformats.org/officeDocument/2006/relationships/oleObject"/><Relationship Id="rId15" Target="../embeddings/oleObject6.bin" Type="http://schemas.openxmlformats.org/officeDocument/2006/relationships/oleObject"/><Relationship Id="rId13" Target="../embeddings/oleObject6.bin" Type="http://schemas.openxmlformats.org/officeDocument/2006/relationships/oleObject"/><Relationship Id="rId11" Target="../embeddings/oleObject5.bin" Type="http://schemas.openxmlformats.org/officeDocument/2006/relationships/oleObject"/><Relationship Id="rId9" Target="../embeddings/oleObject5.bin" Type="http://schemas.openxmlformats.org/officeDocument/2006/relationships/oleObject"/><Relationship Id="rId6" Target="../embeddings/oleObject4.bin" Type="http://schemas.openxmlformats.org/officeDocument/2006/relationships/oleObject"/><Relationship Id="rId7" Target="../media/image7.png" Type="http://schemas.openxmlformats.org/officeDocument/2006/relationships/image"/><Relationship Id="rId4" Target="../embeddings/oleObject4.bin" Type="http://schemas.openxmlformats.org/officeDocument/2006/relationships/oleObject"/><Relationship Id="rId2" Target="../notesSlides/notesSlide3.xml" Type="http://schemas.openxmlformats.org/officeDocument/2006/relationships/notesSlide"/><Relationship Id="rId1" Target="../slideLayouts/slideLayout12.xml" Type="http://schemas.openxmlformats.org/officeDocument/2006/relationships/slideLayout"/></Relationships>
</file>

<file path=ppt/slides/_rels/slide17.xml.rels><?xml version="1.0" encoding="UTF-8" standalone="yes"?><Relationships xmlns="http://schemas.openxmlformats.org/package/2006/relationships"><Relationship Id="rId2" Target="../notesSlides/notesSlide4.xml" Type="http://schemas.openxmlformats.org/officeDocument/2006/relationships/notesSlide"/><Relationship Id="rId1" Target="../slideLayouts/slideLayout4.xml" Type="http://schemas.openxmlformats.org/officeDocument/2006/relationships/slideLayout"/></Relationships>
</file>

<file path=ppt/slides/_rels/slide18.xml.rels><?xml version="1.0" encoding="UTF-8" standalone="yes"?><Relationships xmlns="http://schemas.openxmlformats.org/package/2006/relationships"><Relationship Id="rId6" Target="../embeddings/oleObject8.bin" Type="http://schemas.openxmlformats.org/officeDocument/2006/relationships/oleObject"/><Relationship Id="rId7" Target="../media/image8.png" Type="http://schemas.openxmlformats.org/officeDocument/2006/relationships/image"/><Relationship Id="rId4" Target="../embeddings/oleObject8.bin" Type="http://schemas.openxmlformats.org/officeDocument/2006/relationships/oleObject"/><Relationship Id="rId2" Target="../notesSlides/notesSlide5.xml" Type="http://schemas.openxmlformats.org/officeDocument/2006/relationships/notesSlide"/><Relationship Id="rId1" Target="../slideLayouts/slideLayout12.xml" Type="http://schemas.openxmlformats.org/officeDocument/2006/relationships/slideLayout"/></Relationships>
</file>

<file path=ppt/slides/_rels/slide19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0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1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2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3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4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5.xml.rels><?xml version="1.0" encoding="UTF-8" standalone="yes"?><Relationships xmlns="http://schemas.openxmlformats.org/package/2006/relationships"><Relationship Id="rId4" Target="../media/image11.png" Type="http://schemas.openxmlformats.org/officeDocument/2006/relationships/image"/><Relationship Id="rId3" Target="../media/image10.png" Type="http://schemas.openxmlformats.org/officeDocument/2006/relationships/image"/><Relationship Id="rId2" Target="../media/image9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3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5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6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7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8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9.xml.rels><?xml version="1.0" encoding="UTF-8" standalone="yes"?><Relationships xmlns="http://schemas.openxmlformats.org/package/2006/relationships"><Relationship Id="rId10" Target="../embeddings/oleObject2.bin" Type="http://schemas.openxmlformats.org/officeDocument/2006/relationships/oleObject"/><Relationship Id="rId11" Target="../media/image3.emf" Type="http://schemas.openxmlformats.org/officeDocument/2006/relationships/image"/><Relationship Id="rId8" Target="../embeddings/oleObject2.bin" Type="http://schemas.openxmlformats.org/officeDocument/2006/relationships/oleObject"/><Relationship Id="rId5" Target="../embeddings/oleObject1.bin" Type="http://schemas.openxmlformats.org/officeDocument/2006/relationships/oleObject"/><Relationship Id="rId6" Target="../media/image2.png" Type="http://schemas.openxmlformats.org/officeDocument/2006/relationships/image"/><Relationship Id="rId3" Target="../embeddings/oleObject1.bin" Type="http://schemas.openxmlformats.org/officeDocument/2006/relationships/oleObject"/><Relationship Id="rId1" Target="../slideLayouts/slideLayout2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numCol="1"/>
          <a:lstStyle/>
          <a:p>
            <a:r>
              <a:rPr dirty="0" err="1" lang="en-US"/>
              <a:t>Datamining</a:t>
            </a:r>
            <a:r>
              <a:rPr dirty="0" lang="en-US"/>
              <a:t> Methods</a:t>
            </a:r>
          </a:p>
        </p:txBody>
      </p:sp>
      <p:sp>
        <p:nvSpPr>
          <p:cNvPr id="4" name="Subtitle 3"/>
          <p:cNvSpPr>
            <a:spLocks noGrp="1"/>
          </p:cNvSpPr>
          <p:nvPr>
            <p:ph idx="1" type="subTitle"/>
          </p:nvPr>
        </p:nvSpPr>
        <p:spPr/>
        <p:txBody>
          <a:bodyPr numCol="1"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>
            <a:normAutofit fontScale="90000"/>
          </a:bodyPr>
          <a:lstStyle/>
          <a:p>
            <a:r>
              <a:rPr dirty="0" lang="en-US"/>
              <a:t>Correlation: Association between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quarter"/>
          </p:nvPr>
        </p:nvSpPr>
        <p:spPr/>
        <p:txBody>
          <a:bodyPr numCol="1"/>
          <a:lstStyle/>
          <a:p>
            <a:r>
              <a:rPr dirty="0" lang="en-US"/>
              <a:t>Generally comparison is done on pairs of scores for two variables. </a:t>
            </a:r>
          </a:p>
          <a:p>
            <a:r>
              <a:rPr dirty="0" lang="en-US"/>
              <a:t>Pearson correlation:</a:t>
            </a:r>
          </a:p>
          <a:p>
            <a:pPr lvl="1"/>
            <a:r>
              <a:rPr dirty="0" lang="en-US"/>
              <a:t>If both variables are normally distributed we can assume linear relationship.</a:t>
            </a:r>
          </a:p>
          <a:p>
            <a:r>
              <a:rPr dirty="0" lang="en-US"/>
              <a:t>Spearman’s rank correlation</a:t>
            </a:r>
          </a:p>
          <a:p>
            <a:pPr lvl="1"/>
            <a:r>
              <a:rPr dirty="0" lang="en-US"/>
              <a:t>Non-parametric equivalent measure.</a:t>
            </a:r>
          </a:p>
        </p:txBody>
      </p:sp>
    </p:spTree>
    <p:extLst>
      <p:ext uri="{BB962C8B-B14F-4D97-AF65-F5344CB8AC3E}">
        <p14:creationId xmlns:p14="http://schemas.microsoft.com/office/powerpoint/2010/main" val="3827233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Pearson correlations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quarter"/>
          </p:nvPr>
        </p:nvSpPr>
        <p:spPr/>
        <p:txBody>
          <a:bodyPr numCol="1"/>
          <a:lstStyle/>
          <a:p>
            <a:r>
              <a:rPr dirty="0" lang="en-US"/>
              <a:t>A linear relationship between variables can be visualized by drawing a straight line through the points on a </a:t>
            </a:r>
            <a:r>
              <a:rPr dirty="0" err="1" lang="en-US"/>
              <a:t>scatterplot</a:t>
            </a:r>
            <a:r>
              <a:rPr dirty="0" lang="en-US"/>
              <a:t>.</a:t>
            </a:r>
          </a:p>
          <a:p>
            <a:r>
              <a:rPr dirty="0" lang="en-US"/>
              <a:t>Line is drawn to minimize </a:t>
            </a:r>
          </a:p>
          <a:p>
            <a:pPr>
              <a:buNone/>
            </a:pPr>
            <a:r>
              <a:rPr dirty="0" lang="en-US"/>
              <a:t>    distance between all pts.</a:t>
            </a:r>
          </a:p>
          <a:p>
            <a:r>
              <a:rPr dirty="0" lang="en-US"/>
              <a:t>Pearson correlation is the </a:t>
            </a:r>
          </a:p>
          <a:p>
            <a:pPr>
              <a:buNone/>
            </a:pPr>
            <a:r>
              <a:rPr dirty="0" lang="en-US"/>
              <a:t>    measure of how close the </a:t>
            </a:r>
          </a:p>
          <a:p>
            <a:pPr>
              <a:buNone/>
            </a:pPr>
            <a:r>
              <a:rPr dirty="0" lang="en-US"/>
              <a:t>    points are to the line   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5261666" y="3546530"/>
          <a:ext cx="3425134" cy="33016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26593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Pearson’s correlation</a:t>
            </a:r>
            <a:endParaRPr dirty="0" lang="en-US"/>
          </a:p>
        </p:txBody>
      </p:sp>
      <p:pic>
        <p:nvPicPr>
          <p:cNvPr descr="Screen shot 2011-10-24 at 2.58.01 PM.png" id="4" name="Content Placeholder 3"/>
          <p:cNvPicPr>
            <a:picLocks noChangeAspect="1" noGrp="1"/>
          </p:cNvPicPr>
          <p:nvPr>
            <p:ph idx="1" sz="quarter"/>
          </p:nvPr>
        </p:nvPicPr>
        <p:blipFill>
          <a:blip r:embed="rId2"/>
          <a:srcRect b="-5400" t="-13385"/>
          <a:stretch>
            <a:fillRect/>
          </a:stretch>
        </p:blipFill>
        <p:spPr>
          <a:xfrm>
            <a:off x="2024154" y="1699035"/>
            <a:ext cx="4128202" cy="956738"/>
          </a:xfrm>
        </p:spPr>
      </p:pic>
      <p:sp>
        <p:nvSpPr>
          <p:cNvPr id="7" name="TextBox 6"/>
          <p:cNvSpPr txBox="1"/>
          <p:nvPr/>
        </p:nvSpPr>
        <p:spPr>
          <a:xfrm>
            <a:off x="2024154" y="2655773"/>
            <a:ext cx="5794123" cy="4093428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r>
              <a:rPr dirty="0" lang="en-US" sz="2000"/>
              <a:t>X are the different values for variable X, </a:t>
            </a:r>
          </a:p>
          <a:p>
            <a:r>
              <a:rPr dirty="0" lang="en-US" sz="2000"/>
              <a:t>X-bar is the average of X values</a:t>
            </a:r>
          </a:p>
          <a:p>
            <a:r>
              <a:rPr dirty="0" lang="en-US" sz="2000"/>
              <a:t>Y are the different values for variable Y</a:t>
            </a:r>
          </a:p>
          <a:p>
            <a:r>
              <a:rPr dirty="0" lang="en-US" sz="2000"/>
              <a:t>Y-bar is the average of Y values</a:t>
            </a:r>
          </a:p>
          <a:p>
            <a:endParaRPr dirty="0" lang="en-US" sz="2000"/>
          </a:p>
          <a:p>
            <a:r>
              <a:rPr dirty="0" lang="en-US" sz="2000"/>
              <a:t>The equation shows the covariance of the two variables divided by the product of their</a:t>
            </a:r>
          </a:p>
          <a:p>
            <a:r>
              <a:rPr dirty="0" lang="en-US" sz="2000"/>
              <a:t>Standard deviations.</a:t>
            </a:r>
          </a:p>
          <a:p>
            <a:endParaRPr dirty="0" lang="en-US" sz="2000"/>
          </a:p>
          <a:p>
            <a:r>
              <a:rPr dirty="0" lang="en-US" sz="2000"/>
              <a:t>Values range from -1 to 1 </a:t>
            </a:r>
          </a:p>
          <a:p>
            <a:r>
              <a:rPr dirty="0" lang="en-US" sz="2000"/>
              <a:t>	-1 is negative correlation,  </a:t>
            </a:r>
          </a:p>
          <a:p>
            <a:r>
              <a:rPr dirty="0" lang="en-US" sz="2000"/>
              <a:t>	+1 is positive correlation</a:t>
            </a:r>
          </a:p>
          <a:p>
            <a:r>
              <a:rPr dirty="0" lang="en-US" sz="2000"/>
              <a:t>	0 is no correlation</a:t>
            </a:r>
          </a:p>
        </p:txBody>
      </p:sp>
    </p:spTree>
    <p:extLst>
      <p:ext uri="{BB962C8B-B14F-4D97-AF65-F5344CB8AC3E}">
        <p14:creationId xmlns:p14="http://schemas.microsoft.com/office/powerpoint/2010/main" val="2813599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4"/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Pearson correlation </a:t>
            </a:r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5638800" y="3733800"/>
          <a:ext cx="3143250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imgH="2197100" imgW="2971800" name="Worksheet" progId="Excel.Sheet.8" r:id="rId4">
                  <p:embed/>
                </p:oleObj>
              </mc:Choice>
              <mc:Fallback>
                <p:oleObj imgH="2197100" imgW="2971800" name="Worksheet" progId="Excel.Sheet.8" r:id="rId6">
                  <p:embed/>
                  <p:pic>
                    <p:nvPicPr>
                      <p:cNvPr id="0" name="Picture 2"/>
                      <p:cNvPicPr>
                        <a:picLocks noChangeArrowheads="1" noChangeAspect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5638800" y="3733800"/>
                        <a:ext cx="3143250" cy="232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algn="ctr" blurRad="63500" dir="2700000" dist="38099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Text Box 6"/>
          <p:cNvSpPr txBox="1">
            <a:spLocks noChangeArrowheads="1"/>
          </p:cNvSpPr>
          <p:nvPr/>
        </p:nvSpPr>
        <p:spPr>
          <a:xfrm>
            <a:off x="6553200" y="60198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numCol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experiments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>
          <a:xfrm>
            <a:off x="533400" y="1447800"/>
            <a:ext cx="5257800" cy="1423988"/>
            <a:chOff x="336" y="912"/>
            <a:chExt cx="3312" cy="897"/>
          </a:xfrm>
        </p:grpSpPr>
        <p:sp>
          <p:nvSpPr>
            <p:cNvPr id="27681" name="Text Box 8"/>
            <p:cNvSpPr txBox="1">
              <a:spLocks noChangeArrowheads="1"/>
            </p:cNvSpPr>
            <p:nvPr/>
          </p:nvSpPr>
          <p:spPr>
            <a:xfrm>
              <a:off x="336" y="912"/>
              <a:ext cx="3312" cy="7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numCol="1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dirty="0" lang="en-US"/>
                <a:t>Start with the concept of </a:t>
              </a:r>
              <a:r>
                <a:rPr b="1" dirty="0" lang="en-US"/>
                <a:t>covariance</a:t>
              </a:r>
            </a:p>
            <a:p>
              <a:pPr>
                <a:spcBef>
                  <a:spcPct val="50000"/>
                </a:spcBef>
              </a:pPr>
              <a:endParaRPr dirty="0" lang="en-US"/>
            </a:p>
            <a:p>
              <a:pPr>
                <a:spcBef>
                  <a:spcPct val="50000"/>
                </a:spcBef>
              </a:pPr>
              <a:r>
                <a:rPr dirty="0" err="1" lang="en-US"/>
                <a:t>Cov</a:t>
              </a:r>
              <a:r>
                <a:rPr baseline="-25000" dirty="0" err="1" lang="en-US"/>
                <a:t>xy</a:t>
              </a:r>
              <a:r>
                <a:rPr dirty="0" lang="en-US"/>
                <a:t>=</a:t>
              </a:r>
              <a:endParaRPr baseline="-25000" dirty="0" lang="en-US"/>
            </a:p>
          </p:txBody>
        </p:sp>
        <p:grpSp>
          <p:nvGrpSpPr>
            <p:cNvPr id="3" name="Group 17"/>
            <p:cNvGrpSpPr>
              <a:grpSpLocks/>
            </p:cNvGrpSpPr>
            <p:nvPr/>
          </p:nvGrpSpPr>
          <p:grpSpPr>
            <a:xfrm>
              <a:off x="906" y="1356"/>
              <a:ext cx="1056" cy="453"/>
              <a:chOff x="906" y="1356"/>
              <a:chExt cx="1056" cy="453"/>
            </a:xfrm>
          </p:grpSpPr>
          <p:sp>
            <p:nvSpPr>
              <p:cNvPr id="27683" name="Text Box 9"/>
              <p:cNvSpPr txBox="1">
                <a:spLocks noChangeArrowheads="1"/>
              </p:cNvSpPr>
              <p:nvPr/>
            </p:nvSpPr>
            <p:spPr>
              <a:xfrm>
                <a:off x="906" y="1356"/>
                <a:ext cx="105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numCol="1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ym charset="2" typeface="Symbol"/>
                  </a:rPr>
                  <a:t>   (x</a:t>
                </a:r>
                <a:r>
                  <a:rPr baseline="-25000" lang="en-US">
                    <a:sym charset="2" typeface="Symbol"/>
                  </a:rPr>
                  <a:t>i</a:t>
                </a:r>
                <a:r>
                  <a:rPr lang="en-US">
                    <a:sym charset="2" typeface="Symbol"/>
                  </a:rPr>
                  <a:t>-x)(y</a:t>
                </a:r>
                <a:r>
                  <a:rPr baseline="-25000" lang="en-US">
                    <a:sym charset="2" typeface="Symbol"/>
                  </a:rPr>
                  <a:t>i</a:t>
                </a:r>
                <a:r>
                  <a:rPr lang="en-US">
                    <a:sym charset="2" typeface="Symbol"/>
                  </a:rPr>
                  <a:t>-y)</a:t>
                </a:r>
              </a:p>
            </p:txBody>
          </p:sp>
          <p:sp>
            <p:nvSpPr>
              <p:cNvPr id="27684" name="Line 10"/>
              <p:cNvSpPr>
                <a:spLocks noChangeShapeType="1"/>
              </p:cNvSpPr>
              <p:nvPr/>
            </p:nvSpPr>
            <p:spPr>
              <a:xfrm>
                <a:off x="1362" y="1428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numCol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85" name="Line 11"/>
              <p:cNvSpPr>
                <a:spLocks noChangeShapeType="1"/>
              </p:cNvSpPr>
              <p:nvPr/>
            </p:nvSpPr>
            <p:spPr>
              <a:xfrm>
                <a:off x="1674" y="1428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numCol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86" name="Line 12"/>
              <p:cNvSpPr>
                <a:spLocks noChangeShapeType="1"/>
              </p:cNvSpPr>
              <p:nvPr/>
            </p:nvSpPr>
            <p:spPr>
              <a:xfrm>
                <a:off x="930" y="1596"/>
                <a:ext cx="8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numCol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87" name="Text Box 13"/>
              <p:cNvSpPr txBox="1">
                <a:spLocks noChangeArrowheads="1"/>
              </p:cNvSpPr>
              <p:nvPr/>
            </p:nvSpPr>
            <p:spPr>
              <a:xfrm>
                <a:off x="1140" y="1578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numCol="1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n-1</a:t>
                </a:r>
              </a:p>
            </p:txBody>
          </p:sp>
          <p:sp>
            <p:nvSpPr>
              <p:cNvPr id="27688" name="Text Box 14"/>
              <p:cNvSpPr txBox="1">
                <a:spLocks noChangeArrowheads="1"/>
              </p:cNvSpPr>
              <p:nvPr/>
            </p:nvSpPr>
            <p:spPr>
              <a:xfrm>
                <a:off x="1002" y="1356"/>
                <a:ext cx="144" cy="1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numCol="1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800"/>
                  <a:t>n</a:t>
                </a:r>
              </a:p>
            </p:txBody>
          </p:sp>
          <p:sp>
            <p:nvSpPr>
              <p:cNvPr id="27689" name="Text Box 15"/>
              <p:cNvSpPr txBox="1">
                <a:spLocks noChangeArrowheads="1"/>
              </p:cNvSpPr>
              <p:nvPr/>
            </p:nvSpPr>
            <p:spPr>
              <a:xfrm>
                <a:off x="1002" y="1452"/>
                <a:ext cx="288" cy="1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numCol="1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800"/>
                  <a:t>i=1</a:t>
                </a:r>
              </a:p>
            </p:txBody>
          </p:sp>
        </p:grpSp>
      </p:grpSp>
      <p:sp>
        <p:nvSpPr>
          <p:cNvPr id="71698" name="Line 18"/>
          <p:cNvSpPr>
            <a:spLocks noChangeShapeType="1"/>
          </p:cNvSpPr>
          <p:nvPr/>
        </p:nvSpPr>
        <p:spPr>
          <a:xfrm>
            <a:off x="6553200" y="4343400"/>
            <a:ext cx="1752600" cy="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 numCol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43"/>
          <p:cNvGrpSpPr>
            <a:grpSpLocks/>
          </p:cNvGrpSpPr>
          <p:nvPr/>
        </p:nvGrpSpPr>
        <p:grpSpPr>
          <a:xfrm>
            <a:off x="152400" y="3048000"/>
            <a:ext cx="5472113" cy="3201988"/>
            <a:chOff x="96" y="1920"/>
            <a:chExt cx="3447" cy="2017"/>
          </a:xfrm>
        </p:grpSpPr>
        <p:sp>
          <p:nvSpPr>
            <p:cNvPr id="27664" name="Text Box 7"/>
            <p:cNvSpPr txBox="1">
              <a:spLocks noChangeArrowheads="1"/>
            </p:cNvSpPr>
            <p:nvPr/>
          </p:nvSpPr>
          <p:spPr>
            <a:xfrm rot="-5400000">
              <a:off x="2818" y="3038"/>
              <a:ext cx="1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numCol="1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Gene expression</a:t>
              </a:r>
            </a:p>
          </p:txBody>
        </p:sp>
        <p:sp>
          <p:nvSpPr>
            <p:cNvPr id="27665" name="Text Box 20"/>
            <p:cNvSpPr txBox="1">
              <a:spLocks noChangeArrowheads="1"/>
            </p:cNvSpPr>
            <p:nvPr/>
          </p:nvSpPr>
          <p:spPr>
            <a:xfrm>
              <a:off x="288" y="1920"/>
              <a:ext cx="2112" cy="1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numCol="1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dirty="0" lang="en-US"/>
                <a:t>Normalize the measure by taking the variance of two measurements</a:t>
              </a:r>
            </a:p>
            <a:p>
              <a:pPr>
                <a:spcBef>
                  <a:spcPct val="50000"/>
                </a:spcBef>
              </a:pPr>
              <a:r>
                <a:rPr dirty="0" err="1" lang="en-US"/>
                <a:t>VarX</a:t>
              </a:r>
              <a:r>
                <a:rPr dirty="0" lang="en-US"/>
                <a:t> and </a:t>
              </a:r>
              <a:r>
                <a:rPr dirty="0" err="1" lang="en-US"/>
                <a:t>VarY</a:t>
              </a:r>
              <a:endParaRPr dirty="0" lang="en-US"/>
            </a:p>
            <a:p>
              <a:pPr>
                <a:spcBef>
                  <a:spcPct val="50000"/>
                </a:spcBef>
              </a:pPr>
              <a:r>
                <a:rPr dirty="0" err="1" lang="en-US">
                  <a:sym charset="2" typeface="Symbol"/>
                </a:rPr>
                <a:t></a:t>
              </a:r>
              <a:r>
                <a:rPr dirty="0" lang="en-US">
                  <a:sym charset="2" typeface="Symbol"/>
                </a:rPr>
                <a:t> (</a:t>
              </a:r>
              <a:r>
                <a:rPr dirty="0" err="1" lang="en-US"/>
                <a:t>VarX)(VarY</a:t>
              </a:r>
              <a:r>
                <a:rPr dirty="0" lang="en-US"/>
                <a:t>)</a:t>
              </a:r>
            </a:p>
            <a:p>
              <a:pPr>
                <a:spcBef>
                  <a:spcPct val="50000"/>
                </a:spcBef>
              </a:pPr>
              <a:endParaRPr dirty="0" lang="en-US">
                <a:sym charset="2" typeface="Symbol"/>
              </a:endParaRPr>
            </a:p>
          </p:txBody>
        </p:sp>
        <p:sp>
          <p:nvSpPr>
            <p:cNvPr id="27666" name="Line 21"/>
            <p:cNvSpPr>
              <a:spLocks noChangeShapeType="1"/>
            </p:cNvSpPr>
            <p:nvPr/>
          </p:nvSpPr>
          <p:spPr>
            <a:xfrm>
              <a:off x="425" y="2838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numCol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" name="Group 22"/>
            <p:cNvGrpSpPr>
              <a:grpSpLocks/>
            </p:cNvGrpSpPr>
            <p:nvPr/>
          </p:nvGrpSpPr>
          <p:grpSpPr>
            <a:xfrm>
              <a:off x="1200" y="3291"/>
              <a:ext cx="1056" cy="453"/>
              <a:chOff x="906" y="1356"/>
              <a:chExt cx="1056" cy="453"/>
            </a:xfrm>
          </p:grpSpPr>
          <p:sp>
            <p:nvSpPr>
              <p:cNvPr id="27674" name="Text Box 23"/>
              <p:cNvSpPr txBox="1">
                <a:spLocks noChangeArrowheads="1"/>
              </p:cNvSpPr>
              <p:nvPr/>
            </p:nvSpPr>
            <p:spPr>
              <a:xfrm>
                <a:off x="906" y="1356"/>
                <a:ext cx="105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numCol="1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ym charset="2" typeface="Symbol"/>
                  </a:rPr>
                  <a:t>   (x</a:t>
                </a:r>
                <a:r>
                  <a:rPr baseline="-25000" lang="en-US">
                    <a:sym charset="2" typeface="Symbol"/>
                  </a:rPr>
                  <a:t>i</a:t>
                </a:r>
                <a:r>
                  <a:rPr lang="en-US">
                    <a:sym charset="2" typeface="Symbol"/>
                  </a:rPr>
                  <a:t>-x)(y</a:t>
                </a:r>
                <a:r>
                  <a:rPr baseline="-25000" lang="en-US">
                    <a:sym charset="2" typeface="Symbol"/>
                  </a:rPr>
                  <a:t>i</a:t>
                </a:r>
                <a:r>
                  <a:rPr lang="en-US">
                    <a:sym charset="2" typeface="Symbol"/>
                  </a:rPr>
                  <a:t>-y)</a:t>
                </a:r>
              </a:p>
            </p:txBody>
          </p:sp>
          <p:sp>
            <p:nvSpPr>
              <p:cNvPr id="27675" name="Line 24"/>
              <p:cNvSpPr>
                <a:spLocks noChangeShapeType="1"/>
              </p:cNvSpPr>
              <p:nvPr/>
            </p:nvSpPr>
            <p:spPr>
              <a:xfrm>
                <a:off x="1362" y="1428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numCol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76" name="Line 25"/>
              <p:cNvSpPr>
                <a:spLocks noChangeShapeType="1"/>
              </p:cNvSpPr>
              <p:nvPr/>
            </p:nvSpPr>
            <p:spPr>
              <a:xfrm>
                <a:off x="1674" y="1428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numCol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77" name="Line 26"/>
              <p:cNvSpPr>
                <a:spLocks noChangeShapeType="1"/>
              </p:cNvSpPr>
              <p:nvPr/>
            </p:nvSpPr>
            <p:spPr>
              <a:xfrm>
                <a:off x="930" y="1596"/>
                <a:ext cx="8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numCol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78" name="Text Box 27"/>
              <p:cNvSpPr txBox="1">
                <a:spLocks noChangeArrowheads="1"/>
              </p:cNvSpPr>
              <p:nvPr/>
            </p:nvSpPr>
            <p:spPr>
              <a:xfrm>
                <a:off x="1140" y="1578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numCol="1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n-1</a:t>
                </a:r>
              </a:p>
            </p:txBody>
          </p:sp>
          <p:sp>
            <p:nvSpPr>
              <p:cNvPr id="27679" name="Text Box 28"/>
              <p:cNvSpPr txBox="1">
                <a:spLocks noChangeArrowheads="1"/>
              </p:cNvSpPr>
              <p:nvPr/>
            </p:nvSpPr>
            <p:spPr>
              <a:xfrm>
                <a:off x="1002" y="1356"/>
                <a:ext cx="144" cy="1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numCol="1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800"/>
                  <a:t>n</a:t>
                </a:r>
              </a:p>
            </p:txBody>
          </p:sp>
          <p:sp>
            <p:nvSpPr>
              <p:cNvPr id="27680" name="Text Box 29"/>
              <p:cNvSpPr txBox="1">
                <a:spLocks noChangeArrowheads="1"/>
              </p:cNvSpPr>
              <p:nvPr/>
            </p:nvSpPr>
            <p:spPr>
              <a:xfrm>
                <a:off x="1002" y="1452"/>
                <a:ext cx="288" cy="1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numCol="1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800"/>
                  <a:t>i=1</a:t>
                </a:r>
              </a:p>
            </p:txBody>
          </p:sp>
        </p:grpSp>
        <p:grpSp>
          <p:nvGrpSpPr>
            <p:cNvPr id="6" name="Group 32"/>
            <p:cNvGrpSpPr>
              <a:grpSpLocks/>
            </p:cNvGrpSpPr>
            <p:nvPr/>
          </p:nvGrpSpPr>
          <p:grpSpPr>
            <a:xfrm>
              <a:off x="1872" y="3696"/>
              <a:ext cx="1632" cy="231"/>
              <a:chOff x="3264" y="1056"/>
              <a:chExt cx="1632" cy="231"/>
            </a:xfrm>
          </p:grpSpPr>
          <p:sp>
            <p:nvSpPr>
              <p:cNvPr id="27672" name="Text Box 30"/>
              <p:cNvSpPr txBox="1">
                <a:spLocks noChangeArrowheads="1"/>
              </p:cNvSpPr>
              <p:nvPr/>
            </p:nvSpPr>
            <p:spPr>
              <a:xfrm>
                <a:off x="3264" y="1056"/>
                <a:ext cx="163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numCol="1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ym charset="2" typeface="Symbol"/>
                  </a:rPr>
                  <a:t> (</a:t>
                </a:r>
                <a:r>
                  <a:rPr lang="en-US"/>
                  <a:t>VarX)(VarY)</a:t>
                </a:r>
              </a:p>
            </p:txBody>
          </p:sp>
          <p:sp>
            <p:nvSpPr>
              <p:cNvPr id="27673" name="Line 31"/>
              <p:cNvSpPr>
                <a:spLocks noChangeShapeType="1"/>
              </p:cNvSpPr>
              <p:nvPr/>
            </p:nvSpPr>
            <p:spPr>
              <a:xfrm>
                <a:off x="3408" y="1104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numCol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669" name="Line 33"/>
            <p:cNvSpPr>
              <a:spLocks noChangeShapeType="1"/>
            </p:cNvSpPr>
            <p:nvPr/>
          </p:nvSpPr>
          <p:spPr>
            <a:xfrm flipV="1">
              <a:off x="1392" y="3408"/>
              <a:ext cx="110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numCol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70" name="Text Box 34"/>
            <p:cNvSpPr txBox="1">
              <a:spLocks noChangeArrowheads="1"/>
            </p:cNvSpPr>
            <p:nvPr/>
          </p:nvSpPr>
          <p:spPr>
            <a:xfrm>
              <a:off x="96" y="3552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numCol="1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27671" name="Text Box 35"/>
            <p:cNvSpPr txBox="1">
              <a:spLocks noChangeArrowheads="1"/>
            </p:cNvSpPr>
            <p:nvPr/>
          </p:nvSpPr>
          <p:spPr>
            <a:xfrm>
              <a:off x="240" y="3360"/>
              <a:ext cx="816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numCol="1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dirty="0" lang="en-US"/>
                <a:t>Pearson correlation coefficient</a:t>
              </a:r>
            </a:p>
          </p:txBody>
        </p:sp>
      </p:grpSp>
      <p:sp>
        <p:nvSpPr>
          <p:cNvPr id="71716" name="Line 36"/>
          <p:cNvSpPr>
            <a:spLocks noChangeShapeType="1"/>
          </p:cNvSpPr>
          <p:nvPr/>
        </p:nvSpPr>
        <p:spPr>
          <a:xfrm>
            <a:off x="7162800" y="455295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txBody>
          <a:bodyPr numCol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17" name="Text Box 37"/>
          <p:cNvSpPr txBox="1">
            <a:spLocks noChangeArrowheads="1"/>
          </p:cNvSpPr>
          <p:nvPr/>
        </p:nvSpPr>
        <p:spPr>
          <a:xfrm>
            <a:off x="6858000" y="48006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numCol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grpSp>
        <p:nvGrpSpPr>
          <p:cNvPr id="7" name="Group 42"/>
          <p:cNvGrpSpPr>
            <a:grpSpLocks/>
          </p:cNvGrpSpPr>
          <p:nvPr/>
        </p:nvGrpSpPr>
        <p:grpSpPr>
          <a:xfrm>
            <a:off x="6192838" y="4137025"/>
            <a:ext cx="457200" cy="457200"/>
            <a:chOff x="2544" y="2466"/>
            <a:chExt cx="288" cy="288"/>
          </a:xfrm>
        </p:grpSpPr>
        <p:sp>
          <p:nvSpPr>
            <p:cNvPr id="27662" name="Line 38"/>
            <p:cNvSpPr>
              <a:spLocks noChangeShapeType="1"/>
            </p:cNvSpPr>
            <p:nvPr/>
          </p:nvSpPr>
          <p:spPr>
            <a:xfrm>
              <a:off x="2754" y="246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len="med" type="triangle" w="med"/>
              <a:tailEnd len="med" type="triangle" w="med"/>
            </a:ln>
          </p:spPr>
          <p:txBody>
            <a:bodyPr numCol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63" name="Text Box 39"/>
            <p:cNvSpPr txBox="1">
              <a:spLocks noChangeArrowheads="1"/>
            </p:cNvSpPr>
            <p:nvPr/>
          </p:nvSpPr>
          <p:spPr>
            <a:xfrm>
              <a:off x="2544" y="2505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numCol="1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-1</a:t>
              </a:r>
            </a:p>
          </p:txBody>
        </p:sp>
      </p:grpSp>
      <p:sp>
        <p:nvSpPr>
          <p:cNvPr id="27659" name="Text Box 40"/>
          <p:cNvSpPr txBox="1">
            <a:spLocks noChangeArrowheads="1"/>
          </p:cNvSpPr>
          <p:nvPr/>
        </p:nvSpPr>
        <p:spPr>
          <a:xfrm>
            <a:off x="5181600" y="1524000"/>
            <a:ext cx="35052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numCol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Implication for gene expression: </a:t>
            </a:r>
            <a:r>
              <a:rPr b="1" lang="en-US"/>
              <a:t>the shape of gene expression responses will determine similarity</a:t>
            </a:r>
          </a:p>
        </p:txBody>
      </p:sp>
      <p:sp>
        <p:nvSpPr>
          <p:cNvPr id="71725" name="Text Box 45"/>
          <p:cNvSpPr txBox="1">
            <a:spLocks noChangeArrowheads="1"/>
          </p:cNvSpPr>
          <p:nvPr/>
        </p:nvSpPr>
        <p:spPr>
          <a:xfrm>
            <a:off x="2971800" y="3733800"/>
            <a:ext cx="2133600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numCol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b="1" dirty="0" lang="en-US"/>
              <a:t>Pearson correlation </a:t>
            </a:r>
            <a:r>
              <a:rPr dirty="0" lang="en-US"/>
              <a:t>has the nice property of varying between -1 and 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56016" y="6488668"/>
            <a:ext cx="893995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numCol="1" rtlCol="0" wrap="none">
            <a:spAutoFit/>
          </a:bodyPr>
          <a:lstStyle/>
          <a:p>
            <a:r>
              <a:rPr dirty="0" lang="en-US">
                <a:latin typeface="Menlo Bold"/>
                <a:cs typeface="Menlo Bold"/>
              </a:rPr>
              <a:t> </a:t>
            </a:r>
            <a:r>
              <a:rPr dirty="0" err="1" lang="en-US">
                <a:latin typeface="Menlo Bold"/>
                <a:cs typeface="Menlo Bold"/>
              </a:rPr>
              <a:t>expvalues.dist</a:t>
            </a:r>
            <a:r>
              <a:rPr dirty="0" lang="en-US">
                <a:latin typeface="Menlo Bold"/>
                <a:cs typeface="Menlo Bold"/>
              </a:rPr>
              <a:t>&lt;-as.dist(1-cor(t(expvalues), method=“</a:t>
            </a:r>
            <a:r>
              <a:rPr dirty="0" err="1" lang="en-US">
                <a:latin typeface="Menlo Bold"/>
                <a:cs typeface="Menlo Bold"/>
              </a:rPr>
              <a:t>pearson</a:t>
            </a:r>
            <a:r>
              <a:rPr dirty="0" lang="en-US">
                <a:latin typeface="Menlo Bold"/>
                <a:cs typeface="Menlo Bold"/>
              </a:rPr>
              <a:t>”))</a:t>
            </a: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dur="500" id="7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dur="500" id="12"/>
                                        <p:tgtEl>
                                          <p:spTgt spid="7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id="15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dur="500" id="17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>
                      <p:stCondLst>
                        <p:cond delay="indefinite"/>
                      </p:stCondLst>
                      <p:childTnLst>
                        <p:par>
                          <p:cTn fill="hold" id="1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0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dur="500" id="22"/>
                                        <p:tgtEl>
                                          <p:spTgt spid="71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23" nodeType="with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dur="500" id="25"/>
                                        <p:tgtEl>
                                          <p:spTgt spid="71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6">
                      <p:stCondLst>
                        <p:cond delay="indefinite"/>
                      </p:stCondLst>
                      <p:childTnLst>
                        <p:par>
                          <p:cTn fill="hold" id="27">
                            <p:stCondLst>
                              <p:cond delay="0"/>
                            </p:stCondLst>
                            <p:childTnLst>
                              <p:par>
                                <p:cTn fill="hold" id="28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dur="500" id="3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1">
                      <p:stCondLst>
                        <p:cond delay="indefinite"/>
                      </p:stCondLst>
                      <p:childTnLst>
                        <p:par>
                          <p:cTn fill="hold" id="3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3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dur="500" id="35"/>
                                        <p:tgtEl>
                                          <p:spTgt spid="71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nimBg="1" grpId="0" spid="71698"/>
      <p:bldP animBg="1" grpId="0" spid="71716"/>
      <p:bldP grpId="0" spid="71717"/>
      <p:bldP animBg="1" grpId="0" spid="71725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Spearman Rank 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quarter"/>
          </p:nvPr>
        </p:nvSpPr>
        <p:spPr/>
        <p:txBody>
          <a:bodyPr numCol="1">
            <a:normAutofit/>
          </a:bodyPr>
          <a:lstStyle/>
          <a:p>
            <a:r>
              <a:rPr dirty="0" lang="en-US" sz="2400"/>
              <a:t>A </a:t>
            </a:r>
            <a:r>
              <a:rPr dirty="0" err="1" lang="en-US" sz="2400"/>
              <a:t>pearson</a:t>
            </a:r>
            <a:r>
              <a:rPr dirty="0" lang="en-US" sz="2400"/>
              <a:t> correlation of ranks.</a:t>
            </a:r>
          </a:p>
          <a:p>
            <a:pPr lvl="1"/>
            <a:r>
              <a:rPr dirty="0" lang="en-US" sz="2400"/>
              <a:t>Gives better correlation when relationship is not linear</a:t>
            </a:r>
          </a:p>
          <a:p>
            <a:pPr lvl="1"/>
            <a:r>
              <a:rPr dirty="0" lang="en-US" sz="2400"/>
              <a:t>Less sensitive compared to </a:t>
            </a:r>
            <a:r>
              <a:rPr dirty="0" err="1" lang="en-US" sz="2400"/>
              <a:t>pearson</a:t>
            </a:r>
            <a:r>
              <a:rPr dirty="0" lang="en-US" sz="2400"/>
              <a:t> in regards to outliers</a:t>
            </a:r>
          </a:p>
          <a:p>
            <a:pPr lvl="1"/>
            <a:endParaRPr dirty="0"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27" y="3323345"/>
            <a:ext cx="3261071" cy="30889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006" y="3323345"/>
            <a:ext cx="3261071" cy="30889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207" y="6488668"/>
            <a:ext cx="907892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numCol="1" rtlCol="0" wrap="none">
            <a:spAutoFit/>
          </a:bodyPr>
          <a:lstStyle/>
          <a:p>
            <a:r>
              <a:rPr dirty="0" lang="en-US">
                <a:latin typeface="Menlo Bold"/>
                <a:cs typeface="Menlo Bold"/>
              </a:rPr>
              <a:t> </a:t>
            </a:r>
            <a:r>
              <a:rPr dirty="0" err="1" lang="en-US">
                <a:latin typeface="Menlo Bold"/>
                <a:cs typeface="Menlo Bold"/>
              </a:rPr>
              <a:t>expvalues.dist</a:t>
            </a:r>
            <a:r>
              <a:rPr dirty="0" lang="en-US">
                <a:latin typeface="Menlo Bold"/>
                <a:cs typeface="Menlo Bold"/>
              </a:rPr>
              <a:t>&lt;-as.dist(1-cor(t(expvalues), method=“spearman”))</a:t>
            </a:r>
          </a:p>
        </p:txBody>
      </p:sp>
    </p:spTree>
    <p:extLst>
      <p:ext uri="{BB962C8B-B14F-4D97-AF65-F5344CB8AC3E}">
        <p14:creationId xmlns:p14="http://schemas.microsoft.com/office/powerpoint/2010/main" val="1172314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 noGrp="1"/>
          </p:cNvSpPr>
          <p:nvPr>
            <p:ph type="title"/>
          </p:nvPr>
        </p:nvSpPr>
        <p:spPr/>
        <p:txBody>
          <a:bodyPr numCol="1"/>
          <a:lstStyle/>
          <a:p>
            <a:pPr eaLnBrk="1" hangingPunct="1"/>
            <a:r>
              <a:rPr dirty="0" lang="en-US"/>
              <a:t>Hierarchical Clustering: Example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>
          <a:xfrm>
            <a:off x="5486400" y="1689100"/>
            <a:ext cx="2362200" cy="2438400"/>
            <a:chOff x="3456" y="1064"/>
            <a:chExt cx="1488" cy="1536"/>
          </a:xfrm>
        </p:grpSpPr>
        <p:sp>
          <p:nvSpPr>
            <p:cNvPr id="38009" name="Line 18"/>
            <p:cNvSpPr>
              <a:spLocks noChangeShapeType="1"/>
            </p:cNvSpPr>
            <p:nvPr/>
          </p:nvSpPr>
          <p:spPr>
            <a:xfrm flipV="1">
              <a:off x="3456" y="2504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numCol="1"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10" name="Line 19"/>
            <p:cNvSpPr>
              <a:spLocks noChangeShapeType="1"/>
            </p:cNvSpPr>
            <p:nvPr/>
          </p:nvSpPr>
          <p:spPr>
            <a:xfrm flipV="1">
              <a:off x="3744" y="2504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numCol="1"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11" name="Line 20"/>
            <p:cNvSpPr>
              <a:spLocks noChangeShapeType="1"/>
            </p:cNvSpPr>
            <p:nvPr/>
          </p:nvSpPr>
          <p:spPr>
            <a:xfrm flipV="1">
              <a:off x="3456" y="2504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numCol="1"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12" name="Line 21"/>
            <p:cNvSpPr>
              <a:spLocks noChangeShapeType="1"/>
            </p:cNvSpPr>
            <p:nvPr/>
          </p:nvSpPr>
          <p:spPr>
            <a:xfrm flipV="1">
              <a:off x="4656" y="2504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numCol="1"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13" name="Line 22"/>
            <p:cNvSpPr>
              <a:spLocks noChangeShapeType="1"/>
            </p:cNvSpPr>
            <p:nvPr/>
          </p:nvSpPr>
          <p:spPr>
            <a:xfrm flipV="1">
              <a:off x="4944" y="2504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numCol="1"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14" name="Line 23"/>
            <p:cNvSpPr>
              <a:spLocks noChangeShapeType="1"/>
            </p:cNvSpPr>
            <p:nvPr/>
          </p:nvSpPr>
          <p:spPr>
            <a:xfrm flipV="1">
              <a:off x="4656" y="2504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numCol="1"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15" name="Line 24"/>
            <p:cNvSpPr>
              <a:spLocks noChangeShapeType="1"/>
            </p:cNvSpPr>
            <p:nvPr/>
          </p:nvSpPr>
          <p:spPr>
            <a:xfrm flipV="1">
              <a:off x="4032" y="2216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numCol="1"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16" name="Line 25"/>
            <p:cNvSpPr>
              <a:spLocks noChangeShapeType="1"/>
            </p:cNvSpPr>
            <p:nvPr/>
          </p:nvSpPr>
          <p:spPr>
            <a:xfrm flipV="1">
              <a:off x="3600" y="221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numCol="1"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17" name="Line 26"/>
            <p:cNvSpPr>
              <a:spLocks noChangeShapeType="1"/>
            </p:cNvSpPr>
            <p:nvPr/>
          </p:nvSpPr>
          <p:spPr>
            <a:xfrm flipV="1">
              <a:off x="3600" y="221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numCol="1"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18" name="Line 27"/>
            <p:cNvSpPr>
              <a:spLocks noChangeShapeType="1"/>
            </p:cNvSpPr>
            <p:nvPr/>
          </p:nvSpPr>
          <p:spPr>
            <a:xfrm flipV="1">
              <a:off x="4320" y="1784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numCol="1"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19" name="Line 28"/>
            <p:cNvSpPr>
              <a:spLocks noChangeShapeType="1"/>
            </p:cNvSpPr>
            <p:nvPr/>
          </p:nvSpPr>
          <p:spPr>
            <a:xfrm flipV="1">
              <a:off x="3840" y="178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numCol="1"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20" name="Line 29"/>
            <p:cNvSpPr>
              <a:spLocks noChangeShapeType="1"/>
            </p:cNvSpPr>
            <p:nvPr/>
          </p:nvSpPr>
          <p:spPr>
            <a:xfrm flipV="1">
              <a:off x="3840" y="1784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numCol="1"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21" name="Line 30"/>
            <p:cNvSpPr>
              <a:spLocks noChangeShapeType="1"/>
            </p:cNvSpPr>
            <p:nvPr/>
          </p:nvSpPr>
          <p:spPr>
            <a:xfrm flipV="1">
              <a:off x="4800" y="1160"/>
              <a:ext cx="0" cy="13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numCol="1"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22" name="Line 31"/>
            <p:cNvSpPr>
              <a:spLocks noChangeShapeType="1"/>
            </p:cNvSpPr>
            <p:nvPr/>
          </p:nvSpPr>
          <p:spPr>
            <a:xfrm flipV="1">
              <a:off x="4080" y="1160"/>
              <a:ext cx="0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numCol="1"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23" name="Line 32"/>
            <p:cNvSpPr>
              <a:spLocks noChangeShapeType="1"/>
            </p:cNvSpPr>
            <p:nvPr/>
          </p:nvSpPr>
          <p:spPr>
            <a:xfrm flipV="1">
              <a:off x="4080" y="1160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numCol="1"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24" name="Line 33"/>
            <p:cNvSpPr>
              <a:spLocks noChangeShapeType="1"/>
            </p:cNvSpPr>
            <p:nvPr/>
          </p:nvSpPr>
          <p:spPr>
            <a:xfrm flipV="1">
              <a:off x="4416" y="1064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 numCol="1"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74878" name="Group 126"/>
          <p:cNvGraphicFramePr>
            <a:graphicFrameLocks noGrp="1"/>
          </p:cNvGraphicFramePr>
          <p:nvPr/>
        </p:nvGraphicFramePr>
        <p:xfrm>
          <a:off x="990600" y="1905000"/>
          <a:ext cx="2438400" cy="179895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550">
                <a:tc>
                  <a:txBody>
                    <a:bodyPr numCol="1"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b="0" baseline="0" cap="none" i="0" kumimoji="0" lang="en-US" normalizeH="0" strike="noStrike" sz="2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0" typeface="Arial"/>
                      </a:endParaRPr>
                    </a:p>
                  </a:txBody>
                  <a:tcPr anchor="b" horzOverflow="overflow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numCol="1"/>
                    <a:lstStyle/>
                    <a:p>
                      <a:pPr algn="l" defTabSz="914400" eaLnBrk="1" fontAlgn="b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b="0" baseline="0" cap="none" i="0" kumimoji="0" lang="en-US" normalizeH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0" typeface="Arial"/>
                          <a:ea charset="0" typeface="Arial"/>
                          <a:cs charset="0" typeface="Arial"/>
                        </a:rPr>
                        <a:t>gene 1</a:t>
                      </a:r>
                      <a:endParaRPr b="0" baseline="0" cap="none" i="0" kumimoji="0" lang="en-US" normalizeH="0" strike="noStrike" sz="1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0" typeface="Arial"/>
                      </a:endParaRPr>
                    </a:p>
                  </a:txBody>
                  <a:tcPr anchor="b" horzOverflow="overflow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numCol="1"/>
                    <a:lstStyle/>
                    <a:p>
                      <a:pPr algn="l" defTabSz="914400" eaLnBrk="1" fontAlgn="b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b="0" baseline="0" cap="none" i="0" kumimoji="0" lang="en-US" normalizeH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0" typeface="Arial"/>
                          <a:ea charset="0" typeface="Arial"/>
                          <a:cs charset="0" typeface="Arial"/>
                        </a:rPr>
                        <a:t>gene2</a:t>
                      </a:r>
                      <a:endParaRPr b="0" baseline="0" cap="none" i="0" kumimoji="0" lang="en-US" normalizeH="0" strike="noStrike" sz="1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0" typeface="Arial"/>
                      </a:endParaRPr>
                    </a:p>
                  </a:txBody>
                  <a:tcPr anchor="b" horzOverflow="overflow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numCol="1"/>
                    <a:lstStyle/>
                    <a:p>
                      <a:pPr algn="l" defTabSz="914400" eaLnBrk="1" fontAlgn="b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b="0" baseline="0" cap="none" i="0" kumimoji="0" lang="en-US" normalizeH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0" typeface="Arial"/>
                          <a:ea charset="0" typeface="Arial"/>
                          <a:cs charset="0" typeface="Arial"/>
                        </a:rPr>
                        <a:t>gene 3</a:t>
                      </a:r>
                      <a:endParaRPr b="0" baseline="0" cap="none" i="0" kumimoji="0" lang="en-US" normalizeH="0" strike="noStrike" sz="1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0" typeface="Arial"/>
                      </a:endParaRPr>
                    </a:p>
                  </a:txBody>
                  <a:tcPr anchor="b" horzOverflow="overflow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 numCol="1"/>
                    <a:lstStyle/>
                    <a:p>
                      <a:pPr algn="l" defTabSz="914400" eaLnBrk="1" fontAlgn="b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b="0" baseline="0" cap="none" i="0" kumimoji="0" lang="en-US" normalizeH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0" typeface="Arial"/>
                          <a:ea charset="0" typeface="Arial"/>
                          <a:cs charset="0" typeface="Arial"/>
                        </a:rPr>
                        <a:t>gene 1</a:t>
                      </a:r>
                      <a:endParaRPr b="0" baseline="0" cap="none" i="0" kumimoji="0" lang="en-US" normalizeH="0" strike="noStrike" sz="1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0" typeface="Arial"/>
                      </a:endParaRPr>
                    </a:p>
                  </a:txBody>
                  <a:tcPr anchor="b" horzOverflow="overflow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numCol="1"/>
                    <a:lstStyle/>
                    <a:p>
                      <a:pPr algn="r" defTabSz="914400" eaLnBrk="1" fontAlgn="b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b="0" baseline="0" cap="none" i="0" kumimoji="0" lang="en-US" normalizeH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0" typeface="Arial"/>
                          <a:ea charset="0" typeface="Arial"/>
                          <a:cs charset="0" typeface="Arial"/>
                        </a:rPr>
                        <a:t>1</a:t>
                      </a:r>
                      <a:endParaRPr b="0" baseline="0" cap="none" i="0" kumimoji="0" lang="en-US" normalizeH="0" strike="noStrike" sz="1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0" typeface="Arial"/>
                      </a:endParaRPr>
                    </a:p>
                  </a:txBody>
                  <a:tcPr anchor="b" horzOverflow="overflow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numCol="1"/>
                    <a:lstStyle/>
                    <a:p>
                      <a:pPr algn="r" defTabSz="914400" eaLnBrk="1" fontAlgn="b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b="0" baseline="0" cap="none" i="0" kumimoji="0" lang="en-US" normalizeH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0" typeface="Arial"/>
                          <a:ea charset="0" typeface="Arial"/>
                          <a:cs charset="0" typeface="Arial"/>
                        </a:rPr>
                        <a:t>0.5</a:t>
                      </a:r>
                      <a:endParaRPr b="0" baseline="0" cap="none" i="0" kumimoji="0" lang="en-US" normalizeH="0" strike="noStrike" sz="1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0" typeface="Arial"/>
                      </a:endParaRPr>
                    </a:p>
                  </a:txBody>
                  <a:tcPr anchor="b" horzOverflow="overflow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numCol="1"/>
                    <a:lstStyle/>
                    <a:p>
                      <a:pPr algn="r" defTabSz="914400" eaLnBrk="1" fontAlgn="b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b="0" baseline="0" cap="none" i="0" kumimoji="0" lang="en-US" normalizeH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0" typeface="Arial"/>
                          <a:ea charset="0" typeface="Arial"/>
                          <a:cs charset="0" typeface="Arial"/>
                        </a:rPr>
                        <a:t>0.8</a:t>
                      </a:r>
                      <a:endParaRPr b="0" baseline="0" cap="none" i="0" kumimoji="0" lang="en-US" normalizeH="0" strike="noStrike" sz="1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0" typeface="Arial"/>
                      </a:endParaRPr>
                    </a:p>
                  </a:txBody>
                  <a:tcPr anchor="b" horzOverflow="overflow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 numCol="1"/>
                    <a:lstStyle/>
                    <a:p>
                      <a:pPr algn="l" defTabSz="914400" eaLnBrk="1" fontAlgn="b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b="0" baseline="0" cap="none" i="0" kumimoji="0" lang="en-US" normalizeH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0" typeface="Arial"/>
                          <a:ea charset="0" typeface="Arial"/>
                          <a:cs charset="0" typeface="Arial"/>
                        </a:rPr>
                        <a:t>gene 2</a:t>
                      </a:r>
                      <a:endParaRPr b="0" baseline="0" cap="none" i="0" kumimoji="0" lang="en-US" normalizeH="0" strike="noStrike" sz="1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0" typeface="Arial"/>
                      </a:endParaRPr>
                    </a:p>
                  </a:txBody>
                  <a:tcPr anchor="b" horzOverflow="overflow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numCol="1"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b="0" baseline="0" cap="none" i="0" kumimoji="0" lang="en-US" normalizeH="0" strike="noStrike" sz="2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0" typeface="Arial"/>
                      </a:endParaRPr>
                    </a:p>
                  </a:txBody>
                  <a:tcPr anchor="b" horzOverflow="overflow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numCol="1"/>
                    <a:lstStyle/>
                    <a:p>
                      <a:pPr algn="r" defTabSz="914400" eaLnBrk="1" fontAlgn="b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b="0" baseline="0" cap="none" i="0" kumimoji="0" lang="en-US" normalizeH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0" typeface="Arial"/>
                          <a:ea charset="0" typeface="Arial"/>
                          <a:cs charset="0" typeface="Arial"/>
                        </a:rPr>
                        <a:t>1</a:t>
                      </a:r>
                      <a:endParaRPr b="0" baseline="0" cap="none" i="0" kumimoji="0" lang="en-US" normalizeH="0" strike="noStrike" sz="1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0" typeface="Arial"/>
                      </a:endParaRPr>
                    </a:p>
                  </a:txBody>
                  <a:tcPr anchor="b" horzOverflow="overflow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numCol="1"/>
                    <a:lstStyle/>
                    <a:p>
                      <a:pPr algn="r" defTabSz="914400" eaLnBrk="1" fontAlgn="b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b="0" baseline="0" cap="none" i="0" kumimoji="0" lang="en-US" normalizeH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0" typeface="Arial"/>
                          <a:ea charset="0" typeface="Arial"/>
                          <a:cs charset="0" typeface="Arial"/>
                        </a:rPr>
                        <a:t>0.6</a:t>
                      </a:r>
                      <a:endParaRPr b="0" baseline="0" cap="none" i="0" kumimoji="0" lang="en-US" normalizeH="0" strike="noStrike" sz="1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0" typeface="Arial"/>
                      </a:endParaRPr>
                    </a:p>
                  </a:txBody>
                  <a:tcPr anchor="b" horzOverflow="overflow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 numCol="1"/>
                    <a:lstStyle/>
                    <a:p>
                      <a:pPr algn="l" defTabSz="914400" eaLnBrk="1" fontAlgn="b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b="0" baseline="0" cap="none" i="0" kumimoji="0" lang="en-US" normalizeH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0" typeface="Arial"/>
                          <a:ea charset="0" typeface="Arial"/>
                          <a:cs charset="0" typeface="Arial"/>
                        </a:rPr>
                        <a:t>gene 3</a:t>
                      </a:r>
                      <a:endParaRPr b="0" baseline="0" cap="none" i="0" kumimoji="0" lang="en-US" normalizeH="0" strike="noStrike" sz="1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0" typeface="Arial"/>
                      </a:endParaRPr>
                    </a:p>
                  </a:txBody>
                  <a:tcPr anchor="b" horzOverflow="overflow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numCol="1"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b="0" baseline="0" cap="none" i="0" kumimoji="0" lang="en-US" normalizeH="0" strike="noStrike" sz="2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0" typeface="Arial"/>
                      </a:endParaRPr>
                    </a:p>
                  </a:txBody>
                  <a:tcPr anchor="b" horzOverflow="overflow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numCol="1"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b="0" baseline="0" cap="none" i="0" kumimoji="0" lang="en-US" normalizeH="0" strike="noStrike" sz="2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0" typeface="Arial"/>
                      </a:endParaRPr>
                    </a:p>
                  </a:txBody>
                  <a:tcPr anchor="b" horzOverflow="overflow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numCol="1"/>
                    <a:lstStyle/>
                    <a:p>
                      <a:pPr algn="r" defTabSz="914400" eaLnBrk="1" fontAlgn="b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b="0" baseline="0" cap="none" i="0" kumimoji="0" lang="en-US" normalizeH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0" typeface="Arial"/>
                          <a:ea charset="0" typeface="Arial"/>
                          <a:cs charset="0" typeface="Arial"/>
                        </a:rPr>
                        <a:t>1</a:t>
                      </a:r>
                      <a:endParaRPr b="0" baseline="0" cap="none" i="0" kumimoji="0" lang="en-US" normalizeH="0" strike="noStrike" sz="1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0" typeface="Arial"/>
                      </a:endParaRPr>
                    </a:p>
                  </a:txBody>
                  <a:tcPr anchor="b" horzOverflow="overflow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7919" name="Text Box 127"/>
          <p:cNvSpPr txBox="1">
            <a:spLocks noChangeArrowheads="1"/>
          </p:cNvSpPr>
          <p:nvPr/>
        </p:nvSpPr>
        <p:spPr>
          <a:xfrm>
            <a:off x="5324475" y="4138613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numCol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37920" name="Text Box 128"/>
          <p:cNvSpPr txBox="1">
            <a:spLocks noChangeArrowheads="1"/>
          </p:cNvSpPr>
          <p:nvPr/>
        </p:nvSpPr>
        <p:spPr>
          <a:xfrm>
            <a:off x="5781675" y="414813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numCol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37921" name="Text Box 129"/>
          <p:cNvSpPr txBox="1">
            <a:spLocks noChangeArrowheads="1"/>
          </p:cNvSpPr>
          <p:nvPr/>
        </p:nvSpPr>
        <p:spPr>
          <a:xfrm>
            <a:off x="4800600" y="4724400"/>
            <a:ext cx="3657600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numCol="1">
            <a:prstTxWarp prst="textNoShape">
              <a:avLst/>
            </a:prstTxWarp>
            <a:spAutoFit/>
          </a:bodyPr>
          <a:lstStyle/>
          <a:p>
            <a:pPr indent="-342900" marL="342900">
              <a:spcBef>
                <a:spcPct val="50000"/>
              </a:spcBef>
              <a:buFontTx/>
              <a:buAutoNum type="arabicPeriod"/>
            </a:pPr>
            <a:r>
              <a:rPr lang="en-US" sz="1200"/>
              <a:t>Find cells with the shortest distance (e.g.,highest correlation)</a:t>
            </a:r>
          </a:p>
          <a:p>
            <a:pPr indent="-342900" marL="342900">
              <a:spcBef>
                <a:spcPct val="50000"/>
              </a:spcBef>
              <a:buFontTx/>
              <a:buAutoNum type="arabicPeriod"/>
            </a:pPr>
            <a:r>
              <a:rPr lang="en-US" sz="1200"/>
              <a:t>Group the two genes</a:t>
            </a:r>
          </a:p>
          <a:p>
            <a:pPr indent="-342900" marL="342900">
              <a:spcBef>
                <a:spcPct val="50000"/>
              </a:spcBef>
              <a:buFontTx/>
              <a:buAutoNum type="arabicPeriod"/>
            </a:pPr>
            <a:r>
              <a:rPr lang="en-US" sz="1200"/>
              <a:t>Recalculate distances from joined group to rest of matrix</a:t>
            </a:r>
          </a:p>
          <a:p>
            <a:pPr indent="-342900" marL="342900">
              <a:spcBef>
                <a:spcPct val="50000"/>
              </a:spcBef>
              <a:buFontTx/>
              <a:buAutoNum type="arabicPeriod"/>
            </a:pPr>
            <a:r>
              <a:rPr lang="en-US" sz="1200"/>
              <a:t>Find next shortest distance</a:t>
            </a:r>
          </a:p>
          <a:p>
            <a:pPr indent="-342900" marL="342900">
              <a:spcBef>
                <a:spcPct val="50000"/>
              </a:spcBef>
              <a:buFontTx/>
              <a:buAutoNum type="arabicPeriod"/>
            </a:pPr>
            <a:r>
              <a:rPr lang="en-US" sz="1200"/>
              <a:t>Repeat 3-4 until done</a:t>
            </a:r>
          </a:p>
        </p:txBody>
      </p:sp>
      <p:sp>
        <p:nvSpPr>
          <p:cNvPr id="37922" name="Rectangle 131"/>
          <p:cNvSpPr>
            <a:spLocks noChangeArrowheads="1"/>
          </p:cNvSpPr>
          <p:nvPr/>
        </p:nvSpPr>
        <p:spPr>
          <a:xfrm>
            <a:off x="1285875" y="4676775"/>
            <a:ext cx="238125" cy="20955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</p:spPr>
        <p:txBody>
          <a:bodyPr anchor="ctr" numCol="1"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23" name="Rectangle 132"/>
          <p:cNvSpPr>
            <a:spLocks noChangeArrowheads="1"/>
          </p:cNvSpPr>
          <p:nvPr/>
        </p:nvSpPr>
        <p:spPr>
          <a:xfrm>
            <a:off x="1524000" y="4953000"/>
            <a:ext cx="236538" cy="2095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anchor="ctr" numCol="1"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24" name="Rectangle 133"/>
          <p:cNvSpPr>
            <a:spLocks noChangeArrowheads="1"/>
          </p:cNvSpPr>
          <p:nvPr/>
        </p:nvSpPr>
        <p:spPr>
          <a:xfrm>
            <a:off x="2474913" y="4954588"/>
            <a:ext cx="236537" cy="20955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anchor="ctr" numCol="1"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25" name="Rectangle 134"/>
          <p:cNvSpPr>
            <a:spLocks noChangeArrowheads="1"/>
          </p:cNvSpPr>
          <p:nvPr/>
        </p:nvSpPr>
        <p:spPr>
          <a:xfrm>
            <a:off x="1285875" y="5232400"/>
            <a:ext cx="238125" cy="20955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</p:spPr>
        <p:txBody>
          <a:bodyPr anchor="ctr" numCol="1"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26" name="Rectangle 135"/>
          <p:cNvSpPr>
            <a:spLocks noChangeArrowheads="1"/>
          </p:cNvSpPr>
          <p:nvPr/>
        </p:nvSpPr>
        <p:spPr>
          <a:xfrm>
            <a:off x="2236788" y="5232400"/>
            <a:ext cx="238125" cy="20955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</p:spPr>
        <p:txBody>
          <a:bodyPr anchor="ctr" numCol="1"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27" name="Rectangle 136"/>
          <p:cNvSpPr>
            <a:spLocks noChangeArrowheads="1"/>
          </p:cNvSpPr>
          <p:nvPr/>
        </p:nvSpPr>
        <p:spPr>
          <a:xfrm>
            <a:off x="2474913" y="5511800"/>
            <a:ext cx="236537" cy="207963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</p:spPr>
        <p:txBody>
          <a:bodyPr anchor="ctr" numCol="1"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28" name="Rectangle 137"/>
          <p:cNvSpPr>
            <a:spLocks noChangeArrowheads="1"/>
          </p:cNvSpPr>
          <p:nvPr/>
        </p:nvSpPr>
        <p:spPr>
          <a:xfrm>
            <a:off x="3187700" y="4676775"/>
            <a:ext cx="238125" cy="20955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</p:spPr>
        <p:txBody>
          <a:bodyPr anchor="ctr" numCol="1"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29" name="Rectangle 138"/>
          <p:cNvSpPr>
            <a:spLocks noChangeArrowheads="1"/>
          </p:cNvSpPr>
          <p:nvPr/>
        </p:nvSpPr>
        <p:spPr>
          <a:xfrm>
            <a:off x="1524000" y="4676775"/>
            <a:ext cx="236538" cy="209550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  <p:txBody>
          <a:bodyPr anchor="ctr" numCol="1"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30" name="Rectangle 139"/>
          <p:cNvSpPr>
            <a:spLocks noChangeArrowheads="1"/>
          </p:cNvSpPr>
          <p:nvPr/>
        </p:nvSpPr>
        <p:spPr>
          <a:xfrm>
            <a:off x="1285875" y="4954588"/>
            <a:ext cx="238125" cy="20955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</p:spPr>
        <p:txBody>
          <a:bodyPr anchor="ctr" numCol="1"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31" name="Rectangle 140"/>
          <p:cNvSpPr>
            <a:spLocks noChangeArrowheads="1"/>
          </p:cNvSpPr>
          <p:nvPr/>
        </p:nvSpPr>
        <p:spPr>
          <a:xfrm>
            <a:off x="2236788" y="5511800"/>
            <a:ext cx="238125" cy="207963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  <p:txBody>
          <a:bodyPr anchor="ctr" numCol="1"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32" name="Rectangle 141"/>
          <p:cNvSpPr>
            <a:spLocks noChangeArrowheads="1"/>
          </p:cNvSpPr>
          <p:nvPr/>
        </p:nvSpPr>
        <p:spPr>
          <a:xfrm>
            <a:off x="3187700" y="4954588"/>
            <a:ext cx="238125" cy="209550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  <p:txBody>
          <a:bodyPr anchor="ctr" numCol="1"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33" name="Rectangle 142"/>
          <p:cNvSpPr>
            <a:spLocks noChangeArrowheads="1"/>
          </p:cNvSpPr>
          <p:nvPr/>
        </p:nvSpPr>
        <p:spPr>
          <a:xfrm>
            <a:off x="1760538" y="5511800"/>
            <a:ext cx="238125" cy="207963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  <p:txBody>
          <a:bodyPr anchor="ctr" numCol="1"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34" name="Rectangle 143"/>
          <p:cNvSpPr>
            <a:spLocks noChangeArrowheads="1"/>
          </p:cNvSpPr>
          <p:nvPr/>
        </p:nvSpPr>
        <p:spPr>
          <a:xfrm>
            <a:off x="2949575" y="5511800"/>
            <a:ext cx="238125" cy="207963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  <p:txBody>
          <a:bodyPr anchor="ctr" numCol="1"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35" name="Rectangle 144"/>
          <p:cNvSpPr>
            <a:spLocks noChangeArrowheads="1"/>
          </p:cNvSpPr>
          <p:nvPr/>
        </p:nvSpPr>
        <p:spPr>
          <a:xfrm>
            <a:off x="1047750" y="4676775"/>
            <a:ext cx="238125" cy="20955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anchor="ctr" numCol="1"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36" name="Rectangle 145"/>
          <p:cNvSpPr>
            <a:spLocks noChangeArrowheads="1"/>
          </p:cNvSpPr>
          <p:nvPr/>
        </p:nvSpPr>
        <p:spPr>
          <a:xfrm>
            <a:off x="2949575" y="5232400"/>
            <a:ext cx="238125" cy="20955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anchor="ctr" numCol="1"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37" name="Rectangle 146"/>
          <p:cNvSpPr>
            <a:spLocks noChangeArrowheads="1"/>
          </p:cNvSpPr>
          <p:nvPr/>
        </p:nvSpPr>
        <p:spPr>
          <a:xfrm>
            <a:off x="1047750" y="5511800"/>
            <a:ext cx="238125" cy="207963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anchor="ctr" numCol="1"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38" name="Rectangle 147"/>
          <p:cNvSpPr>
            <a:spLocks noChangeArrowheads="1"/>
          </p:cNvSpPr>
          <p:nvPr/>
        </p:nvSpPr>
        <p:spPr>
          <a:xfrm>
            <a:off x="2236788" y="4676775"/>
            <a:ext cx="238125" cy="20955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anchor="ctr" numCol="1"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39" name="Rectangle 148"/>
          <p:cNvSpPr>
            <a:spLocks noChangeArrowheads="1"/>
          </p:cNvSpPr>
          <p:nvPr/>
        </p:nvSpPr>
        <p:spPr>
          <a:xfrm>
            <a:off x="1524000" y="5232400"/>
            <a:ext cx="236538" cy="209550"/>
          </a:xfrm>
          <a:prstGeom prst="rect">
            <a:avLst/>
          </a:prstGeom>
          <a:solidFill>
            <a:srgbClr val="009900"/>
          </a:solidFill>
          <a:ln w="9525">
            <a:noFill/>
            <a:miter lim="800000"/>
            <a:headEnd/>
            <a:tailEnd/>
          </a:ln>
        </p:spPr>
        <p:txBody>
          <a:bodyPr anchor="ctr" numCol="1"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40" name="Rectangle 149"/>
          <p:cNvSpPr>
            <a:spLocks noChangeArrowheads="1"/>
          </p:cNvSpPr>
          <p:nvPr/>
        </p:nvSpPr>
        <p:spPr>
          <a:xfrm>
            <a:off x="1047750" y="4954588"/>
            <a:ext cx="238125" cy="20955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anchor="ctr" numCol="1"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41" name="Rectangle 150"/>
          <p:cNvSpPr>
            <a:spLocks noChangeArrowheads="1"/>
          </p:cNvSpPr>
          <p:nvPr/>
        </p:nvSpPr>
        <p:spPr>
          <a:xfrm>
            <a:off x="2949575" y="4954588"/>
            <a:ext cx="238125" cy="209550"/>
          </a:xfrm>
          <a:prstGeom prst="rect">
            <a:avLst/>
          </a:prstGeom>
          <a:solidFill>
            <a:srgbClr val="006600"/>
          </a:solidFill>
          <a:ln w="9525">
            <a:noFill/>
            <a:miter lim="800000"/>
            <a:headEnd/>
            <a:tailEnd/>
          </a:ln>
        </p:spPr>
        <p:txBody>
          <a:bodyPr anchor="ctr" numCol="1"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42" name="Rectangle 151"/>
          <p:cNvSpPr>
            <a:spLocks noChangeArrowheads="1"/>
          </p:cNvSpPr>
          <p:nvPr/>
        </p:nvSpPr>
        <p:spPr>
          <a:xfrm>
            <a:off x="1998663" y="5511800"/>
            <a:ext cx="238125" cy="207963"/>
          </a:xfrm>
          <a:prstGeom prst="rect">
            <a:avLst/>
          </a:prstGeom>
          <a:solidFill>
            <a:srgbClr val="006600"/>
          </a:solidFill>
          <a:ln w="9525">
            <a:noFill/>
            <a:miter lim="800000"/>
            <a:headEnd/>
            <a:tailEnd/>
          </a:ln>
        </p:spPr>
        <p:txBody>
          <a:bodyPr anchor="ctr" numCol="1"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43" name="Rectangle 152"/>
          <p:cNvSpPr>
            <a:spLocks noChangeArrowheads="1"/>
          </p:cNvSpPr>
          <p:nvPr/>
        </p:nvSpPr>
        <p:spPr>
          <a:xfrm>
            <a:off x="1760538" y="4676775"/>
            <a:ext cx="238125" cy="20955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anchor="ctr" numCol="1"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44" name="Rectangle 153"/>
          <p:cNvSpPr>
            <a:spLocks noChangeArrowheads="1"/>
          </p:cNvSpPr>
          <p:nvPr/>
        </p:nvSpPr>
        <p:spPr>
          <a:xfrm>
            <a:off x="1285875" y="5511800"/>
            <a:ext cx="238125" cy="207963"/>
          </a:xfrm>
          <a:prstGeom prst="rect">
            <a:avLst/>
          </a:prstGeom>
          <a:solidFill>
            <a:srgbClr val="009900"/>
          </a:solidFill>
          <a:ln w="9525">
            <a:noFill/>
            <a:miter lim="800000"/>
            <a:headEnd/>
            <a:tailEnd/>
          </a:ln>
        </p:spPr>
        <p:txBody>
          <a:bodyPr anchor="ctr" numCol="1"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45" name="Rectangle 154"/>
          <p:cNvSpPr>
            <a:spLocks noChangeArrowheads="1"/>
          </p:cNvSpPr>
          <p:nvPr/>
        </p:nvSpPr>
        <p:spPr>
          <a:xfrm>
            <a:off x="2711450" y="5511800"/>
            <a:ext cx="238125" cy="207963"/>
          </a:xfrm>
          <a:prstGeom prst="rect">
            <a:avLst/>
          </a:prstGeom>
          <a:solidFill>
            <a:srgbClr val="009900"/>
          </a:solidFill>
          <a:ln w="9525">
            <a:noFill/>
            <a:miter lim="800000"/>
            <a:headEnd/>
            <a:tailEnd/>
          </a:ln>
        </p:spPr>
        <p:txBody>
          <a:bodyPr anchor="ctr" numCol="1"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46" name="Rectangle 155"/>
          <p:cNvSpPr>
            <a:spLocks noChangeArrowheads="1"/>
          </p:cNvSpPr>
          <p:nvPr/>
        </p:nvSpPr>
        <p:spPr>
          <a:xfrm>
            <a:off x="1047750" y="5232400"/>
            <a:ext cx="238125" cy="209550"/>
          </a:xfrm>
          <a:prstGeom prst="rect">
            <a:avLst/>
          </a:prstGeom>
          <a:solidFill>
            <a:srgbClr val="009900"/>
          </a:solidFill>
          <a:ln w="9525">
            <a:noFill/>
            <a:miter lim="800000"/>
            <a:headEnd/>
            <a:tailEnd/>
          </a:ln>
        </p:spPr>
        <p:txBody>
          <a:bodyPr anchor="ctr" numCol="1"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47" name="Rectangle 156"/>
          <p:cNvSpPr>
            <a:spLocks noChangeArrowheads="1"/>
          </p:cNvSpPr>
          <p:nvPr/>
        </p:nvSpPr>
        <p:spPr>
          <a:xfrm>
            <a:off x="2474913" y="5232400"/>
            <a:ext cx="236537" cy="209550"/>
          </a:xfrm>
          <a:prstGeom prst="rect">
            <a:avLst/>
          </a:prstGeom>
          <a:solidFill>
            <a:srgbClr val="009900"/>
          </a:solidFill>
          <a:ln w="9525">
            <a:noFill/>
            <a:miter lim="800000"/>
            <a:headEnd/>
            <a:tailEnd/>
          </a:ln>
        </p:spPr>
        <p:txBody>
          <a:bodyPr anchor="ctr" numCol="1"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48" name="Rectangle 157"/>
          <p:cNvSpPr>
            <a:spLocks noChangeArrowheads="1"/>
          </p:cNvSpPr>
          <p:nvPr/>
        </p:nvSpPr>
        <p:spPr>
          <a:xfrm>
            <a:off x="1524000" y="5511800"/>
            <a:ext cx="236538" cy="207963"/>
          </a:xfrm>
          <a:prstGeom prst="rec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</p:spPr>
        <p:txBody>
          <a:bodyPr anchor="ctr" numCol="1"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49" name="Rectangle 158"/>
          <p:cNvSpPr>
            <a:spLocks noChangeArrowheads="1"/>
          </p:cNvSpPr>
          <p:nvPr/>
        </p:nvSpPr>
        <p:spPr>
          <a:xfrm>
            <a:off x="1998663" y="4676775"/>
            <a:ext cx="238125" cy="209550"/>
          </a:xfrm>
          <a:prstGeom prst="rec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</p:spPr>
        <p:txBody>
          <a:bodyPr anchor="ctr" numCol="1"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50" name="Rectangle 159"/>
          <p:cNvSpPr>
            <a:spLocks noChangeArrowheads="1"/>
          </p:cNvSpPr>
          <p:nvPr/>
        </p:nvSpPr>
        <p:spPr>
          <a:xfrm>
            <a:off x="1998663" y="4954588"/>
            <a:ext cx="238125" cy="209550"/>
          </a:xfrm>
          <a:prstGeom prst="rec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</p:spPr>
        <p:txBody>
          <a:bodyPr anchor="ctr" numCol="1"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51" name="Rectangle 160"/>
          <p:cNvSpPr>
            <a:spLocks noChangeArrowheads="1"/>
          </p:cNvSpPr>
          <p:nvPr/>
        </p:nvSpPr>
        <p:spPr>
          <a:xfrm>
            <a:off x="1760538" y="5232400"/>
            <a:ext cx="238125" cy="209550"/>
          </a:xfrm>
          <a:prstGeom prst="rect">
            <a:avLst/>
          </a:prstGeom>
          <a:solidFill>
            <a:srgbClr val="009900"/>
          </a:solidFill>
          <a:ln w="9525">
            <a:noFill/>
            <a:miter lim="800000"/>
            <a:headEnd/>
            <a:tailEnd/>
          </a:ln>
        </p:spPr>
        <p:txBody>
          <a:bodyPr anchor="ctr" numCol="1"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52" name="Rectangle 161"/>
          <p:cNvSpPr>
            <a:spLocks noChangeArrowheads="1"/>
          </p:cNvSpPr>
          <p:nvPr/>
        </p:nvSpPr>
        <p:spPr>
          <a:xfrm>
            <a:off x="2711450" y="4954588"/>
            <a:ext cx="238125" cy="20955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</p:spPr>
        <p:txBody>
          <a:bodyPr anchor="ctr" numCol="1"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53" name="Rectangle 162"/>
          <p:cNvSpPr>
            <a:spLocks noChangeArrowheads="1"/>
          </p:cNvSpPr>
          <p:nvPr/>
        </p:nvSpPr>
        <p:spPr>
          <a:xfrm>
            <a:off x="2474913" y="4676775"/>
            <a:ext cx="236537" cy="209550"/>
          </a:xfrm>
          <a:prstGeom prst="rect">
            <a:avLst/>
          </a:prstGeom>
          <a:solidFill>
            <a:srgbClr val="009900"/>
          </a:solidFill>
          <a:ln w="9525">
            <a:noFill/>
            <a:miter lim="800000"/>
            <a:headEnd/>
            <a:tailEnd/>
          </a:ln>
        </p:spPr>
        <p:txBody>
          <a:bodyPr anchor="ctr" numCol="1"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54" name="Rectangle 163"/>
          <p:cNvSpPr>
            <a:spLocks noChangeArrowheads="1"/>
          </p:cNvSpPr>
          <p:nvPr/>
        </p:nvSpPr>
        <p:spPr>
          <a:xfrm>
            <a:off x="1998663" y="5232400"/>
            <a:ext cx="238125" cy="20955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</p:spPr>
        <p:txBody>
          <a:bodyPr anchor="ctr" numCol="1"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55" name="Rectangle 164"/>
          <p:cNvSpPr>
            <a:spLocks noChangeArrowheads="1"/>
          </p:cNvSpPr>
          <p:nvPr/>
        </p:nvSpPr>
        <p:spPr>
          <a:xfrm>
            <a:off x="3187700" y="5232400"/>
            <a:ext cx="238125" cy="209550"/>
          </a:xfrm>
          <a:prstGeom prst="rect">
            <a:avLst/>
          </a:prstGeom>
          <a:solidFill>
            <a:srgbClr val="006600"/>
          </a:solidFill>
          <a:ln w="9525">
            <a:noFill/>
            <a:miter lim="800000"/>
            <a:headEnd/>
            <a:tailEnd/>
          </a:ln>
        </p:spPr>
        <p:txBody>
          <a:bodyPr anchor="ctr" numCol="1"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56" name="Rectangle 165"/>
          <p:cNvSpPr>
            <a:spLocks noChangeArrowheads="1"/>
          </p:cNvSpPr>
          <p:nvPr/>
        </p:nvSpPr>
        <p:spPr>
          <a:xfrm>
            <a:off x="3187700" y="5511800"/>
            <a:ext cx="238125" cy="207963"/>
          </a:xfrm>
          <a:prstGeom prst="rect">
            <a:avLst/>
          </a:prstGeom>
          <a:solidFill>
            <a:srgbClr val="009900"/>
          </a:solidFill>
          <a:ln w="9525">
            <a:noFill/>
            <a:miter lim="800000"/>
            <a:headEnd/>
            <a:tailEnd/>
          </a:ln>
        </p:spPr>
        <p:txBody>
          <a:bodyPr anchor="ctr" numCol="1"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57" name="Rectangle 166"/>
          <p:cNvSpPr>
            <a:spLocks noChangeArrowheads="1"/>
          </p:cNvSpPr>
          <p:nvPr/>
        </p:nvSpPr>
        <p:spPr>
          <a:xfrm>
            <a:off x="2711450" y="5232400"/>
            <a:ext cx="238125" cy="20955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</p:spPr>
        <p:txBody>
          <a:bodyPr anchor="ctr" numCol="1"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58" name="Rectangle 167"/>
          <p:cNvSpPr>
            <a:spLocks noChangeArrowheads="1"/>
          </p:cNvSpPr>
          <p:nvPr/>
        </p:nvSpPr>
        <p:spPr>
          <a:xfrm>
            <a:off x="1760538" y="4954588"/>
            <a:ext cx="238125" cy="20955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anchor="ctr" numCol="1"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59" name="Rectangle 168"/>
          <p:cNvSpPr>
            <a:spLocks noChangeArrowheads="1"/>
          </p:cNvSpPr>
          <p:nvPr/>
        </p:nvSpPr>
        <p:spPr>
          <a:xfrm>
            <a:off x="2711450" y="4676775"/>
            <a:ext cx="238125" cy="209550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  <p:txBody>
          <a:bodyPr anchor="ctr" numCol="1"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60" name="Rectangle 169"/>
          <p:cNvSpPr>
            <a:spLocks noChangeArrowheads="1"/>
          </p:cNvSpPr>
          <p:nvPr/>
        </p:nvSpPr>
        <p:spPr>
          <a:xfrm>
            <a:off x="2236788" y="4954588"/>
            <a:ext cx="238125" cy="20955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</p:spPr>
        <p:txBody>
          <a:bodyPr anchor="ctr" numCol="1"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61" name="Rectangle 170"/>
          <p:cNvSpPr>
            <a:spLocks noChangeArrowheads="1"/>
          </p:cNvSpPr>
          <p:nvPr/>
        </p:nvSpPr>
        <p:spPr>
          <a:xfrm>
            <a:off x="1524000" y="4676775"/>
            <a:ext cx="236538" cy="2095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anchor="ctr" numCol="1"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62" name="Rectangle 171"/>
          <p:cNvSpPr>
            <a:spLocks noChangeArrowheads="1"/>
          </p:cNvSpPr>
          <p:nvPr/>
        </p:nvSpPr>
        <p:spPr>
          <a:xfrm>
            <a:off x="2949575" y="4676775"/>
            <a:ext cx="238125" cy="2095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anchor="ctr" numCol="1"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63" name="Rectangle 172"/>
          <p:cNvSpPr>
            <a:spLocks noChangeArrowheads="1"/>
          </p:cNvSpPr>
          <p:nvPr/>
        </p:nvSpPr>
        <p:spPr>
          <a:xfrm>
            <a:off x="1285875" y="5232400"/>
            <a:ext cx="238125" cy="2095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anchor="ctr" numCol="1"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64" name="Rectangle 173"/>
          <p:cNvSpPr>
            <a:spLocks noChangeArrowheads="1"/>
          </p:cNvSpPr>
          <p:nvPr/>
        </p:nvSpPr>
        <p:spPr>
          <a:xfrm>
            <a:off x="1524000" y="5232400"/>
            <a:ext cx="236538" cy="2095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anchor="ctr" numCol="1"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65" name="Rectangle 174"/>
          <p:cNvSpPr>
            <a:spLocks noChangeArrowheads="1"/>
          </p:cNvSpPr>
          <p:nvPr/>
        </p:nvSpPr>
        <p:spPr>
          <a:xfrm>
            <a:off x="1998663" y="5232400"/>
            <a:ext cx="238125" cy="2095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anchor="ctr" numCol="1"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66" name="Text Box 175"/>
          <p:cNvSpPr txBox="1">
            <a:spLocks noChangeArrowheads="1"/>
          </p:cNvSpPr>
          <p:nvPr/>
        </p:nvSpPr>
        <p:spPr>
          <a:xfrm>
            <a:off x="457200" y="4676775"/>
            <a:ext cx="554038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bIns="0" lIns="0" numCol="1" rIns="0" tIns="0">
            <a:prstTxWarp prst="textNoShape">
              <a:avLst/>
            </a:prstTxWarp>
          </a:bodyPr>
          <a:lstStyle/>
          <a:p>
            <a:pPr algn="ctr"/>
            <a:r>
              <a:rPr b="1" lang="en-US" sz="1000"/>
              <a:t>Gene 1</a:t>
            </a:r>
          </a:p>
        </p:txBody>
      </p:sp>
      <p:sp>
        <p:nvSpPr>
          <p:cNvPr id="37967" name="Text Box 176"/>
          <p:cNvSpPr txBox="1">
            <a:spLocks noChangeArrowheads="1"/>
          </p:cNvSpPr>
          <p:nvPr/>
        </p:nvSpPr>
        <p:spPr>
          <a:xfrm>
            <a:off x="457200" y="4954588"/>
            <a:ext cx="554038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bIns="0" lIns="0" numCol="1" rIns="0" tIns="0">
            <a:prstTxWarp prst="textNoShape">
              <a:avLst/>
            </a:prstTxWarp>
          </a:bodyPr>
          <a:lstStyle/>
          <a:p>
            <a:pPr algn="ctr"/>
            <a:r>
              <a:rPr b="1" lang="en-US" sz="1000"/>
              <a:t>Gene 2</a:t>
            </a:r>
          </a:p>
        </p:txBody>
      </p:sp>
      <p:sp>
        <p:nvSpPr>
          <p:cNvPr id="37968" name="Text Box 177"/>
          <p:cNvSpPr txBox="1">
            <a:spLocks noChangeArrowheads="1"/>
          </p:cNvSpPr>
          <p:nvPr/>
        </p:nvSpPr>
        <p:spPr>
          <a:xfrm>
            <a:off x="457200" y="5232400"/>
            <a:ext cx="554038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bIns="0" lIns="0" numCol="1" rIns="0" tIns="0">
            <a:prstTxWarp prst="textNoShape">
              <a:avLst/>
            </a:prstTxWarp>
          </a:bodyPr>
          <a:lstStyle/>
          <a:p>
            <a:pPr algn="ctr"/>
            <a:r>
              <a:rPr b="1" lang="en-US" sz="1000"/>
              <a:t>Gene 3</a:t>
            </a:r>
          </a:p>
        </p:txBody>
      </p:sp>
      <p:sp>
        <p:nvSpPr>
          <p:cNvPr id="37969" name="Text Box 178"/>
          <p:cNvSpPr txBox="1">
            <a:spLocks noChangeArrowheads="1"/>
          </p:cNvSpPr>
          <p:nvPr/>
        </p:nvSpPr>
        <p:spPr>
          <a:xfrm>
            <a:off x="457200" y="5511800"/>
            <a:ext cx="554038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bIns="0" lIns="0" numCol="1" rIns="0" tIns="0">
            <a:prstTxWarp prst="textNoShape">
              <a:avLst/>
            </a:prstTxWarp>
          </a:bodyPr>
          <a:lstStyle/>
          <a:p>
            <a:pPr algn="ctr"/>
            <a:r>
              <a:rPr b="1" lang="en-US" sz="1000"/>
              <a:t>Gene 4</a:t>
            </a:r>
          </a:p>
        </p:txBody>
      </p:sp>
      <p:sp>
        <p:nvSpPr>
          <p:cNvPr id="37970" name="Text Box 179"/>
          <p:cNvSpPr txBox="1">
            <a:spLocks noChangeArrowheads="1"/>
          </p:cNvSpPr>
          <p:nvPr/>
        </p:nvSpPr>
        <p:spPr>
          <a:xfrm rot="-2700000">
            <a:off x="968375" y="4191000"/>
            <a:ext cx="950913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bIns="0" lIns="0" numCol="1" rIns="0" tIns="0">
            <a:prstTxWarp prst="textNoShape">
              <a:avLst/>
            </a:prstTxWarp>
          </a:bodyPr>
          <a:lstStyle/>
          <a:p>
            <a:pPr algn="ctr"/>
            <a:r>
              <a:rPr b="1" lang="en-US" sz="1000"/>
              <a:t>Experiment 1</a:t>
            </a:r>
          </a:p>
        </p:txBody>
      </p:sp>
      <p:sp>
        <p:nvSpPr>
          <p:cNvPr id="37971" name="Text Box 180"/>
          <p:cNvSpPr txBox="1">
            <a:spLocks noChangeArrowheads="1"/>
          </p:cNvSpPr>
          <p:nvPr/>
        </p:nvSpPr>
        <p:spPr>
          <a:xfrm rot="-2700000">
            <a:off x="1206500" y="4191000"/>
            <a:ext cx="950913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bIns="0" lIns="0" numCol="1" rIns="0" tIns="0">
            <a:prstTxWarp prst="textNoShape">
              <a:avLst/>
            </a:prstTxWarp>
          </a:bodyPr>
          <a:lstStyle/>
          <a:p>
            <a:pPr algn="ctr"/>
            <a:r>
              <a:rPr b="1" lang="en-US" sz="1000"/>
              <a:t>Experiment 2</a:t>
            </a:r>
          </a:p>
        </p:txBody>
      </p:sp>
      <p:sp>
        <p:nvSpPr>
          <p:cNvPr id="37972" name="Text Box 181"/>
          <p:cNvSpPr txBox="1">
            <a:spLocks noChangeArrowheads="1"/>
          </p:cNvSpPr>
          <p:nvPr/>
        </p:nvSpPr>
        <p:spPr>
          <a:xfrm rot="-2700000">
            <a:off x="2157413" y="4191000"/>
            <a:ext cx="950912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bIns="0" lIns="0" numCol="1" rIns="0" tIns="0">
            <a:prstTxWarp prst="textNoShape">
              <a:avLst/>
            </a:prstTxWarp>
          </a:bodyPr>
          <a:lstStyle/>
          <a:p>
            <a:pPr algn="ctr"/>
            <a:r>
              <a:rPr b="1" lang="en-US" sz="1000"/>
              <a:t>Experiment 6</a:t>
            </a:r>
          </a:p>
        </p:txBody>
      </p:sp>
      <p:sp>
        <p:nvSpPr>
          <p:cNvPr id="37973" name="Text Box 182"/>
          <p:cNvSpPr txBox="1">
            <a:spLocks noChangeArrowheads="1"/>
          </p:cNvSpPr>
          <p:nvPr/>
        </p:nvSpPr>
        <p:spPr>
          <a:xfrm rot="-2700000">
            <a:off x="1681163" y="4191000"/>
            <a:ext cx="950912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bIns="0" lIns="0" numCol="1" rIns="0" tIns="0">
            <a:prstTxWarp prst="textNoShape">
              <a:avLst/>
            </a:prstTxWarp>
          </a:bodyPr>
          <a:lstStyle/>
          <a:p>
            <a:pPr algn="ctr"/>
            <a:r>
              <a:rPr b="1" lang="en-US" sz="1000"/>
              <a:t>Experiment 4</a:t>
            </a:r>
          </a:p>
        </p:txBody>
      </p:sp>
      <p:sp>
        <p:nvSpPr>
          <p:cNvPr id="37974" name="Text Box 183"/>
          <p:cNvSpPr txBox="1">
            <a:spLocks noChangeArrowheads="1"/>
          </p:cNvSpPr>
          <p:nvPr/>
        </p:nvSpPr>
        <p:spPr>
          <a:xfrm rot="-2700000">
            <a:off x="1919288" y="4191000"/>
            <a:ext cx="950912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bIns="0" lIns="0" numCol="1" rIns="0" tIns="0">
            <a:prstTxWarp prst="textNoShape">
              <a:avLst/>
            </a:prstTxWarp>
          </a:bodyPr>
          <a:lstStyle/>
          <a:p>
            <a:pPr algn="ctr"/>
            <a:r>
              <a:rPr b="1" lang="en-US" sz="1000"/>
              <a:t>Experiment 5</a:t>
            </a:r>
          </a:p>
        </p:txBody>
      </p:sp>
      <p:sp>
        <p:nvSpPr>
          <p:cNvPr id="37975" name="Text Box 184"/>
          <p:cNvSpPr txBox="1">
            <a:spLocks noChangeArrowheads="1"/>
          </p:cNvSpPr>
          <p:nvPr/>
        </p:nvSpPr>
        <p:spPr>
          <a:xfrm rot="-2700000">
            <a:off x="1444625" y="4191000"/>
            <a:ext cx="950913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bIns="0" lIns="0" numCol="1" rIns="0" tIns="0">
            <a:prstTxWarp prst="textNoShape">
              <a:avLst/>
            </a:prstTxWarp>
          </a:bodyPr>
          <a:lstStyle/>
          <a:p>
            <a:pPr algn="ctr"/>
            <a:r>
              <a:rPr b="1" lang="en-US" sz="1000"/>
              <a:t>Experiment 3</a:t>
            </a:r>
          </a:p>
        </p:txBody>
      </p:sp>
      <p:sp>
        <p:nvSpPr>
          <p:cNvPr id="37976" name="Text Box 185"/>
          <p:cNvSpPr txBox="1">
            <a:spLocks noChangeArrowheads="1"/>
          </p:cNvSpPr>
          <p:nvPr/>
        </p:nvSpPr>
        <p:spPr>
          <a:xfrm rot="-2700000">
            <a:off x="2395538" y="4191000"/>
            <a:ext cx="950912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bIns="0" lIns="0" numCol="1" rIns="0" tIns="0">
            <a:prstTxWarp prst="textNoShape">
              <a:avLst/>
            </a:prstTxWarp>
          </a:bodyPr>
          <a:lstStyle/>
          <a:p>
            <a:pPr algn="ctr"/>
            <a:r>
              <a:rPr b="1" lang="en-US" sz="1000"/>
              <a:t>Experiment 7</a:t>
            </a:r>
          </a:p>
        </p:txBody>
      </p:sp>
      <p:sp>
        <p:nvSpPr>
          <p:cNvPr id="37977" name="Text Box 186"/>
          <p:cNvSpPr txBox="1">
            <a:spLocks noChangeArrowheads="1"/>
          </p:cNvSpPr>
          <p:nvPr/>
        </p:nvSpPr>
        <p:spPr>
          <a:xfrm rot="-2700000">
            <a:off x="2632075" y="4191000"/>
            <a:ext cx="950913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bIns="0" lIns="0" numCol="1" rIns="0" tIns="0">
            <a:prstTxWarp prst="textNoShape">
              <a:avLst/>
            </a:prstTxWarp>
          </a:bodyPr>
          <a:lstStyle/>
          <a:p>
            <a:pPr algn="ctr"/>
            <a:r>
              <a:rPr b="1" lang="en-US" sz="1000"/>
              <a:t>Experiment  8</a:t>
            </a:r>
          </a:p>
        </p:txBody>
      </p:sp>
      <p:sp>
        <p:nvSpPr>
          <p:cNvPr id="37978" name="Text Box 187"/>
          <p:cNvSpPr txBox="1">
            <a:spLocks noChangeArrowheads="1"/>
          </p:cNvSpPr>
          <p:nvPr/>
        </p:nvSpPr>
        <p:spPr>
          <a:xfrm rot="-2700000">
            <a:off x="2870200" y="4191000"/>
            <a:ext cx="950913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bIns="0" lIns="0" numCol="1" rIns="0" tIns="0">
            <a:prstTxWarp prst="textNoShape">
              <a:avLst/>
            </a:prstTxWarp>
          </a:bodyPr>
          <a:lstStyle/>
          <a:p>
            <a:pPr algn="ctr"/>
            <a:r>
              <a:rPr b="1" lang="en-US" sz="1000"/>
              <a:t>Experiment 9</a:t>
            </a:r>
          </a:p>
        </p:txBody>
      </p:sp>
      <p:sp>
        <p:nvSpPr>
          <p:cNvPr id="37979" name="Text Box 188"/>
          <p:cNvSpPr txBox="1">
            <a:spLocks noChangeArrowheads="1"/>
          </p:cNvSpPr>
          <p:nvPr/>
        </p:nvSpPr>
        <p:spPr>
          <a:xfrm rot="-2700000">
            <a:off x="3108325" y="4191000"/>
            <a:ext cx="950913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bIns="0" lIns="0" numCol="1" rIns="0" tIns="0">
            <a:prstTxWarp prst="textNoShape">
              <a:avLst/>
            </a:prstTxWarp>
          </a:bodyPr>
          <a:lstStyle/>
          <a:p>
            <a:pPr algn="ctr"/>
            <a:r>
              <a:rPr b="1" lang="en-US" sz="1000"/>
              <a:t>Experiment 10</a:t>
            </a:r>
          </a:p>
        </p:txBody>
      </p:sp>
      <p:sp>
        <p:nvSpPr>
          <p:cNvPr id="37980" name="Rectangle 189"/>
          <p:cNvSpPr>
            <a:spLocks noChangeArrowheads="1"/>
          </p:cNvSpPr>
          <p:nvPr/>
        </p:nvSpPr>
        <p:spPr>
          <a:xfrm>
            <a:off x="1524000" y="5789613"/>
            <a:ext cx="236538" cy="207962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</p:spPr>
        <p:txBody>
          <a:bodyPr anchor="ctr" numCol="1"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81" name="Rectangle 190"/>
          <p:cNvSpPr>
            <a:spLocks noChangeArrowheads="1"/>
          </p:cNvSpPr>
          <p:nvPr/>
        </p:nvSpPr>
        <p:spPr>
          <a:xfrm>
            <a:off x="2474913" y="5789613"/>
            <a:ext cx="236537" cy="207962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</p:spPr>
        <p:txBody>
          <a:bodyPr anchor="ctr" numCol="1"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82" name="Rectangle 191"/>
          <p:cNvSpPr>
            <a:spLocks noChangeArrowheads="1"/>
          </p:cNvSpPr>
          <p:nvPr/>
        </p:nvSpPr>
        <p:spPr>
          <a:xfrm>
            <a:off x="1285875" y="5789613"/>
            <a:ext cx="238125" cy="207962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  <p:txBody>
          <a:bodyPr anchor="ctr" numCol="1"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83" name="Rectangle 192"/>
          <p:cNvSpPr>
            <a:spLocks noChangeArrowheads="1"/>
          </p:cNvSpPr>
          <p:nvPr/>
        </p:nvSpPr>
        <p:spPr>
          <a:xfrm>
            <a:off x="3187700" y="5789613"/>
            <a:ext cx="238125" cy="207962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  <p:txBody>
          <a:bodyPr anchor="ctr" numCol="1"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84" name="Rectangle 193"/>
          <p:cNvSpPr>
            <a:spLocks noChangeArrowheads="1"/>
          </p:cNvSpPr>
          <p:nvPr/>
        </p:nvSpPr>
        <p:spPr>
          <a:xfrm>
            <a:off x="1047750" y="5789613"/>
            <a:ext cx="238125" cy="207962"/>
          </a:xfrm>
          <a:prstGeom prst="rect">
            <a:avLst/>
          </a:prstGeom>
          <a:solidFill>
            <a:srgbClr val="006600"/>
          </a:solidFill>
          <a:ln w="9525">
            <a:noFill/>
            <a:miter lim="800000"/>
            <a:headEnd/>
            <a:tailEnd/>
          </a:ln>
        </p:spPr>
        <p:txBody>
          <a:bodyPr anchor="ctr" numCol="1"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85" name="Rectangle 194"/>
          <p:cNvSpPr>
            <a:spLocks noChangeArrowheads="1"/>
          </p:cNvSpPr>
          <p:nvPr/>
        </p:nvSpPr>
        <p:spPr>
          <a:xfrm>
            <a:off x="2949575" y="5789613"/>
            <a:ext cx="238125" cy="207962"/>
          </a:xfrm>
          <a:prstGeom prst="rect">
            <a:avLst/>
          </a:prstGeom>
          <a:solidFill>
            <a:srgbClr val="006600"/>
          </a:solidFill>
          <a:ln w="9525">
            <a:noFill/>
            <a:miter lim="800000"/>
            <a:headEnd/>
            <a:tailEnd/>
          </a:ln>
        </p:spPr>
        <p:txBody>
          <a:bodyPr anchor="ctr" numCol="1"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86" name="Rectangle 195"/>
          <p:cNvSpPr>
            <a:spLocks noChangeArrowheads="1"/>
          </p:cNvSpPr>
          <p:nvPr/>
        </p:nvSpPr>
        <p:spPr>
          <a:xfrm>
            <a:off x="1998663" y="5789613"/>
            <a:ext cx="238125" cy="207962"/>
          </a:xfrm>
          <a:prstGeom prst="rec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</p:spPr>
        <p:txBody>
          <a:bodyPr anchor="ctr" numCol="1"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87" name="Rectangle 196"/>
          <p:cNvSpPr>
            <a:spLocks noChangeArrowheads="1"/>
          </p:cNvSpPr>
          <p:nvPr/>
        </p:nvSpPr>
        <p:spPr>
          <a:xfrm>
            <a:off x="2711450" y="5789613"/>
            <a:ext cx="238125" cy="207962"/>
          </a:xfrm>
          <a:prstGeom prst="rec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</p:spPr>
        <p:txBody>
          <a:bodyPr anchor="ctr" numCol="1"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88" name="Rectangle 197"/>
          <p:cNvSpPr>
            <a:spLocks noChangeArrowheads="1"/>
          </p:cNvSpPr>
          <p:nvPr/>
        </p:nvSpPr>
        <p:spPr>
          <a:xfrm>
            <a:off x="1760538" y="5789613"/>
            <a:ext cx="238125" cy="207962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</p:spPr>
        <p:txBody>
          <a:bodyPr anchor="ctr" numCol="1"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89" name="Rectangle 198"/>
          <p:cNvSpPr>
            <a:spLocks noChangeArrowheads="1"/>
          </p:cNvSpPr>
          <p:nvPr/>
        </p:nvSpPr>
        <p:spPr>
          <a:xfrm>
            <a:off x="2236788" y="5789613"/>
            <a:ext cx="238125" cy="20796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anchor="ctr" numCol="1"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90" name="Text Box 199"/>
          <p:cNvSpPr txBox="1">
            <a:spLocks noChangeArrowheads="1"/>
          </p:cNvSpPr>
          <p:nvPr/>
        </p:nvSpPr>
        <p:spPr>
          <a:xfrm>
            <a:off x="457200" y="5789613"/>
            <a:ext cx="554038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bIns="0" lIns="0" numCol="1" rIns="0" tIns="0">
            <a:prstTxWarp prst="textNoShape">
              <a:avLst/>
            </a:prstTxWarp>
          </a:bodyPr>
          <a:lstStyle/>
          <a:p>
            <a:pPr algn="ctr"/>
            <a:r>
              <a:rPr b="1" lang="en-US" sz="1000"/>
              <a:t>Gene 5</a:t>
            </a:r>
          </a:p>
        </p:txBody>
      </p:sp>
      <p:sp>
        <p:nvSpPr>
          <p:cNvPr id="37991" name="Rectangle 200"/>
          <p:cNvSpPr>
            <a:spLocks noChangeArrowheads="1"/>
          </p:cNvSpPr>
          <p:nvPr/>
        </p:nvSpPr>
        <p:spPr>
          <a:xfrm>
            <a:off x="1524000" y="5789613"/>
            <a:ext cx="236538" cy="207962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</p:spPr>
        <p:txBody>
          <a:bodyPr anchor="ctr" numCol="1"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92" name="Rectangle 201"/>
          <p:cNvSpPr>
            <a:spLocks noChangeArrowheads="1"/>
          </p:cNvSpPr>
          <p:nvPr/>
        </p:nvSpPr>
        <p:spPr>
          <a:xfrm>
            <a:off x="1524000" y="5789613"/>
            <a:ext cx="236538" cy="207962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  <p:txBody>
          <a:bodyPr anchor="ctr" numCol="1"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93" name="Rectangle 202"/>
          <p:cNvSpPr>
            <a:spLocks noChangeArrowheads="1"/>
          </p:cNvSpPr>
          <p:nvPr/>
        </p:nvSpPr>
        <p:spPr>
          <a:xfrm>
            <a:off x="2711450" y="5789613"/>
            <a:ext cx="238125" cy="207962"/>
          </a:xfrm>
          <a:prstGeom prst="rect">
            <a:avLst/>
          </a:prstGeom>
          <a:solidFill>
            <a:srgbClr val="006600"/>
          </a:solidFill>
          <a:ln w="9525">
            <a:noFill/>
            <a:miter lim="800000"/>
            <a:headEnd/>
            <a:tailEnd/>
          </a:ln>
        </p:spPr>
        <p:txBody>
          <a:bodyPr anchor="ctr" numCol="1"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94" name="Rectangle 203"/>
          <p:cNvSpPr>
            <a:spLocks noChangeArrowheads="1"/>
          </p:cNvSpPr>
          <p:nvPr/>
        </p:nvSpPr>
        <p:spPr>
          <a:xfrm>
            <a:off x="1047750" y="5232400"/>
            <a:ext cx="238125" cy="20955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anchor="ctr" numCol="1"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95" name="Rectangle 204"/>
          <p:cNvSpPr>
            <a:spLocks noChangeArrowheads="1"/>
          </p:cNvSpPr>
          <p:nvPr/>
        </p:nvSpPr>
        <p:spPr>
          <a:xfrm>
            <a:off x="2949575" y="4676775"/>
            <a:ext cx="238125" cy="20955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anchor="ctr" numCol="1"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96" name="Rectangle 205"/>
          <p:cNvSpPr>
            <a:spLocks noChangeArrowheads="1"/>
          </p:cNvSpPr>
          <p:nvPr/>
        </p:nvSpPr>
        <p:spPr>
          <a:xfrm>
            <a:off x="2474913" y="6345238"/>
            <a:ext cx="236537" cy="207962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</p:spPr>
        <p:txBody>
          <a:bodyPr anchor="ctr" numCol="1"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97" name="Rectangle 206"/>
          <p:cNvSpPr>
            <a:spLocks noChangeArrowheads="1"/>
          </p:cNvSpPr>
          <p:nvPr/>
        </p:nvSpPr>
        <p:spPr>
          <a:xfrm>
            <a:off x="1285875" y="6345238"/>
            <a:ext cx="238125" cy="207962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  <p:txBody>
          <a:bodyPr anchor="ctr" numCol="1"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98" name="Rectangle 207"/>
          <p:cNvSpPr>
            <a:spLocks noChangeArrowheads="1"/>
          </p:cNvSpPr>
          <p:nvPr/>
        </p:nvSpPr>
        <p:spPr>
          <a:xfrm>
            <a:off x="3187700" y="6345238"/>
            <a:ext cx="238125" cy="207962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  <p:txBody>
          <a:bodyPr anchor="ctr" numCol="1"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99" name="Rectangle 208"/>
          <p:cNvSpPr>
            <a:spLocks noChangeArrowheads="1"/>
          </p:cNvSpPr>
          <p:nvPr/>
        </p:nvSpPr>
        <p:spPr>
          <a:xfrm>
            <a:off x="1047750" y="6345238"/>
            <a:ext cx="238125" cy="207962"/>
          </a:xfrm>
          <a:prstGeom prst="rect">
            <a:avLst/>
          </a:prstGeom>
          <a:solidFill>
            <a:srgbClr val="006600"/>
          </a:solidFill>
          <a:ln w="9525">
            <a:noFill/>
            <a:miter lim="800000"/>
            <a:headEnd/>
            <a:tailEnd/>
          </a:ln>
        </p:spPr>
        <p:txBody>
          <a:bodyPr anchor="ctr" numCol="1"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000" name="Rectangle 209"/>
          <p:cNvSpPr>
            <a:spLocks noChangeArrowheads="1"/>
          </p:cNvSpPr>
          <p:nvPr/>
        </p:nvSpPr>
        <p:spPr>
          <a:xfrm>
            <a:off x="2949575" y="6345238"/>
            <a:ext cx="238125" cy="207962"/>
          </a:xfrm>
          <a:prstGeom prst="rect">
            <a:avLst/>
          </a:prstGeom>
          <a:solidFill>
            <a:srgbClr val="006600"/>
          </a:solidFill>
          <a:ln w="9525">
            <a:noFill/>
            <a:miter lim="800000"/>
            <a:headEnd/>
            <a:tailEnd/>
          </a:ln>
        </p:spPr>
        <p:txBody>
          <a:bodyPr anchor="ctr" numCol="1"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001" name="Rectangle 210"/>
          <p:cNvSpPr>
            <a:spLocks noChangeArrowheads="1"/>
          </p:cNvSpPr>
          <p:nvPr/>
        </p:nvSpPr>
        <p:spPr>
          <a:xfrm>
            <a:off x="1998663" y="6345238"/>
            <a:ext cx="238125" cy="207962"/>
          </a:xfrm>
          <a:prstGeom prst="rec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</p:spPr>
        <p:txBody>
          <a:bodyPr anchor="ctr" numCol="1"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002" name="Rectangle 211"/>
          <p:cNvSpPr>
            <a:spLocks noChangeArrowheads="1"/>
          </p:cNvSpPr>
          <p:nvPr/>
        </p:nvSpPr>
        <p:spPr>
          <a:xfrm>
            <a:off x="2711450" y="6345238"/>
            <a:ext cx="238125" cy="207962"/>
          </a:xfrm>
          <a:prstGeom prst="rec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</p:spPr>
        <p:txBody>
          <a:bodyPr anchor="ctr" numCol="1"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003" name="Rectangle 212"/>
          <p:cNvSpPr>
            <a:spLocks noChangeArrowheads="1"/>
          </p:cNvSpPr>
          <p:nvPr/>
        </p:nvSpPr>
        <p:spPr>
          <a:xfrm>
            <a:off x="1760538" y="6345238"/>
            <a:ext cx="238125" cy="207962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</p:spPr>
        <p:txBody>
          <a:bodyPr anchor="ctr" numCol="1"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004" name="Rectangle 213"/>
          <p:cNvSpPr>
            <a:spLocks noChangeArrowheads="1"/>
          </p:cNvSpPr>
          <p:nvPr/>
        </p:nvSpPr>
        <p:spPr>
          <a:xfrm>
            <a:off x="2236788" y="6345238"/>
            <a:ext cx="238125" cy="20796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anchor="ctr" numCol="1"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005" name="Text Box 214"/>
          <p:cNvSpPr txBox="1">
            <a:spLocks noChangeArrowheads="1"/>
          </p:cNvSpPr>
          <p:nvPr/>
        </p:nvSpPr>
        <p:spPr>
          <a:xfrm>
            <a:off x="457200" y="6345238"/>
            <a:ext cx="554038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bIns="0" lIns="0" numCol="1" rIns="0" tIns="0">
            <a:prstTxWarp prst="textNoShape">
              <a:avLst/>
            </a:prstTxWarp>
          </a:bodyPr>
          <a:lstStyle/>
          <a:p>
            <a:pPr algn="ctr"/>
            <a:r>
              <a:rPr b="1" lang="en-US" sz="1000"/>
              <a:t>Gene 10,000</a:t>
            </a:r>
          </a:p>
        </p:txBody>
      </p:sp>
      <p:sp>
        <p:nvSpPr>
          <p:cNvPr id="38006" name="Rectangle 215"/>
          <p:cNvSpPr>
            <a:spLocks noChangeArrowheads="1"/>
          </p:cNvSpPr>
          <p:nvPr/>
        </p:nvSpPr>
        <p:spPr>
          <a:xfrm>
            <a:off x="1524000" y="6345238"/>
            <a:ext cx="236538" cy="207962"/>
          </a:xfrm>
          <a:prstGeom prst="rect">
            <a:avLst/>
          </a:prstGeom>
          <a:solidFill>
            <a:srgbClr val="009900"/>
          </a:solidFill>
          <a:ln w="9525">
            <a:noFill/>
            <a:miter lim="800000"/>
            <a:headEnd/>
            <a:tailEnd/>
          </a:ln>
        </p:spPr>
        <p:txBody>
          <a:bodyPr anchor="ctr" numCol="1"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007" name="Text Box 216"/>
          <p:cNvSpPr txBox="1">
            <a:spLocks noChangeArrowheads="1"/>
          </p:cNvSpPr>
          <p:nvPr/>
        </p:nvSpPr>
        <p:spPr>
          <a:xfrm rot="5400000">
            <a:off x="596107" y="6014244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numCol="1" wrap="none">
            <a:prstTxWarp prst="textNoShape">
              <a:avLst/>
            </a:prstTxWarp>
            <a:spAutoFit/>
          </a:bodyPr>
          <a:lstStyle/>
          <a:p>
            <a:pPr algn="ctr"/>
            <a:r>
              <a:rPr b="1" lang="en-US" sz="1200"/>
              <a:t>…</a:t>
            </a:r>
          </a:p>
        </p:txBody>
      </p:sp>
      <p:sp>
        <p:nvSpPr>
          <p:cNvPr id="38008" name="Text Box 217"/>
          <p:cNvSpPr txBox="1">
            <a:spLocks noChangeArrowheads="1"/>
          </p:cNvSpPr>
          <p:nvPr/>
        </p:nvSpPr>
        <p:spPr>
          <a:xfrm rot="5400000">
            <a:off x="2058194" y="6014244"/>
            <a:ext cx="336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numCol="1" wrap="none">
            <a:prstTxWarp prst="textNoShape">
              <a:avLst/>
            </a:prstTxWarp>
            <a:spAutoFit/>
          </a:bodyPr>
          <a:lstStyle/>
          <a:p>
            <a:pPr algn="ctr"/>
            <a:r>
              <a:rPr b="1" lang="en-US" sz="1200"/>
              <a:t>…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50277" y="6488668"/>
            <a:ext cx="838406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numCol="1" rtlCol="0" wrap="none">
            <a:spAutoFit/>
          </a:bodyPr>
          <a:lstStyle/>
          <a:p>
            <a:r>
              <a:rPr dirty="0" lang="en-US">
                <a:latin typeface="Menlo Bold"/>
                <a:cs typeface="Menlo Bold"/>
              </a:rPr>
              <a:t> </a:t>
            </a:r>
            <a:r>
              <a:rPr dirty="0" err="1" lang="en-US">
                <a:latin typeface="Menlo Bold"/>
                <a:cs typeface="Menlo Bold"/>
              </a:rPr>
              <a:t>expvalues.hclust</a:t>
            </a:r>
            <a:r>
              <a:rPr dirty="0" lang="en-US">
                <a:latin typeface="Menlo Bold"/>
                <a:cs typeface="Menlo Bold"/>
              </a:rPr>
              <a:t>&lt;-</a:t>
            </a:r>
            <a:r>
              <a:rPr dirty="0" err="1" lang="en-US">
                <a:latin typeface="Menlo Bold"/>
                <a:cs typeface="Menlo Bold"/>
              </a:rPr>
              <a:t>hclust(expvalues.dist</a:t>
            </a:r>
            <a:r>
              <a:rPr dirty="0" lang="en-US">
                <a:latin typeface="Menlo Bold"/>
                <a:cs typeface="Menlo Bold"/>
              </a:rPr>
              <a:t>, method=“average”)</a:t>
            </a:r>
          </a:p>
        </p:txBody>
      </p:sp>
    </p:spTree>
  </p:cSld>
  <p:clrMapOvr>
    <a:masterClrMapping/>
  </p:clrMapOvr>
  <p:transition spd="med">
    <p:pull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dur="500" id="7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2" name="Text Box 6"/>
          <p:cNvSpPr txBox="1">
            <a:spLocks noChangeArrowheads="1"/>
          </p:cNvSpPr>
          <p:nvPr/>
        </p:nvSpPr>
        <p:spPr>
          <a:xfrm>
            <a:off x="1343025" y="4000500"/>
            <a:ext cx="152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numCol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Single linkage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>
          <a:xfrm>
            <a:off x="2743200" y="4006850"/>
            <a:ext cx="1752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numCol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Complete linkage</a:t>
            </a: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>
          <a:xfrm>
            <a:off x="6096000" y="4038600"/>
            <a:ext cx="152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numCol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Average linkage</a:t>
            </a:r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>
          <a:xfrm>
            <a:off x="4572000" y="4038600"/>
            <a:ext cx="152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numCol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Centroid linkage</a:t>
            </a:r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>
          <a:xfrm>
            <a:off x="762000" y="914400"/>
            <a:ext cx="7391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numCol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1524000" y="2774950"/>
          <a:ext cx="12954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imgH="2069841" imgW="2222222" name="Image" progId="" r:id="rId4">
                  <p:embed/>
                </p:oleObj>
              </mc:Choice>
              <mc:Fallback>
                <p:oleObj imgH="2069841" imgW="2222222" name="Image" progId="" r:id="rId6">
                  <p:embed/>
                  <p:pic>
                    <p:nvPicPr>
                      <p:cNvPr id="0" name="Picture 2"/>
                      <p:cNvPicPr>
                        <a:picLocks noChangeArrowheads="1" noChangeAspect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1524000" y="2774950"/>
                        <a:ext cx="1295400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algn="ctr" blurRad="63500" dir="2700000" dist="38099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3070225" y="2797175"/>
          <a:ext cx="12954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imgH="2069841" imgW="2222222" name="Image" progId="" r:id="rId9">
                  <p:embed/>
                </p:oleObj>
              </mc:Choice>
              <mc:Fallback>
                <p:oleObj imgH="2069841" imgW="2222222" name="Image" progId="" r:id="rId11">
                  <p:embed/>
                  <p:pic>
                    <p:nvPicPr>
                      <p:cNvPr id="0" name="Picture 3"/>
                      <p:cNvPicPr>
                        <a:picLocks noChangeArrowheads="1" noChangeAspect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3070225" y="2797175"/>
                        <a:ext cx="1295400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algn="ctr" blurRad="63500" dir="2700000" dist="38099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4702175" y="2820988"/>
          <a:ext cx="12954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imgH="2069841" imgW="2222222" name="Image" progId="" r:id="rId13">
                  <p:embed/>
                </p:oleObj>
              </mc:Choice>
              <mc:Fallback>
                <p:oleObj imgH="2069841" imgW="2222222" name="Image" progId="" r:id="rId15">
                  <p:embed/>
                  <p:pic>
                    <p:nvPicPr>
                      <p:cNvPr id="0" name="Picture 4"/>
                      <p:cNvPicPr>
                        <a:picLocks noChangeArrowheads="1" noChangeAspect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4702175" y="2820988"/>
                        <a:ext cx="1295400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algn="ctr" blurRad="63500" dir="2700000" dist="38099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6172200" y="2819400"/>
          <a:ext cx="12954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imgH="2069841" imgW="2222222" name="Image" progId="" r:id="rId17">
                  <p:embed/>
                </p:oleObj>
              </mc:Choice>
              <mc:Fallback>
                <p:oleObj imgH="2069841" imgW="2222222" name="Image" progId="" r:id="rId19">
                  <p:embed/>
                  <p:pic>
                    <p:nvPicPr>
                      <p:cNvPr id="0" name="Picture 5"/>
                      <p:cNvPicPr>
                        <a:picLocks noChangeArrowheads="1" noChangeAspect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6172200" y="2819400"/>
                        <a:ext cx="1295400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algn="ctr" blurRad="63500" dir="2700000" dist="38099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7" name="Oval 18"/>
          <p:cNvSpPr>
            <a:spLocks noChangeArrowheads="1"/>
          </p:cNvSpPr>
          <p:nvPr/>
        </p:nvSpPr>
        <p:spPr>
          <a:xfrm>
            <a:off x="2133600" y="2514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 numCol="1"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8" name="Line 19"/>
          <p:cNvSpPr>
            <a:spLocks noChangeShapeType="1"/>
          </p:cNvSpPr>
          <p:nvPr/>
        </p:nvSpPr>
        <p:spPr>
          <a:xfrm flipV="1">
            <a:off x="2003425" y="2590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len="med" type="oval" w="med"/>
            <a:tailEnd len="med" type="oval" w="med"/>
          </a:ln>
        </p:spPr>
        <p:txBody>
          <a:bodyPr numCol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9" name="Oval 20"/>
          <p:cNvSpPr>
            <a:spLocks noChangeArrowheads="1"/>
          </p:cNvSpPr>
          <p:nvPr/>
        </p:nvSpPr>
        <p:spPr>
          <a:xfrm>
            <a:off x="3700463" y="2536825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 numCol="1"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50" name="Line 21"/>
          <p:cNvSpPr>
            <a:spLocks noChangeShapeType="1"/>
          </p:cNvSpPr>
          <p:nvPr/>
        </p:nvSpPr>
        <p:spPr>
          <a:xfrm flipH="1" flipV="1">
            <a:off x="3505200" y="2286000"/>
            <a:ext cx="2286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len="med" type="oval" w="med"/>
            <a:tailEnd len="med" type="oval" w="med"/>
          </a:ln>
        </p:spPr>
        <p:txBody>
          <a:bodyPr numCol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51" name="Line 22"/>
          <p:cNvSpPr>
            <a:spLocks noChangeShapeType="1"/>
          </p:cNvSpPr>
          <p:nvPr/>
        </p:nvSpPr>
        <p:spPr>
          <a:xfrm flipV="1">
            <a:off x="5334000" y="2438400"/>
            <a:ext cx="76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len="med" type="oval" w="med"/>
            <a:tailEnd len="med" type="oval" w="med"/>
          </a:ln>
        </p:spPr>
        <p:txBody>
          <a:bodyPr numCol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52" name="Oval 23"/>
          <p:cNvSpPr>
            <a:spLocks noChangeArrowheads="1"/>
          </p:cNvSpPr>
          <p:nvPr/>
        </p:nvSpPr>
        <p:spPr>
          <a:xfrm>
            <a:off x="5257800" y="2590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 numCol="1"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53" name="Oval 24"/>
          <p:cNvSpPr>
            <a:spLocks noChangeArrowheads="1"/>
          </p:cNvSpPr>
          <p:nvPr/>
        </p:nvSpPr>
        <p:spPr>
          <a:xfrm>
            <a:off x="6781800" y="2590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 numCol="1"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54" name="Line 32"/>
          <p:cNvSpPr>
            <a:spLocks noChangeShapeType="1"/>
          </p:cNvSpPr>
          <p:nvPr/>
        </p:nvSpPr>
        <p:spPr>
          <a:xfrm flipV="1">
            <a:off x="6781800" y="26670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numCol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55" name="Line 33"/>
          <p:cNvSpPr>
            <a:spLocks noChangeShapeType="1"/>
          </p:cNvSpPr>
          <p:nvPr/>
        </p:nvSpPr>
        <p:spPr>
          <a:xfrm flipV="1">
            <a:off x="6858000" y="2667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numCol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56" name="Line 34"/>
          <p:cNvSpPr>
            <a:spLocks noChangeShapeType="1"/>
          </p:cNvSpPr>
          <p:nvPr/>
        </p:nvSpPr>
        <p:spPr>
          <a:xfrm flipV="1">
            <a:off x="6629400" y="2590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numCol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57" name="Line 35"/>
          <p:cNvSpPr>
            <a:spLocks noChangeShapeType="1"/>
          </p:cNvSpPr>
          <p:nvPr/>
        </p:nvSpPr>
        <p:spPr>
          <a:xfrm flipH="1" flipV="1">
            <a:off x="6858000" y="259080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numCol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58" name="Line 36"/>
          <p:cNvSpPr>
            <a:spLocks noChangeShapeType="1"/>
          </p:cNvSpPr>
          <p:nvPr/>
        </p:nvSpPr>
        <p:spPr>
          <a:xfrm flipH="1" flipV="1">
            <a:off x="6858000" y="25908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numCol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59" name="Line 37"/>
          <p:cNvSpPr>
            <a:spLocks noChangeShapeType="1"/>
          </p:cNvSpPr>
          <p:nvPr/>
        </p:nvSpPr>
        <p:spPr>
          <a:xfrm flipV="1">
            <a:off x="6553200" y="26670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numCol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61" name="Text Box 39"/>
          <p:cNvSpPr txBox="1">
            <a:spLocks noChangeArrowheads="1"/>
          </p:cNvSpPr>
          <p:nvPr/>
        </p:nvSpPr>
        <p:spPr>
          <a:xfrm>
            <a:off x="2209800" y="609600"/>
            <a:ext cx="4724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numCol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b="1" dirty="0" lang="en-US" sz="3200"/>
              <a:t>Some linkage methods</a:t>
            </a:r>
          </a:p>
        </p:txBody>
      </p:sp>
      <p:sp>
        <p:nvSpPr>
          <p:cNvPr id="39962" name="Oval 40"/>
          <p:cNvSpPr>
            <a:spLocks noChangeArrowheads="1"/>
          </p:cNvSpPr>
          <p:nvPr/>
        </p:nvSpPr>
        <p:spPr>
          <a:xfrm>
            <a:off x="2286000" y="2209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 numCol="1"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63" name="Oval 41"/>
          <p:cNvSpPr>
            <a:spLocks noChangeArrowheads="1"/>
          </p:cNvSpPr>
          <p:nvPr/>
        </p:nvSpPr>
        <p:spPr>
          <a:xfrm>
            <a:off x="3429000" y="2209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 numCol="1"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64" name="Oval 42"/>
          <p:cNvSpPr>
            <a:spLocks noChangeArrowheads="1"/>
          </p:cNvSpPr>
          <p:nvPr/>
        </p:nvSpPr>
        <p:spPr>
          <a:xfrm>
            <a:off x="5638800" y="2209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 numCol="1"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65" name="Oval 43"/>
          <p:cNvSpPr>
            <a:spLocks noChangeArrowheads="1"/>
          </p:cNvSpPr>
          <p:nvPr/>
        </p:nvSpPr>
        <p:spPr>
          <a:xfrm>
            <a:off x="5029200" y="2209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 numCol="1"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66" name="Oval 44"/>
          <p:cNvSpPr>
            <a:spLocks noChangeArrowheads="1"/>
          </p:cNvSpPr>
          <p:nvPr/>
        </p:nvSpPr>
        <p:spPr>
          <a:xfrm>
            <a:off x="7239000" y="2286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 numCol="1"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67" name="Line 45"/>
          <p:cNvSpPr>
            <a:spLocks noChangeShapeType="1"/>
          </p:cNvSpPr>
          <p:nvPr/>
        </p:nvSpPr>
        <p:spPr>
          <a:xfrm flipH="1">
            <a:off x="6629400" y="23622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numCol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68" name="Line 46"/>
          <p:cNvSpPr>
            <a:spLocks noChangeShapeType="1"/>
          </p:cNvSpPr>
          <p:nvPr/>
        </p:nvSpPr>
        <p:spPr>
          <a:xfrm flipH="1">
            <a:off x="6553200" y="2362200"/>
            <a:ext cx="762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numCol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69" name="Line 47"/>
          <p:cNvSpPr>
            <a:spLocks noChangeShapeType="1"/>
          </p:cNvSpPr>
          <p:nvPr/>
        </p:nvSpPr>
        <p:spPr>
          <a:xfrm flipH="1">
            <a:off x="6858000" y="2286000"/>
            <a:ext cx="457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numCol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70" name="Line 48"/>
          <p:cNvSpPr>
            <a:spLocks noChangeShapeType="1"/>
          </p:cNvSpPr>
          <p:nvPr/>
        </p:nvSpPr>
        <p:spPr>
          <a:xfrm flipH="1">
            <a:off x="6934200" y="24384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numCol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71" name="Line 49"/>
          <p:cNvSpPr>
            <a:spLocks noChangeShapeType="1"/>
          </p:cNvSpPr>
          <p:nvPr/>
        </p:nvSpPr>
        <p:spPr>
          <a:xfrm flipH="1">
            <a:off x="7086600" y="2438400"/>
            <a:ext cx="228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numCol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72" name="Line 50"/>
          <p:cNvSpPr>
            <a:spLocks noChangeShapeType="1"/>
          </p:cNvSpPr>
          <p:nvPr/>
        </p:nvSpPr>
        <p:spPr>
          <a:xfrm flipH="1">
            <a:off x="6858000" y="2362200"/>
            <a:ext cx="457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numCol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73" name="Line 51"/>
          <p:cNvSpPr>
            <a:spLocks noChangeShapeType="1"/>
          </p:cNvSpPr>
          <p:nvPr/>
        </p:nvSpPr>
        <p:spPr>
          <a:xfrm flipH="1">
            <a:off x="6858000" y="2362200"/>
            <a:ext cx="457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numCol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74" name="Oval 52"/>
          <p:cNvSpPr>
            <a:spLocks noChangeArrowheads="1"/>
          </p:cNvSpPr>
          <p:nvPr/>
        </p:nvSpPr>
        <p:spPr>
          <a:xfrm>
            <a:off x="1828800" y="1981200"/>
            <a:ext cx="9144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 numCol="1"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75" name="Oval 53"/>
          <p:cNvSpPr>
            <a:spLocks noChangeArrowheads="1"/>
          </p:cNvSpPr>
          <p:nvPr/>
        </p:nvSpPr>
        <p:spPr>
          <a:xfrm>
            <a:off x="3200400" y="1981200"/>
            <a:ext cx="9144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 numCol="1"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76" name="Oval 54"/>
          <p:cNvSpPr>
            <a:spLocks noChangeArrowheads="1"/>
          </p:cNvSpPr>
          <p:nvPr/>
        </p:nvSpPr>
        <p:spPr>
          <a:xfrm>
            <a:off x="4876800" y="1981200"/>
            <a:ext cx="11430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 numCol="1"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77" name="Oval 55"/>
          <p:cNvSpPr>
            <a:spLocks noChangeArrowheads="1"/>
          </p:cNvSpPr>
          <p:nvPr/>
        </p:nvSpPr>
        <p:spPr>
          <a:xfrm>
            <a:off x="6629400" y="2133600"/>
            <a:ext cx="10668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 numCol="1"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36136" y="5860321"/>
            <a:ext cx="8384063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numCol="1" rtlCol="0" wrap="none">
            <a:spAutoFit/>
          </a:bodyPr>
          <a:lstStyle/>
          <a:p>
            <a:r>
              <a:rPr dirty="0" lang="en-US">
                <a:latin typeface="Menlo Bold"/>
                <a:cs typeface="Menlo Bold"/>
              </a:rPr>
              <a:t> </a:t>
            </a:r>
            <a:r>
              <a:rPr dirty="0" err="1" lang="en-US">
                <a:latin typeface="Menlo Bold"/>
                <a:cs typeface="Menlo Bold"/>
              </a:rPr>
              <a:t>expvalues.hclust</a:t>
            </a:r>
            <a:r>
              <a:rPr dirty="0" lang="en-US">
                <a:latin typeface="Menlo Bold"/>
                <a:cs typeface="Menlo Bold"/>
              </a:rPr>
              <a:t>&lt;-</a:t>
            </a:r>
            <a:r>
              <a:rPr dirty="0" err="1" lang="en-US">
                <a:latin typeface="Menlo Bold"/>
                <a:cs typeface="Menlo Bold"/>
              </a:rPr>
              <a:t>hclust(expvalues.dist</a:t>
            </a:r>
            <a:r>
              <a:rPr dirty="0" lang="en-US">
                <a:latin typeface="Menlo Bold"/>
                <a:cs typeface="Menlo Bold"/>
              </a:rPr>
              <a:t>, method=“average”)</a:t>
            </a:r>
          </a:p>
          <a:p>
            <a:r>
              <a:rPr dirty="0" lang="en-US">
                <a:latin typeface="Menlo Bold"/>
                <a:cs typeface="Menlo Bold"/>
              </a:rPr>
              <a:t> </a:t>
            </a:r>
            <a:r>
              <a:rPr dirty="0" err="1" lang="en-US">
                <a:latin typeface="Menlo Bold"/>
                <a:cs typeface="Menlo Bold"/>
              </a:rPr>
              <a:t>expvalues.groups</a:t>
            </a:r>
            <a:r>
              <a:rPr dirty="0" lang="en-US">
                <a:latin typeface="Menlo Bold"/>
                <a:cs typeface="Menlo Bold"/>
              </a:rPr>
              <a:t>&lt;-</a:t>
            </a:r>
            <a:r>
              <a:rPr dirty="0" err="1" lang="en-US">
                <a:latin typeface="Menlo Bold"/>
                <a:cs typeface="Menlo Bold"/>
              </a:rPr>
              <a:t>cutree(expvalues.hclust</a:t>
            </a:r>
            <a:r>
              <a:rPr dirty="0" lang="en-US">
                <a:latin typeface="Menlo Bold"/>
                <a:cs typeface="Menlo Bold"/>
              </a:rPr>
              <a:t>, </a:t>
            </a:r>
            <a:r>
              <a:rPr dirty="0" err="1" lang="en-US">
                <a:latin typeface="Menlo Bold"/>
                <a:cs typeface="Menlo Bold"/>
              </a:rPr>
              <a:t>h</a:t>
            </a:r>
            <a:r>
              <a:rPr dirty="0" lang="en-US">
                <a:latin typeface="Menlo Bold"/>
                <a:cs typeface="Menlo Bold"/>
              </a:rPr>
              <a:t>=0.7)</a:t>
            </a:r>
          </a:p>
          <a:p>
            <a:r>
              <a:rPr dirty="0" lang="en-US">
                <a:latin typeface="Menlo Bold"/>
                <a:cs typeface="Menlo Bold"/>
              </a:rPr>
              <a:t> </a:t>
            </a:r>
            <a:r>
              <a:rPr dirty="0" err="1" lang="en-US">
                <a:latin typeface="Menlo Bold"/>
                <a:cs typeface="Menlo Bold"/>
              </a:rPr>
              <a:t>expvalues.groups</a:t>
            </a:r>
            <a:r>
              <a:rPr dirty="0" lang="en-US">
                <a:latin typeface="Menlo Bold"/>
                <a:cs typeface="Menlo Bold"/>
              </a:rPr>
              <a:t>&lt;-</a:t>
            </a:r>
            <a:r>
              <a:rPr dirty="0" err="1" lang="en-US">
                <a:latin typeface="Menlo Bold"/>
                <a:cs typeface="Menlo Bold"/>
              </a:rPr>
              <a:t>cutree(expvalues.hclust</a:t>
            </a:r>
            <a:r>
              <a:rPr dirty="0" lang="en-US">
                <a:latin typeface="Menlo Bold"/>
                <a:cs typeface="Menlo Bold"/>
              </a:rPr>
              <a:t>, </a:t>
            </a:r>
            <a:r>
              <a:rPr dirty="0" err="1" lang="en-US">
                <a:latin typeface="Menlo Bold"/>
                <a:cs typeface="Menlo Bold"/>
              </a:rPr>
              <a:t>k</a:t>
            </a:r>
            <a:r>
              <a:rPr dirty="0" lang="en-US">
                <a:latin typeface="Menlo Bold"/>
                <a:cs typeface="Menlo Bold"/>
              </a:rPr>
              <a:t>=10)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 numCol="1"/>
          <a:lstStyle/>
          <a:p>
            <a:pPr eaLnBrk="1" hangingPunct="1"/>
            <a:r>
              <a:rPr dirty="0" lang="en-US"/>
              <a:t> K-means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>
          <a:xfrm>
            <a:off x="876300" y="1714500"/>
            <a:ext cx="6896100" cy="1752600"/>
            <a:chOff x="624" y="960"/>
            <a:chExt cx="4344" cy="1104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>
            <a:xfrm>
              <a:off x="720" y="1104"/>
              <a:ext cx="1440" cy="864"/>
              <a:chOff x="720" y="1104"/>
              <a:chExt cx="1440" cy="864"/>
            </a:xfrm>
          </p:grpSpPr>
          <p:sp>
            <p:nvSpPr>
              <p:cNvPr id="50231" name="Oval 5"/>
              <p:cNvSpPr>
                <a:spLocks noChangeArrowheads="1"/>
              </p:cNvSpPr>
              <p:nvPr/>
            </p:nvSpPr>
            <p:spPr>
              <a:xfrm>
                <a:off x="816" y="1104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 numCol="1"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32" name="Oval 6"/>
              <p:cNvSpPr>
                <a:spLocks noChangeArrowheads="1"/>
              </p:cNvSpPr>
              <p:nvPr/>
            </p:nvSpPr>
            <p:spPr>
              <a:xfrm>
                <a:off x="960" y="144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 numCol="1"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33" name="Oval 7"/>
              <p:cNvSpPr>
                <a:spLocks noChangeArrowheads="1"/>
              </p:cNvSpPr>
              <p:nvPr/>
            </p:nvSpPr>
            <p:spPr>
              <a:xfrm>
                <a:off x="1056" y="1200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 numCol="1"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34" name="Oval 8"/>
              <p:cNvSpPr>
                <a:spLocks noChangeArrowheads="1"/>
              </p:cNvSpPr>
              <p:nvPr/>
            </p:nvSpPr>
            <p:spPr>
              <a:xfrm>
                <a:off x="1104" y="1392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 numCol="1"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35" name="Oval 9"/>
              <p:cNvSpPr>
                <a:spLocks noChangeArrowheads="1"/>
              </p:cNvSpPr>
              <p:nvPr/>
            </p:nvSpPr>
            <p:spPr>
              <a:xfrm>
                <a:off x="720" y="1296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 numCol="1"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36" name="Oval 10"/>
              <p:cNvSpPr>
                <a:spLocks noChangeArrowheads="1"/>
              </p:cNvSpPr>
              <p:nvPr/>
            </p:nvSpPr>
            <p:spPr>
              <a:xfrm>
                <a:off x="1872" y="1344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 numCol="1"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37" name="Oval 11"/>
              <p:cNvSpPr>
                <a:spLocks noChangeArrowheads="1"/>
              </p:cNvSpPr>
              <p:nvPr/>
            </p:nvSpPr>
            <p:spPr>
              <a:xfrm>
                <a:off x="2064" y="1536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 numCol="1"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38" name="Oval 12"/>
              <p:cNvSpPr>
                <a:spLocks noChangeArrowheads="1"/>
              </p:cNvSpPr>
              <p:nvPr/>
            </p:nvSpPr>
            <p:spPr>
              <a:xfrm>
                <a:off x="1776" y="148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 numCol="1"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39" name="Oval 13"/>
              <p:cNvSpPr>
                <a:spLocks noChangeArrowheads="1"/>
              </p:cNvSpPr>
              <p:nvPr/>
            </p:nvSpPr>
            <p:spPr>
              <a:xfrm>
                <a:off x="1920" y="1632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 numCol="1"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40" name="Oval 14"/>
              <p:cNvSpPr>
                <a:spLocks noChangeArrowheads="1"/>
              </p:cNvSpPr>
              <p:nvPr/>
            </p:nvSpPr>
            <p:spPr>
              <a:xfrm>
                <a:off x="1104" y="1104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 numCol="1"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41" name="Oval 15"/>
              <p:cNvSpPr>
                <a:spLocks noChangeArrowheads="1"/>
              </p:cNvSpPr>
              <p:nvPr/>
            </p:nvSpPr>
            <p:spPr>
              <a:xfrm>
                <a:off x="2112" y="1824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 numCol="1"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42" name="Oval 16"/>
              <p:cNvSpPr>
                <a:spLocks noChangeArrowheads="1"/>
              </p:cNvSpPr>
              <p:nvPr/>
            </p:nvSpPr>
            <p:spPr>
              <a:xfrm>
                <a:off x="816" y="1728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 numCol="1"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43" name="Oval 17"/>
              <p:cNvSpPr>
                <a:spLocks noChangeArrowheads="1"/>
              </p:cNvSpPr>
              <p:nvPr/>
            </p:nvSpPr>
            <p:spPr>
              <a:xfrm>
                <a:off x="912" y="192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 numCol="1"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44" name="Oval 18"/>
              <p:cNvSpPr>
                <a:spLocks noChangeArrowheads="1"/>
              </p:cNvSpPr>
              <p:nvPr/>
            </p:nvSpPr>
            <p:spPr>
              <a:xfrm>
                <a:off x="1056" y="192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 numCol="1"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45" name="Oval 19"/>
              <p:cNvSpPr>
                <a:spLocks noChangeArrowheads="1"/>
              </p:cNvSpPr>
              <p:nvPr/>
            </p:nvSpPr>
            <p:spPr>
              <a:xfrm>
                <a:off x="1008" y="177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 numCol="1"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46" name="Oval 20"/>
              <p:cNvSpPr>
                <a:spLocks noChangeArrowheads="1"/>
              </p:cNvSpPr>
              <p:nvPr/>
            </p:nvSpPr>
            <p:spPr>
              <a:xfrm>
                <a:off x="1200" y="1680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 numCol="1"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47" name="Oval 21"/>
              <p:cNvSpPr>
                <a:spLocks noChangeArrowheads="1"/>
              </p:cNvSpPr>
              <p:nvPr/>
            </p:nvSpPr>
            <p:spPr>
              <a:xfrm>
                <a:off x="912" y="1248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 numCol="1"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48" name="Oval 22"/>
              <p:cNvSpPr>
                <a:spLocks noChangeArrowheads="1"/>
              </p:cNvSpPr>
              <p:nvPr/>
            </p:nvSpPr>
            <p:spPr>
              <a:xfrm>
                <a:off x="1440" y="1488"/>
                <a:ext cx="144" cy="14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 numCol="1"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" name="Group 23"/>
            <p:cNvGrpSpPr>
              <a:grpSpLocks/>
            </p:cNvGrpSpPr>
            <p:nvPr/>
          </p:nvGrpSpPr>
          <p:grpSpPr>
            <a:xfrm>
              <a:off x="624" y="960"/>
              <a:ext cx="4344" cy="1104"/>
              <a:chOff x="624" y="960"/>
              <a:chExt cx="4344" cy="1104"/>
            </a:xfrm>
          </p:grpSpPr>
          <p:sp>
            <p:nvSpPr>
              <p:cNvPr id="50229" name="Rectangle 24"/>
              <p:cNvSpPr>
                <a:spLocks noChangeArrowheads="1"/>
              </p:cNvSpPr>
              <p:nvPr/>
            </p:nvSpPr>
            <p:spPr>
              <a:xfrm>
                <a:off x="624" y="960"/>
                <a:ext cx="1632" cy="110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 numCol="1"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921" name="Text Box 25"/>
              <p:cNvSpPr txBox="1">
                <a:spLocks noChangeArrowheads="1"/>
              </p:cNvSpPr>
              <p:nvPr/>
            </p:nvSpPr>
            <p:spPr>
              <a:xfrm>
                <a:off x="2328" y="1152"/>
                <a:ext cx="264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numCol="1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b="1" dirty="0" lang="en-US" u="sng">
                    <a:effectLst>
                      <a:outerShdw algn="tl" blurRad="38100" dir="2700000" dist="38100">
                        <a:srgbClr val="DDDDDD"/>
                      </a:outerShdw>
                    </a:effectLst>
                  </a:rPr>
                  <a:t>Step 1:</a:t>
                </a:r>
                <a:r>
                  <a:rPr dirty="0" lang="en-US">
                    <a:effectLst>
                      <a:outerShdw algn="tl" blurRad="38100" dir="2700000" dist="38100">
                        <a:srgbClr val="DDDDDD"/>
                      </a:outerShdw>
                    </a:effectLst>
                  </a:rPr>
                  <a:t>  Make random assignments and compute </a:t>
                </a:r>
                <a:r>
                  <a:rPr dirty="0" err="1" lang="en-US">
                    <a:effectLst>
                      <a:outerShdw algn="tl" blurRad="38100" dir="2700000" dist="38100">
                        <a:srgbClr val="DDDDDD"/>
                      </a:outerShdw>
                    </a:effectLst>
                  </a:rPr>
                  <a:t>centroids</a:t>
                </a:r>
                <a:r>
                  <a:rPr dirty="0" lang="en-US">
                    <a:effectLst>
                      <a:outerShdw algn="tl" blurRad="38100" dir="2700000" dist="38100">
                        <a:srgbClr val="DDDDDD"/>
                      </a:outerShdw>
                    </a:effectLst>
                  </a:rPr>
                  <a:t> (big dots)</a:t>
                </a:r>
                <a:endParaRPr b="1" dirty="0" lang="en-US" u="sng">
                  <a:effectLst>
                    <a:outerShdw algn="tl" blurRad="38100" dir="2700000" dist="38100">
                      <a:srgbClr val="DDDDDD"/>
                    </a:outerShdw>
                  </a:effectLst>
                </a:endParaRPr>
              </a:p>
            </p:txBody>
          </p:sp>
        </p:grpSp>
      </p:grpSp>
      <p:grpSp>
        <p:nvGrpSpPr>
          <p:cNvPr id="5" name="Group 26"/>
          <p:cNvGrpSpPr>
            <a:grpSpLocks/>
          </p:cNvGrpSpPr>
          <p:nvPr/>
        </p:nvGrpSpPr>
        <p:grpSpPr>
          <a:xfrm>
            <a:off x="1600200" y="2895600"/>
            <a:ext cx="6477000" cy="1752600"/>
            <a:chOff x="1008" y="1920"/>
            <a:chExt cx="4080" cy="1104"/>
          </a:xfrm>
        </p:grpSpPr>
        <p:sp>
          <p:nvSpPr>
            <p:cNvPr id="50205" name="Oval 27"/>
            <p:cNvSpPr>
              <a:spLocks noChangeArrowheads="1"/>
            </p:cNvSpPr>
            <p:nvPr/>
          </p:nvSpPr>
          <p:spPr>
            <a:xfrm>
              <a:off x="3648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 numCol="1"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06" name="Oval 28"/>
            <p:cNvSpPr>
              <a:spLocks noChangeArrowheads="1"/>
            </p:cNvSpPr>
            <p:nvPr/>
          </p:nvSpPr>
          <p:spPr>
            <a:xfrm>
              <a:off x="3792" y="2400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 numCol="1"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07" name="Oval 29"/>
            <p:cNvSpPr>
              <a:spLocks noChangeArrowheads="1"/>
            </p:cNvSpPr>
            <p:nvPr/>
          </p:nvSpPr>
          <p:spPr>
            <a:xfrm>
              <a:off x="3888" y="2160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 numCol="1"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08" name="Oval 30"/>
            <p:cNvSpPr>
              <a:spLocks noChangeArrowheads="1"/>
            </p:cNvSpPr>
            <p:nvPr/>
          </p:nvSpPr>
          <p:spPr>
            <a:xfrm>
              <a:off x="3936" y="235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 numCol="1"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09" name="Oval 31"/>
            <p:cNvSpPr>
              <a:spLocks noChangeArrowheads="1"/>
            </p:cNvSpPr>
            <p:nvPr/>
          </p:nvSpPr>
          <p:spPr>
            <a:xfrm>
              <a:off x="3552" y="2256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 numCol="1"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10" name="Oval 32"/>
            <p:cNvSpPr>
              <a:spLocks noChangeArrowheads="1"/>
            </p:cNvSpPr>
            <p:nvPr/>
          </p:nvSpPr>
          <p:spPr>
            <a:xfrm>
              <a:off x="4704" y="2304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 numCol="1"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11" name="Oval 33"/>
            <p:cNvSpPr>
              <a:spLocks noChangeArrowheads="1"/>
            </p:cNvSpPr>
            <p:nvPr/>
          </p:nvSpPr>
          <p:spPr>
            <a:xfrm>
              <a:off x="4896" y="2496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 numCol="1"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12" name="Oval 34"/>
            <p:cNvSpPr>
              <a:spLocks noChangeArrowheads="1"/>
            </p:cNvSpPr>
            <p:nvPr/>
          </p:nvSpPr>
          <p:spPr>
            <a:xfrm>
              <a:off x="4608" y="244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 numCol="1"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13" name="Oval 35"/>
            <p:cNvSpPr>
              <a:spLocks noChangeArrowheads="1"/>
            </p:cNvSpPr>
            <p:nvPr/>
          </p:nvSpPr>
          <p:spPr>
            <a:xfrm>
              <a:off x="4752" y="2592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 numCol="1"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14" name="Oval 36"/>
            <p:cNvSpPr>
              <a:spLocks noChangeArrowheads="1"/>
            </p:cNvSpPr>
            <p:nvPr/>
          </p:nvSpPr>
          <p:spPr>
            <a:xfrm>
              <a:off x="3936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 numCol="1"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15" name="Oval 37"/>
            <p:cNvSpPr>
              <a:spLocks noChangeArrowheads="1"/>
            </p:cNvSpPr>
            <p:nvPr/>
          </p:nvSpPr>
          <p:spPr>
            <a:xfrm>
              <a:off x="4944" y="2784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 numCol="1"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16" name="Oval 38"/>
            <p:cNvSpPr>
              <a:spLocks noChangeArrowheads="1"/>
            </p:cNvSpPr>
            <p:nvPr/>
          </p:nvSpPr>
          <p:spPr>
            <a:xfrm>
              <a:off x="3648" y="268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 numCol="1"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17" name="Oval 39"/>
            <p:cNvSpPr>
              <a:spLocks noChangeArrowheads="1"/>
            </p:cNvSpPr>
            <p:nvPr/>
          </p:nvSpPr>
          <p:spPr>
            <a:xfrm>
              <a:off x="3744" y="288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 numCol="1"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18" name="Oval 40"/>
            <p:cNvSpPr>
              <a:spLocks noChangeArrowheads="1"/>
            </p:cNvSpPr>
            <p:nvPr/>
          </p:nvSpPr>
          <p:spPr>
            <a:xfrm>
              <a:off x="3888" y="288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 numCol="1"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19" name="Oval 41"/>
            <p:cNvSpPr>
              <a:spLocks noChangeArrowheads="1"/>
            </p:cNvSpPr>
            <p:nvPr/>
          </p:nvSpPr>
          <p:spPr>
            <a:xfrm>
              <a:off x="3840" y="273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 numCol="1"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20" name="Oval 42"/>
            <p:cNvSpPr>
              <a:spLocks noChangeArrowheads="1"/>
            </p:cNvSpPr>
            <p:nvPr/>
          </p:nvSpPr>
          <p:spPr>
            <a:xfrm>
              <a:off x="4032" y="264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 numCol="1"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21" name="Oval 43"/>
            <p:cNvSpPr>
              <a:spLocks noChangeArrowheads="1"/>
            </p:cNvSpPr>
            <p:nvPr/>
          </p:nvSpPr>
          <p:spPr>
            <a:xfrm>
              <a:off x="3744" y="2208"/>
              <a:ext cx="144" cy="144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 numCol="1"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22" name="Oval 44"/>
            <p:cNvSpPr>
              <a:spLocks noChangeArrowheads="1"/>
            </p:cNvSpPr>
            <p:nvPr/>
          </p:nvSpPr>
          <p:spPr>
            <a:xfrm>
              <a:off x="4272" y="2448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 numCol="1"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23" name="Line 45"/>
            <p:cNvSpPr>
              <a:spLocks noChangeShapeType="1"/>
            </p:cNvSpPr>
            <p:nvPr/>
          </p:nvSpPr>
          <p:spPr>
            <a:xfrm flipH="1" flipV="1">
              <a:off x="4416" y="2544"/>
              <a:ext cx="336" cy="48"/>
            </a:xfrm>
            <a:prstGeom prst="line">
              <a:avLst/>
            </a:prstGeom>
            <a:noFill/>
            <a:ln cap="rnd" w="28575">
              <a:solidFill>
                <a:schemeClr val="bg1"/>
              </a:solidFill>
              <a:prstDash val="sysDot"/>
              <a:round/>
              <a:headEnd/>
              <a:tailEnd len="med" type="arrow" w="med"/>
            </a:ln>
          </p:spPr>
          <p:txBody>
            <a:bodyPr anchor="ctr" numCol="1"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" name="Group 46"/>
            <p:cNvGrpSpPr>
              <a:grpSpLocks/>
            </p:cNvGrpSpPr>
            <p:nvPr/>
          </p:nvGrpSpPr>
          <p:grpSpPr>
            <a:xfrm>
              <a:off x="1008" y="1920"/>
              <a:ext cx="4080" cy="1104"/>
              <a:chOff x="1008" y="1920"/>
              <a:chExt cx="4080" cy="1104"/>
            </a:xfrm>
          </p:grpSpPr>
          <p:sp>
            <p:nvSpPr>
              <p:cNvPr id="50225" name="Rectangle 47"/>
              <p:cNvSpPr>
                <a:spLocks noChangeArrowheads="1"/>
              </p:cNvSpPr>
              <p:nvPr/>
            </p:nvSpPr>
            <p:spPr>
              <a:xfrm>
                <a:off x="3456" y="1920"/>
                <a:ext cx="1632" cy="110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 numCol="1"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944" name="Text Box 48"/>
              <p:cNvSpPr txBox="1">
                <a:spLocks noChangeArrowheads="1"/>
              </p:cNvSpPr>
              <p:nvPr/>
            </p:nvSpPr>
            <p:spPr>
              <a:xfrm>
                <a:off x="1008" y="2304"/>
                <a:ext cx="264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numCol="1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b="1" lang="en-US" u="sng">
                    <a:effectLst>
                      <a:outerShdw algn="tl" blurRad="38100" dir="2700000" dist="38100">
                        <a:srgbClr val="DDDDDD"/>
                      </a:outerShdw>
                    </a:effectLst>
                  </a:rPr>
                  <a:t>Step 2:</a:t>
                </a:r>
                <a:r>
                  <a:rPr lang="en-US">
                    <a:effectLst>
                      <a:outerShdw algn="tl" blurRad="38100" dir="2700000" dist="38100">
                        <a:srgbClr val="DDDDDD"/>
                      </a:outerShdw>
                    </a:effectLst>
                  </a:rPr>
                  <a:t>  Assign points to nearest centroids</a:t>
                </a:r>
                <a:endParaRPr b="1" lang="en-US" u="sng">
                  <a:effectLst>
                    <a:outerShdw algn="tl" blurRad="38100" dir="2700000" dist="38100">
                      <a:srgbClr val="DDDDDD"/>
                    </a:outerShdw>
                  </a:effectLst>
                </a:endParaRPr>
              </a:p>
            </p:txBody>
          </p:sp>
        </p:grpSp>
      </p:grpSp>
      <p:grpSp>
        <p:nvGrpSpPr>
          <p:cNvPr id="7" name="Group 49"/>
          <p:cNvGrpSpPr>
            <a:grpSpLocks/>
          </p:cNvGrpSpPr>
          <p:nvPr/>
        </p:nvGrpSpPr>
        <p:grpSpPr>
          <a:xfrm>
            <a:off x="914400" y="4191000"/>
            <a:ext cx="6858000" cy="1752600"/>
            <a:chOff x="576" y="2928"/>
            <a:chExt cx="4320" cy="1104"/>
          </a:xfrm>
        </p:grpSpPr>
        <p:sp>
          <p:nvSpPr>
            <p:cNvPr id="50184" name="Oval 50"/>
            <p:cNvSpPr>
              <a:spLocks noChangeArrowheads="1"/>
            </p:cNvSpPr>
            <p:nvPr/>
          </p:nvSpPr>
          <p:spPr>
            <a:xfrm>
              <a:off x="768" y="307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 numCol="1"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85" name="Oval 51"/>
            <p:cNvSpPr>
              <a:spLocks noChangeArrowheads="1"/>
            </p:cNvSpPr>
            <p:nvPr/>
          </p:nvSpPr>
          <p:spPr>
            <a:xfrm>
              <a:off x="912" y="3408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 numCol="1"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86" name="Oval 52"/>
            <p:cNvSpPr>
              <a:spLocks noChangeArrowheads="1"/>
            </p:cNvSpPr>
            <p:nvPr/>
          </p:nvSpPr>
          <p:spPr>
            <a:xfrm>
              <a:off x="1008" y="3168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 numCol="1"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87" name="Oval 53"/>
            <p:cNvSpPr>
              <a:spLocks noChangeArrowheads="1"/>
            </p:cNvSpPr>
            <p:nvPr/>
          </p:nvSpPr>
          <p:spPr>
            <a:xfrm>
              <a:off x="1056" y="3360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 numCol="1"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88" name="Oval 54"/>
            <p:cNvSpPr>
              <a:spLocks noChangeArrowheads="1"/>
            </p:cNvSpPr>
            <p:nvPr/>
          </p:nvSpPr>
          <p:spPr>
            <a:xfrm>
              <a:off x="672" y="32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 numCol="1"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89" name="Oval 55"/>
            <p:cNvSpPr>
              <a:spLocks noChangeArrowheads="1"/>
            </p:cNvSpPr>
            <p:nvPr/>
          </p:nvSpPr>
          <p:spPr>
            <a:xfrm>
              <a:off x="1824" y="3312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 numCol="1"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90" name="Oval 56"/>
            <p:cNvSpPr>
              <a:spLocks noChangeArrowheads="1"/>
            </p:cNvSpPr>
            <p:nvPr/>
          </p:nvSpPr>
          <p:spPr>
            <a:xfrm>
              <a:off x="2016" y="3504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 numCol="1"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91" name="Oval 57"/>
            <p:cNvSpPr>
              <a:spLocks noChangeArrowheads="1"/>
            </p:cNvSpPr>
            <p:nvPr/>
          </p:nvSpPr>
          <p:spPr>
            <a:xfrm>
              <a:off x="1728" y="3456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 numCol="1"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92" name="Oval 58"/>
            <p:cNvSpPr>
              <a:spLocks noChangeArrowheads="1"/>
            </p:cNvSpPr>
            <p:nvPr/>
          </p:nvSpPr>
          <p:spPr>
            <a:xfrm>
              <a:off x="1872" y="360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 numCol="1"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93" name="Oval 59"/>
            <p:cNvSpPr>
              <a:spLocks noChangeArrowheads="1"/>
            </p:cNvSpPr>
            <p:nvPr/>
          </p:nvSpPr>
          <p:spPr>
            <a:xfrm>
              <a:off x="1056" y="307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 numCol="1"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94" name="Oval 60"/>
            <p:cNvSpPr>
              <a:spLocks noChangeArrowheads="1"/>
            </p:cNvSpPr>
            <p:nvPr/>
          </p:nvSpPr>
          <p:spPr>
            <a:xfrm>
              <a:off x="2064" y="3792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 numCol="1"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95" name="Oval 61"/>
            <p:cNvSpPr>
              <a:spLocks noChangeArrowheads="1"/>
            </p:cNvSpPr>
            <p:nvPr/>
          </p:nvSpPr>
          <p:spPr>
            <a:xfrm>
              <a:off x="768" y="369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 numCol="1"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96" name="Oval 62"/>
            <p:cNvSpPr>
              <a:spLocks noChangeArrowheads="1"/>
            </p:cNvSpPr>
            <p:nvPr/>
          </p:nvSpPr>
          <p:spPr>
            <a:xfrm>
              <a:off x="864" y="388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 numCol="1"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97" name="Oval 63"/>
            <p:cNvSpPr>
              <a:spLocks noChangeArrowheads="1"/>
            </p:cNvSpPr>
            <p:nvPr/>
          </p:nvSpPr>
          <p:spPr>
            <a:xfrm>
              <a:off x="1008" y="388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 numCol="1"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98" name="Oval 64"/>
            <p:cNvSpPr>
              <a:spLocks noChangeArrowheads="1"/>
            </p:cNvSpPr>
            <p:nvPr/>
          </p:nvSpPr>
          <p:spPr>
            <a:xfrm>
              <a:off x="960" y="374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 numCol="1"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99" name="Oval 65"/>
            <p:cNvSpPr>
              <a:spLocks noChangeArrowheads="1"/>
            </p:cNvSpPr>
            <p:nvPr/>
          </p:nvSpPr>
          <p:spPr>
            <a:xfrm>
              <a:off x="816" y="374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 numCol="1"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00" name="Oval 66"/>
            <p:cNvSpPr>
              <a:spLocks noChangeArrowheads="1"/>
            </p:cNvSpPr>
            <p:nvPr/>
          </p:nvSpPr>
          <p:spPr>
            <a:xfrm>
              <a:off x="864" y="3216"/>
              <a:ext cx="144" cy="144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 numCol="1"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01" name="Oval 67"/>
            <p:cNvSpPr>
              <a:spLocks noChangeArrowheads="1"/>
            </p:cNvSpPr>
            <p:nvPr/>
          </p:nvSpPr>
          <p:spPr>
            <a:xfrm>
              <a:off x="1872" y="3504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 numCol="1"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8" name="Group 68"/>
            <p:cNvGrpSpPr>
              <a:grpSpLocks/>
            </p:cNvGrpSpPr>
            <p:nvPr/>
          </p:nvGrpSpPr>
          <p:grpSpPr>
            <a:xfrm>
              <a:off x="576" y="2928"/>
              <a:ext cx="4320" cy="1104"/>
              <a:chOff x="576" y="2928"/>
              <a:chExt cx="4320" cy="1104"/>
            </a:xfrm>
          </p:grpSpPr>
          <p:sp>
            <p:nvSpPr>
              <p:cNvPr id="50203" name="Rectangle 69"/>
              <p:cNvSpPr>
                <a:spLocks noChangeArrowheads="1"/>
              </p:cNvSpPr>
              <p:nvPr/>
            </p:nvSpPr>
            <p:spPr>
              <a:xfrm>
                <a:off x="576" y="2928"/>
                <a:ext cx="1632" cy="110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 numCol="1"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966" name="Text Box 70"/>
              <p:cNvSpPr txBox="1">
                <a:spLocks noChangeArrowheads="1"/>
              </p:cNvSpPr>
              <p:nvPr/>
            </p:nvSpPr>
            <p:spPr>
              <a:xfrm>
                <a:off x="2256" y="3600"/>
                <a:ext cx="264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numCol="1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b="1" lang="en-US" u="sng">
                    <a:effectLst>
                      <a:outerShdw algn="tl" blurRad="38100" dir="2700000" dist="38100">
                        <a:srgbClr val="DDDDDD"/>
                      </a:outerShdw>
                    </a:effectLst>
                  </a:rPr>
                  <a:t>Step 3:</a:t>
                </a:r>
                <a:r>
                  <a:rPr lang="en-US">
                    <a:effectLst>
                      <a:outerShdw algn="tl" blurRad="38100" dir="2700000" dist="38100">
                        <a:srgbClr val="DDDDDD"/>
                      </a:outerShdw>
                    </a:effectLst>
                  </a:rPr>
                  <a:t>  Re-compute centroids (in this example, solution is now stable)</a:t>
                </a:r>
                <a:endParaRPr b="1" lang="en-US" u="sng">
                  <a:effectLst>
                    <a:outerShdw algn="tl" blurRad="38100" dir="2700000" dist="38100">
                      <a:srgbClr val="DDDDDD"/>
                    </a:outerShdw>
                  </a:effectLst>
                </a:endParaRPr>
              </a:p>
            </p:txBody>
          </p:sp>
        </p:grpSp>
      </p:grpSp>
      <p:sp>
        <p:nvSpPr>
          <p:cNvPr id="50182" name="Text Box 71"/>
          <p:cNvSpPr txBox="1">
            <a:spLocks noChangeArrowheads="1"/>
          </p:cNvSpPr>
          <p:nvPr/>
        </p:nvSpPr>
        <p:spPr>
          <a:xfrm>
            <a:off x="533400" y="1098895"/>
            <a:ext cx="7391400" cy="70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numCol="1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dirty="0" lang="en-US" sz="2000"/>
              <a:t>Decide how many clusters you want, K=</a:t>
            </a:r>
            <a:r>
              <a:rPr dirty="0" err="1" lang="en-US" sz="2000"/>
              <a:t>n</a:t>
            </a:r>
            <a:r>
              <a:rPr dirty="0" lang="en-US" sz="2000"/>
              <a:t>, (Principal components Analysis can help)</a:t>
            </a:r>
          </a:p>
        </p:txBody>
      </p:sp>
      <p:sp>
        <p:nvSpPr>
          <p:cNvPr id="80968" name="Text Box 72"/>
          <p:cNvSpPr txBox="1">
            <a:spLocks noChangeArrowheads="1"/>
          </p:cNvSpPr>
          <p:nvPr/>
        </p:nvSpPr>
        <p:spPr>
          <a:xfrm>
            <a:off x="38100" y="5791200"/>
            <a:ext cx="6019800" cy="70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numCol="1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dirty="0" lang="en-US" sz="2000"/>
              <a:t>Optimize by </a:t>
            </a:r>
            <a:r>
              <a:rPr dirty="0" lang="en-US" sz="2000" u="sng"/>
              <a:t>maximizing distance between groups</a:t>
            </a:r>
            <a:r>
              <a:rPr dirty="0" lang="en-US" sz="2000"/>
              <a:t>, </a:t>
            </a:r>
            <a:r>
              <a:rPr dirty="0" lang="en-US" sz="2000" u="sng"/>
              <a:t>minimizing distance within groups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844529" y="6488668"/>
            <a:ext cx="629947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numCol="1" rtlCol="0" wrap="none">
            <a:spAutoFit/>
          </a:bodyPr>
          <a:lstStyle/>
          <a:p>
            <a:r>
              <a:rPr dirty="0" err="1" lang="en-US">
                <a:latin typeface="Menlo Bold"/>
                <a:cs typeface="Menlo Bold"/>
              </a:rPr>
              <a:t>expvalues.kmeans</a:t>
            </a:r>
            <a:r>
              <a:rPr dirty="0" lang="en-US">
                <a:latin typeface="Menlo Bold"/>
                <a:cs typeface="Menlo Bold"/>
              </a:rPr>
              <a:t>&lt;-</a:t>
            </a:r>
            <a:r>
              <a:rPr dirty="0" err="1" lang="en-US">
                <a:latin typeface="Menlo Bold"/>
                <a:cs typeface="Menlo Bold"/>
              </a:rPr>
              <a:t>kmeans(expvalues.dist</a:t>
            </a:r>
            <a:r>
              <a:rPr dirty="0" lang="en-US">
                <a:latin typeface="Menlo Bold"/>
                <a:cs typeface="Menlo Bold"/>
              </a:rPr>
              <a:t>, 10)</a:t>
            </a:r>
          </a:p>
        </p:txBody>
      </p:sp>
    </p:spTree>
  </p:cSld>
  <p:clrMapOvr>
    <a:masterClrMapping/>
  </p:clrMapOvr>
  <p:transition spd="med">
    <p:pull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dur="500" id="7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id="10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dur="500" id="12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id="15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dur="500" id="17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>
                      <p:stCondLst>
                        <p:cond delay="indefinite"/>
                      </p:stCondLst>
                      <p:childTnLst>
                        <p:par>
                          <p:cTn fill="hold" id="1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0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dur="500" id="22"/>
                                        <p:tgtEl>
                                          <p:spTgt spid="8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utoUpdateAnimBg="0" grpId="0" spid="80968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0" name="Object 2"/>
          <p:cNvGraphicFramePr>
            <a:graphicFrameLocks noChangeAspect="1" noGrp="1"/>
          </p:cNvGraphicFramePr>
          <p:nvPr>
            <p:ph/>
          </p:nvPr>
        </p:nvGraphicFramePr>
        <p:xfrm>
          <a:off x="1600200" y="2362200"/>
          <a:ext cx="5713413" cy="247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imgH="1914286" imgW="4419048" name="Image" progId="" r:id="rId4">
                  <p:embed/>
                </p:oleObj>
              </mc:Choice>
              <mc:Fallback>
                <p:oleObj imgH="1914286" imgW="4419048" name="Image" progId="" r:id="rId6">
                  <p:embed/>
                  <p:pic>
                    <p:nvPicPr>
                      <p:cNvPr id="0" name="Picture 2"/>
                      <p:cNvPicPr>
                        <a:picLocks noChangeArrowheads="1" noChangeAspect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1600200" y="2362200"/>
                        <a:ext cx="5713413" cy="247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algn="ctr" blurRad="63500" dir="2700000" dist="38099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1" name="Text Box 7"/>
          <p:cNvSpPr txBox="1">
            <a:spLocks noChangeArrowheads="1"/>
          </p:cNvSpPr>
          <p:nvPr/>
        </p:nvSpPr>
        <p:spPr>
          <a:xfrm>
            <a:off x="990600" y="1676400"/>
            <a:ext cx="7239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numCol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The idea is to classify distinct groups: other methods seek to directly optimize this trait in classification</a:t>
            </a:r>
          </a:p>
        </p:txBody>
      </p:sp>
      <p:sp>
        <p:nvSpPr>
          <p:cNvPr id="58372" name="Text Box 8"/>
          <p:cNvSpPr txBox="1">
            <a:spLocks noChangeArrowheads="1"/>
          </p:cNvSpPr>
          <p:nvPr/>
        </p:nvSpPr>
        <p:spPr>
          <a:xfrm>
            <a:off x="1295400" y="381000"/>
            <a:ext cx="6858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numCol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dirty="0" lang="en-US" sz="3600">
                <a:solidFill>
                  <a:srgbClr val="000000"/>
                </a:solidFill>
              </a:rPr>
              <a:t>Judging the Quality of a Cluster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>
            <a:normAutofit/>
          </a:bodyPr>
          <a:lstStyle/>
          <a:p>
            <a:r>
              <a:rPr dirty="0" lang="en-US"/>
              <a:t>Different methods covered in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quarter"/>
          </p:nvPr>
        </p:nvSpPr>
        <p:spPr/>
        <p:txBody>
          <a:bodyPr numCol="1">
            <a:normAutofit/>
          </a:bodyPr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dirty="0" lang="en-US">
                <a:solidFill>
                  <a:schemeClr val="bg1">
                    <a:lumMod val="75000"/>
                  </a:schemeClr>
                </a:solidFill>
              </a:rPr>
              <a:t>Clustering</a:t>
            </a:r>
          </a:p>
          <a:p>
            <a:pPr lvl="2">
              <a:buClr>
                <a:schemeClr val="bg1">
                  <a:lumMod val="50000"/>
                </a:schemeClr>
              </a:buClr>
            </a:pPr>
            <a:r>
              <a:rPr dirty="0" lang="en-US">
                <a:solidFill>
                  <a:schemeClr val="bg1">
                    <a:lumMod val="75000"/>
                  </a:schemeClr>
                </a:solidFill>
              </a:rPr>
              <a:t>Grouping of observations based on attributes. </a:t>
            </a:r>
          </a:p>
          <a:p>
            <a:r>
              <a:rPr dirty="0" lang="en-US"/>
              <a:t>Regression</a:t>
            </a:r>
          </a:p>
          <a:p>
            <a:pPr lvl="2"/>
            <a:r>
              <a:rPr dirty="0" lang="en-US"/>
              <a:t>Relationship between observations or attributes </a:t>
            </a:r>
          </a:p>
          <a:p>
            <a:r>
              <a:rPr dirty="0" lang="en-US">
                <a:solidFill>
                  <a:srgbClr val="BFBFBF"/>
                </a:solidFill>
              </a:rPr>
              <a:t>Decision trees</a:t>
            </a:r>
          </a:p>
          <a:p>
            <a:pPr lvl="2"/>
            <a:r>
              <a:rPr dirty="0" lang="en-US">
                <a:solidFill>
                  <a:srgbClr val="BFBFBF"/>
                </a:solidFill>
              </a:rPr>
              <a:t>Classification of observation based on training set.</a:t>
            </a:r>
          </a:p>
          <a:p>
            <a:pPr lvl="2"/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890060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Example Dataset.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0" y="2438400"/>
          <a:ext cx="6324600" cy="1857375"/>
        </p:xfrm>
        <a:graphic>
          <a:graphicData uri="http://schemas.openxmlformats.org/drawingml/2006/table">
            <a:tbl>
              <a:tblPr/>
              <a:tblGrid>
                <a:gridCol w="1265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5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5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5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475">
                <a:tc>
                  <a:txBody>
                    <a:bodyPr numCol="1"/>
                    <a:lstStyle>
                      <a:lvl1pPr algn="l"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1pPr>
                      <a:lvl2pPr algn="l" defTabSz="457200" eaLnBrk="0" hangingPunct="0" indent="-37474525" marL="379317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5pPr>
                      <a:lvl6pPr eaLnBrk="0" fontAlgn="base" hangingPunct="0" marL="4572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6pPr>
                      <a:lvl7pPr eaLnBrk="0" fontAlgn="base" hangingPunct="0" marL="9144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7pPr>
                      <a:lvl8pPr eaLnBrk="0" fontAlgn="base" hangingPunct="0" marL="13716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8pPr>
                      <a:lvl9pPr eaLnBrk="0" fontAlgn="base" hangingPunct="0" marL="18288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9pPr>
                    </a:lstStyle>
                    <a:p>
                      <a:pPr algn="l" defTabSz="4572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b="1" baseline="0" cap="none" i="0" kumimoji="0" lang="en-US" normalizeH="0" strike="noStrike" sz="1800" u="none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charset="0" typeface="Arial"/>
                          <a:ea charset="0" typeface="Arial"/>
                          <a:cs charset="0" typeface="Arial"/>
                        </a:rPr>
                        <a:t>Date</a:t>
                      </a:r>
                    </a:p>
                  </a:txBody>
                  <a:tcPr horzOverflow="overflow">
                    <a:lnL algn="ctr" cap="flat" cmpd="sng" w="12700">
                      <a:solidFill>
                        <a:schemeClr val="accent2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>
                      <a:noFill/>
                    </a:lnR>
                    <a:lnT algn="ctr" cap="flat" cmpd="sng" w="12700">
                      <a:solidFill>
                        <a:schemeClr val="accent2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accent2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numCol="1"/>
                    <a:lstStyle>
                      <a:lvl1pPr algn="l"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1pPr>
                      <a:lvl2pPr algn="l" defTabSz="457200" eaLnBrk="0" hangingPunct="0" indent="-37474525" marL="379317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5pPr>
                      <a:lvl6pPr eaLnBrk="0" fontAlgn="base" hangingPunct="0" marL="4572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6pPr>
                      <a:lvl7pPr eaLnBrk="0" fontAlgn="base" hangingPunct="0" marL="9144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7pPr>
                      <a:lvl8pPr eaLnBrk="0" fontAlgn="base" hangingPunct="0" marL="13716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8pPr>
                      <a:lvl9pPr eaLnBrk="0" fontAlgn="base" hangingPunct="0" marL="18288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9pPr>
                    </a:lstStyle>
                    <a:p>
                      <a:pPr algn="l" defTabSz="4572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b="1" baseline="0" cap="none" i="0" kumimoji="0" lang="en-US" normalizeH="0" strike="noStrike" sz="1800" u="none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charset="0" typeface="Arial"/>
                          <a:ea charset="0" typeface="Arial"/>
                          <a:cs charset="0" typeface="Arial"/>
                        </a:rPr>
                        <a:t>Temp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algn="ctr" cap="flat" cmpd="sng" w="12700">
                      <a:solidFill>
                        <a:schemeClr val="accent2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accent2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numCol="1"/>
                    <a:lstStyle>
                      <a:lvl1pPr algn="l"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1pPr>
                      <a:lvl2pPr algn="l" defTabSz="457200" eaLnBrk="0" hangingPunct="0" indent="-37474525" marL="379317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5pPr>
                      <a:lvl6pPr eaLnBrk="0" fontAlgn="base" hangingPunct="0" marL="4572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6pPr>
                      <a:lvl7pPr eaLnBrk="0" fontAlgn="base" hangingPunct="0" marL="9144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7pPr>
                      <a:lvl8pPr eaLnBrk="0" fontAlgn="base" hangingPunct="0" marL="13716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8pPr>
                      <a:lvl9pPr eaLnBrk="0" fontAlgn="base" hangingPunct="0" marL="18288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9pPr>
                    </a:lstStyle>
                    <a:p>
                      <a:pPr algn="l" defTabSz="4572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b="1" baseline="0" cap="none" i="0" kumimoji="0" lang="en-US" normalizeH="0" strike="noStrike" sz="1800" u="none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charset="0" typeface="Arial"/>
                          <a:ea charset="0" typeface="Arial"/>
                          <a:cs charset="0" typeface="Arial"/>
                        </a:rPr>
                        <a:t>Wind Dir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algn="ctr" cap="flat" cmpd="sng" w="12700">
                      <a:solidFill>
                        <a:schemeClr val="accent2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accent2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numCol="1"/>
                    <a:lstStyle>
                      <a:lvl1pPr algn="l"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1pPr>
                      <a:lvl2pPr algn="l" defTabSz="457200" eaLnBrk="0" hangingPunct="0" indent="-37474525" marL="379317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5pPr>
                      <a:lvl6pPr eaLnBrk="0" fontAlgn="base" hangingPunct="0" marL="4572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6pPr>
                      <a:lvl7pPr eaLnBrk="0" fontAlgn="base" hangingPunct="0" marL="9144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7pPr>
                      <a:lvl8pPr eaLnBrk="0" fontAlgn="base" hangingPunct="0" marL="13716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8pPr>
                      <a:lvl9pPr eaLnBrk="0" fontAlgn="base" hangingPunct="0" marL="18288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9pPr>
                    </a:lstStyle>
                    <a:p>
                      <a:pPr algn="l" defTabSz="4572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b="1" baseline="0" cap="none" i="0" kumimoji="0" lang="en-US" normalizeH="0" strike="noStrike" sz="1800" u="none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charset="0" typeface="Arial"/>
                          <a:ea charset="0" typeface="Arial"/>
                          <a:cs charset="0" typeface="Arial"/>
                        </a:rPr>
                        <a:t>Evap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algn="ctr" cap="flat" cmpd="sng" w="12700">
                      <a:solidFill>
                        <a:schemeClr val="accent2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accent2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numCol="1"/>
                    <a:lstStyle>
                      <a:lvl1pPr algn="l"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1pPr>
                      <a:lvl2pPr algn="l" defTabSz="457200" eaLnBrk="0" hangingPunct="0" indent="-37474525" marL="379317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5pPr>
                      <a:lvl6pPr eaLnBrk="0" fontAlgn="base" hangingPunct="0" marL="4572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6pPr>
                      <a:lvl7pPr eaLnBrk="0" fontAlgn="base" hangingPunct="0" marL="9144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7pPr>
                      <a:lvl8pPr eaLnBrk="0" fontAlgn="base" hangingPunct="0" marL="13716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8pPr>
                      <a:lvl9pPr eaLnBrk="0" fontAlgn="base" hangingPunct="0" marL="18288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9pPr>
                    </a:lstStyle>
                    <a:p>
                      <a:pPr algn="l" defTabSz="4572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b="1" baseline="0" cap="none" i="0" kumimoji="0" lang="en-US" normalizeH="0" strike="noStrike" sz="1800" u="none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charset="0" typeface="Arial"/>
                          <a:ea charset="0" typeface="Arial"/>
                          <a:cs charset="0" typeface="Arial"/>
                        </a:rPr>
                        <a:t>Rain?</a:t>
                      </a:r>
                    </a:p>
                  </a:txBody>
                  <a:tcPr horzOverflow="overflow">
                    <a:lnL>
                      <a:noFill/>
                    </a:lnL>
                    <a:lnR algn="ctr" cap="flat" cmpd="sng" w="12700">
                      <a:solidFill>
                        <a:schemeClr val="accent2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accent2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accent2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 numCol="1"/>
                    <a:lstStyle>
                      <a:lvl1pPr algn="l"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1pPr>
                      <a:lvl2pPr algn="l" defTabSz="457200" eaLnBrk="0" hangingPunct="0" indent="-37474525" marL="379317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5pPr>
                      <a:lvl6pPr eaLnBrk="0" fontAlgn="base" hangingPunct="0" marL="4572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6pPr>
                      <a:lvl7pPr eaLnBrk="0" fontAlgn="base" hangingPunct="0" marL="9144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7pPr>
                      <a:lvl8pPr eaLnBrk="0" fontAlgn="base" hangingPunct="0" marL="13716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8pPr>
                      <a:lvl9pPr eaLnBrk="0" fontAlgn="base" hangingPunct="0" marL="18288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9pPr>
                    </a:lstStyle>
                    <a:p>
                      <a:pPr algn="l" defTabSz="4572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b="0" baseline="0" cap="none" i="0" kumimoji="0" lang="en-US" normalizeH="0" strike="noStrike" sz="18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0" typeface="Arial"/>
                          <a:ea charset="0" typeface="Arial"/>
                          <a:cs charset="0" typeface="Arial"/>
                        </a:rPr>
                        <a:t>10 Dec</a:t>
                      </a:r>
                    </a:p>
                  </a:txBody>
                  <a:tcPr horzOverflow="overflow">
                    <a:lnL algn="ctr" cap="flat" cmpd="sng" w="12700">
                      <a:solidFill>
                        <a:schemeClr val="accent2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>
                      <a:noFill/>
                    </a:lnR>
                    <a:lnT algn="ctr" cap="flat" cmpd="sng" w="12700">
                      <a:solidFill>
                        <a:schemeClr val="accent2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accent2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 numCol="1"/>
                    <a:lstStyle>
                      <a:lvl1pPr algn="l"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1pPr>
                      <a:lvl2pPr algn="l" defTabSz="457200" eaLnBrk="0" hangingPunct="0" indent="-37474525" marL="379317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5pPr>
                      <a:lvl6pPr eaLnBrk="0" fontAlgn="base" hangingPunct="0" marL="4572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6pPr>
                      <a:lvl7pPr eaLnBrk="0" fontAlgn="base" hangingPunct="0" marL="9144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7pPr>
                      <a:lvl8pPr eaLnBrk="0" fontAlgn="base" hangingPunct="0" marL="13716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8pPr>
                      <a:lvl9pPr eaLnBrk="0" fontAlgn="base" hangingPunct="0" marL="18288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9pPr>
                    </a:lstStyle>
                    <a:p>
                      <a:pPr algn="l" defTabSz="4572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b="0" baseline="0" cap="none" i="0" kumimoji="0" lang="en-US" normalizeH="0" strike="noStrike" sz="18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0" typeface="Arial"/>
                          <a:ea charset="0" typeface="Arial"/>
                          <a:cs charset="0" typeface="Arial"/>
                        </a:rPr>
                        <a:t>23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algn="ctr" cap="flat" cmpd="sng" w="12700">
                      <a:solidFill>
                        <a:schemeClr val="accent2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accent2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 numCol="1"/>
                    <a:lstStyle>
                      <a:lvl1pPr algn="l"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1pPr>
                      <a:lvl2pPr algn="l" defTabSz="457200" eaLnBrk="0" hangingPunct="0" indent="-37474525" marL="379317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5pPr>
                      <a:lvl6pPr eaLnBrk="0" fontAlgn="base" hangingPunct="0" marL="4572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6pPr>
                      <a:lvl7pPr eaLnBrk="0" fontAlgn="base" hangingPunct="0" marL="9144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7pPr>
                      <a:lvl8pPr eaLnBrk="0" fontAlgn="base" hangingPunct="0" marL="13716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8pPr>
                      <a:lvl9pPr eaLnBrk="0" fontAlgn="base" hangingPunct="0" marL="18288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9pPr>
                    </a:lstStyle>
                    <a:p>
                      <a:pPr algn="l" defTabSz="4572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b="0" baseline="0" cap="none" i="0" kumimoji="0" lang="en-US" normalizeH="0" strike="noStrike" sz="18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0" typeface="Arial"/>
                          <a:ea charset="0" typeface="Arial"/>
                          <a:cs charset="0" typeface="Arial"/>
                        </a:rPr>
                        <a:t>NNE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algn="ctr" cap="flat" cmpd="sng" w="12700">
                      <a:solidFill>
                        <a:schemeClr val="accent2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accent2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 numCol="1"/>
                    <a:lstStyle>
                      <a:lvl1pPr algn="l"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1pPr>
                      <a:lvl2pPr algn="l" defTabSz="457200" eaLnBrk="0" hangingPunct="0" indent="-37474525" marL="379317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5pPr>
                      <a:lvl6pPr eaLnBrk="0" fontAlgn="base" hangingPunct="0" marL="4572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6pPr>
                      <a:lvl7pPr eaLnBrk="0" fontAlgn="base" hangingPunct="0" marL="9144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7pPr>
                      <a:lvl8pPr eaLnBrk="0" fontAlgn="base" hangingPunct="0" marL="13716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8pPr>
                      <a:lvl9pPr eaLnBrk="0" fontAlgn="base" hangingPunct="0" marL="18288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9pPr>
                    </a:lstStyle>
                    <a:p>
                      <a:pPr algn="l" defTabSz="4572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b="0" baseline="0" cap="none" i="0" kumimoji="0" lang="en-US" normalizeH="0" strike="noStrike" sz="18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0" typeface="Arial"/>
                          <a:ea charset="0" typeface="Arial"/>
                          <a:cs charset="0" typeface="Arial"/>
                        </a:rPr>
                        <a:t>10.4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algn="ctr" cap="flat" cmpd="sng" w="12700">
                      <a:solidFill>
                        <a:schemeClr val="accent2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accent2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 numCol="1"/>
                    <a:lstStyle>
                      <a:lvl1pPr algn="l"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1pPr>
                      <a:lvl2pPr algn="l" defTabSz="457200" eaLnBrk="0" hangingPunct="0" indent="-37474525" marL="379317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5pPr>
                      <a:lvl6pPr eaLnBrk="0" fontAlgn="base" hangingPunct="0" marL="4572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6pPr>
                      <a:lvl7pPr eaLnBrk="0" fontAlgn="base" hangingPunct="0" marL="9144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7pPr>
                      <a:lvl8pPr eaLnBrk="0" fontAlgn="base" hangingPunct="0" marL="13716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8pPr>
                      <a:lvl9pPr eaLnBrk="0" fontAlgn="base" hangingPunct="0" marL="18288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9pPr>
                    </a:lstStyle>
                    <a:p>
                      <a:pPr algn="l" defTabSz="4572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b="0" baseline="0" cap="none" i="0" kumimoji="0" lang="en-US" normalizeH="0" strike="noStrike" sz="18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0" typeface="Arial"/>
                          <a:ea charset="0" typeface="Arial"/>
                          <a:cs charset="0" typeface="Arial"/>
                        </a:rPr>
                        <a:t>Y</a:t>
                      </a:r>
                    </a:p>
                  </a:txBody>
                  <a:tcPr horzOverflow="overflow">
                    <a:lnL>
                      <a:noFill/>
                    </a:lnL>
                    <a:lnR algn="ctr" cap="flat" cmpd="sng" w="12700">
                      <a:solidFill>
                        <a:schemeClr val="accent2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accent2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accent2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 numCol="1"/>
                    <a:lstStyle>
                      <a:lvl1pPr algn="l"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1pPr>
                      <a:lvl2pPr algn="l" defTabSz="457200" eaLnBrk="0" hangingPunct="0" indent="-37474525" marL="379317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5pPr>
                      <a:lvl6pPr eaLnBrk="0" fontAlgn="base" hangingPunct="0" marL="4572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6pPr>
                      <a:lvl7pPr eaLnBrk="0" fontAlgn="base" hangingPunct="0" marL="9144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7pPr>
                      <a:lvl8pPr eaLnBrk="0" fontAlgn="base" hangingPunct="0" marL="13716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8pPr>
                      <a:lvl9pPr eaLnBrk="0" fontAlgn="base" hangingPunct="0" marL="18288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9pPr>
                    </a:lstStyle>
                    <a:p>
                      <a:pPr algn="l" defTabSz="4572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b="0" baseline="0" cap="none" i="0" kumimoji="0" lang="en-US" normalizeH="0" strike="noStrike" sz="18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0" typeface="Arial"/>
                          <a:ea charset="0" typeface="Arial"/>
                          <a:cs charset="0" typeface="Arial"/>
                        </a:rPr>
                        <a:t>25 Jan</a:t>
                      </a:r>
                    </a:p>
                  </a:txBody>
                  <a:tcPr horzOverflow="overflow">
                    <a:lnL algn="ctr" cap="flat" cmpd="sng" w="12700">
                      <a:solidFill>
                        <a:schemeClr val="accent2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>
                      <a:noFill/>
                    </a:lnR>
                    <a:lnT algn="ctr" cap="flat" cmpd="sng" w="12700">
                      <a:solidFill>
                        <a:schemeClr val="accent2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accent2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numCol="1"/>
                    <a:lstStyle>
                      <a:lvl1pPr algn="l"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1pPr>
                      <a:lvl2pPr algn="l" defTabSz="457200" eaLnBrk="0" hangingPunct="0" indent="-37474525" marL="379317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5pPr>
                      <a:lvl6pPr eaLnBrk="0" fontAlgn="base" hangingPunct="0" marL="4572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6pPr>
                      <a:lvl7pPr eaLnBrk="0" fontAlgn="base" hangingPunct="0" marL="9144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7pPr>
                      <a:lvl8pPr eaLnBrk="0" fontAlgn="base" hangingPunct="0" marL="13716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8pPr>
                      <a:lvl9pPr eaLnBrk="0" fontAlgn="base" hangingPunct="0" marL="18288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9pPr>
                    </a:lstStyle>
                    <a:p>
                      <a:pPr algn="l" defTabSz="4572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b="0" baseline="0" cap="none" i="0" kumimoji="0" lang="en-US" normalizeH="0" strike="noStrike" sz="18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0" typeface="Arial"/>
                          <a:ea charset="0" typeface="Arial"/>
                          <a:cs charset="0" typeface="Arial"/>
                        </a:rPr>
                        <a:t>25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algn="ctr" cap="flat" cmpd="sng" w="12700">
                      <a:solidFill>
                        <a:schemeClr val="accent2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accent2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numCol="1"/>
                    <a:lstStyle>
                      <a:lvl1pPr algn="l"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1pPr>
                      <a:lvl2pPr algn="l" defTabSz="457200" eaLnBrk="0" hangingPunct="0" indent="-37474525" marL="379317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5pPr>
                      <a:lvl6pPr eaLnBrk="0" fontAlgn="base" hangingPunct="0" marL="4572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6pPr>
                      <a:lvl7pPr eaLnBrk="0" fontAlgn="base" hangingPunct="0" marL="9144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7pPr>
                      <a:lvl8pPr eaLnBrk="0" fontAlgn="base" hangingPunct="0" marL="13716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8pPr>
                      <a:lvl9pPr eaLnBrk="0" fontAlgn="base" hangingPunct="0" marL="18288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9pPr>
                    </a:lstStyle>
                    <a:p>
                      <a:pPr algn="l" defTabSz="4572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b="0" baseline="0" cap="none" i="0" kumimoji="0" lang="en-US" normalizeH="0" strike="noStrike" sz="18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0" typeface="Arial"/>
                          <a:ea charset="0" typeface="Arial"/>
                          <a:cs charset="0" typeface="Arial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algn="ctr" cap="flat" cmpd="sng" w="12700">
                      <a:solidFill>
                        <a:schemeClr val="accent2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accent2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numCol="1"/>
                    <a:lstStyle>
                      <a:lvl1pPr algn="l"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1pPr>
                      <a:lvl2pPr algn="l" defTabSz="457200" eaLnBrk="0" hangingPunct="0" indent="-37474525" marL="379317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5pPr>
                      <a:lvl6pPr eaLnBrk="0" fontAlgn="base" hangingPunct="0" marL="4572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6pPr>
                      <a:lvl7pPr eaLnBrk="0" fontAlgn="base" hangingPunct="0" marL="9144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7pPr>
                      <a:lvl8pPr eaLnBrk="0" fontAlgn="base" hangingPunct="0" marL="13716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8pPr>
                      <a:lvl9pPr eaLnBrk="0" fontAlgn="base" hangingPunct="0" marL="18288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9pPr>
                    </a:lstStyle>
                    <a:p>
                      <a:pPr algn="l" defTabSz="4572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b="0" baseline="0" cap="none" i="0" kumimoji="0" lang="en-US" normalizeH="0" strike="noStrike" sz="18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0" typeface="Arial"/>
                          <a:ea charset="0" typeface="Arial"/>
                          <a:cs charset="0" typeface="Arial"/>
                        </a:rPr>
                        <a:t>6.8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algn="ctr" cap="flat" cmpd="sng" w="12700">
                      <a:solidFill>
                        <a:schemeClr val="accent2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accent2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numCol="1"/>
                    <a:lstStyle>
                      <a:lvl1pPr algn="l"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1pPr>
                      <a:lvl2pPr algn="l" defTabSz="457200" eaLnBrk="0" hangingPunct="0" indent="-37474525" marL="379317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5pPr>
                      <a:lvl6pPr eaLnBrk="0" fontAlgn="base" hangingPunct="0" marL="4572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6pPr>
                      <a:lvl7pPr eaLnBrk="0" fontAlgn="base" hangingPunct="0" marL="9144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7pPr>
                      <a:lvl8pPr eaLnBrk="0" fontAlgn="base" hangingPunct="0" marL="13716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8pPr>
                      <a:lvl9pPr eaLnBrk="0" fontAlgn="base" hangingPunct="0" marL="18288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9pPr>
                    </a:lstStyle>
                    <a:p>
                      <a:pPr algn="l" defTabSz="4572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b="0" baseline="0" cap="none" i="0" kumimoji="0" lang="en-US" normalizeH="0" strike="noStrike" sz="18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0" typeface="Arial"/>
                          <a:ea charset="0" typeface="Arial"/>
                          <a:cs charset="0" typeface="Arial"/>
                        </a:rPr>
                        <a:t>Y</a:t>
                      </a:r>
                    </a:p>
                  </a:txBody>
                  <a:tcPr horzOverflow="overflow">
                    <a:lnL>
                      <a:noFill/>
                    </a:lnL>
                    <a:lnR algn="ctr" cap="flat" cmpd="sng" w="12700">
                      <a:solidFill>
                        <a:schemeClr val="accent2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accent2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accent2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 numCol="1"/>
                    <a:lstStyle>
                      <a:lvl1pPr algn="l"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1pPr>
                      <a:lvl2pPr algn="l" defTabSz="457200" eaLnBrk="0" hangingPunct="0" indent="-37474525" marL="379317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5pPr>
                      <a:lvl6pPr eaLnBrk="0" fontAlgn="base" hangingPunct="0" marL="4572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6pPr>
                      <a:lvl7pPr eaLnBrk="0" fontAlgn="base" hangingPunct="0" marL="9144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7pPr>
                      <a:lvl8pPr eaLnBrk="0" fontAlgn="base" hangingPunct="0" marL="13716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8pPr>
                      <a:lvl9pPr eaLnBrk="0" fontAlgn="base" hangingPunct="0" marL="18288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9pPr>
                    </a:lstStyle>
                    <a:p>
                      <a:pPr algn="l" defTabSz="4572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b="0" baseline="0" cap="none" i="0" kumimoji="0" lang="en-US" normalizeH="0" strike="noStrike" sz="18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0" typeface="Arial"/>
                          <a:ea charset="0" typeface="Arial"/>
                          <a:cs charset="0" typeface="Arial"/>
                        </a:rPr>
                        <a:t>02 Apr</a:t>
                      </a:r>
                    </a:p>
                  </a:txBody>
                  <a:tcPr horzOverflow="overflow">
                    <a:lnL algn="ctr" cap="flat" cmpd="sng" w="12700">
                      <a:solidFill>
                        <a:schemeClr val="accent2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>
                      <a:noFill/>
                    </a:lnR>
                    <a:lnT algn="ctr" cap="flat" cmpd="sng" w="12700">
                      <a:solidFill>
                        <a:schemeClr val="accent2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accent2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 numCol="1"/>
                    <a:lstStyle>
                      <a:lvl1pPr algn="l"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1pPr>
                      <a:lvl2pPr algn="l" defTabSz="457200" eaLnBrk="0" hangingPunct="0" indent="-37474525" marL="379317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5pPr>
                      <a:lvl6pPr eaLnBrk="0" fontAlgn="base" hangingPunct="0" marL="4572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6pPr>
                      <a:lvl7pPr eaLnBrk="0" fontAlgn="base" hangingPunct="0" marL="9144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7pPr>
                      <a:lvl8pPr eaLnBrk="0" fontAlgn="base" hangingPunct="0" marL="13716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8pPr>
                      <a:lvl9pPr eaLnBrk="0" fontAlgn="base" hangingPunct="0" marL="18288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9pPr>
                    </a:lstStyle>
                    <a:p>
                      <a:pPr algn="l" defTabSz="4572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b="0" baseline="0" cap="none" i="0" kumimoji="0" lang="en-US" normalizeH="0" strike="noStrike" sz="18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0" typeface="Arial"/>
                          <a:ea charset="0" typeface="Arial"/>
                          <a:cs charset="0" typeface="Arial"/>
                        </a:rPr>
                        <a:t>22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algn="ctr" cap="flat" cmpd="sng" w="12700">
                      <a:solidFill>
                        <a:schemeClr val="accent2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accent2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 numCol="1"/>
                    <a:lstStyle>
                      <a:lvl1pPr algn="l"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1pPr>
                      <a:lvl2pPr algn="l" defTabSz="457200" eaLnBrk="0" hangingPunct="0" indent="-37474525" marL="379317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5pPr>
                      <a:lvl6pPr eaLnBrk="0" fontAlgn="base" hangingPunct="0" marL="4572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6pPr>
                      <a:lvl7pPr eaLnBrk="0" fontAlgn="base" hangingPunct="0" marL="9144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7pPr>
                      <a:lvl8pPr eaLnBrk="0" fontAlgn="base" hangingPunct="0" marL="13716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8pPr>
                      <a:lvl9pPr eaLnBrk="0" fontAlgn="base" hangingPunct="0" marL="18288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9pPr>
                    </a:lstStyle>
                    <a:p>
                      <a:pPr algn="l" defTabSz="4572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b="0" baseline="0" cap="none" i="0" kumimoji="0" lang="en-US" normalizeH="0" strike="noStrike" sz="18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0" typeface="Arial"/>
                          <a:ea charset="0" typeface="Arial"/>
                          <a:cs charset="0" typeface="Arial"/>
                        </a:rPr>
                        <a:t>SSW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algn="ctr" cap="flat" cmpd="sng" w="12700">
                      <a:solidFill>
                        <a:schemeClr val="accent2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accent2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 numCol="1"/>
                    <a:lstStyle>
                      <a:lvl1pPr algn="l"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1pPr>
                      <a:lvl2pPr algn="l" defTabSz="457200" eaLnBrk="0" hangingPunct="0" indent="-37474525" marL="379317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5pPr>
                      <a:lvl6pPr eaLnBrk="0" fontAlgn="base" hangingPunct="0" marL="4572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6pPr>
                      <a:lvl7pPr eaLnBrk="0" fontAlgn="base" hangingPunct="0" marL="9144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7pPr>
                      <a:lvl8pPr eaLnBrk="0" fontAlgn="base" hangingPunct="0" marL="13716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8pPr>
                      <a:lvl9pPr eaLnBrk="0" fontAlgn="base" hangingPunct="0" marL="18288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9pPr>
                    </a:lstStyle>
                    <a:p>
                      <a:pPr algn="l" defTabSz="4572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b="0" baseline="0" cap="none" i="0" kumimoji="0" lang="en-US" normalizeH="0" strike="noStrike" sz="18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0" typeface="Arial"/>
                          <a:ea charset="0" typeface="Arial"/>
                          <a:cs charset="0" typeface="Arial"/>
                        </a:rPr>
                        <a:t>3.6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algn="ctr" cap="flat" cmpd="sng" w="12700">
                      <a:solidFill>
                        <a:schemeClr val="accent2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accent2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 numCol="1"/>
                    <a:lstStyle>
                      <a:lvl1pPr algn="l"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1pPr>
                      <a:lvl2pPr algn="l" defTabSz="457200" eaLnBrk="0" hangingPunct="0" indent="-37474525" marL="379317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5pPr>
                      <a:lvl6pPr eaLnBrk="0" fontAlgn="base" hangingPunct="0" marL="4572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6pPr>
                      <a:lvl7pPr eaLnBrk="0" fontAlgn="base" hangingPunct="0" marL="9144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7pPr>
                      <a:lvl8pPr eaLnBrk="0" fontAlgn="base" hangingPunct="0" marL="13716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8pPr>
                      <a:lvl9pPr eaLnBrk="0" fontAlgn="base" hangingPunct="0" marL="18288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9pPr>
                    </a:lstStyle>
                    <a:p>
                      <a:pPr algn="l" defTabSz="4572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b="0" baseline="0" cap="none" i="0" kumimoji="0" lang="en-US" normalizeH="0" strike="noStrike" sz="18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0" typeface="Arial"/>
                          <a:ea charset="0" typeface="Arial"/>
                          <a:cs charset="0" typeface="Arial"/>
                        </a:rPr>
                        <a:t>N</a:t>
                      </a:r>
                    </a:p>
                  </a:txBody>
                  <a:tcPr horzOverflow="overflow">
                    <a:lnL>
                      <a:noFill/>
                    </a:lnL>
                    <a:lnR algn="ctr" cap="flat" cmpd="sng" w="12700">
                      <a:solidFill>
                        <a:schemeClr val="accent2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accent2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accent2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 numCol="1"/>
                    <a:lstStyle>
                      <a:lvl1pPr algn="l"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1pPr>
                      <a:lvl2pPr algn="l" defTabSz="457200" eaLnBrk="0" hangingPunct="0" indent="-37474525" marL="379317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5pPr>
                      <a:lvl6pPr eaLnBrk="0" fontAlgn="base" hangingPunct="0" marL="4572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6pPr>
                      <a:lvl7pPr eaLnBrk="0" fontAlgn="base" hangingPunct="0" marL="9144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7pPr>
                      <a:lvl8pPr eaLnBrk="0" fontAlgn="base" hangingPunct="0" marL="13716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8pPr>
                      <a:lvl9pPr eaLnBrk="0" fontAlgn="base" hangingPunct="0" marL="18288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9pPr>
                    </a:lstStyle>
                    <a:p>
                      <a:pPr algn="l" defTabSz="4572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b="0" baseline="0" cap="none" i="0" kumimoji="0" lang="en-US" normalizeH="0" strike="noStrike" sz="18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0" typeface="Arial"/>
                          <a:ea charset="0" typeface="Arial"/>
                          <a:cs charset="0" typeface="Arial"/>
                        </a:rPr>
                        <a:t>08 May</a:t>
                      </a:r>
                    </a:p>
                  </a:txBody>
                  <a:tcPr horzOverflow="overflow">
                    <a:lnL algn="ctr" cap="flat" cmpd="sng" w="12700">
                      <a:solidFill>
                        <a:schemeClr val="accent2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>
                      <a:noFill/>
                    </a:lnR>
                    <a:lnT algn="ctr" cap="flat" cmpd="sng" w="12700">
                      <a:solidFill>
                        <a:schemeClr val="accent2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accent2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numCol="1"/>
                    <a:lstStyle>
                      <a:lvl1pPr algn="l"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1pPr>
                      <a:lvl2pPr algn="l" defTabSz="457200" eaLnBrk="0" hangingPunct="0" indent="-37474525" marL="379317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5pPr>
                      <a:lvl6pPr eaLnBrk="0" fontAlgn="base" hangingPunct="0" marL="4572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6pPr>
                      <a:lvl7pPr eaLnBrk="0" fontAlgn="base" hangingPunct="0" marL="9144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7pPr>
                      <a:lvl8pPr eaLnBrk="0" fontAlgn="base" hangingPunct="0" marL="13716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8pPr>
                      <a:lvl9pPr eaLnBrk="0" fontAlgn="base" hangingPunct="0" marL="18288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9pPr>
                    </a:lstStyle>
                    <a:p>
                      <a:pPr algn="l" defTabSz="4572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b="0" baseline="0" cap="none" i="0" kumimoji="0" lang="en-US" normalizeH="0" strike="noStrike" sz="18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0" typeface="Arial"/>
                          <a:ea charset="0" typeface="Arial"/>
                          <a:cs charset="0" typeface="Arial"/>
                        </a:rPr>
                        <a:t>17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algn="ctr" cap="flat" cmpd="sng" w="12700">
                      <a:solidFill>
                        <a:schemeClr val="accent2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accent2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numCol="1"/>
                    <a:lstStyle>
                      <a:lvl1pPr algn="l"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1pPr>
                      <a:lvl2pPr algn="l" defTabSz="457200" eaLnBrk="0" hangingPunct="0" indent="-37474525" marL="379317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5pPr>
                      <a:lvl6pPr eaLnBrk="0" fontAlgn="base" hangingPunct="0" marL="4572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6pPr>
                      <a:lvl7pPr eaLnBrk="0" fontAlgn="base" hangingPunct="0" marL="9144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7pPr>
                      <a:lvl8pPr eaLnBrk="0" fontAlgn="base" hangingPunct="0" marL="13716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8pPr>
                      <a:lvl9pPr eaLnBrk="0" fontAlgn="base" hangingPunct="0" marL="18288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9pPr>
                    </a:lstStyle>
                    <a:p>
                      <a:pPr algn="l" defTabSz="4572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b="0" baseline="0" cap="none" i="0" kumimoji="0" lang="en-US" normalizeH="0" strike="noStrike" sz="1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0" typeface="Arial"/>
                        <a:ea charset="0" typeface="Arial"/>
                        <a:cs charset="0" typeface="Arial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algn="ctr" cap="flat" cmpd="sng" w="12700">
                      <a:solidFill>
                        <a:schemeClr val="accent2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accent2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numCol="1"/>
                    <a:lstStyle>
                      <a:lvl1pPr algn="l"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1pPr>
                      <a:lvl2pPr algn="l" defTabSz="457200" eaLnBrk="0" hangingPunct="0" indent="-37474525" marL="379317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5pPr>
                      <a:lvl6pPr eaLnBrk="0" fontAlgn="base" hangingPunct="0" marL="4572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6pPr>
                      <a:lvl7pPr eaLnBrk="0" fontAlgn="base" hangingPunct="0" marL="9144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7pPr>
                      <a:lvl8pPr eaLnBrk="0" fontAlgn="base" hangingPunct="0" marL="13716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8pPr>
                      <a:lvl9pPr eaLnBrk="0" fontAlgn="base" hangingPunct="0" marL="18288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9pPr>
                    </a:lstStyle>
                    <a:p>
                      <a:pPr algn="l" defTabSz="4572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b="0" baseline="0" cap="none" i="0" kumimoji="0" lang="en-US" normalizeH="0" strike="noStrike" sz="18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0" typeface="Arial"/>
                          <a:ea charset="0" typeface="Arial"/>
                          <a:cs charset="0" typeface="Arial"/>
                        </a:rPr>
                        <a:t>4.4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algn="ctr" cap="flat" cmpd="sng" w="12700">
                      <a:solidFill>
                        <a:schemeClr val="accent2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accent2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numCol="1"/>
                    <a:lstStyle>
                      <a:lvl1pPr algn="l"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1pPr>
                      <a:lvl2pPr algn="l" defTabSz="457200" eaLnBrk="0" hangingPunct="0" indent="-37474525" marL="379317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5pPr>
                      <a:lvl6pPr eaLnBrk="0" fontAlgn="base" hangingPunct="0" marL="4572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6pPr>
                      <a:lvl7pPr eaLnBrk="0" fontAlgn="base" hangingPunct="0" marL="9144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7pPr>
                      <a:lvl8pPr eaLnBrk="0" fontAlgn="base" hangingPunct="0" marL="13716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8pPr>
                      <a:lvl9pPr eaLnBrk="0" fontAlgn="base" hangingPunct="0" marL="18288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charset="0" typeface="Arial"/>
                          <a:ea charset="0" typeface="Arial"/>
                          <a:cs charset="0" typeface="Arial"/>
                        </a:defRPr>
                      </a:lvl9pPr>
                    </a:lstStyle>
                    <a:p>
                      <a:pPr algn="l" defTabSz="4572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b="0" baseline="0" cap="none" i="0" kumimoji="0" lang="en-US" normalizeH="0" strike="noStrike" sz="18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0" typeface="Arial"/>
                          <a:ea charset="0" typeface="Arial"/>
                          <a:cs charset="0" typeface="Arial"/>
                        </a:rPr>
                        <a:t>N</a:t>
                      </a:r>
                    </a:p>
                  </a:txBody>
                  <a:tcPr horzOverflow="overflow">
                    <a:lnL>
                      <a:noFill/>
                    </a:lnL>
                    <a:lnR algn="ctr" cap="flat" cmpd="sng" w="12700">
                      <a:solidFill>
                        <a:schemeClr val="accent2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accent2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accent2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397" name="TextBox 5"/>
          <p:cNvSpPr txBox="1">
            <a:spLocks noChangeArrowheads="1"/>
          </p:cNvSpPr>
          <p:nvPr/>
        </p:nvSpPr>
        <p:spPr>
          <a:xfrm>
            <a:off x="457200" y="2438400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charset="0" typeface="Arial"/>
                <a:ea charset="0" typeface="Arial"/>
                <a:cs charset="0" typeface="Arial"/>
              </a:defRPr>
            </a:lvl1pPr>
            <a:lvl2pPr eaLnBrk="0" hangingPunct="0" indent="-37474525" marL="37931725">
              <a:defRPr sz="800">
                <a:solidFill>
                  <a:schemeClr val="tx1"/>
                </a:solidFill>
                <a:latin charset="0" typeface="Arial"/>
                <a:ea charset="0" typeface="Arial"/>
                <a:cs charset="0" typeface="Arial"/>
              </a:defRPr>
            </a:lvl2pPr>
            <a:lvl3pPr eaLnBrk="0" hangingPunct="0">
              <a:defRPr sz="800">
                <a:solidFill>
                  <a:schemeClr val="tx1"/>
                </a:solidFill>
                <a:latin charset="0" typeface="Arial"/>
                <a:ea charset="0" typeface="Arial"/>
                <a:cs charset="0" typeface="Arial"/>
              </a:defRPr>
            </a:lvl3pPr>
            <a:lvl4pPr eaLnBrk="0" hangingPunct="0">
              <a:defRPr sz="800">
                <a:solidFill>
                  <a:schemeClr val="tx1"/>
                </a:solidFill>
                <a:latin charset="0" typeface="Arial"/>
                <a:ea charset="0" typeface="Arial"/>
                <a:cs charset="0" typeface="Arial"/>
              </a:defRPr>
            </a:lvl4pPr>
            <a:lvl5pPr eaLnBrk="0" hangingPunct="0">
              <a:defRPr sz="800">
                <a:solidFill>
                  <a:schemeClr val="tx1"/>
                </a:solidFill>
                <a:latin charset="0" typeface="Arial"/>
                <a:ea charset="0" typeface="Arial"/>
                <a:cs charset="0" typeface="Arial"/>
              </a:defRPr>
            </a:lvl5pPr>
            <a:lvl6pPr eaLnBrk="0" fontAlgn="base" hangingPunct="0" marL="45720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charset="0" typeface="Arial"/>
                <a:ea charset="0" typeface="Arial"/>
                <a:cs charset="0" typeface="Arial"/>
              </a:defRPr>
            </a:lvl6pPr>
            <a:lvl7pPr eaLnBrk="0" fontAlgn="base" hangingPunct="0" marL="91440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charset="0" typeface="Arial"/>
                <a:ea charset="0" typeface="Arial"/>
                <a:cs charset="0" typeface="Arial"/>
              </a:defRPr>
            </a:lvl7pPr>
            <a:lvl8pPr eaLnBrk="0" fontAlgn="base" hangingPunct="0" marL="137160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charset="0" typeface="Arial"/>
                <a:ea charset="0" typeface="Arial"/>
                <a:cs charset="0" typeface="Arial"/>
              </a:defRPr>
            </a:lvl8pPr>
            <a:lvl9pPr eaLnBrk="0" fontAlgn="base" hangingPunct="0" marL="182880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charset="0" typeface="Arial"/>
                <a:ea charset="0" typeface="Arial"/>
                <a:cs charset="0" typeface="Arial"/>
              </a:defRPr>
            </a:lvl9pPr>
          </a:lstStyle>
          <a:p>
            <a:pPr eaLnBrk="1" hangingPunct="1"/>
            <a:r>
              <a:rPr lang="en-US" sz="1800"/>
              <a:t>Variables</a:t>
            </a:r>
          </a:p>
        </p:txBody>
      </p:sp>
      <p:sp>
        <p:nvSpPr>
          <p:cNvPr id="15398" name="TextBox 6"/>
          <p:cNvSpPr txBox="1">
            <a:spLocks noChangeArrowheads="1"/>
          </p:cNvSpPr>
          <p:nvPr/>
        </p:nvSpPr>
        <p:spPr>
          <a:xfrm>
            <a:off x="228600" y="3657600"/>
            <a:ext cx="15446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charset="0" typeface="Arial"/>
                <a:ea charset="0" typeface="Arial"/>
                <a:cs charset="0" typeface="Arial"/>
              </a:defRPr>
            </a:lvl1pPr>
            <a:lvl2pPr eaLnBrk="0" hangingPunct="0" indent="-37474525" marL="37931725">
              <a:defRPr sz="800">
                <a:solidFill>
                  <a:schemeClr val="tx1"/>
                </a:solidFill>
                <a:latin charset="0" typeface="Arial"/>
                <a:ea charset="0" typeface="Arial"/>
                <a:cs charset="0" typeface="Arial"/>
              </a:defRPr>
            </a:lvl2pPr>
            <a:lvl3pPr eaLnBrk="0" hangingPunct="0">
              <a:defRPr sz="800">
                <a:solidFill>
                  <a:schemeClr val="tx1"/>
                </a:solidFill>
                <a:latin charset="0" typeface="Arial"/>
                <a:ea charset="0" typeface="Arial"/>
                <a:cs charset="0" typeface="Arial"/>
              </a:defRPr>
            </a:lvl3pPr>
            <a:lvl4pPr eaLnBrk="0" hangingPunct="0">
              <a:defRPr sz="800">
                <a:solidFill>
                  <a:schemeClr val="tx1"/>
                </a:solidFill>
                <a:latin charset="0" typeface="Arial"/>
                <a:ea charset="0" typeface="Arial"/>
                <a:cs charset="0" typeface="Arial"/>
              </a:defRPr>
            </a:lvl4pPr>
            <a:lvl5pPr eaLnBrk="0" hangingPunct="0">
              <a:defRPr sz="800">
                <a:solidFill>
                  <a:schemeClr val="tx1"/>
                </a:solidFill>
                <a:latin charset="0" typeface="Arial"/>
                <a:ea charset="0" typeface="Arial"/>
                <a:cs charset="0" typeface="Arial"/>
              </a:defRPr>
            </a:lvl5pPr>
            <a:lvl6pPr eaLnBrk="0" fontAlgn="base" hangingPunct="0" marL="45720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charset="0" typeface="Arial"/>
                <a:ea charset="0" typeface="Arial"/>
                <a:cs charset="0" typeface="Arial"/>
              </a:defRPr>
            </a:lvl6pPr>
            <a:lvl7pPr eaLnBrk="0" fontAlgn="base" hangingPunct="0" marL="91440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charset="0" typeface="Arial"/>
                <a:ea charset="0" typeface="Arial"/>
                <a:cs charset="0" typeface="Arial"/>
              </a:defRPr>
            </a:lvl7pPr>
            <a:lvl8pPr eaLnBrk="0" fontAlgn="base" hangingPunct="0" marL="137160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charset="0" typeface="Arial"/>
                <a:ea charset="0" typeface="Arial"/>
                <a:cs charset="0" typeface="Arial"/>
              </a:defRPr>
            </a:lvl8pPr>
            <a:lvl9pPr eaLnBrk="0" fontAlgn="base" hangingPunct="0" marL="182880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charset="0" typeface="Arial"/>
                <a:ea charset="0" typeface="Arial"/>
                <a:cs charset="0" typeface="Arial"/>
              </a:defRPr>
            </a:lvl9pPr>
          </a:lstStyle>
          <a:p>
            <a:pPr eaLnBrk="1" hangingPunct="1"/>
            <a:r>
              <a:rPr lang="en-US" sz="1800"/>
              <a:t>Observations</a:t>
            </a:r>
          </a:p>
        </p:txBody>
      </p:sp>
      <p:sp>
        <p:nvSpPr>
          <p:cNvPr id="15399" name="TextBox 7"/>
          <p:cNvSpPr txBox="1">
            <a:spLocks noChangeArrowheads="1"/>
          </p:cNvSpPr>
          <p:nvPr/>
        </p:nvSpPr>
        <p:spPr>
          <a:xfrm>
            <a:off x="2209800" y="4876800"/>
            <a:ext cx="1069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charset="0" typeface="Arial"/>
                <a:ea charset="0" typeface="Arial"/>
                <a:cs charset="0" typeface="Arial"/>
              </a:defRPr>
            </a:lvl1pPr>
            <a:lvl2pPr eaLnBrk="0" hangingPunct="0" indent="-37474525" marL="37931725">
              <a:defRPr sz="800">
                <a:solidFill>
                  <a:schemeClr val="tx1"/>
                </a:solidFill>
                <a:latin charset="0" typeface="Arial"/>
                <a:ea charset="0" typeface="Arial"/>
                <a:cs charset="0" typeface="Arial"/>
              </a:defRPr>
            </a:lvl2pPr>
            <a:lvl3pPr eaLnBrk="0" hangingPunct="0">
              <a:defRPr sz="800">
                <a:solidFill>
                  <a:schemeClr val="tx1"/>
                </a:solidFill>
                <a:latin charset="0" typeface="Arial"/>
                <a:ea charset="0" typeface="Arial"/>
                <a:cs charset="0" typeface="Arial"/>
              </a:defRPr>
            </a:lvl3pPr>
            <a:lvl4pPr eaLnBrk="0" hangingPunct="0">
              <a:defRPr sz="800">
                <a:solidFill>
                  <a:schemeClr val="tx1"/>
                </a:solidFill>
                <a:latin charset="0" typeface="Arial"/>
                <a:ea charset="0" typeface="Arial"/>
                <a:cs charset="0" typeface="Arial"/>
              </a:defRPr>
            </a:lvl4pPr>
            <a:lvl5pPr eaLnBrk="0" hangingPunct="0">
              <a:defRPr sz="800">
                <a:solidFill>
                  <a:schemeClr val="tx1"/>
                </a:solidFill>
                <a:latin charset="0" typeface="Arial"/>
                <a:ea charset="0" typeface="Arial"/>
                <a:cs charset="0" typeface="Arial"/>
              </a:defRPr>
            </a:lvl5pPr>
            <a:lvl6pPr eaLnBrk="0" fontAlgn="base" hangingPunct="0" marL="45720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charset="0" typeface="Arial"/>
                <a:ea charset="0" typeface="Arial"/>
                <a:cs charset="0" typeface="Arial"/>
              </a:defRPr>
            </a:lvl6pPr>
            <a:lvl7pPr eaLnBrk="0" fontAlgn="base" hangingPunct="0" marL="91440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charset="0" typeface="Arial"/>
                <a:ea charset="0" typeface="Arial"/>
                <a:cs charset="0" typeface="Arial"/>
              </a:defRPr>
            </a:lvl7pPr>
            <a:lvl8pPr eaLnBrk="0" fontAlgn="base" hangingPunct="0" marL="137160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charset="0" typeface="Arial"/>
                <a:ea charset="0" typeface="Arial"/>
                <a:cs charset="0" typeface="Arial"/>
              </a:defRPr>
            </a:lvl8pPr>
            <a:lvl9pPr eaLnBrk="0" fontAlgn="base" hangingPunct="0" marL="182880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charset="0" typeface="Arial"/>
                <a:ea charset="0" typeface="Arial"/>
                <a:cs charset="0" typeface="Arial"/>
              </a:defRPr>
            </a:lvl9pPr>
          </a:lstStyle>
          <a:p>
            <a:pPr eaLnBrk="1" hangingPunct="1"/>
            <a:r>
              <a:rPr lang="en-US" sz="1800"/>
              <a:t>Identifier</a:t>
            </a:r>
          </a:p>
        </p:txBody>
      </p:sp>
      <p:sp>
        <p:nvSpPr>
          <p:cNvPr id="15400" name="TextBox 8"/>
          <p:cNvSpPr txBox="1">
            <a:spLocks noChangeArrowheads="1"/>
          </p:cNvSpPr>
          <p:nvPr/>
        </p:nvSpPr>
        <p:spPr>
          <a:xfrm>
            <a:off x="3276600" y="1828800"/>
            <a:ext cx="1044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charset="0" typeface="Arial"/>
                <a:ea charset="0" typeface="Arial"/>
                <a:cs charset="0" typeface="Arial"/>
              </a:defRPr>
            </a:lvl1pPr>
            <a:lvl2pPr eaLnBrk="0" hangingPunct="0" indent="-37474525" marL="37931725">
              <a:defRPr sz="800">
                <a:solidFill>
                  <a:schemeClr val="tx1"/>
                </a:solidFill>
                <a:latin charset="0" typeface="Arial"/>
                <a:ea charset="0" typeface="Arial"/>
                <a:cs charset="0" typeface="Arial"/>
              </a:defRPr>
            </a:lvl2pPr>
            <a:lvl3pPr eaLnBrk="0" hangingPunct="0">
              <a:defRPr sz="800">
                <a:solidFill>
                  <a:schemeClr val="tx1"/>
                </a:solidFill>
                <a:latin charset="0" typeface="Arial"/>
                <a:ea charset="0" typeface="Arial"/>
                <a:cs charset="0" typeface="Arial"/>
              </a:defRPr>
            </a:lvl3pPr>
            <a:lvl4pPr eaLnBrk="0" hangingPunct="0">
              <a:defRPr sz="800">
                <a:solidFill>
                  <a:schemeClr val="tx1"/>
                </a:solidFill>
                <a:latin charset="0" typeface="Arial"/>
                <a:ea charset="0" typeface="Arial"/>
                <a:cs charset="0" typeface="Arial"/>
              </a:defRPr>
            </a:lvl4pPr>
            <a:lvl5pPr eaLnBrk="0" hangingPunct="0">
              <a:defRPr sz="800">
                <a:solidFill>
                  <a:schemeClr val="tx1"/>
                </a:solidFill>
                <a:latin charset="0" typeface="Arial"/>
                <a:ea charset="0" typeface="Arial"/>
                <a:cs charset="0" typeface="Arial"/>
              </a:defRPr>
            </a:lvl5pPr>
            <a:lvl6pPr eaLnBrk="0" fontAlgn="base" hangingPunct="0" marL="45720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charset="0" typeface="Arial"/>
                <a:ea charset="0" typeface="Arial"/>
                <a:cs charset="0" typeface="Arial"/>
              </a:defRPr>
            </a:lvl6pPr>
            <a:lvl7pPr eaLnBrk="0" fontAlgn="base" hangingPunct="0" marL="91440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charset="0" typeface="Arial"/>
                <a:ea charset="0" typeface="Arial"/>
                <a:cs charset="0" typeface="Arial"/>
              </a:defRPr>
            </a:lvl7pPr>
            <a:lvl8pPr eaLnBrk="0" fontAlgn="base" hangingPunct="0" marL="137160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charset="0" typeface="Arial"/>
                <a:ea charset="0" typeface="Arial"/>
                <a:cs charset="0" typeface="Arial"/>
              </a:defRPr>
            </a:lvl8pPr>
            <a:lvl9pPr eaLnBrk="0" fontAlgn="base" hangingPunct="0" marL="182880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charset="0" typeface="Arial"/>
                <a:ea charset="0" typeface="Arial"/>
                <a:cs charset="0" typeface="Arial"/>
              </a:defRPr>
            </a:lvl9pPr>
          </a:lstStyle>
          <a:p>
            <a:pPr eaLnBrk="1" hangingPunct="1"/>
            <a:r>
              <a:rPr lang="en-US" sz="1800"/>
              <a:t>Numeric</a:t>
            </a:r>
          </a:p>
        </p:txBody>
      </p:sp>
      <p:sp>
        <p:nvSpPr>
          <p:cNvPr id="15401" name="TextBox 9"/>
          <p:cNvSpPr txBox="1">
            <a:spLocks noChangeArrowheads="1"/>
          </p:cNvSpPr>
          <p:nvPr/>
        </p:nvSpPr>
        <p:spPr>
          <a:xfrm>
            <a:off x="5791200" y="1828800"/>
            <a:ext cx="1044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charset="0" typeface="Arial"/>
                <a:ea charset="0" typeface="Arial"/>
                <a:cs charset="0" typeface="Arial"/>
              </a:defRPr>
            </a:lvl1pPr>
            <a:lvl2pPr eaLnBrk="0" hangingPunct="0" indent="-37474525" marL="37931725">
              <a:defRPr sz="800">
                <a:solidFill>
                  <a:schemeClr val="tx1"/>
                </a:solidFill>
                <a:latin charset="0" typeface="Arial"/>
                <a:ea charset="0" typeface="Arial"/>
                <a:cs charset="0" typeface="Arial"/>
              </a:defRPr>
            </a:lvl2pPr>
            <a:lvl3pPr eaLnBrk="0" hangingPunct="0">
              <a:defRPr sz="800">
                <a:solidFill>
                  <a:schemeClr val="tx1"/>
                </a:solidFill>
                <a:latin charset="0" typeface="Arial"/>
                <a:ea charset="0" typeface="Arial"/>
                <a:cs charset="0" typeface="Arial"/>
              </a:defRPr>
            </a:lvl3pPr>
            <a:lvl4pPr eaLnBrk="0" hangingPunct="0">
              <a:defRPr sz="800">
                <a:solidFill>
                  <a:schemeClr val="tx1"/>
                </a:solidFill>
                <a:latin charset="0" typeface="Arial"/>
                <a:ea charset="0" typeface="Arial"/>
                <a:cs charset="0" typeface="Arial"/>
              </a:defRPr>
            </a:lvl4pPr>
            <a:lvl5pPr eaLnBrk="0" hangingPunct="0">
              <a:defRPr sz="800">
                <a:solidFill>
                  <a:schemeClr val="tx1"/>
                </a:solidFill>
                <a:latin charset="0" typeface="Arial"/>
                <a:ea charset="0" typeface="Arial"/>
                <a:cs charset="0" typeface="Arial"/>
              </a:defRPr>
            </a:lvl5pPr>
            <a:lvl6pPr eaLnBrk="0" fontAlgn="base" hangingPunct="0" marL="45720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charset="0" typeface="Arial"/>
                <a:ea charset="0" typeface="Arial"/>
                <a:cs charset="0" typeface="Arial"/>
              </a:defRPr>
            </a:lvl6pPr>
            <a:lvl7pPr eaLnBrk="0" fontAlgn="base" hangingPunct="0" marL="91440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charset="0" typeface="Arial"/>
                <a:ea charset="0" typeface="Arial"/>
                <a:cs charset="0" typeface="Arial"/>
              </a:defRPr>
            </a:lvl7pPr>
            <a:lvl8pPr eaLnBrk="0" fontAlgn="base" hangingPunct="0" marL="137160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charset="0" typeface="Arial"/>
                <a:ea charset="0" typeface="Arial"/>
                <a:cs charset="0" typeface="Arial"/>
              </a:defRPr>
            </a:lvl8pPr>
            <a:lvl9pPr eaLnBrk="0" fontAlgn="base" hangingPunct="0" marL="182880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charset="0" typeface="Arial"/>
                <a:ea charset="0" typeface="Arial"/>
                <a:cs charset="0" typeface="Arial"/>
              </a:defRPr>
            </a:lvl9pPr>
          </a:lstStyle>
          <a:p>
            <a:pPr eaLnBrk="1" hangingPunct="1"/>
            <a:r>
              <a:rPr lang="en-US" sz="1800"/>
              <a:t>Numeric</a:t>
            </a:r>
          </a:p>
        </p:txBody>
      </p:sp>
      <p:sp>
        <p:nvSpPr>
          <p:cNvPr id="15402" name="TextBox 10"/>
          <p:cNvSpPr txBox="1">
            <a:spLocks noChangeArrowheads="1"/>
          </p:cNvSpPr>
          <p:nvPr/>
        </p:nvSpPr>
        <p:spPr>
          <a:xfrm>
            <a:off x="4419600" y="1676400"/>
            <a:ext cx="1352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charset="0" typeface="Arial"/>
                <a:ea charset="0" typeface="Arial"/>
                <a:cs charset="0" typeface="Arial"/>
              </a:defRPr>
            </a:lvl1pPr>
            <a:lvl2pPr eaLnBrk="0" hangingPunct="0" indent="-37474525" marL="37931725">
              <a:defRPr sz="800">
                <a:solidFill>
                  <a:schemeClr val="tx1"/>
                </a:solidFill>
                <a:latin charset="0" typeface="Arial"/>
                <a:ea charset="0" typeface="Arial"/>
                <a:cs charset="0" typeface="Arial"/>
              </a:defRPr>
            </a:lvl2pPr>
            <a:lvl3pPr eaLnBrk="0" hangingPunct="0">
              <a:defRPr sz="800">
                <a:solidFill>
                  <a:schemeClr val="tx1"/>
                </a:solidFill>
                <a:latin charset="0" typeface="Arial"/>
                <a:ea charset="0" typeface="Arial"/>
                <a:cs charset="0" typeface="Arial"/>
              </a:defRPr>
            </a:lvl3pPr>
            <a:lvl4pPr eaLnBrk="0" hangingPunct="0">
              <a:defRPr sz="800">
                <a:solidFill>
                  <a:schemeClr val="tx1"/>
                </a:solidFill>
                <a:latin charset="0" typeface="Arial"/>
                <a:ea charset="0" typeface="Arial"/>
                <a:cs charset="0" typeface="Arial"/>
              </a:defRPr>
            </a:lvl4pPr>
            <a:lvl5pPr eaLnBrk="0" hangingPunct="0">
              <a:defRPr sz="800">
                <a:solidFill>
                  <a:schemeClr val="tx1"/>
                </a:solidFill>
                <a:latin charset="0" typeface="Arial"/>
                <a:ea charset="0" typeface="Arial"/>
                <a:cs charset="0" typeface="Arial"/>
              </a:defRPr>
            </a:lvl5pPr>
            <a:lvl6pPr eaLnBrk="0" fontAlgn="base" hangingPunct="0" marL="45720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charset="0" typeface="Arial"/>
                <a:ea charset="0" typeface="Arial"/>
                <a:cs charset="0" typeface="Arial"/>
              </a:defRPr>
            </a:lvl6pPr>
            <a:lvl7pPr eaLnBrk="0" fontAlgn="base" hangingPunct="0" marL="91440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charset="0" typeface="Arial"/>
                <a:ea charset="0" typeface="Arial"/>
                <a:cs charset="0" typeface="Arial"/>
              </a:defRPr>
            </a:lvl7pPr>
            <a:lvl8pPr eaLnBrk="0" fontAlgn="base" hangingPunct="0" marL="137160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charset="0" typeface="Arial"/>
                <a:ea charset="0" typeface="Arial"/>
                <a:cs charset="0" typeface="Arial"/>
              </a:defRPr>
            </a:lvl8pPr>
            <a:lvl9pPr eaLnBrk="0" fontAlgn="base" hangingPunct="0" marL="182880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charset="0" typeface="Arial"/>
                <a:ea charset="0" typeface="Arial"/>
                <a:cs charset="0" typeface="Arial"/>
              </a:defRPr>
            </a:lvl9pPr>
          </a:lstStyle>
          <a:p>
            <a:pPr eaLnBrk="1" hangingPunct="1"/>
            <a:r>
              <a:rPr lang="en-US" sz="1800"/>
              <a:t>Categorical</a:t>
            </a:r>
          </a:p>
        </p:txBody>
      </p:sp>
      <p:sp>
        <p:nvSpPr>
          <p:cNvPr id="15403" name="TextBox 11"/>
          <p:cNvSpPr txBox="1">
            <a:spLocks noChangeArrowheads="1"/>
          </p:cNvSpPr>
          <p:nvPr/>
        </p:nvSpPr>
        <p:spPr>
          <a:xfrm>
            <a:off x="6934200" y="1676400"/>
            <a:ext cx="1352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charset="0" typeface="Arial"/>
                <a:ea charset="0" typeface="Arial"/>
                <a:cs charset="0" typeface="Arial"/>
              </a:defRPr>
            </a:lvl1pPr>
            <a:lvl2pPr eaLnBrk="0" hangingPunct="0" indent="-37474525" marL="37931725">
              <a:defRPr sz="800">
                <a:solidFill>
                  <a:schemeClr val="tx1"/>
                </a:solidFill>
                <a:latin charset="0" typeface="Arial"/>
                <a:ea charset="0" typeface="Arial"/>
                <a:cs charset="0" typeface="Arial"/>
              </a:defRPr>
            </a:lvl2pPr>
            <a:lvl3pPr eaLnBrk="0" hangingPunct="0">
              <a:defRPr sz="800">
                <a:solidFill>
                  <a:schemeClr val="tx1"/>
                </a:solidFill>
                <a:latin charset="0" typeface="Arial"/>
                <a:ea charset="0" typeface="Arial"/>
                <a:cs charset="0" typeface="Arial"/>
              </a:defRPr>
            </a:lvl3pPr>
            <a:lvl4pPr eaLnBrk="0" hangingPunct="0">
              <a:defRPr sz="800">
                <a:solidFill>
                  <a:schemeClr val="tx1"/>
                </a:solidFill>
                <a:latin charset="0" typeface="Arial"/>
                <a:ea charset="0" typeface="Arial"/>
                <a:cs charset="0" typeface="Arial"/>
              </a:defRPr>
            </a:lvl4pPr>
            <a:lvl5pPr eaLnBrk="0" hangingPunct="0">
              <a:defRPr sz="800">
                <a:solidFill>
                  <a:schemeClr val="tx1"/>
                </a:solidFill>
                <a:latin charset="0" typeface="Arial"/>
                <a:ea charset="0" typeface="Arial"/>
                <a:cs charset="0" typeface="Arial"/>
              </a:defRPr>
            </a:lvl5pPr>
            <a:lvl6pPr eaLnBrk="0" fontAlgn="base" hangingPunct="0" marL="45720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charset="0" typeface="Arial"/>
                <a:ea charset="0" typeface="Arial"/>
                <a:cs charset="0" typeface="Arial"/>
              </a:defRPr>
            </a:lvl6pPr>
            <a:lvl7pPr eaLnBrk="0" fontAlgn="base" hangingPunct="0" marL="91440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charset="0" typeface="Arial"/>
                <a:ea charset="0" typeface="Arial"/>
                <a:cs charset="0" typeface="Arial"/>
              </a:defRPr>
            </a:lvl7pPr>
            <a:lvl8pPr eaLnBrk="0" fontAlgn="base" hangingPunct="0" marL="137160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charset="0" typeface="Arial"/>
                <a:ea charset="0" typeface="Arial"/>
                <a:cs charset="0" typeface="Arial"/>
              </a:defRPr>
            </a:lvl8pPr>
            <a:lvl9pPr eaLnBrk="0" fontAlgn="base" hangingPunct="0" marL="182880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charset="0" typeface="Arial"/>
                <a:ea charset="0" typeface="Arial"/>
                <a:cs charset="0" typeface="Arial"/>
              </a:defRPr>
            </a:lvl9pPr>
          </a:lstStyle>
          <a:p>
            <a:pPr eaLnBrk="1" hangingPunct="1"/>
            <a:r>
              <a:rPr lang="en-US" sz="1800"/>
              <a:t>Categorical</a:t>
            </a:r>
          </a:p>
        </p:txBody>
      </p:sp>
      <p:sp>
        <p:nvSpPr>
          <p:cNvPr id="15404" name="TextBox 12"/>
          <p:cNvSpPr txBox="1">
            <a:spLocks noChangeArrowheads="1"/>
          </p:cNvSpPr>
          <p:nvPr/>
        </p:nvSpPr>
        <p:spPr>
          <a:xfrm>
            <a:off x="4864100" y="4419600"/>
            <a:ext cx="698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charset="0" typeface="Arial"/>
                <a:ea charset="0" typeface="Arial"/>
                <a:cs charset="0" typeface="Arial"/>
              </a:defRPr>
            </a:lvl1pPr>
            <a:lvl2pPr eaLnBrk="0" hangingPunct="0" indent="-37474525" marL="37931725">
              <a:defRPr sz="800">
                <a:solidFill>
                  <a:schemeClr val="tx1"/>
                </a:solidFill>
                <a:latin charset="0" typeface="Arial"/>
                <a:ea charset="0" typeface="Arial"/>
                <a:cs charset="0" typeface="Arial"/>
              </a:defRPr>
            </a:lvl2pPr>
            <a:lvl3pPr eaLnBrk="0" hangingPunct="0">
              <a:defRPr sz="800">
                <a:solidFill>
                  <a:schemeClr val="tx1"/>
                </a:solidFill>
                <a:latin charset="0" typeface="Arial"/>
                <a:ea charset="0" typeface="Arial"/>
                <a:cs charset="0" typeface="Arial"/>
              </a:defRPr>
            </a:lvl3pPr>
            <a:lvl4pPr eaLnBrk="0" hangingPunct="0">
              <a:defRPr sz="800">
                <a:solidFill>
                  <a:schemeClr val="tx1"/>
                </a:solidFill>
                <a:latin charset="0" typeface="Arial"/>
                <a:ea charset="0" typeface="Arial"/>
                <a:cs charset="0" typeface="Arial"/>
              </a:defRPr>
            </a:lvl4pPr>
            <a:lvl5pPr eaLnBrk="0" hangingPunct="0">
              <a:defRPr sz="800">
                <a:solidFill>
                  <a:schemeClr val="tx1"/>
                </a:solidFill>
                <a:latin charset="0" typeface="Arial"/>
                <a:ea charset="0" typeface="Arial"/>
                <a:cs charset="0" typeface="Arial"/>
              </a:defRPr>
            </a:lvl5pPr>
            <a:lvl6pPr eaLnBrk="0" fontAlgn="base" hangingPunct="0" marL="45720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charset="0" typeface="Arial"/>
                <a:ea charset="0" typeface="Arial"/>
                <a:cs charset="0" typeface="Arial"/>
              </a:defRPr>
            </a:lvl6pPr>
            <a:lvl7pPr eaLnBrk="0" fontAlgn="base" hangingPunct="0" marL="91440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charset="0" typeface="Arial"/>
                <a:ea charset="0" typeface="Arial"/>
                <a:cs charset="0" typeface="Arial"/>
              </a:defRPr>
            </a:lvl7pPr>
            <a:lvl8pPr eaLnBrk="0" fontAlgn="base" hangingPunct="0" marL="137160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charset="0" typeface="Arial"/>
                <a:ea charset="0" typeface="Arial"/>
                <a:cs charset="0" typeface="Arial"/>
              </a:defRPr>
            </a:lvl8pPr>
            <a:lvl9pPr eaLnBrk="0" fontAlgn="base" hangingPunct="0" marL="182880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charset="0" typeface="Arial"/>
                <a:ea charset="0" typeface="Arial"/>
                <a:cs charset="0" typeface="Arial"/>
              </a:defRPr>
            </a:lvl9pPr>
          </a:lstStyle>
          <a:p>
            <a:pPr eaLnBrk="1" hangingPunct="1"/>
            <a:r>
              <a:rPr lang="en-US" sz="1800"/>
              <a:t>Input</a:t>
            </a:r>
          </a:p>
        </p:txBody>
      </p:sp>
      <p:sp>
        <p:nvSpPr>
          <p:cNvPr id="15405" name="TextBox 13"/>
          <p:cNvSpPr txBox="1">
            <a:spLocks noChangeArrowheads="1"/>
          </p:cNvSpPr>
          <p:nvPr/>
        </p:nvSpPr>
        <p:spPr>
          <a:xfrm>
            <a:off x="7123113" y="4495800"/>
            <a:ext cx="877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charset="0" typeface="Arial"/>
                <a:ea charset="0" typeface="Arial"/>
                <a:cs charset="0" typeface="Arial"/>
              </a:defRPr>
            </a:lvl1pPr>
            <a:lvl2pPr eaLnBrk="0" hangingPunct="0" indent="-37474525" marL="37931725">
              <a:defRPr sz="800">
                <a:solidFill>
                  <a:schemeClr val="tx1"/>
                </a:solidFill>
                <a:latin charset="0" typeface="Arial"/>
                <a:ea charset="0" typeface="Arial"/>
                <a:cs charset="0" typeface="Arial"/>
              </a:defRPr>
            </a:lvl2pPr>
            <a:lvl3pPr eaLnBrk="0" hangingPunct="0">
              <a:defRPr sz="800">
                <a:solidFill>
                  <a:schemeClr val="tx1"/>
                </a:solidFill>
                <a:latin charset="0" typeface="Arial"/>
                <a:ea charset="0" typeface="Arial"/>
                <a:cs charset="0" typeface="Arial"/>
              </a:defRPr>
            </a:lvl3pPr>
            <a:lvl4pPr eaLnBrk="0" hangingPunct="0">
              <a:defRPr sz="800">
                <a:solidFill>
                  <a:schemeClr val="tx1"/>
                </a:solidFill>
                <a:latin charset="0" typeface="Arial"/>
                <a:ea charset="0" typeface="Arial"/>
                <a:cs charset="0" typeface="Arial"/>
              </a:defRPr>
            </a:lvl4pPr>
            <a:lvl5pPr eaLnBrk="0" hangingPunct="0">
              <a:defRPr sz="800">
                <a:solidFill>
                  <a:schemeClr val="tx1"/>
                </a:solidFill>
                <a:latin charset="0" typeface="Arial"/>
                <a:ea charset="0" typeface="Arial"/>
                <a:cs charset="0" typeface="Arial"/>
              </a:defRPr>
            </a:lvl5pPr>
            <a:lvl6pPr eaLnBrk="0" fontAlgn="base" hangingPunct="0" marL="45720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charset="0" typeface="Arial"/>
                <a:ea charset="0" typeface="Arial"/>
                <a:cs charset="0" typeface="Arial"/>
              </a:defRPr>
            </a:lvl6pPr>
            <a:lvl7pPr eaLnBrk="0" fontAlgn="base" hangingPunct="0" marL="91440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charset="0" typeface="Arial"/>
                <a:ea charset="0" typeface="Arial"/>
                <a:cs charset="0" typeface="Arial"/>
              </a:defRPr>
            </a:lvl7pPr>
            <a:lvl8pPr eaLnBrk="0" fontAlgn="base" hangingPunct="0" marL="137160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charset="0" typeface="Arial"/>
                <a:ea charset="0" typeface="Arial"/>
                <a:cs charset="0" typeface="Arial"/>
              </a:defRPr>
            </a:lvl8pPr>
            <a:lvl9pPr eaLnBrk="0" fontAlgn="base" hangingPunct="0" marL="182880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charset="0" typeface="Arial"/>
                <a:ea charset="0" typeface="Arial"/>
                <a:cs charset="0" typeface="Arial"/>
              </a:defRPr>
            </a:lvl9pPr>
          </a:lstStyle>
          <a:p>
            <a:pPr eaLnBrk="1" hangingPunct="1"/>
            <a:r>
              <a:rPr lang="en-US" sz="1800"/>
              <a:t>Output</a:t>
            </a:r>
          </a:p>
        </p:txBody>
      </p:sp>
      <p:cxnSp>
        <p:nvCxnSpPr>
          <p:cNvPr id="15406" name="Straight Arrow Connector 15"/>
          <p:cNvCxnSpPr>
            <a:cxnSpLocks noChangeShapeType="1"/>
            <a:stCxn id="15397" idx="3"/>
          </p:cNvCxnSpPr>
          <p:nvPr/>
        </p:nvCxnSpPr>
        <p:spPr>
          <a:xfrm flipV="1">
            <a:off x="1600200" y="2590800"/>
            <a:ext cx="685800" cy="31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len="med" type="arrow" w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07" name="Straight Arrow Connector 17"/>
          <p:cNvCxnSpPr>
            <a:cxnSpLocks noChangeShapeType="1"/>
            <a:stCxn id="15398" idx="3"/>
          </p:cNvCxnSpPr>
          <p:nvPr/>
        </p:nvCxnSpPr>
        <p:spPr>
          <a:xfrm flipV="1">
            <a:off x="1773238" y="3733800"/>
            <a:ext cx="436562" cy="107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len="med" type="arrow" w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08" name="Straight Arrow Connector 19"/>
          <p:cNvCxnSpPr>
            <a:cxnSpLocks noChangeShapeType="1"/>
            <a:stCxn id="15400" idx="2"/>
          </p:cNvCxnSpPr>
          <p:nvPr/>
        </p:nvCxnSpPr>
        <p:spPr>
          <a:xfrm rot="5400000">
            <a:off x="3673476" y="2312987"/>
            <a:ext cx="239712" cy="11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len="med" type="arrow" w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09" name="Straight Arrow Connector 21"/>
          <p:cNvCxnSpPr>
            <a:cxnSpLocks noChangeShapeType="1"/>
            <a:stCxn id="15402" idx="2"/>
          </p:cNvCxnSpPr>
          <p:nvPr/>
        </p:nvCxnSpPr>
        <p:spPr>
          <a:xfrm flipH="1" rot="16200000">
            <a:off x="4942682" y="2199481"/>
            <a:ext cx="315912" cy="9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len="med" type="arrow" w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10" name="Straight Arrow Connector 22"/>
          <p:cNvCxnSpPr>
            <a:cxnSpLocks noChangeShapeType="1"/>
          </p:cNvCxnSpPr>
          <p:nvPr/>
        </p:nvCxnSpPr>
        <p:spPr>
          <a:xfrm flipH="1" rot="16200000">
            <a:off x="6171406" y="2286794"/>
            <a:ext cx="315913" cy="9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len="med" type="arrow" w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11" name="Straight Arrow Connector 23"/>
          <p:cNvCxnSpPr>
            <a:cxnSpLocks noChangeShapeType="1"/>
          </p:cNvCxnSpPr>
          <p:nvPr/>
        </p:nvCxnSpPr>
        <p:spPr>
          <a:xfrm flipH="1" rot="16200000">
            <a:off x="7543006" y="2210594"/>
            <a:ext cx="315913" cy="9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len="med" type="arrow" w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12" name="Straight Arrow Connector 25"/>
          <p:cNvCxnSpPr>
            <a:cxnSpLocks noChangeShapeType="1"/>
          </p:cNvCxnSpPr>
          <p:nvPr/>
        </p:nvCxnSpPr>
        <p:spPr>
          <a:xfrm flipH="1" flipV="1" rot="5400000">
            <a:off x="2553494" y="4533106"/>
            <a:ext cx="3810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len="med" type="arrow" w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13" name="Straight Arrow Connector 30"/>
          <p:cNvCxnSpPr>
            <a:cxnSpLocks noChangeShapeType="1"/>
            <a:stCxn id="15404" idx="1"/>
          </p:cNvCxnSpPr>
          <p:nvPr/>
        </p:nvCxnSpPr>
        <p:spPr>
          <a:xfrm flipV="1" rot="10800000">
            <a:off x="3698875" y="4603750"/>
            <a:ext cx="1165225" cy="44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len="med" type="arrow" w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14" name="Straight Arrow Connector 33"/>
          <p:cNvCxnSpPr>
            <a:cxnSpLocks noChangeShapeType="1"/>
            <a:stCxn id="15404" idx="3"/>
          </p:cNvCxnSpPr>
          <p:nvPr/>
        </p:nvCxnSpPr>
        <p:spPr>
          <a:xfrm>
            <a:off x="5562600" y="4603750"/>
            <a:ext cx="1336675" cy="44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len="med" type="arrow" w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15" name="Straight Arrow Connector 45"/>
          <p:cNvCxnSpPr>
            <a:cxnSpLocks noChangeShapeType="1"/>
          </p:cNvCxnSpPr>
          <p:nvPr/>
        </p:nvCxnSpPr>
        <p:spPr>
          <a:xfrm flipH="1" flipV="1" rot="5400000">
            <a:off x="7391400" y="4419600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len="med" type="arrow" w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583887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quarter"/>
          </p:nvPr>
        </p:nvSpPr>
        <p:spPr/>
        <p:txBody>
          <a:bodyPr numCol="1">
            <a:normAutofit lnSpcReduction="10000"/>
          </a:bodyPr>
          <a:lstStyle/>
          <a:p>
            <a:r>
              <a:rPr dirty="0" lang="en-US"/>
              <a:t>Linear regression allows us to model the linear relationship between output variable Y and a predictor variable X.</a:t>
            </a:r>
          </a:p>
          <a:p>
            <a:pPr lvl="1"/>
            <a:r>
              <a:rPr dirty="0" lang="en-US"/>
              <a:t>                    Y = </a:t>
            </a:r>
            <a:r>
              <a:rPr dirty="0" err="1" lang="en-US"/>
              <a:t>aX</a:t>
            </a:r>
            <a:r>
              <a:rPr dirty="0" lang="en-US"/>
              <a:t> + </a:t>
            </a:r>
            <a:r>
              <a:rPr dirty="0" err="1" lang="en-US"/>
              <a:t>b</a:t>
            </a:r>
            <a:endParaRPr dirty="0" lang="en-US"/>
          </a:p>
          <a:p>
            <a:r>
              <a:rPr dirty="0" lang="en-US"/>
              <a:t> Multiple regression allows us to model the linear relationship between output variables and two or more predictor variables.</a:t>
            </a:r>
          </a:p>
          <a:p>
            <a:pPr lvl="1"/>
            <a:r>
              <a:rPr dirty="0" lang="en-US"/>
              <a:t>Predictor variable do not have to be independent. We can model interactions between predictor variables.</a:t>
            </a:r>
          </a:p>
          <a:p>
            <a:r>
              <a:rPr dirty="0" lang="en-US"/>
              <a:t>Logistic regression</a:t>
            </a:r>
          </a:p>
          <a:p>
            <a:pPr lvl="1"/>
            <a:r>
              <a:rPr dirty="0" lang="en-US"/>
              <a:t>If our output variable is dichotomous, we may need to use logistic regression (probability of success)</a:t>
            </a:r>
          </a:p>
        </p:txBody>
      </p:sp>
    </p:spTree>
    <p:extLst>
      <p:ext uri="{BB962C8B-B14F-4D97-AF65-F5344CB8AC3E}">
        <p14:creationId xmlns:p14="http://schemas.microsoft.com/office/powerpoint/2010/main" val="1189256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>
            <a:normAutofit fontScale="90000"/>
          </a:bodyPr>
          <a:lstStyle/>
          <a:p>
            <a:r>
              <a:rPr dirty="0" lang="en-US"/>
              <a:t>What are something we would like to predict in Biology?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quarter"/>
          </p:nvPr>
        </p:nvSpPr>
        <p:spPr/>
        <p:txBody>
          <a:bodyPr numCol="1"/>
          <a:lstStyle/>
          <a:p>
            <a:r>
              <a:rPr dirty="0" lang="en-US"/>
              <a:t>Transcription of the gene</a:t>
            </a:r>
          </a:p>
          <a:p>
            <a:r>
              <a:rPr dirty="0" lang="en-US"/>
              <a:t>What are its predictors?</a:t>
            </a:r>
          </a:p>
          <a:p>
            <a:pPr lvl="1"/>
            <a:r>
              <a:rPr dirty="0" lang="en-US"/>
              <a:t>Transcription factors</a:t>
            </a:r>
          </a:p>
          <a:p>
            <a:pPr lvl="1"/>
            <a:r>
              <a:rPr dirty="0" lang="en-US"/>
              <a:t>We can see expression of which transcription factor or transcription factors can best predict expression of a gene.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3990" y="4857360"/>
            <a:ext cx="868680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1" rtlCol="0" wrap="square">
            <a:spAutoFit/>
          </a:bodyPr>
          <a:lstStyle/>
          <a:p>
            <a:r>
              <a:rPr dirty="0" lang="en-US">
                <a:solidFill>
                  <a:srgbClr val="000000"/>
                </a:solidFill>
                <a:latin typeface="Menlo Bold"/>
                <a:cs typeface="Menlo Bold"/>
              </a:rPr>
              <a:t>&gt;</a:t>
            </a:r>
            <a:r>
              <a:rPr dirty="0" err="1" lang="en-US">
                <a:solidFill>
                  <a:srgbClr val="000000"/>
                </a:solidFill>
                <a:latin typeface="Menlo Bold"/>
                <a:cs typeface="Menlo Bold"/>
              </a:rPr>
              <a:t>exmodel</a:t>
            </a:r>
            <a:r>
              <a:rPr dirty="0" lang="en-US">
                <a:solidFill>
                  <a:srgbClr val="000000"/>
                </a:solidFill>
                <a:latin typeface="Menlo Bold"/>
                <a:cs typeface="Menlo Bold"/>
              </a:rPr>
              <a:t>&lt;-</a:t>
            </a:r>
            <a:r>
              <a:rPr dirty="0" err="1" lang="en-US">
                <a:solidFill>
                  <a:srgbClr val="000000"/>
                </a:solidFill>
                <a:latin typeface="Menlo Bold"/>
                <a:cs typeface="Menlo Bold"/>
              </a:rPr>
              <a:t>lm(as.numeric(train.full$survivaltime</a:t>
            </a:r>
            <a:r>
              <a:rPr dirty="0" lang="en-US">
                <a:solidFill>
                  <a:srgbClr val="000000"/>
                </a:solidFill>
                <a:latin typeface="Menlo Bold"/>
                <a:cs typeface="Menlo Bold"/>
              </a:rPr>
              <a:t>) ~ </a:t>
            </a:r>
            <a:r>
              <a:rPr dirty="0" err="1" lang="en-US">
                <a:solidFill>
                  <a:srgbClr val="000000"/>
                </a:solidFill>
                <a:latin typeface="Menlo Bold"/>
                <a:cs typeface="Menlo Bold"/>
              </a:rPr>
              <a:t>as.numeric(train.full$size)+as.numeric(train.full$ageatdiagnosis</a:t>
            </a:r>
            <a:r>
              <a:rPr dirty="0" lang="en-US">
                <a:solidFill>
                  <a:srgbClr val="000000"/>
                </a:solidFill>
                <a:latin typeface="Menlo Bold"/>
                <a:cs typeface="Menlo Bold"/>
              </a:rPr>
              <a:t>)))</a:t>
            </a:r>
          </a:p>
          <a:p>
            <a:r>
              <a:rPr dirty="0" lang="en-US">
                <a:solidFill>
                  <a:srgbClr val="000000"/>
                </a:solidFill>
                <a:latin typeface="Menlo Bold"/>
                <a:cs typeface="Menlo Bold"/>
              </a:rPr>
              <a:t>&gt;</a:t>
            </a:r>
            <a:r>
              <a:rPr dirty="0" err="1" lang="en-US">
                <a:solidFill>
                  <a:srgbClr val="000000"/>
                </a:solidFill>
                <a:latin typeface="Menlo Bold"/>
                <a:cs typeface="Menlo Bold"/>
              </a:rPr>
              <a:t>plot(as.numeric(train.full$survivaltime</a:t>
            </a:r>
            <a:r>
              <a:rPr dirty="0" lang="en-US">
                <a:solidFill>
                  <a:srgbClr val="000000"/>
                </a:solidFill>
                <a:latin typeface="Menlo Bold"/>
                <a:cs typeface="Menlo Bold"/>
              </a:rPr>
              <a:t>)</a:t>
            </a:r>
          </a:p>
          <a:p>
            <a:r>
              <a:rPr dirty="0" lang="en-US">
                <a:solidFill>
                  <a:srgbClr val="000000"/>
                </a:solidFill>
                <a:latin typeface="Menlo Bold"/>
                <a:cs typeface="Menlo Bold"/>
              </a:rPr>
              <a:t>&gt;</a:t>
            </a:r>
            <a:r>
              <a:rPr dirty="0" err="1" lang="en-US">
                <a:solidFill>
                  <a:srgbClr val="000000"/>
                </a:solidFill>
                <a:latin typeface="Menlo Bold"/>
                <a:cs typeface="Menlo Bold"/>
              </a:rPr>
              <a:t>lines(as.numeric(predict(exmodel</a:t>
            </a:r>
            <a:r>
              <a:rPr dirty="0" lang="en-US">
                <a:solidFill>
                  <a:srgbClr val="000000"/>
                </a:solidFill>
                <a:latin typeface="Menlo Bold"/>
                <a:cs typeface="Menlo Bold"/>
              </a:rPr>
              <a:t>)))</a:t>
            </a:r>
          </a:p>
          <a:p>
            <a:r>
              <a:rPr dirty="0" lang="en-US">
                <a:solidFill>
                  <a:srgbClr val="000000"/>
                </a:solidFill>
                <a:latin typeface="Menlo Bold"/>
                <a:cs typeface="Menlo Bold"/>
              </a:rPr>
              <a:t>&gt;</a:t>
            </a:r>
            <a:r>
              <a:rPr dirty="0" err="1" lang="en-US">
                <a:solidFill>
                  <a:srgbClr val="000000"/>
                </a:solidFill>
                <a:latin typeface="Menlo Bold"/>
                <a:cs typeface="Menlo Bold"/>
              </a:rPr>
              <a:t>summary(exmodel</a:t>
            </a:r>
            <a:r>
              <a:rPr dirty="0" lang="en-US">
                <a:solidFill>
                  <a:srgbClr val="000000"/>
                </a:solidFill>
                <a:latin typeface="Menlo Bold"/>
                <a:cs typeface="Menlo Bold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69615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What does the model provide?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quarter"/>
          </p:nvPr>
        </p:nvSpPr>
        <p:spPr/>
        <p:txBody>
          <a:bodyPr numCol="1"/>
          <a:lstStyle/>
          <a:p>
            <a:r>
              <a:rPr dirty="0" lang="en-US"/>
              <a:t>Coefficients</a:t>
            </a:r>
          </a:p>
          <a:p>
            <a:pPr lvl="1"/>
            <a:r>
              <a:rPr dirty="0" lang="en-US"/>
              <a:t>Weight applied to the different variables to fit the model.</a:t>
            </a:r>
          </a:p>
          <a:p>
            <a:r>
              <a:rPr dirty="0" lang="en-US"/>
              <a:t>P-values</a:t>
            </a:r>
          </a:p>
          <a:p>
            <a:pPr lvl="1"/>
            <a:r>
              <a:rPr dirty="0" lang="en-US"/>
              <a:t>Significance of finding such a model. Does not pass cutoff for bad models.</a:t>
            </a:r>
          </a:p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55126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>
                <a:latin charset="0" typeface="Arial"/>
                <a:cs charset="0" typeface="Arial"/>
              </a:rPr>
              <a:t>Regression Test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en-US">
                <a:latin charset="0" typeface="Arial"/>
                <a:cs charset="0" typeface="Arial"/>
              </a:rPr>
              <a:t> lm() to create the model</a:t>
            </a:r>
          </a:p>
          <a:p>
            <a:r>
              <a:rPr lang="en-US">
                <a:latin charset="0" typeface="Arial"/>
                <a:cs charset="0" typeface="Arial"/>
              </a:rPr>
              <a:t> predict() to predict the output variable given the input values.</a:t>
            </a:r>
          </a:p>
          <a:p>
            <a:r>
              <a:rPr lang="en-US">
                <a:latin charset="0" typeface="Arial"/>
                <a:cs charset="0" typeface="Arial"/>
              </a:rPr>
              <a:t> resid() difference between predicted output and the observed output.</a:t>
            </a:r>
          </a:p>
        </p:txBody>
      </p:sp>
    </p:spTree>
    <p:extLst>
      <p:ext uri="{BB962C8B-B14F-4D97-AF65-F5344CB8AC3E}">
        <p14:creationId xmlns:p14="http://schemas.microsoft.com/office/powerpoint/2010/main" val="2917890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>
                <a:latin charset="0" typeface="Arial"/>
                <a:cs charset="0" typeface="Arial"/>
              </a:rPr>
              <a:t>Logistic Regression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en-US" sz="2800">
                <a:latin charset="0" typeface="Arial"/>
                <a:cs charset="0" typeface="Arial"/>
              </a:rPr>
              <a:t>What if your output variable is not continuous, for example a variable that is binary or dichotomous.</a:t>
            </a:r>
          </a:p>
          <a:p>
            <a:r>
              <a:rPr lang="en-US" sz="2800">
                <a:latin charset="0" typeface="Arial"/>
                <a:cs charset="0" typeface="Arial"/>
              </a:rPr>
              <a:t>Logistic Regression allows variables to be non-normal probability distributions.</a:t>
            </a:r>
          </a:p>
          <a:p>
            <a:r>
              <a:rPr lang="en-US" sz="2800">
                <a:latin charset="0" typeface="Arial"/>
                <a:cs charset="0" typeface="Arial"/>
              </a:rPr>
              <a:t>Logistic Regression attempts to model probability of yes outcome using a linear function of the input variables.</a:t>
            </a:r>
          </a:p>
        </p:txBody>
      </p:sp>
    </p:spTree>
    <p:extLst>
      <p:ext uri="{BB962C8B-B14F-4D97-AF65-F5344CB8AC3E}">
        <p14:creationId xmlns:p14="http://schemas.microsoft.com/office/powerpoint/2010/main" val="13477956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>
                <a:latin charset="0" typeface="Arial"/>
                <a:cs charset="0" typeface="Arial"/>
              </a:rPr>
              <a:t>Logistic Function</a:t>
            </a:r>
          </a:p>
        </p:txBody>
      </p:sp>
      <p:pic>
        <p:nvPicPr>
          <p:cNvPr descr="Screen shot 2012-04-02 at 1.32.55 PM.png" id="23555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72124" t="-72124"/>
          <a:stretch>
            <a:fillRect/>
          </a:stretch>
        </p:blipFill>
        <p:spPr>
          <a:xfrm>
            <a:off x="0" y="762000"/>
            <a:ext cx="4038600" cy="2220913"/>
          </a:xfrm>
        </p:spPr>
      </p:pic>
      <p:pic>
        <p:nvPicPr>
          <p:cNvPr descr="Screen shot 2012-04-02 at 1.33.03 PM.png" id="2355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92400" y="2514600"/>
            <a:ext cx="64516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descr="Screen shot 2012-04-02 at 1.33.21 PM.png" id="2355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276600"/>
            <a:ext cx="91440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TextBox 7"/>
          <p:cNvSpPr txBox="1">
            <a:spLocks noChangeArrowheads="1"/>
          </p:cNvSpPr>
          <p:nvPr/>
        </p:nvSpPr>
        <p:spPr>
          <a:xfrm>
            <a:off x="2438400" y="1143000"/>
            <a:ext cx="4403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charset="0" typeface="Arial"/>
                <a:ea charset="0" typeface="ＭＳ Ｐゴシック"/>
                <a:cs charset="0" typeface="Arial"/>
              </a:defRPr>
            </a:lvl1pPr>
            <a:lvl2pPr eaLnBrk="0" hangingPunct="0" indent="-37474525" marL="37931725">
              <a:defRPr sz="800">
                <a:solidFill>
                  <a:schemeClr val="tx1"/>
                </a:solidFill>
                <a:latin charset="0" typeface="Arial"/>
                <a:ea charset="0" typeface="Arial"/>
                <a:cs charset="0" typeface="Arial"/>
              </a:defRPr>
            </a:lvl2pPr>
            <a:lvl3pPr eaLnBrk="0" hangingPunct="0">
              <a:defRPr sz="800">
                <a:solidFill>
                  <a:schemeClr val="tx1"/>
                </a:solidFill>
                <a:latin charset="0" typeface="Arial"/>
                <a:ea charset="0" typeface="Arial"/>
                <a:cs charset="0" typeface="Arial"/>
              </a:defRPr>
            </a:lvl3pPr>
            <a:lvl4pPr eaLnBrk="0" hangingPunct="0">
              <a:defRPr sz="800">
                <a:solidFill>
                  <a:schemeClr val="tx1"/>
                </a:solidFill>
                <a:latin charset="0" typeface="Arial"/>
                <a:ea charset="0" typeface="Arial"/>
                <a:cs charset="0" typeface="Arial"/>
              </a:defRPr>
            </a:lvl4pPr>
            <a:lvl5pPr eaLnBrk="0" hangingPunct="0">
              <a:defRPr sz="800">
                <a:solidFill>
                  <a:schemeClr val="tx1"/>
                </a:solidFill>
                <a:latin charset="0" typeface="Arial"/>
                <a:ea charset="0" typeface="Arial"/>
                <a:cs charset="0" typeface="Arial"/>
              </a:defRPr>
            </a:lvl5pPr>
            <a:lvl6pPr eaLnBrk="0" fontAlgn="base" hangingPunct="0" marL="45720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charset="0" typeface="Arial"/>
                <a:ea charset="0" typeface="Arial"/>
                <a:cs charset="0" typeface="Arial"/>
              </a:defRPr>
            </a:lvl6pPr>
            <a:lvl7pPr eaLnBrk="0" fontAlgn="base" hangingPunct="0" marL="91440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charset="0" typeface="Arial"/>
                <a:ea charset="0" typeface="Arial"/>
                <a:cs charset="0" typeface="Arial"/>
              </a:defRPr>
            </a:lvl7pPr>
            <a:lvl8pPr eaLnBrk="0" fontAlgn="base" hangingPunct="0" marL="137160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charset="0" typeface="Arial"/>
                <a:ea charset="0" typeface="Arial"/>
                <a:cs charset="0" typeface="Arial"/>
              </a:defRPr>
            </a:lvl8pPr>
            <a:lvl9pPr eaLnBrk="0" fontAlgn="base" hangingPunct="0" marL="182880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charset="0" typeface="Arial"/>
                <a:ea charset="0" typeface="Arial"/>
                <a:cs charset="0" typeface="Arial"/>
              </a:defRPr>
            </a:lvl9pPr>
          </a:lstStyle>
          <a:p>
            <a:pPr eaLnBrk="1" hangingPunct="1"/>
            <a:r>
              <a:rPr lang="en-US" sz="1600"/>
              <a:t>http://en.wikipedia.org/wiki/Logistic_regression</a:t>
            </a:r>
          </a:p>
        </p:txBody>
      </p:sp>
    </p:spTree>
    <p:extLst>
      <p:ext uri="{BB962C8B-B14F-4D97-AF65-F5344CB8AC3E}">
        <p14:creationId xmlns:p14="http://schemas.microsoft.com/office/powerpoint/2010/main" val="145257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Data Issues</a:t>
            </a:r>
          </a:p>
        </p:txBody>
      </p:sp>
      <p:sp>
        <p:nvSpPr>
          <p:cNvPr id="16387" name="Content Placeholder 4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en-US" sz="2000"/>
              <a:t>Data cleaning</a:t>
            </a:r>
          </a:p>
          <a:p>
            <a:pPr lvl="1"/>
            <a:r>
              <a:rPr lang="en-US" sz="2000"/>
              <a:t>Mistakes</a:t>
            </a:r>
          </a:p>
          <a:p>
            <a:r>
              <a:rPr lang="en-US" sz="2000"/>
              <a:t>Missing data</a:t>
            </a:r>
          </a:p>
          <a:p>
            <a:pPr lvl="1"/>
            <a:r>
              <a:rPr lang="en-US" sz="2000"/>
              <a:t>Difficult to deal with.</a:t>
            </a:r>
          </a:p>
          <a:p>
            <a:pPr lvl="1"/>
            <a:r>
              <a:rPr lang="en-US" sz="2000"/>
              <a:t>Depends largely on the type of data.</a:t>
            </a:r>
          </a:p>
          <a:p>
            <a:r>
              <a:rPr lang="en-US" sz="2000"/>
              <a:t>Outliers</a:t>
            </a:r>
          </a:p>
          <a:p>
            <a:r>
              <a:rPr lang="en-US" sz="2000"/>
              <a:t>Rescaling</a:t>
            </a:r>
          </a:p>
          <a:p>
            <a:pPr lvl="1"/>
            <a:r>
              <a:rPr lang="en-US" sz="2000"/>
              <a:t>A popular normalization step is to replace the original value with its z-score (standard deviations away from the mean).</a:t>
            </a:r>
          </a:p>
          <a:p>
            <a:pPr lvl="1"/>
            <a:r>
              <a:rPr lang="en-US" sz="2000"/>
              <a:t>Log transformation</a:t>
            </a:r>
          </a:p>
          <a:p>
            <a:pPr lvl="1"/>
            <a:r>
              <a:rPr lang="en-US" sz="2000"/>
              <a:t>Rank – replace the original value with its rank (values are simply integers)</a:t>
            </a:r>
          </a:p>
        </p:txBody>
      </p:sp>
    </p:spTree>
    <p:extLst>
      <p:ext uri="{BB962C8B-B14F-4D97-AF65-F5344CB8AC3E}">
        <p14:creationId xmlns:p14="http://schemas.microsoft.com/office/powerpoint/2010/main" val="619175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Steps for Data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quarter"/>
          </p:nvPr>
        </p:nvSpPr>
        <p:spPr/>
        <p:txBody>
          <a:bodyPr numCol="1">
            <a:normAutofit/>
          </a:bodyPr>
          <a:lstStyle/>
          <a:p>
            <a:r>
              <a:rPr dirty="0" lang="en-US"/>
              <a:t>Dealing with Class Imbalance</a:t>
            </a:r>
          </a:p>
          <a:p>
            <a:pPr lvl="1"/>
            <a:r>
              <a:rPr dirty="0" lang="en-US"/>
              <a:t>Use a classifier that accounts for this</a:t>
            </a:r>
          </a:p>
          <a:p>
            <a:pPr lvl="1"/>
            <a:r>
              <a:rPr dirty="0" lang="en-US"/>
              <a:t>Balance the number of outcomes in output variable</a:t>
            </a:r>
          </a:p>
          <a:p>
            <a:r>
              <a:rPr dirty="0" lang="en-US"/>
              <a:t>Separate Dataset for Testing</a:t>
            </a:r>
          </a:p>
          <a:p>
            <a:pPr lvl="1"/>
            <a:r>
              <a:rPr dirty="0" lang="en-US"/>
              <a:t>Split into Training and Testing</a:t>
            </a:r>
          </a:p>
          <a:p>
            <a:pPr lvl="1"/>
            <a:r>
              <a:rPr dirty="0" lang="en-US"/>
              <a:t>Use K-fold Cross validation</a:t>
            </a:r>
          </a:p>
          <a:p>
            <a:r>
              <a:rPr dirty="0" lang="en-US"/>
              <a:t>Create the model using training dataset.</a:t>
            </a:r>
          </a:p>
          <a:p>
            <a:r>
              <a:rPr dirty="0" lang="en-US"/>
              <a:t>Evaluate the model using test dataset.</a:t>
            </a:r>
          </a:p>
        </p:txBody>
      </p:sp>
    </p:spTree>
    <p:extLst>
      <p:ext uri="{BB962C8B-B14F-4D97-AF65-F5344CB8AC3E}">
        <p14:creationId xmlns:p14="http://schemas.microsoft.com/office/powerpoint/2010/main" val="259322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>
                <a:latin charset="0" typeface="Arial"/>
                <a:cs charset="0" typeface="Arial"/>
              </a:rPr>
              <a:t>About the dataset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en-US" sz="2000" u="sng">
                <a:latin charset="0" typeface="Arial"/>
                <a:cs charset="0" typeface="Arial"/>
              </a:rPr>
              <a:t>Date of birth</a:t>
            </a:r>
            <a:r>
              <a:rPr lang="en-US" sz="2000">
                <a:latin charset="0" typeface="Arial"/>
                <a:cs charset="0" typeface="Arial"/>
              </a:rPr>
              <a:t>: self explanatory</a:t>
            </a:r>
          </a:p>
          <a:p>
            <a:r>
              <a:rPr lang="en-US" sz="2000" u="sng">
                <a:latin charset="0" typeface="Arial"/>
                <a:cs charset="0" typeface="Arial"/>
              </a:rPr>
              <a:t>Marital status</a:t>
            </a:r>
            <a:r>
              <a:rPr lang="en-US" sz="2000">
                <a:latin charset="0" typeface="Arial"/>
                <a:cs charset="0" typeface="Arial"/>
              </a:rPr>
              <a:t>: 1=divorced/separated, 2=married, 3=single, 4=unknown, 5=widowed</a:t>
            </a:r>
          </a:p>
          <a:p>
            <a:r>
              <a:rPr lang="en-US" sz="2000" u="sng">
                <a:latin charset="0" typeface="Arial"/>
                <a:cs charset="0" typeface="Arial"/>
              </a:rPr>
              <a:t>Race</a:t>
            </a:r>
            <a:r>
              <a:rPr lang="en-US" sz="2000">
                <a:latin charset="0" typeface="Arial"/>
                <a:cs charset="0" typeface="Arial"/>
              </a:rPr>
              <a:t>: 1=black, 2=white, 3=other</a:t>
            </a:r>
          </a:p>
          <a:p>
            <a:r>
              <a:rPr lang="en-US" sz="2000" u="sng">
                <a:latin charset="0" typeface="Arial"/>
                <a:cs charset="0" typeface="Arial"/>
              </a:rPr>
              <a:t>Age at Diagnosis</a:t>
            </a:r>
            <a:r>
              <a:rPr lang="en-US" sz="2000">
                <a:latin charset="0" typeface="Arial"/>
                <a:cs charset="0" typeface="Arial"/>
              </a:rPr>
              <a:t>: self explanatory</a:t>
            </a:r>
          </a:p>
          <a:p>
            <a:r>
              <a:rPr lang="en-US" sz="2000" u="sng">
                <a:latin charset="0" typeface="Arial"/>
                <a:cs charset="0" typeface="Arial"/>
              </a:rPr>
              <a:t>Alive Status:</a:t>
            </a:r>
            <a:r>
              <a:rPr lang="en-US" sz="2000">
                <a:latin charset="0" typeface="Arial"/>
                <a:cs charset="0" typeface="Arial"/>
              </a:rPr>
              <a:t> 0 = alive, 1 = dead</a:t>
            </a:r>
          </a:p>
          <a:p>
            <a:r>
              <a:rPr lang="en-US" sz="2000" u="sng">
                <a:latin charset="0" typeface="Arial"/>
                <a:cs charset="0" typeface="Arial"/>
              </a:rPr>
              <a:t>Survival time</a:t>
            </a:r>
            <a:r>
              <a:rPr lang="en-US" sz="2000">
                <a:latin charset="0" typeface="Arial"/>
                <a:cs charset="0" typeface="Arial"/>
              </a:rPr>
              <a:t>= time from data of diagnosis</a:t>
            </a:r>
          </a:p>
          <a:p>
            <a:r>
              <a:rPr lang="en-US" sz="2000" u="sng">
                <a:latin charset="0" typeface="Arial"/>
                <a:cs charset="0" typeface="Arial"/>
              </a:rPr>
              <a:t>Grade:</a:t>
            </a:r>
            <a:r>
              <a:rPr lang="en-US" sz="2000">
                <a:latin charset="0" typeface="Arial"/>
                <a:cs charset="0" typeface="Arial"/>
              </a:rPr>
              <a:t> Tumor grade. 1=tumors with well differentiated cells (low-grade), 2=Intermediate, moderately differentiated, 3 and 4= high grade, most aggressive tumors and poorest prognosis.</a:t>
            </a:r>
          </a:p>
          <a:p>
            <a:r>
              <a:rPr lang="en-US" sz="2000" u="sng">
                <a:latin charset="0" typeface="Arial"/>
                <a:cs charset="0" typeface="Arial"/>
              </a:rPr>
              <a:t>Nodes examined</a:t>
            </a:r>
            <a:r>
              <a:rPr lang="en-US" sz="2000">
                <a:latin charset="0" typeface="Arial"/>
                <a:cs charset="0" typeface="Arial"/>
              </a:rPr>
              <a:t>: Number of lymph nodes examined</a:t>
            </a:r>
          </a:p>
          <a:p>
            <a:r>
              <a:rPr lang="en-US" sz="2000" u="sng">
                <a:latin charset="0" typeface="Arial"/>
                <a:cs charset="0" typeface="Arial"/>
              </a:rPr>
              <a:t>Nodes pos</a:t>
            </a:r>
            <a:r>
              <a:rPr lang="en-US" sz="2000">
                <a:latin charset="0" typeface="Arial"/>
                <a:cs charset="0" typeface="Arial"/>
              </a:rPr>
              <a:t>: Number of positive lymph nodes</a:t>
            </a:r>
          </a:p>
          <a:p>
            <a:endParaRPr lang="en-US" sz="2000">
              <a:latin charset="0" typeface="Arial"/>
              <a:cs charset="0"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1865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>
                <a:latin charset="0" typeface="Arial"/>
                <a:cs charset="0" typeface="Arial"/>
              </a:rPr>
              <a:t>Dataset contd.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en-US" sz="2000" u="sng">
                <a:latin charset="0" typeface="Arial"/>
                <a:cs charset="0" typeface="Arial"/>
              </a:rPr>
              <a:t>Extent</a:t>
            </a:r>
            <a:r>
              <a:rPr lang="en-US" sz="2000">
                <a:latin charset="0" typeface="Arial"/>
                <a:cs charset="0" typeface="Arial"/>
              </a:rPr>
              <a:t>: extent of disease. 10=confined to breast tissue, 20=Invasion of subcutaneous tissue, 30=Invasion of pectoral muscle, 40=Invasion of chest wall and ribs, 50=extensive skin involvement, 70=Inflammatory carcinoma</a:t>
            </a:r>
          </a:p>
          <a:p>
            <a:r>
              <a:rPr lang="en-US" sz="2000" u="sng">
                <a:latin charset="0" typeface="Arial"/>
                <a:cs charset="0" typeface="Arial"/>
              </a:rPr>
              <a:t>Nodal Status</a:t>
            </a:r>
            <a:r>
              <a:rPr lang="en-US" sz="2000">
                <a:latin charset="0" typeface="Arial"/>
                <a:cs charset="0" typeface="Arial"/>
              </a:rPr>
              <a:t>: 0:No lymph node involved, 1:&lt;0.2cm, 2:&lt;2.0cm, 3:&lt;2.0cm with extension beyond capsule, 4: &gt;=2.0cm, 5:Fixed ipsilateral axillary nodes, 6: Axillary nymph nodes, 7: Internal mammary nodes, ipsilateral distant lymph nodes, 8: Cervical , 9:unknown (not stated)</a:t>
            </a:r>
          </a:p>
          <a:p>
            <a:r>
              <a:rPr lang="en-US" sz="2000" u="sng">
                <a:latin charset="0" typeface="Arial"/>
                <a:cs charset="0" typeface="Arial"/>
              </a:rPr>
              <a:t>Size</a:t>
            </a:r>
            <a:r>
              <a:rPr lang="en-US" sz="2000">
                <a:latin charset="0" typeface="Arial"/>
                <a:cs charset="0" typeface="Arial"/>
              </a:rPr>
              <a:t>: tumor size</a:t>
            </a:r>
          </a:p>
          <a:p>
            <a:r>
              <a:rPr lang="en-US" sz="2000" u="sng">
                <a:latin charset="0" typeface="Arial"/>
                <a:cs charset="0" typeface="Arial"/>
              </a:rPr>
              <a:t>pgr</a:t>
            </a:r>
            <a:r>
              <a:rPr lang="en-US" sz="2000">
                <a:latin charset="0" typeface="Arial"/>
                <a:cs charset="0" typeface="Arial"/>
              </a:rPr>
              <a:t>: 1=positive, 2=negative, 3=borderline</a:t>
            </a:r>
          </a:p>
          <a:p>
            <a:r>
              <a:rPr lang="en-US" sz="2000" u="sng">
                <a:latin charset="0" typeface="Arial"/>
                <a:cs charset="0" typeface="Arial"/>
              </a:rPr>
              <a:t>er</a:t>
            </a:r>
            <a:r>
              <a:rPr lang="en-US" sz="2000">
                <a:latin charset="0" typeface="Arial"/>
                <a:cs charset="0" typeface="Arial"/>
              </a:rPr>
              <a:t>: 1=positive, 2=negative, 3=borderline</a:t>
            </a:r>
          </a:p>
          <a:p>
            <a:pPr>
              <a:buFontTx/>
              <a:buNone/>
            </a:pPr>
            <a:endParaRPr lang="en-US" sz="2000">
              <a:latin charset="0" typeface="Arial"/>
              <a:cs charset="0"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9872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>
            <a:normAutofit/>
          </a:bodyPr>
          <a:lstStyle/>
          <a:p>
            <a:r>
              <a:rPr dirty="0" lang="en-US"/>
              <a:t>Different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quarter"/>
          </p:nvPr>
        </p:nvSpPr>
        <p:spPr/>
        <p:txBody>
          <a:bodyPr numCol="1">
            <a:normAutofit/>
          </a:bodyPr>
          <a:lstStyle/>
          <a:p>
            <a:r>
              <a:rPr dirty="0" lang="en-US"/>
              <a:t>Unsupervised Learning</a:t>
            </a:r>
          </a:p>
          <a:p>
            <a:pPr lvl="1"/>
            <a:r>
              <a:rPr dirty="0" lang="en-US"/>
              <a:t>Clustering- Grouping of observations based on attributes.  Data is not labeled.</a:t>
            </a:r>
          </a:p>
          <a:p>
            <a:r>
              <a:rPr dirty="0" lang="en-US"/>
              <a:t>Linear Regression</a:t>
            </a:r>
          </a:p>
          <a:p>
            <a:pPr lvl="2"/>
            <a:r>
              <a:rPr dirty="0" lang="en-US"/>
              <a:t>Relationship between observations or attributes </a:t>
            </a:r>
          </a:p>
          <a:p>
            <a:r>
              <a:rPr dirty="0" lang="en-US"/>
              <a:t>Supervised Learning</a:t>
            </a:r>
          </a:p>
          <a:p>
            <a:pPr lvl="2"/>
            <a:r>
              <a:rPr dirty="0" lang="en-US"/>
              <a:t>Classification of observation based on training set. The data is labeled.</a:t>
            </a:r>
          </a:p>
          <a:p>
            <a:pPr lvl="2"/>
            <a:endParaRPr dirty="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Steps for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quarter"/>
          </p:nvPr>
        </p:nvSpPr>
        <p:spPr/>
        <p:txBody>
          <a:bodyPr numCol="1">
            <a:normAutofit/>
          </a:bodyPr>
          <a:lstStyle/>
          <a:p>
            <a:r>
              <a:rPr dirty="0" lang="en-US"/>
              <a:t>Calculate distance</a:t>
            </a:r>
          </a:p>
          <a:p>
            <a:pPr lvl="1"/>
            <a:r>
              <a:rPr dirty="0" lang="en-US"/>
              <a:t>In order to group similar observations or attributes we need to have a way to measure their difference</a:t>
            </a:r>
          </a:p>
          <a:p>
            <a:pPr lvl="2"/>
            <a:r>
              <a:rPr dirty="0" lang="en-US"/>
              <a:t>Euclidean</a:t>
            </a:r>
          </a:p>
          <a:p>
            <a:pPr lvl="2"/>
            <a:r>
              <a:rPr dirty="0" lang="en-US"/>
              <a:t>Pearson</a:t>
            </a:r>
          </a:p>
          <a:p>
            <a:pPr lvl="2"/>
            <a:r>
              <a:rPr dirty="0" lang="en-US"/>
              <a:t>Spearman</a:t>
            </a:r>
          </a:p>
          <a:p>
            <a:r>
              <a:rPr dirty="0" lang="en-US"/>
              <a:t>Group similar observations or attributes</a:t>
            </a:r>
          </a:p>
          <a:p>
            <a:pPr lvl="1"/>
            <a:r>
              <a:rPr dirty="0" lang="en-US"/>
              <a:t>K-means </a:t>
            </a:r>
          </a:p>
          <a:p>
            <a:pPr lvl="1"/>
            <a:r>
              <a:rPr dirty="0" lang="en-US"/>
              <a:t>Hierarchical</a:t>
            </a:r>
          </a:p>
          <a:p>
            <a:r>
              <a:rPr dirty="0" lang="en-US"/>
              <a:t>Determine quality of clustering</a:t>
            </a:r>
          </a:p>
          <a:p>
            <a:pPr lvl="1"/>
            <a:r>
              <a:rPr dirty="0" lang="en-US"/>
              <a:t>Silhouette plots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Euclidean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quarter"/>
          </p:nvPr>
        </p:nvSpPr>
        <p:spPr/>
        <p:txBody>
          <a:bodyPr numCol="1"/>
          <a:lstStyle/>
          <a:p>
            <a:r>
              <a:rPr dirty="0" lang="en-US"/>
              <a:t>Geometric difference</a:t>
            </a:r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1384233" y="3261518"/>
          <a:ext cx="2027238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imgH="664184" imgW="1158144" name="Image" progId="" r:id="rId3">
                  <p:embed/>
                </p:oleObj>
              </mc:Choice>
              <mc:Fallback>
                <p:oleObj imgH="664184" imgW="1158144" name="Image" progId="" r:id="rId5">
                  <p:embed/>
                  <p:pic>
                    <p:nvPicPr>
                      <p:cNvPr id="0" name="Picture 2"/>
                      <p:cNvPicPr>
                        <a:picLocks noChangeArrowheads="1" noChangeAspect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1384233" y="3261518"/>
                        <a:ext cx="2027238" cy="1160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algn="ctr" blurRad="63500" dir="2700000" dist="38099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5124450" y="2851150"/>
          <a:ext cx="3143250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imgH="2197100" imgW="2971800" name="Chart" progId="Excel.Sheet.8" r:id="rId8">
                  <p:embed/>
                </p:oleObj>
              </mc:Choice>
              <mc:Fallback>
                <p:oleObj imgH="2197100" imgW="2971800" name="Chart" progId="Excel.Sheet.8" r:id="rId10">
                  <p:embed/>
                  <p:pic>
                    <p:nvPicPr>
                      <p:cNvPr id="0" name="Picture 3"/>
                      <p:cNvPicPr>
                        <a:picLocks noChangeArrowheads="1"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5124450" y="2851150"/>
                        <a:ext cx="3143250" cy="232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algn="ctr" blurRad="63500" dir="2700000" dist="38099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9"/>
          <p:cNvSpPr txBox="1">
            <a:spLocks noChangeArrowheads="1"/>
          </p:cNvSpPr>
          <p:nvPr/>
        </p:nvSpPr>
        <p:spPr>
          <a:xfrm>
            <a:off x="6038850" y="513715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numCol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experiments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>
          <a:xfrm rot="16200000">
            <a:off x="3958432" y="3940968"/>
            <a:ext cx="1936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numCol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dirty="0" lang="en-US"/>
              <a:t>Gene expression</a:t>
            </a:r>
          </a:p>
        </p:txBody>
      </p:sp>
      <p:grpSp>
        <p:nvGrpSpPr>
          <p:cNvPr id="8" name="Group 17"/>
          <p:cNvGrpSpPr>
            <a:grpSpLocks/>
          </p:cNvGrpSpPr>
          <p:nvPr/>
        </p:nvGrpSpPr>
        <p:grpSpPr>
          <a:xfrm>
            <a:off x="5581650" y="3308350"/>
            <a:ext cx="1333500" cy="1066800"/>
            <a:chOff x="3840" y="2640"/>
            <a:chExt cx="840" cy="672"/>
          </a:xfrm>
        </p:grpSpPr>
        <p:grpSp>
          <p:nvGrpSpPr>
            <p:cNvPr id="9" name="Group 15"/>
            <p:cNvGrpSpPr>
              <a:grpSpLocks/>
            </p:cNvGrpSpPr>
            <p:nvPr/>
          </p:nvGrpSpPr>
          <p:grpSpPr>
            <a:xfrm>
              <a:off x="3840" y="2640"/>
              <a:ext cx="432" cy="240"/>
              <a:chOff x="3840" y="2640"/>
              <a:chExt cx="432" cy="240"/>
            </a:xfrm>
          </p:grpSpPr>
          <p:sp>
            <p:nvSpPr>
              <p:cNvPr id="13" name="Line 11"/>
              <p:cNvSpPr>
                <a:spLocks noChangeShapeType="1"/>
              </p:cNvSpPr>
              <p:nvPr/>
            </p:nvSpPr>
            <p:spPr>
              <a:xfrm>
                <a:off x="4176" y="26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len="med" type="triangle" w="med"/>
                <a:tailEnd len="med" type="triangle" w="med"/>
              </a:ln>
            </p:spPr>
            <p:txBody>
              <a:bodyPr numCol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Text Box 13"/>
              <p:cNvSpPr txBox="1">
                <a:spLocks noChangeArrowheads="1"/>
              </p:cNvSpPr>
              <p:nvPr/>
            </p:nvSpPr>
            <p:spPr>
              <a:xfrm>
                <a:off x="3840" y="2640"/>
                <a:ext cx="43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numCol="1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520</a:t>
                </a:r>
              </a:p>
            </p:txBody>
          </p:sp>
        </p:grpSp>
        <p:grpSp>
          <p:nvGrpSpPr>
            <p:cNvPr id="10" name="Group 16"/>
            <p:cNvGrpSpPr>
              <a:grpSpLocks/>
            </p:cNvGrpSpPr>
            <p:nvPr/>
          </p:nvGrpSpPr>
          <p:grpSpPr>
            <a:xfrm>
              <a:off x="4104" y="2880"/>
              <a:ext cx="576" cy="432"/>
              <a:chOff x="4104" y="2880"/>
              <a:chExt cx="576" cy="432"/>
            </a:xfrm>
          </p:grpSpPr>
          <p:sp>
            <p:nvSpPr>
              <p:cNvPr id="11" name="Line 12"/>
              <p:cNvSpPr>
                <a:spLocks noChangeShapeType="1"/>
              </p:cNvSpPr>
              <p:nvPr/>
            </p:nvSpPr>
            <p:spPr>
              <a:xfrm>
                <a:off x="4512" y="288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len="med" type="triangle" w="med"/>
                <a:tailEnd len="med" type="triangle" w="med"/>
              </a:ln>
            </p:spPr>
            <p:txBody>
              <a:bodyPr numCol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Text Box 14"/>
              <p:cNvSpPr txBox="1">
                <a:spLocks noChangeArrowheads="1"/>
              </p:cNvSpPr>
              <p:nvPr/>
            </p:nvSpPr>
            <p:spPr>
              <a:xfrm>
                <a:off x="4104" y="2976"/>
                <a:ext cx="5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numCol="1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1090</a:t>
                </a:r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457200" y="6310829"/>
            <a:ext cx="741125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numCol="1" rtlCol="0" wrap="none">
            <a:spAutoFit/>
          </a:bodyPr>
          <a:lstStyle/>
          <a:p>
            <a:r>
              <a:rPr dirty="0" lang="en-US">
                <a:latin typeface="Menlo Bold"/>
                <a:cs typeface="Menlo Bold"/>
              </a:rPr>
              <a:t> </a:t>
            </a:r>
            <a:r>
              <a:rPr dirty="0" err="1" lang="en-US">
                <a:latin typeface="Menlo Bold"/>
                <a:cs typeface="Menlo Bold"/>
              </a:rPr>
              <a:t>expvalues.dist</a:t>
            </a:r>
            <a:r>
              <a:rPr dirty="0" lang="en-US">
                <a:latin typeface="Menlo Bold"/>
                <a:cs typeface="Menlo Bold"/>
              </a:rPr>
              <a:t>&lt;-</a:t>
            </a:r>
            <a:r>
              <a:rPr dirty="0" err="1" lang="en-US">
                <a:latin typeface="Menlo Bold"/>
                <a:cs typeface="Menlo Bold"/>
              </a:rPr>
              <a:t>dist(expvalues</a:t>
            </a:r>
            <a:r>
              <a:rPr dirty="0" lang="en-US">
                <a:latin typeface="Menlo Bold"/>
                <a:cs typeface="Menlo Bold"/>
              </a:rPr>
              <a:t>, method=“</a:t>
            </a:r>
            <a:r>
              <a:rPr dirty="0" err="1" lang="en-US">
                <a:latin typeface="Menlo Bold"/>
                <a:cs typeface="Menlo Bold"/>
              </a:rPr>
              <a:t>euclidean</a:t>
            </a:r>
            <a:r>
              <a:rPr dirty="0" lang="en-US">
                <a:latin typeface="Menlo Bold"/>
                <a:cs typeface="Menlo Bold"/>
              </a:rPr>
              <a:t>”)</a:t>
            </a: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dur="500" id="7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<Relationships xmlns="http://schemas.openxmlformats.org/package/2006/relationships"><Relationship Id="rId1" Target="../media/image1.jpeg" Type="http://schemas.openxmlformats.org/officeDocument/2006/relationships/image"/></Relationships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 numCol="1"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 numCol="1"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rigin">
  <a:themeElements>
    <a:clrScheme name="Origin">
      <a:dk1>
        <a:sysClr lastClr="000000" val="windowText"/>
      </a:dk1>
      <a:lt1>
        <a:sysClr lastClr="FFFFFF" val="window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algn="ctr" cap="flat" cmpd="sng" w="9525">
          <a:solidFill>
            <a:schemeClr val="phClr"/>
          </a:solidFill>
          <a:prstDash val="solid"/>
        </a:ln>
        <a:ln algn="ctr" cap="flat" cmpd="sng" w="19050">
          <a:solidFill>
            <a:schemeClr val="phClr"/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r="5400000" dist="254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r="5400000" dist="43000" rotWithShape="0">
              <a:srgbClr val="000000">
                <a:alpha val="40000"/>
              </a:srgbClr>
            </a:outerShdw>
          </a:effectLst>
          <a:scene3d>
            <a:camera fov="0" prst="orthographicFront">
              <a:rot lat="0" lon="0" rev="0"/>
            </a:camera>
            <a:lightRig dir="t" rig="balanced">
              <a:rot lat="0" lon="0" rev="0"/>
            </a:lightRig>
          </a:scene3d>
          <a:sp3d prstMaterial="matte">
            <a:bevelT h="0" w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r="5400000" dist="25400" rotWithShape="0">
              <a:srgbClr val="000000">
                <a:alpha val="50000"/>
              </a:srgbClr>
            </a:outerShdw>
          </a:effectLst>
          <a:scene3d>
            <a:camera fov="0" prst="orthographicFront">
              <a:rot lat="0" lon="0" rev="0"/>
            </a:camera>
            <a:lightRig dir="t" rig="soft">
              <a:rot lat="0" lon="0" rev="2700000"/>
            </a:lightRig>
          </a:scene3d>
          <a:sp3d prstMaterial="matte">
            <a:bevelT h="50800" w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algn="tl" flip="x" sx="35000" sy="40000" tx="0" ty="0"/>
        </a:blipFill>
      </a:bgFillStyleLst>
    </a:fmtScheme>
  </a:themeElements>
  <a:objectDefaults>
    <a:spDef>
      <a:spPr/>
      <a:bodyPr anchor="ctr" numCol="1" rtlCol="0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 numCol="1"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 numCol="1"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 numCol="1"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Origin.thmx</Template>
  <Company>New York University</Company>
  <Words>1466</Words>
  <Paragraphs>250</Paragraphs>
  <Slides>25</Slides>
  <Notes>5</Notes>
  <TotalTime>1615</TotalTime>
  <HiddenSlides>0</HiddenSlides>
  <MMClips>0</MMClips>
  <ScaleCrop>false</ScaleCrop>
  <HeadingPairs>
    <vt:vector baseType="variant" size="8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baseType="lpstr" size="36">
      <vt:lpstr>Arial</vt:lpstr>
      <vt:lpstr>Bookman Old Style</vt:lpstr>
      <vt:lpstr>Calibri</vt:lpstr>
      <vt:lpstr>Gill Sans MT</vt:lpstr>
      <vt:lpstr>Menlo Bold</vt:lpstr>
      <vt:lpstr>Wingdings</vt:lpstr>
      <vt:lpstr>Wingdings 3</vt:lpstr>
      <vt:lpstr>Origin</vt:lpstr>
      <vt:lpstr>Image</vt:lpstr>
      <vt:lpstr>Chart</vt:lpstr>
      <vt:lpstr>Worksheet</vt:lpstr>
      <vt:lpstr>Datamining Methods</vt:lpstr>
      <vt:lpstr>Example Dataset.</vt:lpstr>
      <vt:lpstr>Data Issues</vt:lpstr>
      <vt:lpstr>Steps for Data mining</vt:lpstr>
      <vt:lpstr>About the dataset</vt:lpstr>
      <vt:lpstr>Dataset contd.</vt:lpstr>
      <vt:lpstr>Different methods</vt:lpstr>
      <vt:lpstr>Steps for Clustering</vt:lpstr>
      <vt:lpstr>Euclidean Distance</vt:lpstr>
      <vt:lpstr>Correlation: Association between variables</vt:lpstr>
      <vt:lpstr>Pearson correlations</vt:lpstr>
      <vt:lpstr>Pearson’s correlation</vt:lpstr>
      <vt:lpstr>Pearson correlation</vt:lpstr>
      <vt:lpstr>Spearman Rank Correlation</vt:lpstr>
      <vt:lpstr>Hierarchical Clustering: Example</vt:lpstr>
      <vt:lpstr>PowerPoint Presentation</vt:lpstr>
      <vt:lpstr>K-means</vt:lpstr>
      <vt:lpstr>PowerPoint Presentation</vt:lpstr>
      <vt:lpstr>Different methods covered in class</vt:lpstr>
      <vt:lpstr>Regression</vt:lpstr>
      <vt:lpstr>What are something we would like to predict in Biology?</vt:lpstr>
      <vt:lpstr>What does the model provide?</vt:lpstr>
      <vt:lpstr>Regression Test</vt:lpstr>
      <vt:lpstr>Logistic Regression</vt:lpstr>
      <vt:lpstr>Logistic Function</vt:lpstr>
    </vt:vector>
  </TitlesOfParts>
  <LinksUpToDate>false</LinksUpToDate>
  <SharedDoc>false</SharedDoc>
  <HyperlinksChanged>false</HyperlinksChanged>
  <Application>Microsoft Office PowerPoint</Application>
  <AppVersion>16.0000</AppVersion>
  <PresentationFormat>On-screen Show (4:3)</PresentationFormat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2013-04-11T16:47:40Z</dcterms:created>
  <dc:creator>Manpreet Katari</dc:creator>
  <cp:lastModifiedBy>Manpreet Katari</cp:lastModifiedBy>
  <dcterms:modified xsi:type="dcterms:W3CDTF">2021-03-18T04:39:44Z</dcterms:modified>
  <cp:revision>24</cp:revision>
  <dc:title>Datamining Methods</dc:title>
</cp:coreProperties>
</file>