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91" r:id="rId2"/>
    <p:sldId id="392" r:id="rId3"/>
    <p:sldId id="366" r:id="rId4"/>
    <p:sldId id="368" r:id="rId5"/>
    <p:sldId id="367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63782" autoAdjust="0"/>
  </p:normalViewPr>
  <p:slideViewPr>
    <p:cSldViewPr snapToGrid="0" snapToObjects="1">
      <p:cViewPr>
        <p:scale>
          <a:sx n="125" d="100"/>
          <a:sy n="125" d="100"/>
        </p:scale>
        <p:origin x="134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74C2-9049-A548-844F-CC969B027C30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7CF14-A905-984F-819F-057AE6D52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91AF9C-B92B-8C4C-9437-4D6937A324C1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1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538B0-6A70-C647-AF1C-BBC54D79ED82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6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39BE88-3EAC-104E-BF7B-D50EBCD602EE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42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1E9C3-AA53-AB41-832A-4AB31642C22C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11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B2C6C9-92EA-1D41-9E4C-FC1DF6C1EEDA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011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2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1E9C3-AA53-AB41-832A-4AB31642C22C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8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14B874-B56A-D049-BA0B-FCFBCAA1C166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2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298591-C594-5841-9CEE-BEE8C37C8F87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3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B5344B-3802-9841-9E9F-167A14421D4C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7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FCADC0-4874-3449-A3F0-3DF05C25AD1A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7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201582-6C30-A64F-8E18-F8A64AF7F491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9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Arial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43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3B2212-5B6A-5240-A7A3-EE50DB523D18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8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25281-6740-7E45-AA7E-B25B8E99D070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9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BC574-78EB-A54F-95C0-A65C52EB8548}" type="slidenum">
              <a:rPr lang="en-US"/>
              <a:pPr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24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E71C8-C364-D742-9E71-8E5D0E72999B}" type="slidenum">
              <a:rPr lang="en-US"/>
              <a:pPr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0A9A5C-E4ED-0D48-A6E7-3D696967F323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4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C86E70-C7C2-3941-B24E-F21AE8316FC0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7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912000-E65C-F147-A6B2-8C64F9B04C18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1DA8E-25F1-544B-814A-E84A5C7BCAAD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6CBA3-BD0B-8A40-A159-3D801920D949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41A1C2-A3F6-D742-AF22-AB910787E8C6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1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1A6BC0-7F67-B844-BA35-AD37783D9F68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8F3D0-AE67-CF49-9E97-C8EB6182D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8DF7-4259-C44C-AC30-C2613AE8E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3ED0-AF27-7F4B-A28D-4D874341DE7F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01D45A-0CF3-654E-8805-1522FB391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61925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Genome wide analysis results in gene lists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sz="2400"/>
              <a:t>When analyzing high-throughput data, like Microarray experiment, the end result is often a list of genes.</a:t>
            </a:r>
          </a:p>
          <a:p>
            <a:pPr lvl="1"/>
            <a:r>
              <a:rPr lang="en-US" sz="2400"/>
              <a:t>Differentially expressed genes.</a:t>
            </a:r>
          </a:p>
          <a:p>
            <a:pPr lvl="1"/>
            <a:r>
              <a:rPr lang="en-US" sz="2400"/>
              <a:t>Cluster of highly correlated genes.</a:t>
            </a:r>
          </a:p>
          <a:p>
            <a:r>
              <a:rPr lang="en-US" sz="2400"/>
              <a:t>A natural next step is to identify the commonality between the genes in the list.</a:t>
            </a:r>
          </a:p>
          <a:p>
            <a:pPr lvl="1"/>
            <a:r>
              <a:rPr lang="en-US" sz="2400"/>
              <a:t>Similar annotations</a:t>
            </a:r>
          </a:p>
          <a:p>
            <a:pPr lvl="1"/>
            <a:r>
              <a:rPr lang="en-US" sz="2400"/>
              <a:t>Same Pathway</a:t>
            </a:r>
          </a:p>
          <a:p>
            <a:pPr lvl="1"/>
            <a:r>
              <a:rPr lang="en-US" sz="2400"/>
              <a:t>Components of a Protein Complex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072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covariance and correlation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5638800" y="3733800"/>
          <a:ext cx="31432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2" name="Worksheet" r:id="rId4" imgW="2971800" imgH="2197100" progId="Excel.Sheet.8">
                  <p:embed/>
                </p:oleObj>
              </mc:Choice>
              <mc:Fallback>
                <p:oleObj name="Worksheet" r:id="rId4" imgW="2971800" imgH="2197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314325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6"/>
          <p:cNvSpPr txBox="1">
            <a:spLocks noChangeArrowheads="1"/>
          </p:cNvSpPr>
          <p:nvPr/>
        </p:nvSpPr>
        <p:spPr bwMode="auto">
          <a:xfrm>
            <a:off x="6553200" y="6019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experiments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33400" y="1447800"/>
            <a:ext cx="5257800" cy="1423988"/>
            <a:chOff x="336" y="912"/>
            <a:chExt cx="3312" cy="897"/>
          </a:xfrm>
        </p:grpSpPr>
        <p:sp>
          <p:nvSpPr>
            <p:cNvPr id="78881" name="Text Box 8"/>
            <p:cNvSpPr txBox="1">
              <a:spLocks noChangeArrowheads="1"/>
            </p:cNvSpPr>
            <p:nvPr/>
          </p:nvSpPr>
          <p:spPr bwMode="auto">
            <a:xfrm>
              <a:off x="336" y="912"/>
              <a:ext cx="3312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Start with the concept of covariance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alibri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Cov</a:t>
              </a:r>
              <a:r>
                <a:rPr lang="en-US" baseline="-25000">
                  <a:latin typeface="Calibri" charset="0"/>
                </a:rPr>
                <a:t>xy</a:t>
              </a:r>
              <a:r>
                <a:rPr lang="en-US">
                  <a:latin typeface="Calibri" charset="0"/>
                </a:rPr>
                <a:t>=</a:t>
              </a:r>
              <a:endParaRPr lang="en-US" baseline="-25000">
                <a:latin typeface="Calibri" charset="0"/>
              </a:endParaRP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06" y="1356"/>
              <a:ext cx="1056" cy="453"/>
              <a:chOff x="906" y="1356"/>
              <a:chExt cx="1056" cy="453"/>
            </a:xfrm>
          </p:grpSpPr>
          <p:sp>
            <p:nvSpPr>
              <p:cNvPr id="78883" name="Text Box 9"/>
              <p:cNvSpPr txBox="1">
                <a:spLocks noChangeArrowheads="1"/>
              </p:cNvSpPr>
              <p:nvPr/>
            </p:nvSpPr>
            <p:spPr bwMode="auto">
              <a:xfrm>
                <a:off x="906" y="1356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libri" charset="0"/>
                    <a:sym typeface="Symbol" charset="2"/>
                  </a:rPr>
                  <a:t>   (x</a:t>
                </a:r>
                <a:r>
                  <a:rPr lang="en-US" baseline="-25000">
                    <a:latin typeface="Calibri" charset="0"/>
                    <a:sym typeface="Symbol" charset="2"/>
                  </a:rPr>
                  <a:t>i</a:t>
                </a:r>
                <a:r>
                  <a:rPr lang="en-US">
                    <a:latin typeface="Calibri" charset="0"/>
                    <a:sym typeface="Symbol" charset="2"/>
                  </a:rPr>
                  <a:t>-x)(y</a:t>
                </a:r>
                <a:r>
                  <a:rPr lang="en-US" baseline="-25000">
                    <a:latin typeface="Calibri" charset="0"/>
                    <a:sym typeface="Symbol" charset="2"/>
                  </a:rPr>
                  <a:t>i</a:t>
                </a:r>
                <a:r>
                  <a:rPr lang="en-US">
                    <a:latin typeface="Calibri" charset="0"/>
                    <a:sym typeface="Symbol" charset="2"/>
                  </a:rPr>
                  <a:t>-y)</a:t>
                </a:r>
              </a:p>
            </p:txBody>
          </p:sp>
          <p:sp>
            <p:nvSpPr>
              <p:cNvPr id="78884" name="Line 10"/>
              <p:cNvSpPr>
                <a:spLocks noChangeShapeType="1"/>
              </p:cNvSpPr>
              <p:nvPr/>
            </p:nvSpPr>
            <p:spPr bwMode="auto">
              <a:xfrm>
                <a:off x="1326" y="142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85" name="Line 11"/>
              <p:cNvSpPr>
                <a:spLocks noChangeShapeType="1"/>
              </p:cNvSpPr>
              <p:nvPr/>
            </p:nvSpPr>
            <p:spPr bwMode="auto">
              <a:xfrm>
                <a:off x="1617" y="142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86" name="Line 12"/>
              <p:cNvSpPr>
                <a:spLocks noChangeShapeType="1"/>
              </p:cNvSpPr>
              <p:nvPr/>
            </p:nvSpPr>
            <p:spPr bwMode="auto">
              <a:xfrm>
                <a:off x="930" y="159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87" name="Text Box 13"/>
              <p:cNvSpPr txBox="1">
                <a:spLocks noChangeArrowheads="1"/>
              </p:cNvSpPr>
              <p:nvPr/>
            </p:nvSpPr>
            <p:spPr bwMode="auto">
              <a:xfrm>
                <a:off x="1140" y="157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libri" charset="0"/>
                  </a:rPr>
                  <a:t>n-1</a:t>
                </a:r>
              </a:p>
            </p:txBody>
          </p:sp>
          <p:sp>
            <p:nvSpPr>
              <p:cNvPr id="78888" name="Text Box 14"/>
              <p:cNvSpPr txBox="1">
                <a:spLocks noChangeArrowheads="1"/>
              </p:cNvSpPr>
              <p:nvPr/>
            </p:nvSpPr>
            <p:spPr bwMode="auto">
              <a:xfrm>
                <a:off x="1002" y="1356"/>
                <a:ext cx="144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>
                    <a:latin typeface="Calibri" charset="0"/>
                  </a:rPr>
                  <a:t>n</a:t>
                </a:r>
              </a:p>
            </p:txBody>
          </p:sp>
          <p:sp>
            <p:nvSpPr>
              <p:cNvPr id="78889" name="Text Box 15"/>
              <p:cNvSpPr txBox="1">
                <a:spLocks noChangeArrowheads="1"/>
              </p:cNvSpPr>
              <p:nvPr/>
            </p:nvSpPr>
            <p:spPr bwMode="auto">
              <a:xfrm>
                <a:off x="1002" y="1452"/>
                <a:ext cx="2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>
                    <a:latin typeface="Calibri" charset="0"/>
                  </a:rPr>
                  <a:t>i=1</a:t>
                </a:r>
              </a:p>
            </p:txBody>
          </p:sp>
        </p:grpSp>
      </p:grp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6553200" y="4343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03200" y="3003550"/>
            <a:ext cx="5472113" cy="3201988"/>
            <a:chOff x="96" y="1920"/>
            <a:chExt cx="3447" cy="2017"/>
          </a:xfrm>
        </p:grpSpPr>
        <p:sp>
          <p:nvSpPr>
            <p:cNvPr id="78864" name="Text Box 7"/>
            <p:cNvSpPr txBox="1">
              <a:spLocks noChangeArrowheads="1"/>
            </p:cNvSpPr>
            <p:nvPr/>
          </p:nvSpPr>
          <p:spPr bwMode="auto">
            <a:xfrm rot="-5400000">
              <a:off x="2818" y="3038"/>
              <a:ext cx="1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Gene expression</a:t>
              </a:r>
            </a:p>
          </p:txBody>
        </p:sp>
        <p:sp>
          <p:nvSpPr>
            <p:cNvPr id="78865" name="Text Box 20"/>
            <p:cNvSpPr txBox="1">
              <a:spLocks noChangeArrowheads="1"/>
            </p:cNvSpPr>
            <p:nvPr/>
          </p:nvSpPr>
          <p:spPr bwMode="auto">
            <a:xfrm>
              <a:off x="288" y="1920"/>
              <a:ext cx="2112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Normalize the measure by taking the variance of two measurements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VarX and VarY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  <a:sym typeface="Symbol" charset="2"/>
                </a:rPr>
                <a:t> (</a:t>
              </a:r>
              <a:r>
                <a:rPr lang="en-US">
                  <a:latin typeface="Calibri" charset="0"/>
                </a:rPr>
                <a:t>VarX)(VarY)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alibri" charset="0"/>
                <a:sym typeface="Symbol" charset="2"/>
              </a:endParaRPr>
            </a:p>
          </p:txBody>
        </p:sp>
        <p:sp>
          <p:nvSpPr>
            <p:cNvPr id="78866" name="Line 21"/>
            <p:cNvSpPr>
              <a:spLocks noChangeShapeType="1"/>
            </p:cNvSpPr>
            <p:nvPr/>
          </p:nvSpPr>
          <p:spPr bwMode="auto">
            <a:xfrm>
              <a:off x="425" y="283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200" y="3291"/>
              <a:ext cx="1056" cy="453"/>
              <a:chOff x="906" y="1356"/>
              <a:chExt cx="1056" cy="453"/>
            </a:xfrm>
          </p:grpSpPr>
          <p:sp>
            <p:nvSpPr>
              <p:cNvPr id="78874" name="Text Box 23"/>
              <p:cNvSpPr txBox="1">
                <a:spLocks noChangeArrowheads="1"/>
              </p:cNvSpPr>
              <p:nvPr/>
            </p:nvSpPr>
            <p:spPr bwMode="auto">
              <a:xfrm>
                <a:off x="906" y="1356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libri" charset="0"/>
                    <a:sym typeface="Symbol" charset="2"/>
                  </a:rPr>
                  <a:t>   (x</a:t>
                </a:r>
                <a:r>
                  <a:rPr lang="en-US" baseline="-25000">
                    <a:latin typeface="Calibri" charset="0"/>
                    <a:sym typeface="Symbol" charset="2"/>
                  </a:rPr>
                  <a:t>i</a:t>
                </a:r>
                <a:r>
                  <a:rPr lang="en-US">
                    <a:latin typeface="Calibri" charset="0"/>
                    <a:sym typeface="Symbol" charset="2"/>
                  </a:rPr>
                  <a:t>-x)(y</a:t>
                </a:r>
                <a:r>
                  <a:rPr lang="en-US" baseline="-25000">
                    <a:latin typeface="Calibri" charset="0"/>
                    <a:sym typeface="Symbol" charset="2"/>
                  </a:rPr>
                  <a:t>i</a:t>
                </a:r>
                <a:r>
                  <a:rPr lang="en-US">
                    <a:latin typeface="Calibri" charset="0"/>
                    <a:sym typeface="Symbol" charset="2"/>
                  </a:rPr>
                  <a:t>-y)</a:t>
                </a:r>
              </a:p>
            </p:txBody>
          </p:sp>
          <p:sp>
            <p:nvSpPr>
              <p:cNvPr id="78875" name="Line 24"/>
              <p:cNvSpPr>
                <a:spLocks noChangeShapeType="1"/>
              </p:cNvSpPr>
              <p:nvPr/>
            </p:nvSpPr>
            <p:spPr bwMode="auto">
              <a:xfrm>
                <a:off x="1319" y="142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76" name="Line 25"/>
              <p:cNvSpPr>
                <a:spLocks noChangeShapeType="1"/>
              </p:cNvSpPr>
              <p:nvPr/>
            </p:nvSpPr>
            <p:spPr bwMode="auto">
              <a:xfrm>
                <a:off x="1603" y="142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77" name="Line 26"/>
              <p:cNvSpPr>
                <a:spLocks noChangeShapeType="1"/>
              </p:cNvSpPr>
              <p:nvPr/>
            </p:nvSpPr>
            <p:spPr bwMode="auto">
              <a:xfrm>
                <a:off x="930" y="159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78" name="Text Box 27"/>
              <p:cNvSpPr txBox="1">
                <a:spLocks noChangeArrowheads="1"/>
              </p:cNvSpPr>
              <p:nvPr/>
            </p:nvSpPr>
            <p:spPr bwMode="auto">
              <a:xfrm>
                <a:off x="1140" y="157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libri" charset="0"/>
                  </a:rPr>
                  <a:t>n-1</a:t>
                </a:r>
              </a:p>
            </p:txBody>
          </p:sp>
          <p:sp>
            <p:nvSpPr>
              <p:cNvPr id="78879" name="Text Box 28"/>
              <p:cNvSpPr txBox="1">
                <a:spLocks noChangeArrowheads="1"/>
              </p:cNvSpPr>
              <p:nvPr/>
            </p:nvSpPr>
            <p:spPr bwMode="auto">
              <a:xfrm>
                <a:off x="1002" y="1356"/>
                <a:ext cx="144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>
                    <a:latin typeface="Calibri" charset="0"/>
                  </a:rPr>
                  <a:t>n</a:t>
                </a:r>
              </a:p>
            </p:txBody>
          </p:sp>
          <p:sp>
            <p:nvSpPr>
              <p:cNvPr id="78880" name="Text Box 29"/>
              <p:cNvSpPr txBox="1">
                <a:spLocks noChangeArrowheads="1"/>
              </p:cNvSpPr>
              <p:nvPr/>
            </p:nvSpPr>
            <p:spPr bwMode="auto">
              <a:xfrm>
                <a:off x="1002" y="1452"/>
                <a:ext cx="2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>
                    <a:latin typeface="Calibri" charset="0"/>
                  </a:rPr>
                  <a:t>i=1</a:t>
                </a: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872" y="3696"/>
              <a:ext cx="1632" cy="231"/>
              <a:chOff x="3264" y="1056"/>
              <a:chExt cx="1632" cy="231"/>
            </a:xfrm>
          </p:grpSpPr>
          <p:sp>
            <p:nvSpPr>
              <p:cNvPr id="78872" name="Text Box 30"/>
              <p:cNvSpPr txBox="1">
                <a:spLocks noChangeArrowheads="1"/>
              </p:cNvSpPr>
              <p:nvPr/>
            </p:nvSpPr>
            <p:spPr bwMode="auto">
              <a:xfrm>
                <a:off x="3264" y="1056"/>
                <a:ext cx="16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libri" charset="0"/>
                    <a:sym typeface="Symbol" charset="2"/>
                  </a:rPr>
                  <a:t> (</a:t>
                </a:r>
                <a:r>
                  <a:rPr lang="en-US">
                    <a:latin typeface="Calibri" charset="0"/>
                  </a:rPr>
                  <a:t>VarX)(VarY)</a:t>
                </a:r>
              </a:p>
            </p:txBody>
          </p:sp>
          <p:sp>
            <p:nvSpPr>
              <p:cNvPr id="78873" name="Line 31"/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8869" name="Line 33"/>
            <p:cNvSpPr>
              <a:spLocks noChangeShapeType="1"/>
            </p:cNvSpPr>
            <p:nvPr/>
          </p:nvSpPr>
          <p:spPr bwMode="auto">
            <a:xfrm flipV="1">
              <a:off x="1392" y="3408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70" name="Text Box 34"/>
            <p:cNvSpPr txBox="1">
              <a:spLocks noChangeArrowheads="1"/>
            </p:cNvSpPr>
            <p:nvPr/>
          </p:nvSpPr>
          <p:spPr bwMode="auto">
            <a:xfrm>
              <a:off x="96" y="355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alibri" charset="0"/>
              </a:endParaRPr>
            </a:p>
          </p:txBody>
        </p:sp>
        <p:sp>
          <p:nvSpPr>
            <p:cNvPr id="78871" name="Text Box 35"/>
            <p:cNvSpPr txBox="1">
              <a:spLocks noChangeArrowheads="1"/>
            </p:cNvSpPr>
            <p:nvPr/>
          </p:nvSpPr>
          <p:spPr bwMode="auto">
            <a:xfrm>
              <a:off x="240" y="3360"/>
              <a:ext cx="81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Pearson correlation coefficient</a:t>
              </a:r>
            </a:p>
          </p:txBody>
        </p:sp>
      </p:grp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7162800" y="45529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6858000" y="4800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1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192838" y="4137025"/>
            <a:ext cx="457200" cy="457200"/>
            <a:chOff x="2544" y="2466"/>
            <a:chExt cx="288" cy="288"/>
          </a:xfrm>
        </p:grpSpPr>
        <p:sp>
          <p:nvSpPr>
            <p:cNvPr id="78862" name="Line 38"/>
            <p:cNvSpPr>
              <a:spLocks noChangeShapeType="1"/>
            </p:cNvSpPr>
            <p:nvPr/>
          </p:nvSpPr>
          <p:spPr bwMode="auto">
            <a:xfrm>
              <a:off x="2754" y="246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63" name="Text Box 39"/>
            <p:cNvSpPr txBox="1">
              <a:spLocks noChangeArrowheads="1"/>
            </p:cNvSpPr>
            <p:nvPr/>
          </p:nvSpPr>
          <p:spPr bwMode="auto">
            <a:xfrm>
              <a:off x="2544" y="250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-1</a:t>
              </a:r>
            </a:p>
          </p:txBody>
        </p:sp>
      </p:grpSp>
      <p:sp>
        <p:nvSpPr>
          <p:cNvPr id="78859" name="Text Box 40"/>
          <p:cNvSpPr txBox="1">
            <a:spLocks noChangeArrowheads="1"/>
          </p:cNvSpPr>
          <p:nvPr/>
        </p:nvSpPr>
        <p:spPr bwMode="auto">
          <a:xfrm>
            <a:off x="5181600" y="1524000"/>
            <a:ext cx="3505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Implication for gene expression: </a:t>
            </a:r>
            <a:r>
              <a:rPr lang="en-US" b="1">
                <a:latin typeface="Calibri" charset="0"/>
              </a:rPr>
              <a:t>the shape of gene expression responses will determine similarity</a:t>
            </a:r>
          </a:p>
        </p:txBody>
      </p:sp>
      <p:sp>
        <p:nvSpPr>
          <p:cNvPr id="71725" name="Text Box 45"/>
          <p:cNvSpPr txBox="1">
            <a:spLocks noChangeArrowheads="1"/>
          </p:cNvSpPr>
          <p:nvPr/>
        </p:nvSpPr>
        <p:spPr bwMode="auto">
          <a:xfrm>
            <a:off x="3114675" y="3462338"/>
            <a:ext cx="213360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Pearson correlation has the nice property of varying between -1 and 1</a:t>
            </a:r>
          </a:p>
        </p:txBody>
      </p:sp>
    </p:spTree>
    <p:extLst>
      <p:ext uri="{BB962C8B-B14F-4D97-AF65-F5344CB8AC3E}">
        <p14:creationId xmlns:p14="http://schemas.microsoft.com/office/powerpoint/2010/main" val="6312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8" grpId="0" animBg="1"/>
      <p:bldP spid="71716" grpId="0" animBg="1"/>
      <p:bldP spid="71717" grpId="0"/>
      <p:bldP spid="717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/>
              <a:t>Calculating Numerical Similarity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71600"/>
            <a:ext cx="7772400" cy="3352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/>
              <a:t> Traditionally over the range [0.0, 1.0]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0.0 = no similarity, 1.0 = identity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 Converting distance to similarity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Distance and similarity are two sides of the same coin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To obtain similarity from distance, take the maximum pairwise distance and  subtract from 1.0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 Pearson correlation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Removes magnitude effects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In range [-1.0, 1.0]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400"/>
              <a:t>-1.0 = anti-correlated, 0.0 = no correlation, 1.0 = perfectly correlated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In the example below, the dark and light blue lines have high correlation, even though the distance between the lines is significant</a:t>
            </a:r>
          </a:p>
        </p:txBody>
      </p:sp>
      <p:sp>
        <p:nvSpPr>
          <p:cNvPr id="557060" name="Line 4"/>
          <p:cNvSpPr>
            <a:spLocks noChangeShapeType="1"/>
          </p:cNvSpPr>
          <p:nvPr/>
        </p:nvSpPr>
        <p:spPr bwMode="auto">
          <a:xfrm flipV="1">
            <a:off x="3048000" y="5029200"/>
            <a:ext cx="3810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61" name="Line 5"/>
          <p:cNvSpPr>
            <a:spLocks noChangeShapeType="1"/>
          </p:cNvSpPr>
          <p:nvPr/>
        </p:nvSpPr>
        <p:spPr bwMode="auto">
          <a:xfrm>
            <a:off x="3429000" y="50292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62" name="Line 6"/>
          <p:cNvSpPr>
            <a:spLocks noChangeShapeType="1"/>
          </p:cNvSpPr>
          <p:nvPr/>
        </p:nvSpPr>
        <p:spPr bwMode="auto">
          <a:xfrm flipV="1">
            <a:off x="3657600" y="5181600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63" name="Line 7"/>
          <p:cNvSpPr>
            <a:spLocks noChangeShapeType="1"/>
          </p:cNvSpPr>
          <p:nvPr/>
        </p:nvSpPr>
        <p:spPr bwMode="auto">
          <a:xfrm>
            <a:off x="4038600" y="51816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64" name="Line 8"/>
          <p:cNvSpPr>
            <a:spLocks noChangeShapeType="1"/>
          </p:cNvSpPr>
          <p:nvPr/>
        </p:nvSpPr>
        <p:spPr bwMode="auto">
          <a:xfrm flipV="1">
            <a:off x="4495800" y="5410200"/>
            <a:ext cx="5334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65" name="Line 9"/>
          <p:cNvSpPr>
            <a:spLocks noChangeShapeType="1"/>
          </p:cNvSpPr>
          <p:nvPr/>
        </p:nvSpPr>
        <p:spPr bwMode="auto">
          <a:xfrm>
            <a:off x="5029200" y="5410200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66" name="Line 10"/>
          <p:cNvSpPr>
            <a:spLocks noChangeShapeType="1"/>
          </p:cNvSpPr>
          <p:nvPr/>
        </p:nvSpPr>
        <p:spPr bwMode="auto">
          <a:xfrm flipV="1">
            <a:off x="5334000" y="5029200"/>
            <a:ext cx="5334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67" name="Line 11"/>
          <p:cNvSpPr>
            <a:spLocks noChangeShapeType="1"/>
          </p:cNvSpPr>
          <p:nvPr/>
        </p:nvSpPr>
        <p:spPr bwMode="auto">
          <a:xfrm flipV="1">
            <a:off x="3048000" y="5715000"/>
            <a:ext cx="381000" cy="4572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68" name="Line 12"/>
          <p:cNvSpPr>
            <a:spLocks noChangeShapeType="1"/>
          </p:cNvSpPr>
          <p:nvPr/>
        </p:nvSpPr>
        <p:spPr bwMode="auto">
          <a:xfrm>
            <a:off x="3429000" y="5715000"/>
            <a:ext cx="228600" cy="3048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69" name="Line 13"/>
          <p:cNvSpPr>
            <a:spLocks noChangeShapeType="1"/>
          </p:cNvSpPr>
          <p:nvPr/>
        </p:nvSpPr>
        <p:spPr bwMode="auto">
          <a:xfrm flipV="1">
            <a:off x="3657600" y="5867400"/>
            <a:ext cx="381000" cy="1524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70" name="Line 14"/>
          <p:cNvSpPr>
            <a:spLocks noChangeShapeType="1"/>
          </p:cNvSpPr>
          <p:nvPr/>
        </p:nvSpPr>
        <p:spPr bwMode="auto">
          <a:xfrm>
            <a:off x="4038600" y="5867400"/>
            <a:ext cx="457200" cy="3048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71" name="Line 15"/>
          <p:cNvSpPr>
            <a:spLocks noChangeShapeType="1"/>
          </p:cNvSpPr>
          <p:nvPr/>
        </p:nvSpPr>
        <p:spPr bwMode="auto">
          <a:xfrm flipV="1">
            <a:off x="4495800" y="5943600"/>
            <a:ext cx="533400" cy="2286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72" name="Line 16"/>
          <p:cNvSpPr>
            <a:spLocks noChangeShapeType="1"/>
          </p:cNvSpPr>
          <p:nvPr/>
        </p:nvSpPr>
        <p:spPr bwMode="auto">
          <a:xfrm>
            <a:off x="5029200" y="5943600"/>
            <a:ext cx="304800" cy="3048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073" name="Line 17"/>
          <p:cNvSpPr>
            <a:spLocks noChangeShapeType="1"/>
          </p:cNvSpPr>
          <p:nvPr/>
        </p:nvSpPr>
        <p:spPr bwMode="auto">
          <a:xfrm flipV="1">
            <a:off x="5334000" y="5791200"/>
            <a:ext cx="533400" cy="4572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8" name="Line 20"/>
          <p:cNvSpPr>
            <a:spLocks noChangeShapeType="1"/>
          </p:cNvSpPr>
          <p:nvPr/>
        </p:nvSpPr>
        <p:spPr bwMode="auto">
          <a:xfrm>
            <a:off x="3048000" y="6248400"/>
            <a:ext cx="30876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9" name="Text Box 21"/>
          <p:cNvSpPr txBox="1">
            <a:spLocks noChangeArrowheads="1"/>
          </p:cNvSpPr>
          <p:nvPr/>
        </p:nvSpPr>
        <p:spPr bwMode="auto">
          <a:xfrm>
            <a:off x="1295400" y="5029200"/>
            <a:ext cx="1752600" cy="8413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charset="0"/>
              </a:rPr>
              <a:t>Expression level</a:t>
            </a:r>
          </a:p>
        </p:txBody>
      </p:sp>
      <p:sp>
        <p:nvSpPr>
          <p:cNvPr id="71700" name="Text Box 22"/>
          <p:cNvSpPr txBox="1">
            <a:spLocks noChangeArrowheads="1"/>
          </p:cNvSpPr>
          <p:nvPr/>
        </p:nvSpPr>
        <p:spPr bwMode="auto">
          <a:xfrm>
            <a:off x="3429000" y="6386513"/>
            <a:ext cx="1752600" cy="4762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Experiment</a:t>
            </a:r>
          </a:p>
        </p:txBody>
      </p:sp>
      <p:sp>
        <p:nvSpPr>
          <p:cNvPr id="71701" name="Line 19"/>
          <p:cNvSpPr>
            <a:spLocks noChangeShapeType="1"/>
          </p:cNvSpPr>
          <p:nvPr/>
        </p:nvSpPr>
        <p:spPr bwMode="auto">
          <a:xfrm>
            <a:off x="3048000" y="4876800"/>
            <a:ext cx="1588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8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  <p:bldP spid="557061" grpId="0" animBg="1"/>
      <p:bldP spid="557062" grpId="0" animBg="1"/>
      <p:bldP spid="557063" grpId="0" animBg="1"/>
      <p:bldP spid="557064" grpId="0" animBg="1"/>
      <p:bldP spid="557065" grpId="0" animBg="1"/>
      <p:bldP spid="557066" grpId="0" animBg="1"/>
      <p:bldP spid="557067" grpId="0" animBg="1"/>
      <p:bldP spid="557068" grpId="0" animBg="1"/>
      <p:bldP spid="557069" grpId="0" animBg="1"/>
      <p:bldP spid="557070" grpId="0" animBg="1"/>
      <p:bldP spid="557071" grpId="0" animBg="1"/>
      <p:bldP spid="557072" grpId="0" animBg="1"/>
      <p:bldP spid="5570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Clustering approaches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30313"/>
          </a:xfrm>
        </p:spPr>
        <p:txBody>
          <a:bodyPr/>
          <a:lstStyle/>
          <a:p>
            <a:pPr eaLnBrk="1" hangingPunct="1"/>
            <a:r>
              <a:rPr lang="en-US"/>
              <a:t>Agglomerative: hierarchical</a:t>
            </a:r>
          </a:p>
          <a:p>
            <a:pPr eaLnBrk="1" hangingPunct="1"/>
            <a:r>
              <a:rPr lang="en-US"/>
              <a:t>Divisive: partitioning methods</a:t>
            </a:r>
          </a:p>
        </p:txBody>
      </p:sp>
    </p:spTree>
    <p:extLst>
      <p:ext uri="{BB962C8B-B14F-4D97-AF65-F5344CB8AC3E}">
        <p14:creationId xmlns:p14="http://schemas.microsoft.com/office/powerpoint/2010/main" val="45293622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/>
              <a:t>Hierarchical Clustering</a:t>
            </a:r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381000" y="3733800"/>
            <a:ext cx="2362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+mn-cs"/>
              </a:rPr>
              <a:t>This example illustrates single-linkage clustering in Euclidean space on 6 points.</a:t>
            </a:r>
          </a:p>
        </p:txBody>
      </p:sp>
      <p:sp>
        <p:nvSpPr>
          <p:cNvPr id="82949" name="TextBox 40"/>
          <p:cNvSpPr txBox="1">
            <a:spLocks noChangeArrowheads="1"/>
          </p:cNvSpPr>
          <p:nvPr/>
        </p:nvSpPr>
        <p:spPr bwMode="auto">
          <a:xfrm>
            <a:off x="609600" y="1371600"/>
            <a:ext cx="8001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" charset="0"/>
              <a:buChar char="•"/>
            </a:pPr>
            <a:r>
              <a:rPr lang="en-US" sz="2000">
                <a:latin typeface="Calibri" charset="0"/>
              </a:rPr>
              <a:t>Find the pair(s) with the highest pairwise similarity</a:t>
            </a:r>
          </a:p>
          <a:p>
            <a:pPr marL="228600" indent="-228600">
              <a:buFont typeface="Arial" charset="0"/>
              <a:buChar char="•"/>
            </a:pPr>
            <a:r>
              <a:rPr lang="en-US" sz="2000">
                <a:latin typeface="Calibri" charset="0"/>
              </a:rPr>
              <a:t>Join these as a group and calculate an “average” profile</a:t>
            </a:r>
          </a:p>
          <a:p>
            <a:pPr marL="228600" indent="-228600"/>
            <a:r>
              <a:rPr lang="en-US" sz="2000">
                <a:latin typeface="Calibri" charset="0"/>
              </a:rPr>
              <a:t>   (</a:t>
            </a:r>
            <a:r>
              <a:rPr lang="en-US" sz="2000" i="1">
                <a:latin typeface="Calibri" charset="0"/>
              </a:rPr>
              <a:t>single</a:t>
            </a:r>
            <a:r>
              <a:rPr lang="en-US" sz="2000">
                <a:latin typeface="Calibri" charset="0"/>
              </a:rPr>
              <a:t>, </a:t>
            </a:r>
            <a:r>
              <a:rPr lang="en-US" sz="2000" i="1">
                <a:latin typeface="Calibri" charset="0"/>
              </a:rPr>
              <a:t>average</a:t>
            </a:r>
            <a:r>
              <a:rPr lang="en-US" sz="2000">
                <a:latin typeface="Calibri" charset="0"/>
              </a:rPr>
              <a:t>, or </a:t>
            </a:r>
            <a:r>
              <a:rPr lang="en-US" sz="2000" i="1">
                <a:latin typeface="Calibri" charset="0"/>
              </a:rPr>
              <a:t>complete </a:t>
            </a:r>
            <a:r>
              <a:rPr lang="en-US" sz="2000">
                <a:latin typeface="Calibri" charset="0"/>
              </a:rPr>
              <a:t>linkage)</a:t>
            </a:r>
          </a:p>
          <a:p>
            <a:pPr marL="228600" indent="-228600">
              <a:buFont typeface="Arial" charset="0"/>
              <a:buChar char="•"/>
            </a:pPr>
            <a:r>
              <a:rPr lang="en-US" sz="2000">
                <a:latin typeface="Calibri" charset="0"/>
              </a:rPr>
              <a:t>Iteratively join groups until all are linked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198563" y="6019800"/>
            <a:ext cx="6726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Calibri" charset="0"/>
              </a:rPr>
              <a:t>The UPGMA method of phylogenetic reconstruction uses</a:t>
            </a:r>
          </a:p>
          <a:p>
            <a:r>
              <a:rPr lang="en-US" sz="2000" i="1">
                <a:latin typeface="Calibri" charset="0"/>
              </a:rPr>
              <a:t>average linking …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895600" y="2743200"/>
            <a:ext cx="3124200" cy="3048000"/>
            <a:chOff x="2895600" y="2743200"/>
            <a:chExt cx="3124200" cy="3048000"/>
          </a:xfrm>
        </p:grpSpPr>
        <p:sp>
          <p:nvSpPr>
            <p:cNvPr id="82970" name="Rectangle 4"/>
            <p:cNvSpPr>
              <a:spLocks noChangeArrowheads="1"/>
            </p:cNvSpPr>
            <p:nvPr/>
          </p:nvSpPr>
          <p:spPr bwMode="auto">
            <a:xfrm>
              <a:off x="2895600" y="2743200"/>
              <a:ext cx="3124200" cy="3048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2971" name="Oval 20"/>
            <p:cNvSpPr>
              <a:spLocks noChangeArrowheads="1"/>
            </p:cNvSpPr>
            <p:nvPr/>
          </p:nvSpPr>
          <p:spPr bwMode="auto">
            <a:xfrm>
              <a:off x="3733800" y="3962400"/>
              <a:ext cx="609600" cy="8382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2972" name="Oval 24"/>
            <p:cNvSpPr>
              <a:spLocks noChangeArrowheads="1"/>
            </p:cNvSpPr>
            <p:nvPr/>
          </p:nvSpPr>
          <p:spPr bwMode="auto">
            <a:xfrm>
              <a:off x="4572000" y="3048000"/>
              <a:ext cx="762000" cy="6858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2973" name="Oval 28"/>
            <p:cNvSpPr>
              <a:spLocks noChangeArrowheads="1"/>
            </p:cNvSpPr>
            <p:nvPr/>
          </p:nvSpPr>
          <p:spPr bwMode="auto">
            <a:xfrm>
              <a:off x="3352800" y="3810000"/>
              <a:ext cx="1143000" cy="15240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2974" name="Oval 32"/>
            <p:cNvSpPr>
              <a:spLocks noChangeArrowheads="1"/>
            </p:cNvSpPr>
            <p:nvPr/>
          </p:nvSpPr>
          <p:spPr bwMode="auto">
            <a:xfrm>
              <a:off x="3276600" y="3657600"/>
              <a:ext cx="1676400" cy="19050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2975" name="Oval 37"/>
            <p:cNvSpPr>
              <a:spLocks noChangeArrowheads="1"/>
            </p:cNvSpPr>
            <p:nvPr/>
          </p:nvSpPr>
          <p:spPr bwMode="auto">
            <a:xfrm>
              <a:off x="3048000" y="2819400"/>
              <a:ext cx="2743200" cy="28956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2976" name="TextBox 45"/>
            <p:cNvSpPr txBox="1">
              <a:spLocks noChangeArrowheads="1"/>
            </p:cNvSpPr>
            <p:nvPr/>
          </p:nvSpPr>
          <p:spPr bwMode="auto">
            <a:xfrm>
              <a:off x="3733800" y="3962400"/>
              <a:ext cx="3770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A</a:t>
              </a:r>
            </a:p>
          </p:txBody>
        </p:sp>
        <p:sp>
          <p:nvSpPr>
            <p:cNvPr id="82977" name="TextBox 46"/>
            <p:cNvSpPr txBox="1">
              <a:spLocks noChangeArrowheads="1"/>
            </p:cNvSpPr>
            <p:nvPr/>
          </p:nvSpPr>
          <p:spPr bwMode="auto">
            <a:xfrm>
              <a:off x="3886200" y="4262735"/>
              <a:ext cx="35884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B</a:t>
              </a:r>
            </a:p>
          </p:txBody>
        </p:sp>
        <p:sp>
          <p:nvSpPr>
            <p:cNvPr id="82978" name="TextBox 47"/>
            <p:cNvSpPr txBox="1">
              <a:spLocks noChangeArrowheads="1"/>
            </p:cNvSpPr>
            <p:nvPr/>
          </p:nvSpPr>
          <p:spPr bwMode="auto">
            <a:xfrm flipH="1">
              <a:off x="3581400" y="4724400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C</a:t>
              </a:r>
            </a:p>
          </p:txBody>
        </p:sp>
        <p:sp>
          <p:nvSpPr>
            <p:cNvPr id="82979" name="TextBox 48"/>
            <p:cNvSpPr txBox="1">
              <a:spLocks noChangeArrowheads="1"/>
            </p:cNvSpPr>
            <p:nvPr/>
          </p:nvSpPr>
          <p:spPr bwMode="auto">
            <a:xfrm flipH="1">
              <a:off x="4343400" y="4953000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D</a:t>
              </a:r>
            </a:p>
          </p:txBody>
        </p:sp>
        <p:sp>
          <p:nvSpPr>
            <p:cNvPr id="82980" name="TextBox 49"/>
            <p:cNvSpPr txBox="1">
              <a:spLocks noChangeArrowheads="1"/>
            </p:cNvSpPr>
            <p:nvPr/>
          </p:nvSpPr>
          <p:spPr bwMode="auto">
            <a:xfrm flipH="1">
              <a:off x="4572000" y="3124200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E</a:t>
              </a:r>
            </a:p>
          </p:txBody>
        </p:sp>
        <p:sp>
          <p:nvSpPr>
            <p:cNvPr id="82981" name="TextBox 50"/>
            <p:cNvSpPr txBox="1">
              <a:spLocks noChangeArrowheads="1"/>
            </p:cNvSpPr>
            <p:nvPr/>
          </p:nvSpPr>
          <p:spPr bwMode="auto">
            <a:xfrm flipH="1">
              <a:off x="4953000" y="3200400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charset="0"/>
                </a:rPr>
                <a:t>F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070600" y="2971800"/>
            <a:ext cx="2844800" cy="2846084"/>
            <a:chOff x="6070600" y="2971800"/>
            <a:chExt cx="2844800" cy="2845795"/>
          </a:xfrm>
        </p:grpSpPr>
        <p:sp>
          <p:nvSpPr>
            <p:cNvPr id="82953" name="Line 17"/>
            <p:cNvSpPr>
              <a:spLocks noChangeShapeType="1"/>
            </p:cNvSpPr>
            <p:nvPr/>
          </p:nvSpPr>
          <p:spPr bwMode="auto">
            <a:xfrm flipV="1">
              <a:off x="6216650" y="5257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4" name="Line 18"/>
            <p:cNvSpPr>
              <a:spLocks noChangeShapeType="1"/>
            </p:cNvSpPr>
            <p:nvPr/>
          </p:nvSpPr>
          <p:spPr bwMode="auto">
            <a:xfrm flipV="1">
              <a:off x="6673850" y="5257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5" name="Line 19"/>
            <p:cNvSpPr>
              <a:spLocks noChangeShapeType="1"/>
            </p:cNvSpPr>
            <p:nvPr/>
          </p:nvSpPr>
          <p:spPr bwMode="auto">
            <a:xfrm flipV="1">
              <a:off x="6216650" y="5257800"/>
              <a:ext cx="457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6" name="Line 21"/>
            <p:cNvSpPr>
              <a:spLocks noChangeShapeType="1"/>
            </p:cNvSpPr>
            <p:nvPr/>
          </p:nvSpPr>
          <p:spPr bwMode="auto">
            <a:xfrm flipV="1">
              <a:off x="8121650" y="5257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7" name="Line 22"/>
            <p:cNvSpPr>
              <a:spLocks noChangeShapeType="1"/>
            </p:cNvSpPr>
            <p:nvPr/>
          </p:nvSpPr>
          <p:spPr bwMode="auto">
            <a:xfrm flipV="1">
              <a:off x="8578850" y="5257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8" name="Line 23"/>
            <p:cNvSpPr>
              <a:spLocks noChangeShapeType="1"/>
            </p:cNvSpPr>
            <p:nvPr/>
          </p:nvSpPr>
          <p:spPr bwMode="auto">
            <a:xfrm flipV="1">
              <a:off x="8121650" y="5257800"/>
              <a:ext cx="457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9" name="Line 25"/>
            <p:cNvSpPr>
              <a:spLocks noChangeShapeType="1"/>
            </p:cNvSpPr>
            <p:nvPr/>
          </p:nvSpPr>
          <p:spPr bwMode="auto">
            <a:xfrm flipV="1">
              <a:off x="7131050" y="4800600"/>
              <a:ext cx="0" cy="609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0" name="Line 26"/>
            <p:cNvSpPr>
              <a:spLocks noChangeShapeType="1"/>
            </p:cNvSpPr>
            <p:nvPr/>
          </p:nvSpPr>
          <p:spPr bwMode="auto">
            <a:xfrm flipV="1">
              <a:off x="6445250" y="4800600"/>
              <a:ext cx="0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1" name="Line 27"/>
            <p:cNvSpPr>
              <a:spLocks noChangeShapeType="1"/>
            </p:cNvSpPr>
            <p:nvPr/>
          </p:nvSpPr>
          <p:spPr bwMode="auto">
            <a:xfrm flipV="1">
              <a:off x="6445250" y="4800600"/>
              <a:ext cx="685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2" name="Line 29"/>
            <p:cNvSpPr>
              <a:spLocks noChangeShapeType="1"/>
            </p:cNvSpPr>
            <p:nvPr/>
          </p:nvSpPr>
          <p:spPr bwMode="auto">
            <a:xfrm flipV="1">
              <a:off x="7588250" y="4114800"/>
              <a:ext cx="0" cy="1295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3" name="Line 30"/>
            <p:cNvSpPr>
              <a:spLocks noChangeShapeType="1"/>
            </p:cNvSpPr>
            <p:nvPr/>
          </p:nvSpPr>
          <p:spPr bwMode="auto">
            <a:xfrm flipV="1">
              <a:off x="6826250" y="4114800"/>
              <a:ext cx="0" cy="685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4" name="Line 31"/>
            <p:cNvSpPr>
              <a:spLocks noChangeShapeType="1"/>
            </p:cNvSpPr>
            <p:nvPr/>
          </p:nvSpPr>
          <p:spPr bwMode="auto">
            <a:xfrm flipV="1">
              <a:off x="6826250" y="4114800"/>
              <a:ext cx="7620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5" name="Line 33"/>
            <p:cNvSpPr>
              <a:spLocks noChangeShapeType="1"/>
            </p:cNvSpPr>
            <p:nvPr/>
          </p:nvSpPr>
          <p:spPr bwMode="auto">
            <a:xfrm flipV="1">
              <a:off x="8350250" y="3124200"/>
              <a:ext cx="0" cy="2133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6" name="Line 34"/>
            <p:cNvSpPr>
              <a:spLocks noChangeShapeType="1"/>
            </p:cNvSpPr>
            <p:nvPr/>
          </p:nvSpPr>
          <p:spPr bwMode="auto">
            <a:xfrm flipV="1">
              <a:off x="7207250" y="3124200"/>
              <a:ext cx="0" cy="990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7" name="Line 35"/>
            <p:cNvSpPr>
              <a:spLocks noChangeShapeType="1"/>
            </p:cNvSpPr>
            <p:nvPr/>
          </p:nvSpPr>
          <p:spPr bwMode="auto">
            <a:xfrm flipV="1">
              <a:off x="7207250" y="3124200"/>
              <a:ext cx="11430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8" name="Line 36"/>
            <p:cNvSpPr>
              <a:spLocks noChangeShapeType="1"/>
            </p:cNvSpPr>
            <p:nvPr/>
          </p:nvSpPr>
          <p:spPr bwMode="auto">
            <a:xfrm flipV="1">
              <a:off x="7740650" y="2971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9" name="TextBox 51"/>
            <p:cNvSpPr txBox="1">
              <a:spLocks noChangeArrowheads="1"/>
            </p:cNvSpPr>
            <p:nvPr/>
          </p:nvSpPr>
          <p:spPr bwMode="auto">
            <a:xfrm>
              <a:off x="6070600" y="5448300"/>
              <a:ext cx="2844800" cy="369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 charset="0"/>
                </a:rPr>
                <a:t>A      B      C       D        E      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98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Clustering approaches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43100"/>
            <a:ext cx="7772400" cy="1766888"/>
          </a:xfrm>
        </p:spPr>
        <p:txBody>
          <a:bodyPr/>
          <a:lstStyle/>
          <a:p>
            <a:pPr eaLnBrk="1" hangingPunct="1"/>
            <a:r>
              <a:rPr lang="en-US" dirty="0"/>
              <a:t>Agglomerative</a:t>
            </a:r>
            <a:endParaRPr lang="en-US" sz="2400" dirty="0"/>
          </a:p>
          <a:p>
            <a:pPr lvl="1" eaLnBrk="1" hangingPunct="1"/>
            <a:r>
              <a:rPr lang="en-US" dirty="0"/>
              <a:t>Single linkage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22888" y="2698750"/>
            <a:ext cx="1895475" cy="1839913"/>
            <a:chOff x="714" y="549"/>
            <a:chExt cx="1194" cy="1159"/>
          </a:xfrm>
        </p:grpSpPr>
        <p:sp>
          <p:nvSpPr>
            <p:cNvPr id="85025" name="Rectangle 5"/>
            <p:cNvSpPr>
              <a:spLocks noChangeArrowheads="1"/>
            </p:cNvSpPr>
            <p:nvPr/>
          </p:nvSpPr>
          <p:spPr bwMode="auto">
            <a:xfrm>
              <a:off x="800" y="740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26" name="Rectangle 6"/>
            <p:cNvSpPr>
              <a:spLocks noChangeArrowheads="1"/>
            </p:cNvSpPr>
            <p:nvPr/>
          </p:nvSpPr>
          <p:spPr bwMode="auto">
            <a:xfrm>
              <a:off x="926" y="709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27" name="Rectangle 7"/>
            <p:cNvSpPr>
              <a:spLocks noChangeArrowheads="1"/>
            </p:cNvSpPr>
            <p:nvPr/>
          </p:nvSpPr>
          <p:spPr bwMode="auto">
            <a:xfrm>
              <a:off x="895" y="827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28" name="Rectangle 8"/>
            <p:cNvSpPr>
              <a:spLocks noChangeArrowheads="1"/>
            </p:cNvSpPr>
            <p:nvPr/>
          </p:nvSpPr>
          <p:spPr bwMode="auto">
            <a:xfrm>
              <a:off x="714" y="86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29" name="Rectangle 9"/>
            <p:cNvSpPr>
              <a:spLocks noChangeArrowheads="1"/>
            </p:cNvSpPr>
            <p:nvPr/>
          </p:nvSpPr>
          <p:spPr bwMode="auto">
            <a:xfrm>
              <a:off x="833" y="937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30" name="Rectangle 10"/>
            <p:cNvSpPr>
              <a:spLocks noChangeArrowheads="1"/>
            </p:cNvSpPr>
            <p:nvPr/>
          </p:nvSpPr>
          <p:spPr bwMode="auto">
            <a:xfrm>
              <a:off x="1019" y="786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31" name="Rectangle 11"/>
            <p:cNvSpPr>
              <a:spLocks noChangeArrowheads="1"/>
            </p:cNvSpPr>
            <p:nvPr/>
          </p:nvSpPr>
          <p:spPr bwMode="auto">
            <a:xfrm>
              <a:off x="972" y="949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32" name="Rectangle 12"/>
            <p:cNvSpPr>
              <a:spLocks noChangeArrowheads="1"/>
            </p:cNvSpPr>
            <p:nvPr/>
          </p:nvSpPr>
          <p:spPr bwMode="auto">
            <a:xfrm>
              <a:off x="963" y="881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85048" name="Rectangle 14"/>
              <p:cNvSpPr>
                <a:spLocks noChangeArrowheads="1"/>
              </p:cNvSpPr>
              <p:nvPr/>
            </p:nvSpPr>
            <p:spPr bwMode="auto"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49" name="Rectangle 15"/>
              <p:cNvSpPr>
                <a:spLocks noChangeArrowheads="1"/>
              </p:cNvSpPr>
              <p:nvPr/>
            </p:nvSpPr>
            <p:spPr bwMode="auto"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50" name="Rectangle 16"/>
              <p:cNvSpPr>
                <a:spLocks noChangeArrowheads="1"/>
              </p:cNvSpPr>
              <p:nvPr/>
            </p:nvSpPr>
            <p:spPr bwMode="auto"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51" name="Rectangle 17"/>
              <p:cNvSpPr>
                <a:spLocks noChangeArrowheads="1"/>
              </p:cNvSpPr>
              <p:nvPr/>
            </p:nvSpPr>
            <p:spPr bwMode="auto"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52" name="Rectangle 18"/>
              <p:cNvSpPr>
                <a:spLocks noChangeArrowheads="1"/>
              </p:cNvSpPr>
              <p:nvPr/>
            </p:nvSpPr>
            <p:spPr bwMode="auto"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53" name="Rectangle 19"/>
              <p:cNvSpPr>
                <a:spLocks noChangeArrowheads="1"/>
              </p:cNvSpPr>
              <p:nvPr/>
            </p:nvSpPr>
            <p:spPr bwMode="auto"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54" name="Rectangle 20"/>
              <p:cNvSpPr>
                <a:spLocks noChangeArrowheads="1"/>
              </p:cNvSpPr>
              <p:nvPr/>
            </p:nvSpPr>
            <p:spPr bwMode="auto"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 flipV="1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85038" name="Rectangle 22"/>
              <p:cNvSpPr>
                <a:spLocks noChangeArrowheads="1"/>
              </p:cNvSpPr>
              <p:nvPr/>
            </p:nvSpPr>
            <p:spPr bwMode="auto">
              <a:xfrm flipV="1">
                <a:off x="1401" y="120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39" name="Rectangle 23"/>
              <p:cNvSpPr>
                <a:spLocks noChangeArrowheads="1"/>
              </p:cNvSpPr>
              <p:nvPr/>
            </p:nvSpPr>
            <p:spPr bwMode="auto">
              <a:xfrm flipV="1">
                <a:off x="1310" y="1280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40" name="Rectangle 24"/>
              <p:cNvSpPr>
                <a:spLocks noChangeArrowheads="1"/>
              </p:cNvSpPr>
              <p:nvPr/>
            </p:nvSpPr>
            <p:spPr bwMode="auto">
              <a:xfrm flipV="1">
                <a:off x="1414" y="134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41" name="Rectangle 25"/>
              <p:cNvSpPr>
                <a:spLocks noChangeArrowheads="1"/>
              </p:cNvSpPr>
              <p:nvPr/>
            </p:nvSpPr>
            <p:spPr bwMode="auto">
              <a:xfrm flipV="1">
                <a:off x="1525" y="127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42" name="Rectangle 26"/>
              <p:cNvSpPr>
                <a:spLocks noChangeArrowheads="1"/>
              </p:cNvSpPr>
              <p:nvPr/>
            </p:nvSpPr>
            <p:spPr bwMode="auto">
              <a:xfrm flipV="1">
                <a:off x="1404" y="145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43" name="Rectangle 27"/>
              <p:cNvSpPr>
                <a:spLocks noChangeArrowheads="1"/>
              </p:cNvSpPr>
              <p:nvPr/>
            </p:nvSpPr>
            <p:spPr bwMode="auto">
              <a:xfrm flipV="1">
                <a:off x="1507" y="137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44" name="Rectangle 28"/>
              <p:cNvSpPr>
                <a:spLocks noChangeArrowheads="1"/>
              </p:cNvSpPr>
              <p:nvPr/>
            </p:nvSpPr>
            <p:spPr bwMode="auto">
              <a:xfrm flipV="1">
                <a:off x="1596" y="148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45" name="Rectangle 29"/>
              <p:cNvSpPr>
                <a:spLocks noChangeArrowheads="1"/>
              </p:cNvSpPr>
              <p:nvPr/>
            </p:nvSpPr>
            <p:spPr bwMode="auto">
              <a:xfrm flipV="1">
                <a:off x="1841" y="163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46" name="Rectangle 30"/>
              <p:cNvSpPr>
                <a:spLocks noChangeArrowheads="1"/>
              </p:cNvSpPr>
              <p:nvPr/>
            </p:nvSpPr>
            <p:spPr bwMode="auto">
              <a:xfrm flipV="1">
                <a:off x="1568" y="150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047" name="Rectangle 31"/>
              <p:cNvSpPr>
                <a:spLocks noChangeArrowheads="1"/>
              </p:cNvSpPr>
              <p:nvPr/>
            </p:nvSpPr>
            <p:spPr bwMode="auto">
              <a:xfrm flipV="1">
                <a:off x="1664" y="1604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85035" name="Rectangle 32"/>
            <p:cNvSpPr>
              <a:spLocks noChangeArrowheads="1"/>
            </p:cNvSpPr>
            <p:nvPr/>
          </p:nvSpPr>
          <p:spPr bwMode="auto">
            <a:xfrm>
              <a:off x="1568" y="1508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36" name="Rectangle 33"/>
            <p:cNvSpPr>
              <a:spLocks noChangeArrowheads="1"/>
            </p:cNvSpPr>
            <p:nvPr/>
          </p:nvSpPr>
          <p:spPr bwMode="auto">
            <a:xfrm>
              <a:off x="1813" y="133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37" name="Rectangle 34"/>
            <p:cNvSpPr>
              <a:spLocks noChangeArrowheads="1"/>
            </p:cNvSpPr>
            <p:nvPr/>
          </p:nvSpPr>
          <p:spPr bwMode="auto">
            <a:xfrm>
              <a:off x="1664" y="160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386388" y="2760663"/>
            <a:ext cx="1779587" cy="1687512"/>
            <a:chOff x="3393" y="1739"/>
            <a:chExt cx="1121" cy="1063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393" y="1739"/>
              <a:ext cx="999" cy="414"/>
              <a:chOff x="3393" y="1739"/>
              <a:chExt cx="999" cy="414"/>
            </a:xfrm>
          </p:grpSpPr>
          <p:sp>
            <p:nvSpPr>
              <p:cNvPr id="85016" name="Line 37"/>
              <p:cNvSpPr>
                <a:spLocks noChangeShapeType="1"/>
              </p:cNvSpPr>
              <p:nvPr/>
            </p:nvSpPr>
            <p:spPr bwMode="auto">
              <a:xfrm flipH="1">
                <a:off x="3431" y="1929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7" name="Line 38"/>
              <p:cNvSpPr>
                <a:spLocks noChangeShapeType="1"/>
              </p:cNvSpPr>
              <p:nvPr/>
            </p:nvSpPr>
            <p:spPr bwMode="auto">
              <a:xfrm>
                <a:off x="3393" y="2049"/>
                <a:ext cx="90" cy="10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8" name="Line 39"/>
              <p:cNvSpPr>
                <a:spLocks noChangeShapeType="1"/>
              </p:cNvSpPr>
              <p:nvPr/>
            </p:nvSpPr>
            <p:spPr bwMode="auto">
              <a:xfrm flipH="1">
                <a:off x="3527" y="2025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9" name="Line 40"/>
              <p:cNvSpPr>
                <a:spLocks noChangeShapeType="1"/>
              </p:cNvSpPr>
              <p:nvPr/>
            </p:nvSpPr>
            <p:spPr bwMode="auto">
              <a:xfrm flipV="1">
                <a:off x="3652" y="1964"/>
                <a:ext cx="31" cy="15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20" name="Line 41"/>
              <p:cNvSpPr>
                <a:spLocks noChangeShapeType="1"/>
              </p:cNvSpPr>
              <p:nvPr/>
            </p:nvSpPr>
            <p:spPr bwMode="auto">
              <a:xfrm>
                <a:off x="3607" y="1882"/>
                <a:ext cx="76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21" name="Line 42"/>
              <p:cNvSpPr>
                <a:spLocks noChangeShapeType="1"/>
              </p:cNvSpPr>
              <p:nvPr/>
            </p:nvSpPr>
            <p:spPr bwMode="auto">
              <a:xfrm flipH="1">
                <a:off x="4102" y="1747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22" name="Line 43"/>
              <p:cNvSpPr>
                <a:spLocks noChangeShapeType="1"/>
              </p:cNvSpPr>
              <p:nvPr/>
            </p:nvSpPr>
            <p:spPr bwMode="auto">
              <a:xfrm>
                <a:off x="4212" y="1739"/>
                <a:ext cx="15" cy="8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23" name="Line 44"/>
              <p:cNvSpPr>
                <a:spLocks noChangeShapeType="1"/>
              </p:cNvSpPr>
              <p:nvPr/>
            </p:nvSpPr>
            <p:spPr bwMode="auto">
              <a:xfrm>
                <a:off x="4355" y="1755"/>
                <a:ext cx="23" cy="7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24" name="Line 45"/>
              <p:cNvSpPr>
                <a:spLocks noChangeShapeType="1"/>
              </p:cNvSpPr>
              <p:nvPr/>
            </p:nvSpPr>
            <p:spPr bwMode="auto">
              <a:xfrm flipH="1" flipV="1">
                <a:off x="4318" y="1814"/>
                <a:ext cx="74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3998" y="2400"/>
              <a:ext cx="516" cy="402"/>
              <a:chOff x="3998" y="2400"/>
              <a:chExt cx="516" cy="402"/>
            </a:xfrm>
          </p:grpSpPr>
          <p:sp>
            <p:nvSpPr>
              <p:cNvPr id="85007" name="Line 47"/>
              <p:cNvSpPr>
                <a:spLocks noChangeShapeType="1"/>
              </p:cNvSpPr>
              <p:nvPr/>
            </p:nvSpPr>
            <p:spPr bwMode="auto">
              <a:xfrm flipH="1">
                <a:off x="4291" y="2484"/>
                <a:ext cx="30" cy="1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08" name="Line 48"/>
              <p:cNvSpPr>
                <a:spLocks noChangeShapeType="1"/>
              </p:cNvSpPr>
              <p:nvPr/>
            </p:nvSpPr>
            <p:spPr bwMode="auto">
              <a:xfrm flipH="1" flipV="1">
                <a:off x="4373" y="2400"/>
                <a:ext cx="89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09" name="Line 49"/>
              <p:cNvSpPr>
                <a:spLocks noChangeShapeType="1"/>
              </p:cNvSpPr>
              <p:nvPr/>
            </p:nvSpPr>
            <p:spPr bwMode="auto">
              <a:xfrm flipH="1">
                <a:off x="4469" y="2407"/>
                <a:ext cx="45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0" name="Line 50"/>
              <p:cNvSpPr>
                <a:spLocks noChangeShapeType="1"/>
              </p:cNvSpPr>
              <p:nvPr/>
            </p:nvSpPr>
            <p:spPr bwMode="auto">
              <a:xfrm flipV="1">
                <a:off x="4117" y="2541"/>
                <a:ext cx="90" cy="2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1" name="Line 51"/>
              <p:cNvSpPr>
                <a:spLocks noChangeShapeType="1"/>
              </p:cNvSpPr>
              <p:nvPr/>
            </p:nvSpPr>
            <p:spPr bwMode="auto">
              <a:xfrm flipV="1">
                <a:off x="4252" y="2549"/>
                <a:ext cx="15" cy="11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2" name="Line 52"/>
              <p:cNvSpPr>
                <a:spLocks noChangeShapeType="1"/>
              </p:cNvSpPr>
              <p:nvPr/>
            </p:nvSpPr>
            <p:spPr bwMode="auto">
              <a:xfrm flipH="1" flipV="1">
                <a:off x="4267" y="2698"/>
                <a:ext cx="67" cy="7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3" name="Line 53"/>
              <p:cNvSpPr>
                <a:spLocks noChangeShapeType="1"/>
              </p:cNvSpPr>
              <p:nvPr/>
            </p:nvSpPr>
            <p:spPr bwMode="auto">
              <a:xfrm flipH="1" flipV="1">
                <a:off x="4057" y="2615"/>
                <a:ext cx="60" cy="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4" name="Line 54"/>
              <p:cNvSpPr>
                <a:spLocks noChangeShapeType="1"/>
              </p:cNvSpPr>
              <p:nvPr/>
            </p:nvSpPr>
            <p:spPr bwMode="auto">
              <a:xfrm flipH="1">
                <a:off x="4073" y="2735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5" name="Line 55"/>
              <p:cNvSpPr>
                <a:spLocks noChangeShapeType="1"/>
              </p:cNvSpPr>
              <p:nvPr/>
            </p:nvSpPr>
            <p:spPr bwMode="auto">
              <a:xfrm flipH="1">
                <a:off x="3998" y="2689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27768" name="Line 56"/>
          <p:cNvSpPr>
            <a:spLocks noChangeShapeType="1"/>
          </p:cNvSpPr>
          <p:nvPr/>
        </p:nvSpPr>
        <p:spPr bwMode="auto">
          <a:xfrm flipH="1">
            <a:off x="5883275" y="2941638"/>
            <a:ext cx="568325" cy="1174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7769" name="Line 57"/>
          <p:cNvSpPr>
            <a:spLocks noChangeShapeType="1"/>
          </p:cNvSpPr>
          <p:nvPr/>
        </p:nvSpPr>
        <p:spPr bwMode="auto">
          <a:xfrm>
            <a:off x="6745288" y="3094038"/>
            <a:ext cx="346075" cy="6159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5257800" y="2527300"/>
            <a:ext cx="2286000" cy="2197100"/>
            <a:chOff x="5257800" y="2527300"/>
            <a:chExt cx="2286000" cy="2197100"/>
          </a:xfrm>
        </p:grpSpPr>
        <p:sp>
          <p:nvSpPr>
            <p:cNvPr id="85002" name="Oval 60"/>
            <p:cNvSpPr>
              <a:spLocks noChangeArrowheads="1"/>
            </p:cNvSpPr>
            <p:nvPr/>
          </p:nvSpPr>
          <p:spPr bwMode="auto">
            <a:xfrm>
              <a:off x="5257800" y="2819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03" name="Oval 61"/>
            <p:cNvSpPr>
              <a:spLocks noChangeArrowheads="1"/>
            </p:cNvSpPr>
            <p:nvPr/>
          </p:nvSpPr>
          <p:spPr bwMode="auto">
            <a:xfrm>
              <a:off x="6375400" y="2527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5004" name="Oval 62"/>
            <p:cNvSpPr>
              <a:spLocks noChangeArrowheads="1"/>
            </p:cNvSpPr>
            <p:nvPr/>
          </p:nvSpPr>
          <p:spPr bwMode="auto">
            <a:xfrm>
              <a:off x="6096000" y="3581400"/>
              <a:ext cx="1447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945676" y="5512069"/>
            <a:ext cx="377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(closest points are used)</a:t>
            </a:r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>
            <a:off x="5797551" y="3443289"/>
            <a:ext cx="642937" cy="6556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34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68" grpId="0" animBg="1"/>
      <p:bldP spid="6277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Clustering approaches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199"/>
            <a:ext cx="7772400" cy="2501901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Agglomerative</a:t>
            </a:r>
            <a:endParaRPr lang="en-US" sz="2400" dirty="0">
              <a:ea typeface="+mn-ea"/>
              <a:cs typeface="+mn-cs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olidFill>
                  <a:schemeClr val="bg2"/>
                </a:solidFill>
                <a:ea typeface="+mn-ea"/>
              </a:rPr>
              <a:t>Single linkage</a:t>
            </a:r>
            <a:endParaRPr lang="en-US" dirty="0">
              <a:ea typeface="+mn-ea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>
                <a:ea typeface="+mn-ea"/>
              </a:rPr>
              <a:t>Centroid</a:t>
            </a:r>
            <a:r>
              <a:rPr lang="en-US" dirty="0">
                <a:ea typeface="+mn-ea"/>
              </a:rPr>
              <a:t> linkage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22888" y="2698750"/>
            <a:ext cx="1895475" cy="1839913"/>
            <a:chOff x="714" y="549"/>
            <a:chExt cx="1194" cy="1159"/>
          </a:xfrm>
        </p:grpSpPr>
        <p:sp>
          <p:nvSpPr>
            <p:cNvPr id="87073" name="Rectangle 5"/>
            <p:cNvSpPr>
              <a:spLocks noChangeArrowheads="1"/>
            </p:cNvSpPr>
            <p:nvPr/>
          </p:nvSpPr>
          <p:spPr bwMode="auto">
            <a:xfrm>
              <a:off x="800" y="740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4" name="Rectangle 6"/>
            <p:cNvSpPr>
              <a:spLocks noChangeArrowheads="1"/>
            </p:cNvSpPr>
            <p:nvPr/>
          </p:nvSpPr>
          <p:spPr bwMode="auto">
            <a:xfrm>
              <a:off x="926" y="709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5" name="Rectangle 7"/>
            <p:cNvSpPr>
              <a:spLocks noChangeArrowheads="1"/>
            </p:cNvSpPr>
            <p:nvPr/>
          </p:nvSpPr>
          <p:spPr bwMode="auto">
            <a:xfrm>
              <a:off x="895" y="827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6" name="Rectangle 8"/>
            <p:cNvSpPr>
              <a:spLocks noChangeArrowheads="1"/>
            </p:cNvSpPr>
            <p:nvPr/>
          </p:nvSpPr>
          <p:spPr bwMode="auto">
            <a:xfrm>
              <a:off x="714" y="86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7" name="Rectangle 9"/>
            <p:cNvSpPr>
              <a:spLocks noChangeArrowheads="1"/>
            </p:cNvSpPr>
            <p:nvPr/>
          </p:nvSpPr>
          <p:spPr bwMode="auto">
            <a:xfrm>
              <a:off x="833" y="937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8" name="Rectangle 10"/>
            <p:cNvSpPr>
              <a:spLocks noChangeArrowheads="1"/>
            </p:cNvSpPr>
            <p:nvPr/>
          </p:nvSpPr>
          <p:spPr bwMode="auto">
            <a:xfrm>
              <a:off x="1019" y="786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9" name="Rectangle 11"/>
            <p:cNvSpPr>
              <a:spLocks noChangeArrowheads="1"/>
            </p:cNvSpPr>
            <p:nvPr/>
          </p:nvSpPr>
          <p:spPr bwMode="auto">
            <a:xfrm>
              <a:off x="972" y="949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80" name="Rectangle 12"/>
            <p:cNvSpPr>
              <a:spLocks noChangeArrowheads="1"/>
            </p:cNvSpPr>
            <p:nvPr/>
          </p:nvSpPr>
          <p:spPr bwMode="auto">
            <a:xfrm>
              <a:off x="963" y="881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87096" name="Rectangle 14"/>
              <p:cNvSpPr>
                <a:spLocks noChangeArrowheads="1"/>
              </p:cNvSpPr>
              <p:nvPr/>
            </p:nvSpPr>
            <p:spPr bwMode="auto"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7" name="Rectangle 15"/>
              <p:cNvSpPr>
                <a:spLocks noChangeArrowheads="1"/>
              </p:cNvSpPr>
              <p:nvPr/>
            </p:nvSpPr>
            <p:spPr bwMode="auto"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8" name="Rectangle 16"/>
              <p:cNvSpPr>
                <a:spLocks noChangeArrowheads="1"/>
              </p:cNvSpPr>
              <p:nvPr/>
            </p:nvSpPr>
            <p:spPr bwMode="auto"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9" name="Rectangle 17"/>
              <p:cNvSpPr>
                <a:spLocks noChangeArrowheads="1"/>
              </p:cNvSpPr>
              <p:nvPr/>
            </p:nvSpPr>
            <p:spPr bwMode="auto"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100" name="Rectangle 18"/>
              <p:cNvSpPr>
                <a:spLocks noChangeArrowheads="1"/>
              </p:cNvSpPr>
              <p:nvPr/>
            </p:nvSpPr>
            <p:spPr bwMode="auto"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101" name="Rectangle 19"/>
              <p:cNvSpPr>
                <a:spLocks noChangeArrowheads="1"/>
              </p:cNvSpPr>
              <p:nvPr/>
            </p:nvSpPr>
            <p:spPr bwMode="auto"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102" name="Rectangle 20"/>
              <p:cNvSpPr>
                <a:spLocks noChangeArrowheads="1"/>
              </p:cNvSpPr>
              <p:nvPr/>
            </p:nvSpPr>
            <p:spPr bwMode="auto"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 flipV="1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87086" name="Rectangle 22"/>
              <p:cNvSpPr>
                <a:spLocks noChangeArrowheads="1"/>
              </p:cNvSpPr>
              <p:nvPr/>
            </p:nvSpPr>
            <p:spPr bwMode="auto">
              <a:xfrm flipV="1">
                <a:off x="1401" y="120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87" name="Rectangle 23"/>
              <p:cNvSpPr>
                <a:spLocks noChangeArrowheads="1"/>
              </p:cNvSpPr>
              <p:nvPr/>
            </p:nvSpPr>
            <p:spPr bwMode="auto">
              <a:xfrm flipV="1">
                <a:off x="1310" y="1280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88" name="Rectangle 24"/>
              <p:cNvSpPr>
                <a:spLocks noChangeArrowheads="1"/>
              </p:cNvSpPr>
              <p:nvPr/>
            </p:nvSpPr>
            <p:spPr bwMode="auto">
              <a:xfrm flipV="1">
                <a:off x="1414" y="134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89" name="Rectangle 25"/>
              <p:cNvSpPr>
                <a:spLocks noChangeArrowheads="1"/>
              </p:cNvSpPr>
              <p:nvPr/>
            </p:nvSpPr>
            <p:spPr bwMode="auto">
              <a:xfrm flipV="1">
                <a:off x="1525" y="127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0" name="Rectangle 26"/>
              <p:cNvSpPr>
                <a:spLocks noChangeArrowheads="1"/>
              </p:cNvSpPr>
              <p:nvPr/>
            </p:nvSpPr>
            <p:spPr bwMode="auto">
              <a:xfrm flipV="1">
                <a:off x="1404" y="145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1" name="Rectangle 27"/>
              <p:cNvSpPr>
                <a:spLocks noChangeArrowheads="1"/>
              </p:cNvSpPr>
              <p:nvPr/>
            </p:nvSpPr>
            <p:spPr bwMode="auto">
              <a:xfrm flipV="1">
                <a:off x="1507" y="137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2" name="Rectangle 28"/>
              <p:cNvSpPr>
                <a:spLocks noChangeArrowheads="1"/>
              </p:cNvSpPr>
              <p:nvPr/>
            </p:nvSpPr>
            <p:spPr bwMode="auto">
              <a:xfrm flipV="1">
                <a:off x="1596" y="148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3" name="Rectangle 29"/>
              <p:cNvSpPr>
                <a:spLocks noChangeArrowheads="1"/>
              </p:cNvSpPr>
              <p:nvPr/>
            </p:nvSpPr>
            <p:spPr bwMode="auto">
              <a:xfrm flipV="1">
                <a:off x="1841" y="163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4" name="Rectangle 30"/>
              <p:cNvSpPr>
                <a:spLocks noChangeArrowheads="1"/>
              </p:cNvSpPr>
              <p:nvPr/>
            </p:nvSpPr>
            <p:spPr bwMode="auto">
              <a:xfrm flipV="1">
                <a:off x="1568" y="150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5" name="Rectangle 31"/>
              <p:cNvSpPr>
                <a:spLocks noChangeArrowheads="1"/>
              </p:cNvSpPr>
              <p:nvPr/>
            </p:nvSpPr>
            <p:spPr bwMode="auto">
              <a:xfrm flipV="1">
                <a:off x="1664" y="1604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87083" name="Rectangle 32"/>
            <p:cNvSpPr>
              <a:spLocks noChangeArrowheads="1"/>
            </p:cNvSpPr>
            <p:nvPr/>
          </p:nvSpPr>
          <p:spPr bwMode="auto">
            <a:xfrm>
              <a:off x="1568" y="1508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84" name="Rectangle 33"/>
            <p:cNvSpPr>
              <a:spLocks noChangeArrowheads="1"/>
            </p:cNvSpPr>
            <p:nvPr/>
          </p:nvSpPr>
          <p:spPr bwMode="auto">
            <a:xfrm>
              <a:off x="1813" y="133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85" name="Rectangle 34"/>
            <p:cNvSpPr>
              <a:spLocks noChangeArrowheads="1"/>
            </p:cNvSpPr>
            <p:nvPr/>
          </p:nvSpPr>
          <p:spPr bwMode="auto">
            <a:xfrm>
              <a:off x="1664" y="160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386388" y="2760663"/>
            <a:ext cx="1779587" cy="1687512"/>
            <a:chOff x="3393" y="1739"/>
            <a:chExt cx="1121" cy="1063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393" y="1739"/>
              <a:ext cx="999" cy="414"/>
              <a:chOff x="3393" y="1739"/>
              <a:chExt cx="999" cy="414"/>
            </a:xfrm>
          </p:grpSpPr>
          <p:sp>
            <p:nvSpPr>
              <p:cNvPr id="87064" name="Line 37"/>
              <p:cNvSpPr>
                <a:spLocks noChangeShapeType="1"/>
              </p:cNvSpPr>
              <p:nvPr/>
            </p:nvSpPr>
            <p:spPr bwMode="auto">
              <a:xfrm flipH="1">
                <a:off x="3431" y="1929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5" name="Line 38"/>
              <p:cNvSpPr>
                <a:spLocks noChangeShapeType="1"/>
              </p:cNvSpPr>
              <p:nvPr/>
            </p:nvSpPr>
            <p:spPr bwMode="auto">
              <a:xfrm>
                <a:off x="3393" y="2049"/>
                <a:ext cx="90" cy="10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6" name="Line 39"/>
              <p:cNvSpPr>
                <a:spLocks noChangeShapeType="1"/>
              </p:cNvSpPr>
              <p:nvPr/>
            </p:nvSpPr>
            <p:spPr bwMode="auto">
              <a:xfrm flipH="1">
                <a:off x="3527" y="2025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7" name="Line 40"/>
              <p:cNvSpPr>
                <a:spLocks noChangeShapeType="1"/>
              </p:cNvSpPr>
              <p:nvPr/>
            </p:nvSpPr>
            <p:spPr bwMode="auto">
              <a:xfrm flipV="1">
                <a:off x="3652" y="1964"/>
                <a:ext cx="31" cy="15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8" name="Line 41"/>
              <p:cNvSpPr>
                <a:spLocks noChangeShapeType="1"/>
              </p:cNvSpPr>
              <p:nvPr/>
            </p:nvSpPr>
            <p:spPr bwMode="auto">
              <a:xfrm>
                <a:off x="3607" y="1882"/>
                <a:ext cx="76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9" name="Line 42"/>
              <p:cNvSpPr>
                <a:spLocks noChangeShapeType="1"/>
              </p:cNvSpPr>
              <p:nvPr/>
            </p:nvSpPr>
            <p:spPr bwMode="auto">
              <a:xfrm flipH="1">
                <a:off x="4102" y="1747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70" name="Line 43"/>
              <p:cNvSpPr>
                <a:spLocks noChangeShapeType="1"/>
              </p:cNvSpPr>
              <p:nvPr/>
            </p:nvSpPr>
            <p:spPr bwMode="auto">
              <a:xfrm>
                <a:off x="4212" y="1739"/>
                <a:ext cx="15" cy="8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71" name="Line 44"/>
              <p:cNvSpPr>
                <a:spLocks noChangeShapeType="1"/>
              </p:cNvSpPr>
              <p:nvPr/>
            </p:nvSpPr>
            <p:spPr bwMode="auto">
              <a:xfrm>
                <a:off x="4355" y="1755"/>
                <a:ext cx="23" cy="7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72" name="Line 45"/>
              <p:cNvSpPr>
                <a:spLocks noChangeShapeType="1"/>
              </p:cNvSpPr>
              <p:nvPr/>
            </p:nvSpPr>
            <p:spPr bwMode="auto">
              <a:xfrm flipH="1" flipV="1">
                <a:off x="4318" y="1814"/>
                <a:ext cx="74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3998" y="2400"/>
              <a:ext cx="516" cy="402"/>
              <a:chOff x="3998" y="2400"/>
              <a:chExt cx="516" cy="402"/>
            </a:xfrm>
          </p:grpSpPr>
          <p:sp>
            <p:nvSpPr>
              <p:cNvPr id="87055" name="Line 47"/>
              <p:cNvSpPr>
                <a:spLocks noChangeShapeType="1"/>
              </p:cNvSpPr>
              <p:nvPr/>
            </p:nvSpPr>
            <p:spPr bwMode="auto">
              <a:xfrm flipH="1">
                <a:off x="4291" y="2484"/>
                <a:ext cx="30" cy="1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56" name="Line 48"/>
              <p:cNvSpPr>
                <a:spLocks noChangeShapeType="1"/>
              </p:cNvSpPr>
              <p:nvPr/>
            </p:nvSpPr>
            <p:spPr bwMode="auto">
              <a:xfrm flipH="1" flipV="1">
                <a:off x="4373" y="2400"/>
                <a:ext cx="89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57" name="Line 49"/>
              <p:cNvSpPr>
                <a:spLocks noChangeShapeType="1"/>
              </p:cNvSpPr>
              <p:nvPr/>
            </p:nvSpPr>
            <p:spPr bwMode="auto">
              <a:xfrm flipH="1">
                <a:off x="4469" y="2407"/>
                <a:ext cx="45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58" name="Line 50"/>
              <p:cNvSpPr>
                <a:spLocks noChangeShapeType="1"/>
              </p:cNvSpPr>
              <p:nvPr/>
            </p:nvSpPr>
            <p:spPr bwMode="auto">
              <a:xfrm flipV="1">
                <a:off x="4117" y="2541"/>
                <a:ext cx="90" cy="2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59" name="Line 51"/>
              <p:cNvSpPr>
                <a:spLocks noChangeShapeType="1"/>
              </p:cNvSpPr>
              <p:nvPr/>
            </p:nvSpPr>
            <p:spPr bwMode="auto">
              <a:xfrm flipV="1">
                <a:off x="4252" y="2549"/>
                <a:ext cx="15" cy="11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0" name="Line 52"/>
              <p:cNvSpPr>
                <a:spLocks noChangeShapeType="1"/>
              </p:cNvSpPr>
              <p:nvPr/>
            </p:nvSpPr>
            <p:spPr bwMode="auto">
              <a:xfrm flipH="1" flipV="1">
                <a:off x="4267" y="2698"/>
                <a:ext cx="67" cy="7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1" name="Line 53"/>
              <p:cNvSpPr>
                <a:spLocks noChangeShapeType="1"/>
              </p:cNvSpPr>
              <p:nvPr/>
            </p:nvSpPr>
            <p:spPr bwMode="auto">
              <a:xfrm flipH="1" flipV="1">
                <a:off x="4057" y="2615"/>
                <a:ext cx="60" cy="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2" name="Line 54"/>
              <p:cNvSpPr>
                <a:spLocks noChangeShapeType="1"/>
              </p:cNvSpPr>
              <p:nvPr/>
            </p:nvSpPr>
            <p:spPr bwMode="auto">
              <a:xfrm flipH="1">
                <a:off x="4073" y="2735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3" name="Line 55"/>
              <p:cNvSpPr>
                <a:spLocks noChangeShapeType="1"/>
              </p:cNvSpPr>
              <p:nvPr/>
            </p:nvSpPr>
            <p:spPr bwMode="auto">
              <a:xfrm flipH="1">
                <a:off x="3998" y="2689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7046" name="Line 56"/>
          <p:cNvSpPr>
            <a:spLocks noChangeShapeType="1"/>
          </p:cNvSpPr>
          <p:nvPr/>
        </p:nvSpPr>
        <p:spPr bwMode="auto">
          <a:xfrm flipH="1">
            <a:off x="5638800" y="2895600"/>
            <a:ext cx="1114425" cy="269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7" name="Line 57"/>
          <p:cNvSpPr>
            <a:spLocks noChangeShapeType="1"/>
          </p:cNvSpPr>
          <p:nvPr/>
        </p:nvSpPr>
        <p:spPr bwMode="auto">
          <a:xfrm flipH="1">
            <a:off x="6634163" y="2903538"/>
            <a:ext cx="111125" cy="1301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5257800" y="2527300"/>
            <a:ext cx="2286000" cy="2197100"/>
            <a:chOff x="5257800" y="2527300"/>
            <a:chExt cx="2286000" cy="2197100"/>
          </a:xfrm>
        </p:grpSpPr>
        <p:sp>
          <p:nvSpPr>
            <p:cNvPr id="87050" name="Oval 61"/>
            <p:cNvSpPr>
              <a:spLocks noChangeArrowheads="1"/>
            </p:cNvSpPr>
            <p:nvPr/>
          </p:nvSpPr>
          <p:spPr bwMode="auto">
            <a:xfrm>
              <a:off x="5257800" y="2819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51" name="Oval 62"/>
            <p:cNvSpPr>
              <a:spLocks noChangeArrowheads="1"/>
            </p:cNvSpPr>
            <p:nvPr/>
          </p:nvSpPr>
          <p:spPr bwMode="auto">
            <a:xfrm>
              <a:off x="6375400" y="2527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52" name="Oval 63"/>
            <p:cNvSpPr>
              <a:spLocks noChangeArrowheads="1"/>
            </p:cNvSpPr>
            <p:nvPr/>
          </p:nvSpPr>
          <p:spPr bwMode="auto">
            <a:xfrm>
              <a:off x="6096000" y="3581400"/>
              <a:ext cx="1447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945676" y="5512069"/>
            <a:ext cx="3909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(center used for distance)</a:t>
            </a:r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>
            <a:off x="5659438" y="3225800"/>
            <a:ext cx="974726" cy="10096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01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Clustering approaches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199"/>
            <a:ext cx="7772400" cy="353086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Agglomerative</a:t>
            </a:r>
            <a:endParaRPr lang="en-US" sz="2400" dirty="0">
              <a:ea typeface="+mn-ea"/>
              <a:cs typeface="+mn-cs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olidFill>
                  <a:schemeClr val="bg2"/>
                </a:solidFill>
                <a:ea typeface="+mn-ea"/>
              </a:rPr>
              <a:t>Single linkage</a:t>
            </a:r>
            <a:endParaRPr lang="en-US" dirty="0">
              <a:ea typeface="+mn-ea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>
                <a:solidFill>
                  <a:schemeClr val="bg2"/>
                </a:solidFill>
                <a:ea typeface="+mn-ea"/>
              </a:rPr>
              <a:t>Centroid</a:t>
            </a:r>
            <a:r>
              <a:rPr lang="en-US" dirty="0">
                <a:solidFill>
                  <a:schemeClr val="bg2"/>
                </a:solidFill>
                <a:ea typeface="+mn-ea"/>
              </a:rPr>
              <a:t> linkage</a:t>
            </a:r>
            <a:endParaRPr lang="en-US" dirty="0">
              <a:ea typeface="+mn-ea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+mn-ea"/>
              </a:rPr>
              <a:t>Complete linkage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22888" y="2698750"/>
            <a:ext cx="1895475" cy="1839913"/>
            <a:chOff x="714" y="549"/>
            <a:chExt cx="1194" cy="1159"/>
          </a:xfrm>
        </p:grpSpPr>
        <p:sp>
          <p:nvSpPr>
            <p:cNvPr id="89122" name="Rectangle 5"/>
            <p:cNvSpPr>
              <a:spLocks noChangeArrowheads="1"/>
            </p:cNvSpPr>
            <p:nvPr/>
          </p:nvSpPr>
          <p:spPr bwMode="auto">
            <a:xfrm>
              <a:off x="800" y="740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23" name="Rectangle 6"/>
            <p:cNvSpPr>
              <a:spLocks noChangeArrowheads="1"/>
            </p:cNvSpPr>
            <p:nvPr/>
          </p:nvSpPr>
          <p:spPr bwMode="auto">
            <a:xfrm>
              <a:off x="926" y="709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24" name="Rectangle 7"/>
            <p:cNvSpPr>
              <a:spLocks noChangeArrowheads="1"/>
            </p:cNvSpPr>
            <p:nvPr/>
          </p:nvSpPr>
          <p:spPr bwMode="auto">
            <a:xfrm>
              <a:off x="895" y="827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25" name="Rectangle 8"/>
            <p:cNvSpPr>
              <a:spLocks noChangeArrowheads="1"/>
            </p:cNvSpPr>
            <p:nvPr/>
          </p:nvSpPr>
          <p:spPr bwMode="auto">
            <a:xfrm>
              <a:off x="714" y="86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26" name="Rectangle 9"/>
            <p:cNvSpPr>
              <a:spLocks noChangeArrowheads="1"/>
            </p:cNvSpPr>
            <p:nvPr/>
          </p:nvSpPr>
          <p:spPr bwMode="auto">
            <a:xfrm>
              <a:off x="833" y="937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27" name="Rectangle 10"/>
            <p:cNvSpPr>
              <a:spLocks noChangeArrowheads="1"/>
            </p:cNvSpPr>
            <p:nvPr/>
          </p:nvSpPr>
          <p:spPr bwMode="auto">
            <a:xfrm>
              <a:off x="1019" y="786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28" name="Rectangle 11"/>
            <p:cNvSpPr>
              <a:spLocks noChangeArrowheads="1"/>
            </p:cNvSpPr>
            <p:nvPr/>
          </p:nvSpPr>
          <p:spPr bwMode="auto">
            <a:xfrm>
              <a:off x="972" y="949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29" name="Rectangle 12"/>
            <p:cNvSpPr>
              <a:spLocks noChangeArrowheads="1"/>
            </p:cNvSpPr>
            <p:nvPr/>
          </p:nvSpPr>
          <p:spPr bwMode="auto">
            <a:xfrm>
              <a:off x="963" y="881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89145" name="Rectangle 14"/>
              <p:cNvSpPr>
                <a:spLocks noChangeArrowheads="1"/>
              </p:cNvSpPr>
              <p:nvPr/>
            </p:nvSpPr>
            <p:spPr bwMode="auto"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46" name="Rectangle 15"/>
              <p:cNvSpPr>
                <a:spLocks noChangeArrowheads="1"/>
              </p:cNvSpPr>
              <p:nvPr/>
            </p:nvSpPr>
            <p:spPr bwMode="auto"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47" name="Rectangle 16"/>
              <p:cNvSpPr>
                <a:spLocks noChangeArrowheads="1"/>
              </p:cNvSpPr>
              <p:nvPr/>
            </p:nvSpPr>
            <p:spPr bwMode="auto"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48" name="Rectangle 17"/>
              <p:cNvSpPr>
                <a:spLocks noChangeArrowheads="1"/>
              </p:cNvSpPr>
              <p:nvPr/>
            </p:nvSpPr>
            <p:spPr bwMode="auto"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49" name="Rectangle 18"/>
              <p:cNvSpPr>
                <a:spLocks noChangeArrowheads="1"/>
              </p:cNvSpPr>
              <p:nvPr/>
            </p:nvSpPr>
            <p:spPr bwMode="auto"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50" name="Rectangle 19"/>
              <p:cNvSpPr>
                <a:spLocks noChangeArrowheads="1"/>
              </p:cNvSpPr>
              <p:nvPr/>
            </p:nvSpPr>
            <p:spPr bwMode="auto"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51" name="Rectangle 20"/>
              <p:cNvSpPr>
                <a:spLocks noChangeArrowheads="1"/>
              </p:cNvSpPr>
              <p:nvPr/>
            </p:nvSpPr>
            <p:spPr bwMode="auto"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 flipV="1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89135" name="Rectangle 22"/>
              <p:cNvSpPr>
                <a:spLocks noChangeArrowheads="1"/>
              </p:cNvSpPr>
              <p:nvPr/>
            </p:nvSpPr>
            <p:spPr bwMode="auto">
              <a:xfrm flipV="1">
                <a:off x="1401" y="120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36" name="Rectangle 23"/>
              <p:cNvSpPr>
                <a:spLocks noChangeArrowheads="1"/>
              </p:cNvSpPr>
              <p:nvPr/>
            </p:nvSpPr>
            <p:spPr bwMode="auto">
              <a:xfrm flipV="1">
                <a:off x="1310" y="1280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37" name="Rectangle 24"/>
              <p:cNvSpPr>
                <a:spLocks noChangeArrowheads="1"/>
              </p:cNvSpPr>
              <p:nvPr/>
            </p:nvSpPr>
            <p:spPr bwMode="auto">
              <a:xfrm flipV="1">
                <a:off x="1414" y="134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38" name="Rectangle 25"/>
              <p:cNvSpPr>
                <a:spLocks noChangeArrowheads="1"/>
              </p:cNvSpPr>
              <p:nvPr/>
            </p:nvSpPr>
            <p:spPr bwMode="auto">
              <a:xfrm flipV="1">
                <a:off x="1525" y="127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39" name="Rectangle 26"/>
              <p:cNvSpPr>
                <a:spLocks noChangeArrowheads="1"/>
              </p:cNvSpPr>
              <p:nvPr/>
            </p:nvSpPr>
            <p:spPr bwMode="auto">
              <a:xfrm flipV="1">
                <a:off x="1404" y="145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40" name="Rectangle 27"/>
              <p:cNvSpPr>
                <a:spLocks noChangeArrowheads="1"/>
              </p:cNvSpPr>
              <p:nvPr/>
            </p:nvSpPr>
            <p:spPr bwMode="auto">
              <a:xfrm flipV="1">
                <a:off x="1507" y="137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41" name="Rectangle 28"/>
              <p:cNvSpPr>
                <a:spLocks noChangeArrowheads="1"/>
              </p:cNvSpPr>
              <p:nvPr/>
            </p:nvSpPr>
            <p:spPr bwMode="auto">
              <a:xfrm flipV="1">
                <a:off x="1596" y="148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42" name="Rectangle 29"/>
              <p:cNvSpPr>
                <a:spLocks noChangeArrowheads="1"/>
              </p:cNvSpPr>
              <p:nvPr/>
            </p:nvSpPr>
            <p:spPr bwMode="auto">
              <a:xfrm flipV="1">
                <a:off x="1841" y="163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43" name="Rectangle 30"/>
              <p:cNvSpPr>
                <a:spLocks noChangeArrowheads="1"/>
              </p:cNvSpPr>
              <p:nvPr/>
            </p:nvSpPr>
            <p:spPr bwMode="auto">
              <a:xfrm flipV="1">
                <a:off x="1568" y="150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9144" name="Rectangle 31"/>
              <p:cNvSpPr>
                <a:spLocks noChangeArrowheads="1"/>
              </p:cNvSpPr>
              <p:nvPr/>
            </p:nvSpPr>
            <p:spPr bwMode="auto">
              <a:xfrm flipV="1">
                <a:off x="1664" y="1604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89132" name="Rectangle 32"/>
            <p:cNvSpPr>
              <a:spLocks noChangeArrowheads="1"/>
            </p:cNvSpPr>
            <p:nvPr/>
          </p:nvSpPr>
          <p:spPr bwMode="auto">
            <a:xfrm>
              <a:off x="1568" y="1508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33" name="Rectangle 33"/>
            <p:cNvSpPr>
              <a:spLocks noChangeArrowheads="1"/>
            </p:cNvSpPr>
            <p:nvPr/>
          </p:nvSpPr>
          <p:spPr bwMode="auto">
            <a:xfrm>
              <a:off x="1813" y="133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34" name="Rectangle 34"/>
            <p:cNvSpPr>
              <a:spLocks noChangeArrowheads="1"/>
            </p:cNvSpPr>
            <p:nvPr/>
          </p:nvSpPr>
          <p:spPr bwMode="auto">
            <a:xfrm>
              <a:off x="1664" y="160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386388" y="2760663"/>
            <a:ext cx="1779587" cy="1687512"/>
            <a:chOff x="3393" y="1739"/>
            <a:chExt cx="1121" cy="1063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393" y="1739"/>
              <a:ext cx="999" cy="414"/>
              <a:chOff x="3393" y="1739"/>
              <a:chExt cx="999" cy="414"/>
            </a:xfrm>
          </p:grpSpPr>
          <p:sp>
            <p:nvSpPr>
              <p:cNvPr id="89113" name="Line 37"/>
              <p:cNvSpPr>
                <a:spLocks noChangeShapeType="1"/>
              </p:cNvSpPr>
              <p:nvPr/>
            </p:nvSpPr>
            <p:spPr bwMode="auto">
              <a:xfrm flipH="1">
                <a:off x="3431" y="1929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14" name="Line 38"/>
              <p:cNvSpPr>
                <a:spLocks noChangeShapeType="1"/>
              </p:cNvSpPr>
              <p:nvPr/>
            </p:nvSpPr>
            <p:spPr bwMode="auto">
              <a:xfrm>
                <a:off x="3393" y="2049"/>
                <a:ext cx="90" cy="10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15" name="Line 39"/>
              <p:cNvSpPr>
                <a:spLocks noChangeShapeType="1"/>
              </p:cNvSpPr>
              <p:nvPr/>
            </p:nvSpPr>
            <p:spPr bwMode="auto">
              <a:xfrm flipH="1">
                <a:off x="3527" y="2025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16" name="Line 40"/>
              <p:cNvSpPr>
                <a:spLocks noChangeShapeType="1"/>
              </p:cNvSpPr>
              <p:nvPr/>
            </p:nvSpPr>
            <p:spPr bwMode="auto">
              <a:xfrm flipV="1">
                <a:off x="3652" y="1964"/>
                <a:ext cx="31" cy="15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17" name="Line 41"/>
              <p:cNvSpPr>
                <a:spLocks noChangeShapeType="1"/>
              </p:cNvSpPr>
              <p:nvPr/>
            </p:nvSpPr>
            <p:spPr bwMode="auto">
              <a:xfrm>
                <a:off x="3607" y="1882"/>
                <a:ext cx="76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18" name="Line 42"/>
              <p:cNvSpPr>
                <a:spLocks noChangeShapeType="1"/>
              </p:cNvSpPr>
              <p:nvPr/>
            </p:nvSpPr>
            <p:spPr bwMode="auto">
              <a:xfrm flipH="1">
                <a:off x="4102" y="1747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19" name="Line 43"/>
              <p:cNvSpPr>
                <a:spLocks noChangeShapeType="1"/>
              </p:cNvSpPr>
              <p:nvPr/>
            </p:nvSpPr>
            <p:spPr bwMode="auto">
              <a:xfrm>
                <a:off x="4212" y="1739"/>
                <a:ext cx="15" cy="8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20" name="Line 44"/>
              <p:cNvSpPr>
                <a:spLocks noChangeShapeType="1"/>
              </p:cNvSpPr>
              <p:nvPr/>
            </p:nvSpPr>
            <p:spPr bwMode="auto">
              <a:xfrm>
                <a:off x="4355" y="1755"/>
                <a:ext cx="23" cy="7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21" name="Line 45"/>
              <p:cNvSpPr>
                <a:spLocks noChangeShapeType="1"/>
              </p:cNvSpPr>
              <p:nvPr/>
            </p:nvSpPr>
            <p:spPr bwMode="auto">
              <a:xfrm flipH="1" flipV="1">
                <a:off x="4318" y="1814"/>
                <a:ext cx="74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3998" y="2400"/>
              <a:ext cx="516" cy="402"/>
              <a:chOff x="3998" y="2400"/>
              <a:chExt cx="516" cy="402"/>
            </a:xfrm>
          </p:grpSpPr>
          <p:sp>
            <p:nvSpPr>
              <p:cNvPr id="89104" name="Line 47"/>
              <p:cNvSpPr>
                <a:spLocks noChangeShapeType="1"/>
              </p:cNvSpPr>
              <p:nvPr/>
            </p:nvSpPr>
            <p:spPr bwMode="auto">
              <a:xfrm flipH="1">
                <a:off x="4291" y="2484"/>
                <a:ext cx="30" cy="1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05" name="Line 48"/>
              <p:cNvSpPr>
                <a:spLocks noChangeShapeType="1"/>
              </p:cNvSpPr>
              <p:nvPr/>
            </p:nvSpPr>
            <p:spPr bwMode="auto">
              <a:xfrm flipH="1" flipV="1">
                <a:off x="4373" y="2400"/>
                <a:ext cx="89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06" name="Line 49"/>
              <p:cNvSpPr>
                <a:spLocks noChangeShapeType="1"/>
              </p:cNvSpPr>
              <p:nvPr/>
            </p:nvSpPr>
            <p:spPr bwMode="auto">
              <a:xfrm flipH="1">
                <a:off x="4469" y="2407"/>
                <a:ext cx="45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07" name="Line 50"/>
              <p:cNvSpPr>
                <a:spLocks noChangeShapeType="1"/>
              </p:cNvSpPr>
              <p:nvPr/>
            </p:nvSpPr>
            <p:spPr bwMode="auto">
              <a:xfrm flipV="1">
                <a:off x="4117" y="2541"/>
                <a:ext cx="90" cy="2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08" name="Line 51"/>
              <p:cNvSpPr>
                <a:spLocks noChangeShapeType="1"/>
              </p:cNvSpPr>
              <p:nvPr/>
            </p:nvSpPr>
            <p:spPr bwMode="auto">
              <a:xfrm flipV="1">
                <a:off x="4252" y="2549"/>
                <a:ext cx="15" cy="11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09" name="Line 52"/>
              <p:cNvSpPr>
                <a:spLocks noChangeShapeType="1"/>
              </p:cNvSpPr>
              <p:nvPr/>
            </p:nvSpPr>
            <p:spPr bwMode="auto">
              <a:xfrm flipH="1" flipV="1">
                <a:off x="4267" y="2698"/>
                <a:ext cx="67" cy="7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10" name="Line 53"/>
              <p:cNvSpPr>
                <a:spLocks noChangeShapeType="1"/>
              </p:cNvSpPr>
              <p:nvPr/>
            </p:nvSpPr>
            <p:spPr bwMode="auto">
              <a:xfrm flipH="1" flipV="1">
                <a:off x="4057" y="2615"/>
                <a:ext cx="60" cy="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11" name="Line 54"/>
              <p:cNvSpPr>
                <a:spLocks noChangeShapeType="1"/>
              </p:cNvSpPr>
              <p:nvPr/>
            </p:nvSpPr>
            <p:spPr bwMode="auto">
              <a:xfrm flipH="1">
                <a:off x="4073" y="2735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12" name="Line 55"/>
              <p:cNvSpPr>
                <a:spLocks noChangeShapeType="1"/>
              </p:cNvSpPr>
              <p:nvPr/>
            </p:nvSpPr>
            <p:spPr bwMode="auto">
              <a:xfrm flipH="1">
                <a:off x="3998" y="2689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9094" name="Line 56"/>
          <p:cNvSpPr>
            <a:spLocks noChangeShapeType="1"/>
          </p:cNvSpPr>
          <p:nvPr/>
        </p:nvSpPr>
        <p:spPr bwMode="auto">
          <a:xfrm flipH="1">
            <a:off x="5346700" y="2908300"/>
            <a:ext cx="1638300" cy="355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5" name="Line 57"/>
          <p:cNvSpPr>
            <a:spLocks noChangeShapeType="1"/>
          </p:cNvSpPr>
          <p:nvPr/>
        </p:nvSpPr>
        <p:spPr bwMode="auto">
          <a:xfrm flipH="1">
            <a:off x="6477000" y="2781300"/>
            <a:ext cx="431800" cy="1714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6" name="Line 59"/>
          <p:cNvSpPr>
            <a:spLocks noChangeShapeType="1"/>
          </p:cNvSpPr>
          <p:nvPr/>
        </p:nvSpPr>
        <p:spPr bwMode="auto">
          <a:xfrm flipH="1" flipV="1">
            <a:off x="5524500" y="3035300"/>
            <a:ext cx="1600200" cy="977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57800" y="2527300"/>
            <a:ext cx="2286000" cy="2197100"/>
            <a:chOff x="5257800" y="2527300"/>
            <a:chExt cx="2286000" cy="2197100"/>
          </a:xfrm>
        </p:grpSpPr>
        <p:sp>
          <p:nvSpPr>
            <p:cNvPr id="89099" name="Oval 62"/>
            <p:cNvSpPr>
              <a:spLocks noChangeArrowheads="1"/>
            </p:cNvSpPr>
            <p:nvPr/>
          </p:nvSpPr>
          <p:spPr bwMode="auto">
            <a:xfrm>
              <a:off x="5257800" y="2819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00" name="Oval 63"/>
            <p:cNvSpPr>
              <a:spLocks noChangeArrowheads="1"/>
            </p:cNvSpPr>
            <p:nvPr/>
          </p:nvSpPr>
          <p:spPr bwMode="auto">
            <a:xfrm>
              <a:off x="6375400" y="2527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101" name="Oval 64"/>
            <p:cNvSpPr>
              <a:spLocks noChangeArrowheads="1"/>
            </p:cNvSpPr>
            <p:nvPr/>
          </p:nvSpPr>
          <p:spPr bwMode="auto">
            <a:xfrm>
              <a:off x="6096000" y="3581400"/>
              <a:ext cx="1447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45676" y="5512069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(furthest points are used)</a:t>
            </a:r>
          </a:p>
        </p:txBody>
      </p:sp>
    </p:spTree>
    <p:extLst>
      <p:ext uri="{BB962C8B-B14F-4D97-AF65-F5344CB8AC3E}">
        <p14:creationId xmlns:p14="http://schemas.microsoft.com/office/powerpoint/2010/main" val="99893528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Clustering approaches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557464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Agglomerative</a:t>
            </a:r>
            <a:endParaRPr lang="en-US" sz="2400" dirty="0">
              <a:ea typeface="+mn-ea"/>
              <a:cs typeface="+mn-cs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olidFill>
                  <a:srgbClr val="D9D9D9"/>
                </a:solidFill>
                <a:ea typeface="+mn-ea"/>
              </a:rPr>
              <a:t>Single linkage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Centroid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linka</a:t>
            </a:r>
            <a:r>
              <a:rPr lang="en-US" dirty="0">
                <a:solidFill>
                  <a:srgbClr val="D9D9D9"/>
                </a:solidFill>
              </a:rPr>
              <a:t>ge</a:t>
            </a:r>
            <a:endParaRPr lang="en-US" dirty="0">
              <a:solidFill>
                <a:srgbClr val="D9D9D9"/>
              </a:solidFill>
              <a:ea typeface="+mn-ea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olidFill>
                  <a:srgbClr val="D9D9D9"/>
                </a:solidFill>
                <a:ea typeface="+mn-ea"/>
              </a:rPr>
              <a:t>Complete linkage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+mn-ea"/>
              </a:rPr>
              <a:t>Average linkage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22888" y="2698750"/>
            <a:ext cx="1895475" cy="1839913"/>
            <a:chOff x="714" y="549"/>
            <a:chExt cx="1194" cy="1159"/>
          </a:xfrm>
        </p:grpSpPr>
        <p:sp>
          <p:nvSpPr>
            <p:cNvPr id="87073" name="Rectangle 5"/>
            <p:cNvSpPr>
              <a:spLocks noChangeArrowheads="1"/>
            </p:cNvSpPr>
            <p:nvPr/>
          </p:nvSpPr>
          <p:spPr bwMode="auto">
            <a:xfrm>
              <a:off x="800" y="740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4" name="Rectangle 6"/>
            <p:cNvSpPr>
              <a:spLocks noChangeArrowheads="1"/>
            </p:cNvSpPr>
            <p:nvPr/>
          </p:nvSpPr>
          <p:spPr bwMode="auto">
            <a:xfrm>
              <a:off x="926" y="709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5" name="Rectangle 7"/>
            <p:cNvSpPr>
              <a:spLocks noChangeArrowheads="1"/>
            </p:cNvSpPr>
            <p:nvPr/>
          </p:nvSpPr>
          <p:spPr bwMode="auto">
            <a:xfrm>
              <a:off x="895" y="827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6" name="Rectangle 8"/>
            <p:cNvSpPr>
              <a:spLocks noChangeArrowheads="1"/>
            </p:cNvSpPr>
            <p:nvPr/>
          </p:nvSpPr>
          <p:spPr bwMode="auto">
            <a:xfrm>
              <a:off x="714" y="86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7" name="Rectangle 9"/>
            <p:cNvSpPr>
              <a:spLocks noChangeArrowheads="1"/>
            </p:cNvSpPr>
            <p:nvPr/>
          </p:nvSpPr>
          <p:spPr bwMode="auto">
            <a:xfrm>
              <a:off x="833" y="937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8" name="Rectangle 10"/>
            <p:cNvSpPr>
              <a:spLocks noChangeArrowheads="1"/>
            </p:cNvSpPr>
            <p:nvPr/>
          </p:nvSpPr>
          <p:spPr bwMode="auto">
            <a:xfrm>
              <a:off x="1019" y="786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79" name="Rectangle 11"/>
            <p:cNvSpPr>
              <a:spLocks noChangeArrowheads="1"/>
            </p:cNvSpPr>
            <p:nvPr/>
          </p:nvSpPr>
          <p:spPr bwMode="auto">
            <a:xfrm>
              <a:off x="972" y="949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80" name="Rectangle 12"/>
            <p:cNvSpPr>
              <a:spLocks noChangeArrowheads="1"/>
            </p:cNvSpPr>
            <p:nvPr/>
          </p:nvSpPr>
          <p:spPr bwMode="auto">
            <a:xfrm>
              <a:off x="963" y="881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87096" name="Rectangle 14"/>
              <p:cNvSpPr>
                <a:spLocks noChangeArrowheads="1"/>
              </p:cNvSpPr>
              <p:nvPr/>
            </p:nvSpPr>
            <p:spPr bwMode="auto"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7" name="Rectangle 15"/>
              <p:cNvSpPr>
                <a:spLocks noChangeArrowheads="1"/>
              </p:cNvSpPr>
              <p:nvPr/>
            </p:nvSpPr>
            <p:spPr bwMode="auto"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8" name="Rectangle 16"/>
              <p:cNvSpPr>
                <a:spLocks noChangeArrowheads="1"/>
              </p:cNvSpPr>
              <p:nvPr/>
            </p:nvSpPr>
            <p:spPr bwMode="auto"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9" name="Rectangle 17"/>
              <p:cNvSpPr>
                <a:spLocks noChangeArrowheads="1"/>
              </p:cNvSpPr>
              <p:nvPr/>
            </p:nvSpPr>
            <p:spPr bwMode="auto"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100" name="Rectangle 18"/>
              <p:cNvSpPr>
                <a:spLocks noChangeArrowheads="1"/>
              </p:cNvSpPr>
              <p:nvPr/>
            </p:nvSpPr>
            <p:spPr bwMode="auto"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101" name="Rectangle 19"/>
              <p:cNvSpPr>
                <a:spLocks noChangeArrowheads="1"/>
              </p:cNvSpPr>
              <p:nvPr/>
            </p:nvSpPr>
            <p:spPr bwMode="auto"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102" name="Rectangle 20"/>
              <p:cNvSpPr>
                <a:spLocks noChangeArrowheads="1"/>
              </p:cNvSpPr>
              <p:nvPr/>
            </p:nvSpPr>
            <p:spPr bwMode="auto"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 flipV="1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87086" name="Rectangle 22"/>
              <p:cNvSpPr>
                <a:spLocks noChangeArrowheads="1"/>
              </p:cNvSpPr>
              <p:nvPr/>
            </p:nvSpPr>
            <p:spPr bwMode="auto">
              <a:xfrm flipV="1">
                <a:off x="1401" y="120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87" name="Rectangle 23"/>
              <p:cNvSpPr>
                <a:spLocks noChangeArrowheads="1"/>
              </p:cNvSpPr>
              <p:nvPr/>
            </p:nvSpPr>
            <p:spPr bwMode="auto">
              <a:xfrm flipV="1">
                <a:off x="1310" y="1280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88" name="Rectangle 24"/>
              <p:cNvSpPr>
                <a:spLocks noChangeArrowheads="1"/>
              </p:cNvSpPr>
              <p:nvPr/>
            </p:nvSpPr>
            <p:spPr bwMode="auto">
              <a:xfrm flipV="1">
                <a:off x="1414" y="134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89" name="Rectangle 25"/>
              <p:cNvSpPr>
                <a:spLocks noChangeArrowheads="1"/>
              </p:cNvSpPr>
              <p:nvPr/>
            </p:nvSpPr>
            <p:spPr bwMode="auto">
              <a:xfrm flipV="1">
                <a:off x="1525" y="127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0" name="Rectangle 26"/>
              <p:cNvSpPr>
                <a:spLocks noChangeArrowheads="1"/>
              </p:cNvSpPr>
              <p:nvPr/>
            </p:nvSpPr>
            <p:spPr bwMode="auto">
              <a:xfrm flipV="1">
                <a:off x="1404" y="145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1" name="Rectangle 27"/>
              <p:cNvSpPr>
                <a:spLocks noChangeArrowheads="1"/>
              </p:cNvSpPr>
              <p:nvPr/>
            </p:nvSpPr>
            <p:spPr bwMode="auto">
              <a:xfrm flipV="1">
                <a:off x="1507" y="137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2" name="Rectangle 28"/>
              <p:cNvSpPr>
                <a:spLocks noChangeArrowheads="1"/>
              </p:cNvSpPr>
              <p:nvPr/>
            </p:nvSpPr>
            <p:spPr bwMode="auto">
              <a:xfrm flipV="1">
                <a:off x="1596" y="148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3" name="Rectangle 29"/>
              <p:cNvSpPr>
                <a:spLocks noChangeArrowheads="1"/>
              </p:cNvSpPr>
              <p:nvPr/>
            </p:nvSpPr>
            <p:spPr bwMode="auto">
              <a:xfrm flipV="1">
                <a:off x="1841" y="163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4" name="Rectangle 30"/>
              <p:cNvSpPr>
                <a:spLocks noChangeArrowheads="1"/>
              </p:cNvSpPr>
              <p:nvPr/>
            </p:nvSpPr>
            <p:spPr bwMode="auto">
              <a:xfrm flipV="1">
                <a:off x="1568" y="150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095" name="Rectangle 31"/>
              <p:cNvSpPr>
                <a:spLocks noChangeArrowheads="1"/>
              </p:cNvSpPr>
              <p:nvPr/>
            </p:nvSpPr>
            <p:spPr bwMode="auto">
              <a:xfrm flipV="1">
                <a:off x="1664" y="1604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sp>
          <p:nvSpPr>
            <p:cNvPr id="87083" name="Rectangle 32"/>
            <p:cNvSpPr>
              <a:spLocks noChangeArrowheads="1"/>
            </p:cNvSpPr>
            <p:nvPr/>
          </p:nvSpPr>
          <p:spPr bwMode="auto">
            <a:xfrm>
              <a:off x="1568" y="1508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84" name="Rectangle 33"/>
            <p:cNvSpPr>
              <a:spLocks noChangeArrowheads="1"/>
            </p:cNvSpPr>
            <p:nvPr/>
          </p:nvSpPr>
          <p:spPr bwMode="auto">
            <a:xfrm>
              <a:off x="1813" y="133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85" name="Rectangle 34"/>
            <p:cNvSpPr>
              <a:spLocks noChangeArrowheads="1"/>
            </p:cNvSpPr>
            <p:nvPr/>
          </p:nvSpPr>
          <p:spPr bwMode="auto">
            <a:xfrm>
              <a:off x="1664" y="1604"/>
              <a:ext cx="67" cy="69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386388" y="2760663"/>
            <a:ext cx="1779587" cy="1687512"/>
            <a:chOff x="3393" y="1739"/>
            <a:chExt cx="1121" cy="1063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393" y="1739"/>
              <a:ext cx="999" cy="414"/>
              <a:chOff x="3393" y="1739"/>
              <a:chExt cx="999" cy="414"/>
            </a:xfrm>
          </p:grpSpPr>
          <p:sp>
            <p:nvSpPr>
              <p:cNvPr id="87064" name="Line 37"/>
              <p:cNvSpPr>
                <a:spLocks noChangeShapeType="1"/>
              </p:cNvSpPr>
              <p:nvPr/>
            </p:nvSpPr>
            <p:spPr bwMode="auto">
              <a:xfrm flipH="1">
                <a:off x="3431" y="1929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5" name="Line 38"/>
              <p:cNvSpPr>
                <a:spLocks noChangeShapeType="1"/>
              </p:cNvSpPr>
              <p:nvPr/>
            </p:nvSpPr>
            <p:spPr bwMode="auto">
              <a:xfrm>
                <a:off x="3393" y="2049"/>
                <a:ext cx="90" cy="10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6" name="Line 39"/>
              <p:cNvSpPr>
                <a:spLocks noChangeShapeType="1"/>
              </p:cNvSpPr>
              <p:nvPr/>
            </p:nvSpPr>
            <p:spPr bwMode="auto">
              <a:xfrm flipH="1">
                <a:off x="3527" y="2025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7" name="Line 40"/>
              <p:cNvSpPr>
                <a:spLocks noChangeShapeType="1"/>
              </p:cNvSpPr>
              <p:nvPr/>
            </p:nvSpPr>
            <p:spPr bwMode="auto">
              <a:xfrm flipV="1">
                <a:off x="3652" y="1964"/>
                <a:ext cx="31" cy="15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8" name="Line 41"/>
              <p:cNvSpPr>
                <a:spLocks noChangeShapeType="1"/>
              </p:cNvSpPr>
              <p:nvPr/>
            </p:nvSpPr>
            <p:spPr bwMode="auto">
              <a:xfrm>
                <a:off x="3607" y="1882"/>
                <a:ext cx="76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9" name="Line 42"/>
              <p:cNvSpPr>
                <a:spLocks noChangeShapeType="1"/>
              </p:cNvSpPr>
              <p:nvPr/>
            </p:nvSpPr>
            <p:spPr bwMode="auto">
              <a:xfrm flipH="1">
                <a:off x="4102" y="1747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70" name="Line 43"/>
              <p:cNvSpPr>
                <a:spLocks noChangeShapeType="1"/>
              </p:cNvSpPr>
              <p:nvPr/>
            </p:nvSpPr>
            <p:spPr bwMode="auto">
              <a:xfrm>
                <a:off x="4212" y="1739"/>
                <a:ext cx="15" cy="8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71" name="Line 44"/>
              <p:cNvSpPr>
                <a:spLocks noChangeShapeType="1"/>
              </p:cNvSpPr>
              <p:nvPr/>
            </p:nvSpPr>
            <p:spPr bwMode="auto">
              <a:xfrm>
                <a:off x="4355" y="1755"/>
                <a:ext cx="23" cy="7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72" name="Line 45"/>
              <p:cNvSpPr>
                <a:spLocks noChangeShapeType="1"/>
              </p:cNvSpPr>
              <p:nvPr/>
            </p:nvSpPr>
            <p:spPr bwMode="auto">
              <a:xfrm flipH="1" flipV="1">
                <a:off x="4318" y="1814"/>
                <a:ext cx="74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3998" y="2400"/>
              <a:ext cx="516" cy="402"/>
              <a:chOff x="3998" y="2400"/>
              <a:chExt cx="516" cy="402"/>
            </a:xfrm>
          </p:grpSpPr>
          <p:sp>
            <p:nvSpPr>
              <p:cNvPr id="87055" name="Line 47"/>
              <p:cNvSpPr>
                <a:spLocks noChangeShapeType="1"/>
              </p:cNvSpPr>
              <p:nvPr/>
            </p:nvSpPr>
            <p:spPr bwMode="auto">
              <a:xfrm flipH="1">
                <a:off x="4291" y="2484"/>
                <a:ext cx="30" cy="1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56" name="Line 48"/>
              <p:cNvSpPr>
                <a:spLocks noChangeShapeType="1"/>
              </p:cNvSpPr>
              <p:nvPr/>
            </p:nvSpPr>
            <p:spPr bwMode="auto">
              <a:xfrm flipH="1" flipV="1">
                <a:off x="4373" y="2400"/>
                <a:ext cx="89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57" name="Line 49"/>
              <p:cNvSpPr>
                <a:spLocks noChangeShapeType="1"/>
              </p:cNvSpPr>
              <p:nvPr/>
            </p:nvSpPr>
            <p:spPr bwMode="auto">
              <a:xfrm flipH="1">
                <a:off x="4469" y="2407"/>
                <a:ext cx="45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58" name="Line 50"/>
              <p:cNvSpPr>
                <a:spLocks noChangeShapeType="1"/>
              </p:cNvSpPr>
              <p:nvPr/>
            </p:nvSpPr>
            <p:spPr bwMode="auto">
              <a:xfrm flipV="1">
                <a:off x="4117" y="2541"/>
                <a:ext cx="90" cy="2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59" name="Line 51"/>
              <p:cNvSpPr>
                <a:spLocks noChangeShapeType="1"/>
              </p:cNvSpPr>
              <p:nvPr/>
            </p:nvSpPr>
            <p:spPr bwMode="auto">
              <a:xfrm flipV="1">
                <a:off x="4252" y="2549"/>
                <a:ext cx="15" cy="11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0" name="Line 52"/>
              <p:cNvSpPr>
                <a:spLocks noChangeShapeType="1"/>
              </p:cNvSpPr>
              <p:nvPr/>
            </p:nvSpPr>
            <p:spPr bwMode="auto">
              <a:xfrm flipH="1" flipV="1">
                <a:off x="4267" y="2698"/>
                <a:ext cx="67" cy="7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1" name="Line 53"/>
              <p:cNvSpPr>
                <a:spLocks noChangeShapeType="1"/>
              </p:cNvSpPr>
              <p:nvPr/>
            </p:nvSpPr>
            <p:spPr bwMode="auto">
              <a:xfrm flipH="1" flipV="1">
                <a:off x="4057" y="2615"/>
                <a:ext cx="60" cy="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2" name="Line 54"/>
              <p:cNvSpPr>
                <a:spLocks noChangeShapeType="1"/>
              </p:cNvSpPr>
              <p:nvPr/>
            </p:nvSpPr>
            <p:spPr bwMode="auto">
              <a:xfrm flipH="1">
                <a:off x="4073" y="2735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63" name="Line 55"/>
              <p:cNvSpPr>
                <a:spLocks noChangeShapeType="1"/>
              </p:cNvSpPr>
              <p:nvPr/>
            </p:nvSpPr>
            <p:spPr bwMode="auto">
              <a:xfrm flipH="1">
                <a:off x="3998" y="2689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7046" name="Line 56"/>
          <p:cNvSpPr>
            <a:spLocks noChangeShapeType="1"/>
          </p:cNvSpPr>
          <p:nvPr/>
        </p:nvSpPr>
        <p:spPr bwMode="auto">
          <a:xfrm flipH="1">
            <a:off x="5638800" y="2895600"/>
            <a:ext cx="1114425" cy="269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7" name="Line 57"/>
          <p:cNvSpPr>
            <a:spLocks noChangeShapeType="1"/>
          </p:cNvSpPr>
          <p:nvPr/>
        </p:nvSpPr>
        <p:spPr bwMode="auto">
          <a:xfrm flipH="1">
            <a:off x="6634163" y="2903538"/>
            <a:ext cx="111125" cy="1301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5257800" y="2527300"/>
            <a:ext cx="2286000" cy="2197100"/>
            <a:chOff x="5257800" y="2527300"/>
            <a:chExt cx="2286000" cy="2197100"/>
          </a:xfrm>
        </p:grpSpPr>
        <p:sp>
          <p:nvSpPr>
            <p:cNvPr id="87050" name="Oval 61"/>
            <p:cNvSpPr>
              <a:spLocks noChangeArrowheads="1"/>
            </p:cNvSpPr>
            <p:nvPr/>
          </p:nvSpPr>
          <p:spPr bwMode="auto">
            <a:xfrm>
              <a:off x="5257800" y="2819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51" name="Oval 62"/>
            <p:cNvSpPr>
              <a:spLocks noChangeArrowheads="1"/>
            </p:cNvSpPr>
            <p:nvPr/>
          </p:nvSpPr>
          <p:spPr bwMode="auto">
            <a:xfrm>
              <a:off x="6375400" y="2527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052" name="Oval 63"/>
            <p:cNvSpPr>
              <a:spLocks noChangeArrowheads="1"/>
            </p:cNvSpPr>
            <p:nvPr/>
          </p:nvSpPr>
          <p:spPr bwMode="auto">
            <a:xfrm>
              <a:off x="6096000" y="3581400"/>
              <a:ext cx="1447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945676" y="5512069"/>
            <a:ext cx="455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(average of all distances used)</a:t>
            </a:r>
          </a:p>
        </p:txBody>
      </p:sp>
      <p:sp>
        <p:nvSpPr>
          <p:cNvPr id="64" name="Line 56"/>
          <p:cNvSpPr>
            <a:spLocks noChangeShapeType="1"/>
          </p:cNvSpPr>
          <p:nvPr/>
        </p:nvSpPr>
        <p:spPr bwMode="auto">
          <a:xfrm flipH="1">
            <a:off x="5544979" y="3048000"/>
            <a:ext cx="1114425" cy="269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56"/>
          <p:cNvSpPr>
            <a:spLocks noChangeShapeType="1"/>
          </p:cNvSpPr>
          <p:nvPr/>
        </p:nvSpPr>
        <p:spPr bwMode="auto">
          <a:xfrm flipH="1">
            <a:off x="5532020" y="2737008"/>
            <a:ext cx="1114425" cy="269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56"/>
          <p:cNvSpPr>
            <a:spLocks noChangeShapeType="1"/>
          </p:cNvSpPr>
          <p:nvPr/>
        </p:nvSpPr>
        <p:spPr bwMode="auto">
          <a:xfrm flipH="1">
            <a:off x="5534318" y="2970252"/>
            <a:ext cx="1306512" cy="920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 flipH="1">
            <a:off x="5429251" y="2970252"/>
            <a:ext cx="1114425" cy="269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453188" y="2954338"/>
            <a:ext cx="111125" cy="1301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57"/>
          <p:cNvSpPr>
            <a:spLocks noChangeShapeType="1"/>
          </p:cNvSpPr>
          <p:nvPr/>
        </p:nvSpPr>
        <p:spPr bwMode="auto">
          <a:xfrm flipH="1">
            <a:off x="6756400" y="3001963"/>
            <a:ext cx="111125" cy="1301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57"/>
          <p:cNvSpPr>
            <a:spLocks noChangeShapeType="1"/>
          </p:cNvSpPr>
          <p:nvPr/>
        </p:nvSpPr>
        <p:spPr bwMode="auto">
          <a:xfrm flipH="1">
            <a:off x="6886575" y="2808288"/>
            <a:ext cx="111125" cy="1301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>
            <a:off x="5659438" y="3225800"/>
            <a:ext cx="974726" cy="10096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57"/>
          <p:cNvSpPr>
            <a:spLocks noChangeShapeType="1"/>
          </p:cNvSpPr>
          <p:nvPr/>
        </p:nvSpPr>
        <p:spPr bwMode="auto">
          <a:xfrm>
            <a:off x="5811838" y="3378200"/>
            <a:ext cx="974726" cy="10096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57"/>
          <p:cNvSpPr>
            <a:spLocks noChangeShapeType="1"/>
          </p:cNvSpPr>
          <p:nvPr/>
        </p:nvSpPr>
        <p:spPr bwMode="auto">
          <a:xfrm>
            <a:off x="5511801" y="3414713"/>
            <a:ext cx="974726" cy="10096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57"/>
          <p:cNvSpPr>
            <a:spLocks noChangeShapeType="1"/>
          </p:cNvSpPr>
          <p:nvPr/>
        </p:nvSpPr>
        <p:spPr bwMode="auto">
          <a:xfrm>
            <a:off x="5824539" y="3100387"/>
            <a:ext cx="974726" cy="10096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57"/>
          <p:cNvSpPr>
            <a:spLocks noChangeShapeType="1"/>
          </p:cNvSpPr>
          <p:nvPr/>
        </p:nvSpPr>
        <p:spPr bwMode="auto">
          <a:xfrm>
            <a:off x="5866104" y="3240127"/>
            <a:ext cx="974726" cy="100965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412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eisen-fig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22925" y="533400"/>
            <a:ext cx="321627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810000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End Result</a:t>
            </a:r>
            <a:endParaRPr lang="en-US" i="1">
              <a:effectLst>
                <a:outerShdw blurRad="38100" dist="38100" dir="2700000" algn="tl">
                  <a:srgbClr val="DDDDDD"/>
                </a:outerShdw>
              </a:effectLst>
              <a:ea typeface="+mj-ea"/>
              <a:cs typeface="+mj-cs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3733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Genes are grouped according to similarities in their expression levels across a variety of conditions.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6767513" y="76200"/>
            <a:ext cx="161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Conditions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 rot="-5400000">
            <a:off x="4114006" y="2053432"/>
            <a:ext cx="3354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Genes</a:t>
            </a:r>
          </a:p>
          <a:p>
            <a:pPr algn="ctr"/>
            <a:r>
              <a:rPr lang="en-US" sz="2000">
                <a:latin typeface="Calibri" charset="0"/>
              </a:rPr>
              <a:t>(clustered by similarity in expression profiles)</a:t>
            </a:r>
            <a:endParaRPr lang="en-US">
              <a:latin typeface="Calibri" charset="0"/>
            </a:endParaRP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5486400" y="43434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 flipV="1">
            <a:off x="5486400" y="9144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6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4191000"/>
            <a:ext cx="4419600" cy="2438400"/>
          </a:xfrm>
          <a:noFill/>
        </p:spPr>
        <p:txBody>
          <a:bodyPr/>
          <a:lstStyle/>
          <a:p>
            <a:pPr eaLnBrk="1" hangingPunct="1"/>
            <a:r>
              <a:rPr lang="en-US" sz="2200"/>
              <a:t>Place genes with similar expression profiles into clusters.</a:t>
            </a:r>
          </a:p>
          <a:p>
            <a:pPr eaLnBrk="1" hangingPunct="1"/>
            <a:r>
              <a:rPr lang="en-US" sz="2200"/>
              <a:t>Similarity is defined by Pearson correlation.</a:t>
            </a:r>
          </a:p>
        </p:txBody>
      </p:sp>
    </p:spTree>
    <p:extLst>
      <p:ext uri="{BB962C8B-B14F-4D97-AF65-F5344CB8AC3E}">
        <p14:creationId xmlns:p14="http://schemas.microsoft.com/office/powerpoint/2010/main" val="30706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K-means: The Algorithm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0461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>
                <a:ea typeface="+mn-ea"/>
                <a:cs typeface="+mn-cs"/>
              </a:rPr>
              <a:t>Given a set of numeric points in </a:t>
            </a:r>
            <a:r>
              <a:rPr lang="en-US" sz="2400" i="1">
                <a:ea typeface="+mn-ea"/>
                <a:cs typeface="+mn-cs"/>
              </a:rPr>
              <a:t>d</a:t>
            </a:r>
            <a:r>
              <a:rPr lang="en-US" sz="2400">
                <a:ea typeface="+mn-ea"/>
                <a:cs typeface="+mn-cs"/>
              </a:rPr>
              <a:t> dimensional space, and integer </a:t>
            </a:r>
            <a:r>
              <a:rPr lang="en-US" sz="2400" i="1">
                <a:ea typeface="+mn-ea"/>
                <a:cs typeface="+mn-cs"/>
              </a:rPr>
              <a:t>k</a:t>
            </a:r>
            <a:endParaRPr lang="en-US" sz="240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>
                <a:ea typeface="+mn-ea"/>
                <a:cs typeface="+mn-cs"/>
              </a:rPr>
              <a:t>Algorithm generates </a:t>
            </a:r>
            <a:r>
              <a:rPr lang="en-US" sz="2400" i="1">
                <a:ea typeface="+mn-ea"/>
                <a:cs typeface="+mn-cs"/>
              </a:rPr>
              <a:t>k</a:t>
            </a:r>
            <a:r>
              <a:rPr lang="en-US" sz="2400">
                <a:ea typeface="+mn-ea"/>
                <a:cs typeface="+mn-cs"/>
              </a:rPr>
              <a:t> (or fewer) clusters as follows: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sz="2400">
              <a:ea typeface="+mn-ea"/>
              <a:cs typeface="+mn-cs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990600" y="3124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endParaRPr lang="en-US">
              <a:latin typeface="Courier New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ourier New" charset="0"/>
              </a:rPr>
              <a:t>	</a:t>
            </a:r>
            <a:r>
              <a:rPr lang="en-US">
                <a:latin typeface="Calibri" charset="0"/>
              </a:rPr>
              <a:t>Assign all points to a cluster at random.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alibri" charset="0"/>
              </a:rPr>
              <a:t>	Repeat until stable: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alibri" charset="0"/>
              </a:rPr>
              <a:t>		- Compute centroid for each cluster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alibri" charset="0"/>
              </a:rPr>
              <a:t>		- Reassign each point to nearest centroid </a:t>
            </a:r>
          </a:p>
        </p:txBody>
      </p:sp>
    </p:spTree>
    <p:extLst>
      <p:ext uri="{BB962C8B-B14F-4D97-AF65-F5344CB8AC3E}">
        <p14:creationId xmlns:p14="http://schemas.microsoft.com/office/powerpoint/2010/main" val="2274900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 lists as a discovery tool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Depending on how the gene list was created, the genes can be used for discovering new things</a:t>
            </a:r>
          </a:p>
          <a:p>
            <a:pPr lvl="1"/>
            <a:r>
              <a:rPr lang="en-US" sz="2400"/>
              <a:t>For example if you have a cluster of highly correlated genes. One can look for novel Transcription Factor Binding sites by aligning the promoter regions of the genes in the cluster.</a:t>
            </a:r>
          </a:p>
          <a:p>
            <a:pPr lvl="1"/>
            <a:r>
              <a:rPr lang="en-US" sz="2400"/>
              <a:t>Many genes in the genome are still annotated as “unknown function”. Finding an “unknown” gene in a list consisting of genes only up-regulated by a given treatment allows the biologists to provide a putative function for the unknown gene.</a:t>
            </a:r>
          </a:p>
        </p:txBody>
      </p:sp>
    </p:spTree>
    <p:extLst>
      <p:ext uri="{BB962C8B-B14F-4D97-AF65-F5344CB8AC3E}">
        <p14:creationId xmlns:p14="http://schemas.microsoft.com/office/powerpoint/2010/main" val="31460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K-means: Example, k = 3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990600" y="1524000"/>
            <a:ext cx="6705600" cy="1752600"/>
            <a:chOff x="990600" y="1524000"/>
            <a:chExt cx="6705600" cy="1752600"/>
          </a:xfrm>
        </p:grpSpPr>
        <p:sp>
          <p:nvSpPr>
            <p:cNvPr id="95280" name="Rectangle 3"/>
            <p:cNvSpPr>
              <a:spLocks noChangeArrowheads="1"/>
            </p:cNvSpPr>
            <p:nvPr/>
          </p:nvSpPr>
          <p:spPr bwMode="auto">
            <a:xfrm>
              <a:off x="990600" y="1524000"/>
              <a:ext cx="2590800" cy="1752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81" name="Oval 4"/>
            <p:cNvSpPr>
              <a:spLocks noChangeArrowheads="1"/>
            </p:cNvSpPr>
            <p:nvPr/>
          </p:nvSpPr>
          <p:spPr bwMode="auto">
            <a:xfrm>
              <a:off x="1295400" y="17526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82" name="Oval 5"/>
            <p:cNvSpPr>
              <a:spLocks noChangeArrowheads="1"/>
            </p:cNvSpPr>
            <p:nvPr/>
          </p:nvSpPr>
          <p:spPr bwMode="auto">
            <a:xfrm>
              <a:off x="1524000" y="22860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83" name="Oval 6"/>
            <p:cNvSpPr>
              <a:spLocks noChangeArrowheads="1"/>
            </p:cNvSpPr>
            <p:nvPr/>
          </p:nvSpPr>
          <p:spPr bwMode="auto">
            <a:xfrm>
              <a:off x="1676400" y="19050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84" name="Oval 7"/>
            <p:cNvSpPr>
              <a:spLocks noChangeArrowheads="1"/>
            </p:cNvSpPr>
            <p:nvPr/>
          </p:nvSpPr>
          <p:spPr bwMode="auto">
            <a:xfrm>
              <a:off x="1752600" y="22098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85" name="Oval 8"/>
            <p:cNvSpPr>
              <a:spLocks noChangeArrowheads="1"/>
            </p:cNvSpPr>
            <p:nvPr/>
          </p:nvSpPr>
          <p:spPr bwMode="auto">
            <a:xfrm>
              <a:off x="1143000" y="20574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86" name="Oval 9"/>
            <p:cNvSpPr>
              <a:spLocks noChangeArrowheads="1"/>
            </p:cNvSpPr>
            <p:nvPr/>
          </p:nvSpPr>
          <p:spPr bwMode="auto">
            <a:xfrm>
              <a:off x="2971800" y="21336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87" name="Oval 10"/>
            <p:cNvSpPr>
              <a:spLocks noChangeArrowheads="1"/>
            </p:cNvSpPr>
            <p:nvPr/>
          </p:nvSpPr>
          <p:spPr bwMode="auto">
            <a:xfrm>
              <a:off x="3276600" y="24384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88" name="Oval 11"/>
            <p:cNvSpPr>
              <a:spLocks noChangeArrowheads="1"/>
            </p:cNvSpPr>
            <p:nvPr/>
          </p:nvSpPr>
          <p:spPr bwMode="auto">
            <a:xfrm>
              <a:off x="2819400" y="23622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89" name="Oval 12"/>
            <p:cNvSpPr>
              <a:spLocks noChangeArrowheads="1"/>
            </p:cNvSpPr>
            <p:nvPr/>
          </p:nvSpPr>
          <p:spPr bwMode="auto">
            <a:xfrm>
              <a:off x="3048000" y="25908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90" name="Oval 13"/>
            <p:cNvSpPr>
              <a:spLocks noChangeArrowheads="1"/>
            </p:cNvSpPr>
            <p:nvPr/>
          </p:nvSpPr>
          <p:spPr bwMode="auto">
            <a:xfrm>
              <a:off x="1752600" y="17526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91" name="Oval 14"/>
            <p:cNvSpPr>
              <a:spLocks noChangeArrowheads="1"/>
            </p:cNvSpPr>
            <p:nvPr/>
          </p:nvSpPr>
          <p:spPr bwMode="auto">
            <a:xfrm>
              <a:off x="3352800" y="28956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92" name="Oval 15"/>
            <p:cNvSpPr>
              <a:spLocks noChangeArrowheads="1"/>
            </p:cNvSpPr>
            <p:nvPr/>
          </p:nvSpPr>
          <p:spPr bwMode="auto">
            <a:xfrm>
              <a:off x="1295400" y="27432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93" name="Oval 16"/>
            <p:cNvSpPr>
              <a:spLocks noChangeArrowheads="1"/>
            </p:cNvSpPr>
            <p:nvPr/>
          </p:nvSpPr>
          <p:spPr bwMode="auto">
            <a:xfrm>
              <a:off x="1447800" y="30480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94" name="Oval 17"/>
            <p:cNvSpPr>
              <a:spLocks noChangeArrowheads="1"/>
            </p:cNvSpPr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95" name="Oval 18"/>
            <p:cNvSpPr>
              <a:spLocks noChangeArrowheads="1"/>
            </p:cNvSpPr>
            <p:nvPr/>
          </p:nvSpPr>
          <p:spPr bwMode="auto">
            <a:xfrm>
              <a:off x="1600200" y="2819400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96" name="Oval 19"/>
            <p:cNvSpPr>
              <a:spLocks noChangeArrowheads="1"/>
            </p:cNvSpPr>
            <p:nvPr/>
          </p:nvSpPr>
          <p:spPr bwMode="auto">
            <a:xfrm>
              <a:off x="1905000" y="2667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97" name="Oval 20"/>
            <p:cNvSpPr>
              <a:spLocks noChangeArrowheads="1"/>
            </p:cNvSpPr>
            <p:nvPr/>
          </p:nvSpPr>
          <p:spPr bwMode="auto">
            <a:xfrm>
              <a:off x="1447800" y="1981200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98" name="Oval 21"/>
            <p:cNvSpPr>
              <a:spLocks noChangeArrowheads="1"/>
            </p:cNvSpPr>
            <p:nvPr/>
          </p:nvSpPr>
          <p:spPr bwMode="auto">
            <a:xfrm>
              <a:off x="2286000" y="2362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462" name="Text Box 22"/>
            <p:cNvSpPr txBox="1">
              <a:spLocks noChangeArrowheads="1"/>
            </p:cNvSpPr>
            <p:nvPr/>
          </p:nvSpPr>
          <p:spPr bwMode="auto">
            <a:xfrm>
              <a:off x="3505200" y="1524000"/>
              <a:ext cx="4191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b="1" u="sng">
                  <a:effectLst>
                    <a:outerShdw blurRad="38100" dist="38100" dir="2700000" algn="tl">
                      <a:srgbClr val="DDDDDD"/>
                    </a:outerShdw>
                  </a:effectLst>
                  <a:ea typeface="+mn-ea"/>
                  <a:cs typeface="+mn-cs"/>
                </a:rPr>
                <a:t>Step 1:</a:t>
              </a:r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ea typeface="+mn-ea"/>
                  <a:cs typeface="+mn-cs"/>
                </a:rPr>
                <a:t>  Make random assignments and compute centroids (big dots)</a:t>
              </a:r>
              <a:endParaRPr lang="en-US" b="1" u="sng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235376" y="3048000"/>
            <a:ext cx="6841824" cy="1752600"/>
            <a:chOff x="1235376" y="3048000"/>
            <a:chExt cx="6841824" cy="1752600"/>
          </a:xfrm>
        </p:grpSpPr>
        <p:sp>
          <p:nvSpPr>
            <p:cNvPr id="95259" name="Rectangle 23"/>
            <p:cNvSpPr>
              <a:spLocks noChangeArrowheads="1"/>
            </p:cNvSpPr>
            <p:nvPr/>
          </p:nvSpPr>
          <p:spPr bwMode="auto">
            <a:xfrm>
              <a:off x="5486400" y="3048000"/>
              <a:ext cx="2590800" cy="1752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0" name="Oval 24"/>
            <p:cNvSpPr>
              <a:spLocks noChangeArrowheads="1"/>
            </p:cNvSpPr>
            <p:nvPr/>
          </p:nvSpPr>
          <p:spPr bwMode="auto">
            <a:xfrm>
              <a:off x="5791200" y="32766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1" name="Oval 25"/>
            <p:cNvSpPr>
              <a:spLocks noChangeArrowheads="1"/>
            </p:cNvSpPr>
            <p:nvPr/>
          </p:nvSpPr>
          <p:spPr bwMode="auto">
            <a:xfrm>
              <a:off x="6019800" y="38100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2" name="Oval 26"/>
            <p:cNvSpPr>
              <a:spLocks noChangeArrowheads="1"/>
            </p:cNvSpPr>
            <p:nvPr/>
          </p:nvSpPr>
          <p:spPr bwMode="auto">
            <a:xfrm>
              <a:off x="6172200" y="34290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3" name="Oval 27"/>
            <p:cNvSpPr>
              <a:spLocks noChangeArrowheads="1"/>
            </p:cNvSpPr>
            <p:nvPr/>
          </p:nvSpPr>
          <p:spPr bwMode="auto">
            <a:xfrm>
              <a:off x="6248400" y="37338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4" name="Oval 28"/>
            <p:cNvSpPr>
              <a:spLocks noChangeArrowheads="1"/>
            </p:cNvSpPr>
            <p:nvPr/>
          </p:nvSpPr>
          <p:spPr bwMode="auto">
            <a:xfrm>
              <a:off x="5638800" y="35814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5" name="Oval 29"/>
            <p:cNvSpPr>
              <a:spLocks noChangeArrowheads="1"/>
            </p:cNvSpPr>
            <p:nvPr/>
          </p:nvSpPr>
          <p:spPr bwMode="auto"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6" name="Oval 30"/>
            <p:cNvSpPr>
              <a:spLocks noChangeArrowheads="1"/>
            </p:cNvSpPr>
            <p:nvPr/>
          </p:nvSpPr>
          <p:spPr bwMode="auto">
            <a:xfrm>
              <a:off x="7772400" y="3962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7" name="Oval 31"/>
            <p:cNvSpPr>
              <a:spLocks noChangeArrowheads="1"/>
            </p:cNvSpPr>
            <p:nvPr/>
          </p:nvSpPr>
          <p:spPr bwMode="auto">
            <a:xfrm>
              <a:off x="73152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8" name="Oval 32"/>
            <p:cNvSpPr>
              <a:spLocks noChangeArrowheads="1"/>
            </p:cNvSpPr>
            <p:nvPr/>
          </p:nvSpPr>
          <p:spPr bwMode="auto">
            <a:xfrm>
              <a:off x="7543800" y="4114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69" name="Oval 33"/>
            <p:cNvSpPr>
              <a:spLocks noChangeArrowheads="1"/>
            </p:cNvSpPr>
            <p:nvPr/>
          </p:nvSpPr>
          <p:spPr bwMode="auto">
            <a:xfrm>
              <a:off x="6248400" y="32766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70" name="Oval 34"/>
            <p:cNvSpPr>
              <a:spLocks noChangeArrowheads="1"/>
            </p:cNvSpPr>
            <p:nvPr/>
          </p:nvSpPr>
          <p:spPr bwMode="auto">
            <a:xfrm>
              <a:off x="7848600" y="44196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71" name="Oval 35"/>
            <p:cNvSpPr>
              <a:spLocks noChangeArrowheads="1"/>
            </p:cNvSpPr>
            <p:nvPr/>
          </p:nvSpPr>
          <p:spPr bwMode="auto">
            <a:xfrm>
              <a:off x="5791200" y="4267200"/>
              <a:ext cx="76200" cy="762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72" name="Oval 36"/>
            <p:cNvSpPr>
              <a:spLocks noChangeArrowheads="1"/>
            </p:cNvSpPr>
            <p:nvPr/>
          </p:nvSpPr>
          <p:spPr bwMode="auto">
            <a:xfrm>
              <a:off x="5943600" y="4572000"/>
              <a:ext cx="76200" cy="762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73" name="Oval 37"/>
            <p:cNvSpPr>
              <a:spLocks noChangeArrowheads="1"/>
            </p:cNvSpPr>
            <p:nvPr/>
          </p:nvSpPr>
          <p:spPr bwMode="auto">
            <a:xfrm>
              <a:off x="6172200" y="4572000"/>
              <a:ext cx="76200" cy="762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74" name="Oval 38"/>
            <p:cNvSpPr>
              <a:spLocks noChangeArrowheads="1"/>
            </p:cNvSpPr>
            <p:nvPr/>
          </p:nvSpPr>
          <p:spPr bwMode="auto">
            <a:xfrm>
              <a:off x="6096000" y="4343400"/>
              <a:ext cx="76200" cy="762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75" name="Oval 39"/>
            <p:cNvSpPr>
              <a:spLocks noChangeArrowheads="1"/>
            </p:cNvSpPr>
            <p:nvPr/>
          </p:nvSpPr>
          <p:spPr bwMode="auto">
            <a:xfrm>
              <a:off x="6400800" y="4191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76" name="Oval 40"/>
            <p:cNvSpPr>
              <a:spLocks noChangeArrowheads="1"/>
            </p:cNvSpPr>
            <p:nvPr/>
          </p:nvSpPr>
          <p:spPr bwMode="auto">
            <a:xfrm>
              <a:off x="5943600" y="3505200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77" name="Oval 41"/>
            <p:cNvSpPr>
              <a:spLocks noChangeArrowheads="1"/>
            </p:cNvSpPr>
            <p:nvPr/>
          </p:nvSpPr>
          <p:spPr bwMode="auto">
            <a:xfrm>
              <a:off x="6781800" y="3886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78" name="Line 42"/>
            <p:cNvSpPr>
              <a:spLocks noChangeShapeType="1"/>
            </p:cNvSpPr>
            <p:nvPr/>
          </p:nvSpPr>
          <p:spPr bwMode="auto">
            <a:xfrm flipH="1" flipV="1">
              <a:off x="7010400" y="4038600"/>
              <a:ext cx="533400" cy="76200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ysDot"/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483" name="Text Box 43"/>
            <p:cNvSpPr txBox="1">
              <a:spLocks noChangeArrowheads="1"/>
            </p:cNvSpPr>
            <p:nvPr/>
          </p:nvSpPr>
          <p:spPr bwMode="auto">
            <a:xfrm>
              <a:off x="1235376" y="3657600"/>
              <a:ext cx="4191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b="1" u="sng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+mn-ea"/>
                  <a:cs typeface="+mn-cs"/>
                </a:rPr>
                <a:t>Step 2: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ea typeface="+mn-ea"/>
                  <a:cs typeface="+mn-cs"/>
                </a:rPr>
                <a:t>  Assign points to nearest </a:t>
              </a:r>
              <a:r>
                <a:rPr lang="en-US" dirty="0" err="1">
                  <a:effectLst>
                    <a:outerShdw blurRad="38100" dist="38100" dir="2700000" algn="tl">
                      <a:srgbClr val="DDDDDD"/>
                    </a:outerShdw>
                  </a:effectLst>
                  <a:ea typeface="+mn-ea"/>
                  <a:cs typeface="+mn-cs"/>
                </a:rPr>
                <a:t>centroids</a:t>
              </a:r>
              <a:endParaRPr lang="en-US" b="1" u="sng" dirty="0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+mn-cs"/>
              </a:endParaRP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914400" y="4648200"/>
            <a:ext cx="6858000" cy="1752600"/>
            <a:chOff x="914400" y="4648200"/>
            <a:chExt cx="6858000" cy="1752600"/>
          </a:xfrm>
        </p:grpSpPr>
        <p:sp>
          <p:nvSpPr>
            <p:cNvPr id="95239" name="Rectangle 44"/>
            <p:cNvSpPr>
              <a:spLocks noChangeArrowheads="1"/>
            </p:cNvSpPr>
            <p:nvPr/>
          </p:nvSpPr>
          <p:spPr bwMode="auto">
            <a:xfrm>
              <a:off x="914400" y="4648200"/>
              <a:ext cx="2590800" cy="1752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0" name="Oval 45"/>
            <p:cNvSpPr>
              <a:spLocks noChangeArrowheads="1"/>
            </p:cNvSpPr>
            <p:nvPr/>
          </p:nvSpPr>
          <p:spPr bwMode="auto">
            <a:xfrm>
              <a:off x="1219200" y="48768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1" name="Oval 46"/>
            <p:cNvSpPr>
              <a:spLocks noChangeArrowheads="1"/>
            </p:cNvSpPr>
            <p:nvPr/>
          </p:nvSpPr>
          <p:spPr bwMode="auto">
            <a:xfrm>
              <a:off x="1447800" y="54102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2" name="Oval 47"/>
            <p:cNvSpPr>
              <a:spLocks noChangeArrowheads="1"/>
            </p:cNvSpPr>
            <p:nvPr/>
          </p:nvSpPr>
          <p:spPr bwMode="auto">
            <a:xfrm>
              <a:off x="1600200" y="50292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3" name="Oval 48"/>
            <p:cNvSpPr>
              <a:spLocks noChangeArrowheads="1"/>
            </p:cNvSpPr>
            <p:nvPr/>
          </p:nvSpPr>
          <p:spPr bwMode="auto">
            <a:xfrm>
              <a:off x="1676400" y="53340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4" name="Oval 49"/>
            <p:cNvSpPr>
              <a:spLocks noChangeArrowheads="1"/>
            </p:cNvSpPr>
            <p:nvPr/>
          </p:nvSpPr>
          <p:spPr bwMode="auto">
            <a:xfrm>
              <a:off x="1066800" y="51816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5" name="Oval 50"/>
            <p:cNvSpPr>
              <a:spLocks noChangeArrowheads="1"/>
            </p:cNvSpPr>
            <p:nvPr/>
          </p:nvSpPr>
          <p:spPr bwMode="auto">
            <a:xfrm>
              <a:off x="2895600" y="5257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6" name="Oval 51"/>
            <p:cNvSpPr>
              <a:spLocks noChangeArrowheads="1"/>
            </p:cNvSpPr>
            <p:nvPr/>
          </p:nvSpPr>
          <p:spPr bwMode="auto">
            <a:xfrm>
              <a:off x="3200400" y="55626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7" name="Oval 52"/>
            <p:cNvSpPr>
              <a:spLocks noChangeArrowheads="1"/>
            </p:cNvSpPr>
            <p:nvPr/>
          </p:nvSpPr>
          <p:spPr bwMode="auto">
            <a:xfrm>
              <a:off x="2743200" y="5486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8" name="Oval 53"/>
            <p:cNvSpPr>
              <a:spLocks noChangeArrowheads="1"/>
            </p:cNvSpPr>
            <p:nvPr/>
          </p:nvSpPr>
          <p:spPr bwMode="auto">
            <a:xfrm>
              <a:off x="2971800" y="57150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49" name="Oval 54"/>
            <p:cNvSpPr>
              <a:spLocks noChangeArrowheads="1"/>
            </p:cNvSpPr>
            <p:nvPr/>
          </p:nvSpPr>
          <p:spPr bwMode="auto">
            <a:xfrm>
              <a:off x="1676400" y="487680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50" name="Oval 55"/>
            <p:cNvSpPr>
              <a:spLocks noChangeArrowheads="1"/>
            </p:cNvSpPr>
            <p:nvPr/>
          </p:nvSpPr>
          <p:spPr bwMode="auto">
            <a:xfrm>
              <a:off x="3276600" y="6019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51" name="Oval 56"/>
            <p:cNvSpPr>
              <a:spLocks noChangeArrowheads="1"/>
            </p:cNvSpPr>
            <p:nvPr/>
          </p:nvSpPr>
          <p:spPr bwMode="auto">
            <a:xfrm>
              <a:off x="1219200" y="5867400"/>
              <a:ext cx="76200" cy="762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52" name="Oval 57"/>
            <p:cNvSpPr>
              <a:spLocks noChangeArrowheads="1"/>
            </p:cNvSpPr>
            <p:nvPr/>
          </p:nvSpPr>
          <p:spPr bwMode="auto">
            <a:xfrm>
              <a:off x="1371600" y="6172200"/>
              <a:ext cx="76200" cy="762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53" name="Oval 58"/>
            <p:cNvSpPr>
              <a:spLocks noChangeArrowheads="1"/>
            </p:cNvSpPr>
            <p:nvPr/>
          </p:nvSpPr>
          <p:spPr bwMode="auto">
            <a:xfrm>
              <a:off x="1600200" y="6172200"/>
              <a:ext cx="76200" cy="762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54" name="Oval 59"/>
            <p:cNvSpPr>
              <a:spLocks noChangeArrowheads="1"/>
            </p:cNvSpPr>
            <p:nvPr/>
          </p:nvSpPr>
          <p:spPr bwMode="auto">
            <a:xfrm>
              <a:off x="1524000" y="5943600"/>
              <a:ext cx="76200" cy="762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55" name="Oval 60"/>
            <p:cNvSpPr>
              <a:spLocks noChangeArrowheads="1"/>
            </p:cNvSpPr>
            <p:nvPr/>
          </p:nvSpPr>
          <p:spPr bwMode="auto">
            <a:xfrm>
              <a:off x="1295400" y="5943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56" name="Oval 61"/>
            <p:cNvSpPr>
              <a:spLocks noChangeArrowheads="1"/>
            </p:cNvSpPr>
            <p:nvPr/>
          </p:nvSpPr>
          <p:spPr bwMode="auto">
            <a:xfrm>
              <a:off x="1371600" y="5105400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5257" name="Oval 62"/>
            <p:cNvSpPr>
              <a:spLocks noChangeArrowheads="1"/>
            </p:cNvSpPr>
            <p:nvPr/>
          </p:nvSpPr>
          <p:spPr bwMode="auto">
            <a:xfrm>
              <a:off x="2971800" y="55626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503" name="Text Box 63"/>
            <p:cNvSpPr txBox="1">
              <a:spLocks noChangeArrowheads="1"/>
            </p:cNvSpPr>
            <p:nvPr/>
          </p:nvSpPr>
          <p:spPr bwMode="auto">
            <a:xfrm>
              <a:off x="3581400" y="5715000"/>
              <a:ext cx="4191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b="1" u="sng">
                  <a:effectLst>
                    <a:outerShdw blurRad="38100" dist="38100" dir="2700000" algn="tl">
                      <a:srgbClr val="DDDDDD"/>
                    </a:outerShdw>
                  </a:effectLst>
                  <a:ea typeface="+mn-ea"/>
                  <a:cs typeface="+mn-cs"/>
                </a:rPr>
                <a:t>Step 3:</a:t>
              </a:r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  <a:ea typeface="+mn-ea"/>
                  <a:cs typeface="+mn-cs"/>
                </a:rPr>
                <a:t>  Re-compute centroids (in this example, solution is now stable)</a:t>
              </a:r>
              <a:endParaRPr lang="en-US" b="1" u="sng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4022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Grp="1" noChangeAspect="1"/>
          </p:cNvGraphicFramePr>
          <p:nvPr>
            <p:ph/>
          </p:nvPr>
        </p:nvGraphicFramePr>
        <p:xfrm>
          <a:off x="2362200" y="2286000"/>
          <a:ext cx="455295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Image" r:id="rId4" imgW="4552381" imgH="3028571" progId="">
                  <p:embed/>
                </p:oleObj>
              </mc:Choice>
              <mc:Fallback>
                <p:oleObj name="Image" r:id="rId4" imgW="4552381" imgH="3028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455295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Text Box 6"/>
          <p:cNvSpPr txBox="1">
            <a:spLocks noChangeArrowheads="1"/>
          </p:cNvSpPr>
          <p:nvPr/>
        </p:nvSpPr>
        <p:spPr bwMode="auto">
          <a:xfrm>
            <a:off x="1066800" y="5334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Calibri" charset="0"/>
              </a:rPr>
              <a:t>K-means weaknesses: can give you a different result each time with exactly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42886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K-means: 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eaLnBrk="1" hangingPunct="1"/>
            <a:r>
              <a:rPr lang="en-US" sz="2000" dirty="0"/>
              <a:t>Must choose parameter </a:t>
            </a:r>
            <a:r>
              <a:rPr lang="en-US" sz="2000" i="1" dirty="0" err="1"/>
              <a:t>k</a:t>
            </a:r>
            <a:r>
              <a:rPr lang="en-US" sz="2000" dirty="0"/>
              <a:t> in advance, or try many values.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Data must be numerical and must be compared via Euclidean distance (there is a variant called the </a:t>
            </a:r>
            <a:r>
              <a:rPr lang="en-US" sz="2000" i="1" dirty="0" err="1"/>
              <a:t>k</a:t>
            </a:r>
            <a:r>
              <a:rPr lang="en-US" sz="2000" dirty="0"/>
              <a:t>-medians algorithm to address these concerns)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algorithm works best on data which contains spherical clusters; clusters with other geometry may not be found.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algorithm is sensitive to </a:t>
            </a:r>
            <a:r>
              <a:rPr lang="en-US" sz="2000" i="1" dirty="0"/>
              <a:t>outliers</a:t>
            </a:r>
            <a:r>
              <a:rPr lang="en-US" sz="2000" dirty="0"/>
              <a:t>---points which do not belong in any cluster.  These can distort the </a:t>
            </a:r>
            <a:r>
              <a:rPr lang="en-US" sz="2000" dirty="0" err="1"/>
              <a:t>centroid</a:t>
            </a:r>
            <a:r>
              <a:rPr lang="en-US" sz="2000" dirty="0"/>
              <a:t> positions and ruin the clustering.</a:t>
            </a:r>
          </a:p>
        </p:txBody>
      </p:sp>
    </p:spTree>
    <p:extLst>
      <p:ext uri="{BB962C8B-B14F-4D97-AF65-F5344CB8AC3E}">
        <p14:creationId xmlns:p14="http://schemas.microsoft.com/office/powerpoint/2010/main" val="17781422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Clustering has no one answer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 Given a collection of objects, put objects into groups based on similarity.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It really depends on how you measure similarity/dissimilarity</a:t>
            </a:r>
          </a:p>
        </p:txBody>
      </p:sp>
    </p:spTree>
    <p:extLst>
      <p:ext uri="{BB962C8B-B14F-4D97-AF65-F5344CB8AC3E}">
        <p14:creationId xmlns:p14="http://schemas.microsoft.com/office/powerpoint/2010/main" val="12752095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Grp="1" noChangeAspect="1"/>
          </p:cNvGraphicFramePr>
          <p:nvPr>
            <p:ph/>
          </p:nvPr>
        </p:nvGraphicFramePr>
        <p:xfrm>
          <a:off x="1600200" y="2362200"/>
          <a:ext cx="5713413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name="Image" r:id="rId4" imgW="4419048" imgH="1914286" progId="">
                  <p:embed/>
                </p:oleObj>
              </mc:Choice>
              <mc:Fallback>
                <p:oleObj name="Image" r:id="rId4" imgW="4419048" imgH="19142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5713413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idea is to classify distinct groups: other methods seek to directly optimize this trait in classification</a:t>
            </a:r>
          </a:p>
        </p:txBody>
      </p:sp>
      <p:sp>
        <p:nvSpPr>
          <p:cNvPr id="58372" name="Text Box 8"/>
          <p:cNvSpPr txBox="1">
            <a:spLocks noChangeArrowheads="1"/>
          </p:cNvSpPr>
          <p:nvPr/>
        </p:nvSpPr>
        <p:spPr bwMode="auto">
          <a:xfrm>
            <a:off x="1295400" y="3810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0AD00"/>
                </a:solidFill>
              </a:rPr>
              <a:t>Judging the Quality of a Cluster</a:t>
            </a:r>
          </a:p>
        </p:txBody>
      </p:sp>
    </p:spTree>
    <p:extLst>
      <p:ext uri="{BB962C8B-B14F-4D97-AF65-F5344CB8AC3E}">
        <p14:creationId xmlns:p14="http://schemas.microsoft.com/office/powerpoint/2010/main" val="1347104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Grp="1" noChangeAspect="1"/>
          </p:cNvGraphicFramePr>
          <p:nvPr>
            <p:ph/>
          </p:nvPr>
        </p:nvGraphicFramePr>
        <p:xfrm>
          <a:off x="228600" y="1219200"/>
          <a:ext cx="6172200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2" name="Image" r:id="rId4" imgW="4358280" imgH="2419502" progId="">
                  <p:embed/>
                </p:oleObj>
              </mc:Choice>
              <mc:Fallback>
                <p:oleObj name="Image" r:id="rId4" imgW="4358280" imgH="24195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6172200" cy="342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6"/>
          <p:cNvSpPr txBox="1">
            <a:spLocks noChangeArrowheads="1"/>
          </p:cNvSpPr>
          <p:nvPr/>
        </p:nvSpPr>
        <p:spPr bwMode="auto">
          <a:xfrm>
            <a:off x="228600" y="4922340"/>
            <a:ext cx="58674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Silhouette Width          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Sil</a:t>
            </a:r>
            <a:r>
              <a:rPr lang="en-US" baseline="-25000" dirty="0" err="1"/>
              <a:t>i</a:t>
            </a:r>
            <a:r>
              <a:rPr lang="en-US" dirty="0"/>
              <a:t> = (b</a:t>
            </a:r>
            <a:r>
              <a:rPr lang="en-US" baseline="-25000" dirty="0"/>
              <a:t>i</a:t>
            </a:r>
            <a:r>
              <a:rPr lang="en-US" dirty="0"/>
              <a:t>-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)/max(a</a:t>
            </a:r>
            <a:r>
              <a:rPr lang="en-US" baseline="-25000" dirty="0" err="1"/>
              <a:t>i</a:t>
            </a:r>
            <a:r>
              <a:rPr lang="en-US" dirty="0" err="1"/>
              <a:t>,b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-average within cluster distance with respect to gene </a:t>
            </a:r>
            <a:r>
              <a:rPr lang="en-US" dirty="0" err="1"/>
              <a:t>i</a:t>
            </a:r>
            <a:r>
              <a:rPr lang="en-US" dirty="0"/>
              <a:t>  </a:t>
            </a:r>
          </a:p>
          <a:p>
            <a:pPr>
              <a:spcBef>
                <a:spcPct val="50000"/>
              </a:spcBef>
            </a:pPr>
            <a:r>
              <a:rPr lang="en-US" dirty="0"/>
              <a:t>b</a:t>
            </a:r>
            <a:r>
              <a:rPr lang="en-US" baseline="-25000" dirty="0"/>
              <a:t>i</a:t>
            </a:r>
            <a:r>
              <a:rPr lang="en-US" dirty="0"/>
              <a:t>-average between cluster distance with respect to gene </a:t>
            </a:r>
            <a:r>
              <a:rPr lang="en-US" dirty="0" err="1"/>
              <a:t>i</a:t>
            </a:r>
            <a:r>
              <a:rPr lang="en-US" dirty="0"/>
              <a:t>   </a:t>
            </a:r>
          </a:p>
        </p:txBody>
      </p:sp>
      <p:sp>
        <p:nvSpPr>
          <p:cNvPr id="60420" name="Text Box 9"/>
          <p:cNvSpPr txBox="1">
            <a:spLocks noChangeArrowheads="1"/>
          </p:cNvSpPr>
          <p:nvPr/>
        </p:nvSpPr>
        <p:spPr bwMode="auto">
          <a:xfrm>
            <a:off x="762000" y="3048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F0AD00"/>
                </a:solidFill>
              </a:rPr>
              <a:t>Measuring the Quality of Clusters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 rot="3033539">
            <a:off x="7086600" y="1524000"/>
            <a:ext cx="533400" cy="2362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 rot="3185034">
            <a:off x="7391400" y="2057400"/>
            <a:ext cx="533400" cy="23622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553200" y="4114800"/>
            <a:ext cx="21875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Will lead to low or negative Silhouette values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1905000"/>
            <a:ext cx="2895600" cy="1190625"/>
            <a:chOff x="0" y="1200"/>
            <a:chExt cx="1824" cy="750"/>
          </a:xfrm>
        </p:grpSpPr>
        <p:sp>
          <p:nvSpPr>
            <p:cNvPr id="60425" name="Text Box 15"/>
            <p:cNvSpPr txBox="1">
              <a:spLocks noChangeArrowheads="1"/>
            </p:cNvSpPr>
            <p:nvPr/>
          </p:nvSpPr>
          <p:spPr bwMode="auto">
            <a:xfrm>
              <a:off x="0" y="1200"/>
              <a:ext cx="1200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This guy has a low a</a:t>
              </a:r>
              <a:r>
                <a:rPr lang="en-US" baseline="-25000"/>
                <a:t>i</a:t>
              </a:r>
              <a:r>
                <a:rPr lang="en-US"/>
                <a:t> and a big b</a:t>
              </a:r>
              <a:r>
                <a:rPr lang="en-US" baseline="-25000"/>
                <a:t>i</a:t>
              </a:r>
              <a:r>
                <a:rPr lang="en-US"/>
                <a:t> so a high Silhouette value</a:t>
              </a:r>
            </a:p>
          </p:txBody>
        </p:sp>
        <p:sp>
          <p:nvSpPr>
            <p:cNvPr id="60426" name="Line 16"/>
            <p:cNvSpPr>
              <a:spLocks noChangeShapeType="1"/>
            </p:cNvSpPr>
            <p:nvPr/>
          </p:nvSpPr>
          <p:spPr bwMode="auto">
            <a:xfrm>
              <a:off x="1056" y="14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nimBg="1"/>
      <p:bldP spid="19467" grpId="0" animBg="1"/>
      <p:bldP spid="194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Silhouette Plot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3"/>
          <a:srcRect l="20786" t="31236" r="50116" b="38806"/>
          <a:stretch>
            <a:fillRect/>
          </a:stretch>
        </p:blipFill>
        <p:spPr bwMode="auto">
          <a:xfrm>
            <a:off x="1676400" y="1852306"/>
            <a:ext cx="5562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747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9B38-C30B-B74F-8E95-DE4B6379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the Breast Cancer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DE45-EBB9-FB48-AAC9-158202E242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best way to cluster the 15k </a:t>
            </a:r>
            <a:r>
              <a:rPr lang="en-US"/>
              <a:t>patients dataset?</a:t>
            </a:r>
          </a:p>
        </p:txBody>
      </p:sp>
    </p:spTree>
    <p:extLst>
      <p:ext uri="{BB962C8B-B14F-4D97-AF65-F5344CB8AC3E}">
        <p14:creationId xmlns:p14="http://schemas.microsoft.com/office/powerpoint/2010/main" val="425085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300" dirty="0">
                <a:ea typeface="+mj-ea"/>
                <a:cs typeface="+mj-cs"/>
              </a:rPr>
              <a:t>Gene expression can be assayed across many different conditions</a:t>
            </a:r>
            <a:endParaRPr lang="en-US" sz="1300" dirty="0">
              <a:ea typeface="+mj-ea"/>
              <a:cs typeface="+mj-cs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553200" y="2133600"/>
            <a:ext cx="762000" cy="2057400"/>
            <a:chOff x="4368" y="1488"/>
            <a:chExt cx="480" cy="1296"/>
          </a:xfrm>
        </p:grpSpPr>
        <p:sp>
          <p:nvSpPr>
            <p:cNvPr id="57439" name="Rectangle 4"/>
            <p:cNvSpPr>
              <a:spLocks noChangeArrowheads="1"/>
            </p:cNvSpPr>
            <p:nvPr/>
          </p:nvSpPr>
          <p:spPr bwMode="auto">
            <a:xfrm>
              <a:off x="4368" y="1488"/>
              <a:ext cx="144" cy="14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40" name="Rectangle 5"/>
            <p:cNvSpPr>
              <a:spLocks noChangeArrowheads="1"/>
            </p:cNvSpPr>
            <p:nvPr/>
          </p:nvSpPr>
          <p:spPr bwMode="auto">
            <a:xfrm>
              <a:off x="4368" y="1632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41" name="Rectangle 6"/>
            <p:cNvSpPr>
              <a:spLocks noChangeArrowheads="1"/>
            </p:cNvSpPr>
            <p:nvPr/>
          </p:nvSpPr>
          <p:spPr bwMode="auto">
            <a:xfrm>
              <a:off x="4368" y="1776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42" name="Rectangle 7"/>
            <p:cNvSpPr>
              <a:spLocks noChangeArrowheads="1"/>
            </p:cNvSpPr>
            <p:nvPr/>
          </p:nvSpPr>
          <p:spPr bwMode="auto">
            <a:xfrm>
              <a:off x="4368" y="1920"/>
              <a:ext cx="144" cy="144"/>
            </a:xfrm>
            <a:prstGeom prst="rect">
              <a:avLst/>
            </a:prstGeom>
            <a:solidFill>
              <a:srgbClr val="66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43" name="Rectangle 8"/>
            <p:cNvSpPr>
              <a:spLocks noChangeArrowheads="1"/>
            </p:cNvSpPr>
            <p:nvPr/>
          </p:nvSpPr>
          <p:spPr bwMode="auto">
            <a:xfrm>
              <a:off x="4368" y="206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44" name="Rectangle 9"/>
            <p:cNvSpPr>
              <a:spLocks noChangeArrowheads="1"/>
            </p:cNvSpPr>
            <p:nvPr/>
          </p:nvSpPr>
          <p:spPr bwMode="auto">
            <a:xfrm>
              <a:off x="4368" y="2208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45" name="Rectangle 10"/>
            <p:cNvSpPr>
              <a:spLocks noChangeArrowheads="1"/>
            </p:cNvSpPr>
            <p:nvPr/>
          </p:nvSpPr>
          <p:spPr bwMode="auto">
            <a:xfrm>
              <a:off x="4368" y="2352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46" name="Rectangle 11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47" name="Rectangle 12"/>
            <p:cNvSpPr>
              <a:spLocks noChangeArrowheads="1"/>
            </p:cNvSpPr>
            <p:nvPr/>
          </p:nvSpPr>
          <p:spPr bwMode="auto">
            <a:xfrm>
              <a:off x="4368" y="2640"/>
              <a:ext cx="144" cy="14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48" name="Text Box 13"/>
            <p:cNvSpPr txBox="1">
              <a:spLocks noChangeArrowheads="1"/>
            </p:cNvSpPr>
            <p:nvPr/>
          </p:nvSpPr>
          <p:spPr bwMode="auto">
            <a:xfrm>
              <a:off x="4512" y="1488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&gt; 8.0</a:t>
              </a:r>
            </a:p>
          </p:txBody>
        </p:sp>
        <p:sp>
          <p:nvSpPr>
            <p:cNvPr id="57449" name="Text Box 14"/>
            <p:cNvSpPr txBox="1">
              <a:spLocks noChangeArrowheads="1"/>
            </p:cNvSpPr>
            <p:nvPr/>
          </p:nvSpPr>
          <p:spPr bwMode="auto">
            <a:xfrm>
              <a:off x="4512" y="2208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&gt; 1.7</a:t>
              </a:r>
            </a:p>
          </p:txBody>
        </p:sp>
        <p:sp>
          <p:nvSpPr>
            <p:cNvPr id="57450" name="Text Box 15"/>
            <p:cNvSpPr txBox="1">
              <a:spLocks noChangeArrowheads="1"/>
            </p:cNvSpPr>
            <p:nvPr/>
          </p:nvSpPr>
          <p:spPr bwMode="auto">
            <a:xfrm>
              <a:off x="4512" y="1776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&gt; 2.8</a:t>
              </a:r>
            </a:p>
          </p:txBody>
        </p:sp>
        <p:sp>
          <p:nvSpPr>
            <p:cNvPr id="57451" name="Text Box 16"/>
            <p:cNvSpPr txBox="1">
              <a:spLocks noChangeArrowheads="1"/>
            </p:cNvSpPr>
            <p:nvPr/>
          </p:nvSpPr>
          <p:spPr bwMode="auto">
            <a:xfrm>
              <a:off x="4512" y="1920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&gt; 1.7</a:t>
              </a:r>
            </a:p>
          </p:txBody>
        </p:sp>
        <p:sp>
          <p:nvSpPr>
            <p:cNvPr id="57452" name="Text Box 17"/>
            <p:cNvSpPr txBox="1">
              <a:spLocks noChangeArrowheads="1"/>
            </p:cNvSpPr>
            <p:nvPr/>
          </p:nvSpPr>
          <p:spPr bwMode="auto">
            <a:xfrm>
              <a:off x="4512" y="2064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1:1</a:t>
              </a:r>
            </a:p>
          </p:txBody>
        </p:sp>
        <p:sp>
          <p:nvSpPr>
            <p:cNvPr id="57453" name="Text Box 18"/>
            <p:cNvSpPr txBox="1">
              <a:spLocks noChangeArrowheads="1"/>
            </p:cNvSpPr>
            <p:nvPr/>
          </p:nvSpPr>
          <p:spPr bwMode="auto">
            <a:xfrm>
              <a:off x="4512" y="1632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&gt; 4.8</a:t>
              </a:r>
            </a:p>
          </p:txBody>
        </p:sp>
        <p:sp>
          <p:nvSpPr>
            <p:cNvPr id="57454" name="Text Box 19"/>
            <p:cNvSpPr txBox="1">
              <a:spLocks noChangeArrowheads="1"/>
            </p:cNvSpPr>
            <p:nvPr/>
          </p:nvSpPr>
          <p:spPr bwMode="auto">
            <a:xfrm>
              <a:off x="4512" y="2352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&gt; 2.8</a:t>
              </a:r>
            </a:p>
          </p:txBody>
        </p:sp>
        <p:sp>
          <p:nvSpPr>
            <p:cNvPr id="57455" name="Text Box 20"/>
            <p:cNvSpPr txBox="1">
              <a:spLocks noChangeArrowheads="1"/>
            </p:cNvSpPr>
            <p:nvPr/>
          </p:nvSpPr>
          <p:spPr bwMode="auto">
            <a:xfrm>
              <a:off x="4512" y="2496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&gt; 4.8</a:t>
              </a:r>
            </a:p>
          </p:txBody>
        </p:sp>
        <p:sp>
          <p:nvSpPr>
            <p:cNvPr id="57456" name="Text Box 21"/>
            <p:cNvSpPr txBox="1">
              <a:spLocks noChangeArrowheads="1"/>
            </p:cNvSpPr>
            <p:nvPr/>
          </p:nvSpPr>
          <p:spPr bwMode="auto">
            <a:xfrm>
              <a:off x="4512" y="2640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&gt; 8.0</a:t>
              </a:r>
            </a:p>
          </p:txBody>
        </p:sp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524000" y="1600200"/>
            <a:ext cx="3810000" cy="2590800"/>
            <a:chOff x="1200" y="1440"/>
            <a:chExt cx="2400" cy="1632"/>
          </a:xfrm>
        </p:grpSpPr>
        <p:sp>
          <p:nvSpPr>
            <p:cNvPr id="57352" name="Rectangle 22"/>
            <p:cNvSpPr>
              <a:spLocks noChangeArrowheads="1"/>
            </p:cNvSpPr>
            <p:nvPr/>
          </p:nvSpPr>
          <p:spPr bwMode="auto">
            <a:xfrm>
              <a:off x="1920" y="1776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53" name="Rectangle 23"/>
            <p:cNvSpPr>
              <a:spLocks noChangeArrowheads="1"/>
            </p:cNvSpPr>
            <p:nvPr/>
          </p:nvSpPr>
          <p:spPr bwMode="auto">
            <a:xfrm>
              <a:off x="2064" y="1968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54" name="Rectangle 24"/>
            <p:cNvSpPr>
              <a:spLocks noChangeArrowheads="1"/>
            </p:cNvSpPr>
            <p:nvPr/>
          </p:nvSpPr>
          <p:spPr bwMode="auto">
            <a:xfrm>
              <a:off x="2640" y="1968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55" name="Rectangle 25"/>
            <p:cNvSpPr>
              <a:spLocks noChangeArrowheads="1"/>
            </p:cNvSpPr>
            <p:nvPr/>
          </p:nvSpPr>
          <p:spPr bwMode="auto">
            <a:xfrm>
              <a:off x="1920" y="2160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56" name="Rectangle 26"/>
            <p:cNvSpPr>
              <a:spLocks noChangeArrowheads="1"/>
            </p:cNvSpPr>
            <p:nvPr/>
          </p:nvSpPr>
          <p:spPr bwMode="auto">
            <a:xfrm>
              <a:off x="2496" y="2160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57" name="Rectangle 27"/>
            <p:cNvSpPr>
              <a:spLocks noChangeArrowheads="1"/>
            </p:cNvSpPr>
            <p:nvPr/>
          </p:nvSpPr>
          <p:spPr bwMode="auto">
            <a:xfrm>
              <a:off x="2640" y="2352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58" name="Rectangle 28"/>
            <p:cNvSpPr>
              <a:spLocks noChangeArrowheads="1"/>
            </p:cNvSpPr>
            <p:nvPr/>
          </p:nvSpPr>
          <p:spPr bwMode="auto">
            <a:xfrm>
              <a:off x="3072" y="1776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59" name="Rectangle 29"/>
            <p:cNvSpPr>
              <a:spLocks noChangeArrowheads="1"/>
            </p:cNvSpPr>
            <p:nvPr/>
          </p:nvSpPr>
          <p:spPr bwMode="auto">
            <a:xfrm>
              <a:off x="2064" y="1776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0" name="Rectangle 30"/>
            <p:cNvSpPr>
              <a:spLocks noChangeArrowheads="1"/>
            </p:cNvSpPr>
            <p:nvPr/>
          </p:nvSpPr>
          <p:spPr bwMode="auto">
            <a:xfrm>
              <a:off x="1920" y="1968"/>
              <a:ext cx="144" cy="14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1" name="Rectangle 31"/>
            <p:cNvSpPr>
              <a:spLocks noChangeArrowheads="1"/>
            </p:cNvSpPr>
            <p:nvPr/>
          </p:nvSpPr>
          <p:spPr bwMode="auto">
            <a:xfrm>
              <a:off x="2496" y="2352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2" name="Rectangle 32"/>
            <p:cNvSpPr>
              <a:spLocks noChangeArrowheads="1"/>
            </p:cNvSpPr>
            <p:nvPr/>
          </p:nvSpPr>
          <p:spPr bwMode="auto">
            <a:xfrm>
              <a:off x="3072" y="1968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3" name="Rectangle 33"/>
            <p:cNvSpPr>
              <a:spLocks noChangeArrowheads="1"/>
            </p:cNvSpPr>
            <p:nvPr/>
          </p:nvSpPr>
          <p:spPr bwMode="auto">
            <a:xfrm>
              <a:off x="2208" y="2352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4" name="Rectangle 34"/>
            <p:cNvSpPr>
              <a:spLocks noChangeArrowheads="1"/>
            </p:cNvSpPr>
            <p:nvPr/>
          </p:nvSpPr>
          <p:spPr bwMode="auto">
            <a:xfrm>
              <a:off x="2928" y="2352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5" name="Rectangle 35"/>
            <p:cNvSpPr>
              <a:spLocks noChangeArrowheads="1"/>
            </p:cNvSpPr>
            <p:nvPr/>
          </p:nvSpPr>
          <p:spPr bwMode="auto">
            <a:xfrm>
              <a:off x="1776" y="1776"/>
              <a:ext cx="144" cy="14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6" name="Rectangle 36"/>
            <p:cNvSpPr>
              <a:spLocks noChangeArrowheads="1"/>
            </p:cNvSpPr>
            <p:nvPr/>
          </p:nvSpPr>
          <p:spPr bwMode="auto">
            <a:xfrm>
              <a:off x="2928" y="2160"/>
              <a:ext cx="144" cy="14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7" name="Rectangle 37"/>
            <p:cNvSpPr>
              <a:spLocks noChangeArrowheads="1"/>
            </p:cNvSpPr>
            <p:nvPr/>
          </p:nvSpPr>
          <p:spPr bwMode="auto">
            <a:xfrm>
              <a:off x="1776" y="2352"/>
              <a:ext cx="144" cy="14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8" name="Rectangle 38"/>
            <p:cNvSpPr>
              <a:spLocks noChangeArrowheads="1"/>
            </p:cNvSpPr>
            <p:nvPr/>
          </p:nvSpPr>
          <p:spPr bwMode="auto">
            <a:xfrm>
              <a:off x="2496" y="1776"/>
              <a:ext cx="144" cy="14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69" name="Rectangle 39"/>
            <p:cNvSpPr>
              <a:spLocks noChangeArrowheads="1"/>
            </p:cNvSpPr>
            <p:nvPr/>
          </p:nvSpPr>
          <p:spPr bwMode="auto">
            <a:xfrm>
              <a:off x="2064" y="2160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0" name="Rectangle 40"/>
            <p:cNvSpPr>
              <a:spLocks noChangeArrowheads="1"/>
            </p:cNvSpPr>
            <p:nvPr/>
          </p:nvSpPr>
          <p:spPr bwMode="auto">
            <a:xfrm>
              <a:off x="1776" y="1968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1" name="Rectangle 41"/>
            <p:cNvSpPr>
              <a:spLocks noChangeArrowheads="1"/>
            </p:cNvSpPr>
            <p:nvPr/>
          </p:nvSpPr>
          <p:spPr bwMode="auto">
            <a:xfrm>
              <a:off x="2928" y="1968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2" name="Rectangle 42"/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3" name="Rectangle 43"/>
            <p:cNvSpPr>
              <a:spLocks noChangeArrowheads="1"/>
            </p:cNvSpPr>
            <p:nvPr/>
          </p:nvSpPr>
          <p:spPr bwMode="auto">
            <a:xfrm>
              <a:off x="2208" y="1776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4" name="Rectangle 44"/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5" name="Rectangle 45"/>
            <p:cNvSpPr>
              <a:spLocks noChangeArrowheads="1"/>
            </p:cNvSpPr>
            <p:nvPr/>
          </p:nvSpPr>
          <p:spPr bwMode="auto">
            <a:xfrm>
              <a:off x="2784" y="2352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6" name="Rectangle 46"/>
            <p:cNvSpPr>
              <a:spLocks noChangeArrowheads="1"/>
            </p:cNvSpPr>
            <p:nvPr/>
          </p:nvSpPr>
          <p:spPr bwMode="auto">
            <a:xfrm>
              <a:off x="1776" y="2160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7" name="Rectangle 47"/>
            <p:cNvSpPr>
              <a:spLocks noChangeArrowheads="1"/>
            </p:cNvSpPr>
            <p:nvPr/>
          </p:nvSpPr>
          <p:spPr bwMode="auto">
            <a:xfrm>
              <a:off x="2640" y="2160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8" name="Rectangle 48"/>
            <p:cNvSpPr>
              <a:spLocks noChangeArrowheads="1"/>
            </p:cNvSpPr>
            <p:nvPr/>
          </p:nvSpPr>
          <p:spPr bwMode="auto">
            <a:xfrm>
              <a:off x="2064" y="2352"/>
              <a:ext cx="144" cy="14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79" name="Rectangle 49"/>
            <p:cNvSpPr>
              <a:spLocks noChangeArrowheads="1"/>
            </p:cNvSpPr>
            <p:nvPr/>
          </p:nvSpPr>
          <p:spPr bwMode="auto">
            <a:xfrm>
              <a:off x="2352" y="1776"/>
              <a:ext cx="144" cy="14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0" name="Rectangle 50"/>
            <p:cNvSpPr>
              <a:spLocks noChangeArrowheads="1"/>
            </p:cNvSpPr>
            <p:nvPr/>
          </p:nvSpPr>
          <p:spPr bwMode="auto">
            <a:xfrm>
              <a:off x="2352" y="1968"/>
              <a:ext cx="144" cy="14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1" name="Rectangle 51"/>
            <p:cNvSpPr>
              <a:spLocks noChangeArrowheads="1"/>
            </p:cNvSpPr>
            <p:nvPr/>
          </p:nvSpPr>
          <p:spPr bwMode="auto">
            <a:xfrm>
              <a:off x="2208" y="2160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2" name="Rectangle 52"/>
            <p:cNvSpPr>
              <a:spLocks noChangeArrowheads="1"/>
            </p:cNvSpPr>
            <p:nvPr/>
          </p:nvSpPr>
          <p:spPr bwMode="auto">
            <a:xfrm>
              <a:off x="2784" y="1968"/>
              <a:ext cx="144" cy="14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3" name="Rectangle 53"/>
            <p:cNvSpPr>
              <a:spLocks noChangeArrowheads="1"/>
            </p:cNvSpPr>
            <p:nvPr/>
          </p:nvSpPr>
          <p:spPr bwMode="auto">
            <a:xfrm>
              <a:off x="2640" y="1776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4" name="Rectangle 54"/>
            <p:cNvSpPr>
              <a:spLocks noChangeArrowheads="1"/>
            </p:cNvSpPr>
            <p:nvPr/>
          </p:nvSpPr>
          <p:spPr bwMode="auto">
            <a:xfrm>
              <a:off x="2352" y="2160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5" name="Rectangle 55"/>
            <p:cNvSpPr>
              <a:spLocks noChangeArrowheads="1"/>
            </p:cNvSpPr>
            <p:nvPr/>
          </p:nvSpPr>
          <p:spPr bwMode="auto">
            <a:xfrm>
              <a:off x="3072" y="2160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6" name="Rectangle 56"/>
            <p:cNvSpPr>
              <a:spLocks noChangeArrowheads="1"/>
            </p:cNvSpPr>
            <p:nvPr/>
          </p:nvSpPr>
          <p:spPr bwMode="auto">
            <a:xfrm>
              <a:off x="3072" y="2352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7" name="Rectangle 57"/>
            <p:cNvSpPr>
              <a:spLocks noChangeArrowheads="1"/>
            </p:cNvSpPr>
            <p:nvPr/>
          </p:nvSpPr>
          <p:spPr bwMode="auto">
            <a:xfrm>
              <a:off x="2784" y="2160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8" name="Rectangle 58"/>
            <p:cNvSpPr>
              <a:spLocks noChangeArrowheads="1"/>
            </p:cNvSpPr>
            <p:nvPr/>
          </p:nvSpPr>
          <p:spPr bwMode="auto">
            <a:xfrm>
              <a:off x="2208" y="1968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89" name="Rectangle 59"/>
            <p:cNvSpPr>
              <a:spLocks noChangeArrowheads="1"/>
            </p:cNvSpPr>
            <p:nvPr/>
          </p:nvSpPr>
          <p:spPr bwMode="auto">
            <a:xfrm>
              <a:off x="2784" y="1776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90" name="Rectangle 60"/>
            <p:cNvSpPr>
              <a:spLocks noChangeArrowheads="1"/>
            </p:cNvSpPr>
            <p:nvPr/>
          </p:nvSpPr>
          <p:spPr bwMode="auto">
            <a:xfrm>
              <a:off x="2496" y="1968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91" name="Rectangle 61"/>
            <p:cNvSpPr>
              <a:spLocks noChangeArrowheads="1"/>
            </p:cNvSpPr>
            <p:nvPr/>
          </p:nvSpPr>
          <p:spPr bwMode="auto">
            <a:xfrm>
              <a:off x="2064" y="1776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92" name="Rectangle 62"/>
            <p:cNvSpPr>
              <a:spLocks noChangeArrowheads="1"/>
            </p:cNvSpPr>
            <p:nvPr/>
          </p:nvSpPr>
          <p:spPr bwMode="auto">
            <a:xfrm>
              <a:off x="2928" y="1776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93" name="Rectangle 63"/>
            <p:cNvSpPr>
              <a:spLocks noChangeArrowheads="1"/>
            </p:cNvSpPr>
            <p:nvPr/>
          </p:nvSpPr>
          <p:spPr bwMode="auto">
            <a:xfrm>
              <a:off x="1920" y="2160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94" name="Rectangle 64"/>
            <p:cNvSpPr>
              <a:spLocks noChangeArrowheads="1"/>
            </p:cNvSpPr>
            <p:nvPr/>
          </p:nvSpPr>
          <p:spPr bwMode="auto">
            <a:xfrm>
              <a:off x="2064" y="2160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95" name="Rectangle 65"/>
            <p:cNvSpPr>
              <a:spLocks noChangeArrowheads="1"/>
            </p:cNvSpPr>
            <p:nvPr/>
          </p:nvSpPr>
          <p:spPr bwMode="auto">
            <a:xfrm>
              <a:off x="2352" y="2160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396" name="Text Box 66"/>
            <p:cNvSpPr txBox="1">
              <a:spLocks noChangeArrowheads="1"/>
            </p:cNvSpPr>
            <p:nvPr/>
          </p:nvSpPr>
          <p:spPr bwMode="auto">
            <a:xfrm>
              <a:off x="1200" y="1776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Gene 1</a:t>
              </a:r>
            </a:p>
          </p:txBody>
        </p:sp>
        <p:sp>
          <p:nvSpPr>
            <p:cNvPr id="57397" name="Text Box 67"/>
            <p:cNvSpPr txBox="1">
              <a:spLocks noChangeArrowheads="1"/>
            </p:cNvSpPr>
            <p:nvPr/>
          </p:nvSpPr>
          <p:spPr bwMode="auto">
            <a:xfrm>
              <a:off x="1200" y="1968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Gene 2</a:t>
              </a:r>
            </a:p>
          </p:txBody>
        </p:sp>
        <p:sp>
          <p:nvSpPr>
            <p:cNvPr id="57398" name="Text Box 68"/>
            <p:cNvSpPr txBox="1">
              <a:spLocks noChangeArrowheads="1"/>
            </p:cNvSpPr>
            <p:nvPr/>
          </p:nvSpPr>
          <p:spPr bwMode="auto">
            <a:xfrm>
              <a:off x="1200" y="2160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Gene 3</a:t>
              </a:r>
            </a:p>
          </p:txBody>
        </p:sp>
        <p:sp>
          <p:nvSpPr>
            <p:cNvPr id="57399" name="Text Box 69"/>
            <p:cNvSpPr txBox="1">
              <a:spLocks noChangeArrowheads="1"/>
            </p:cNvSpPr>
            <p:nvPr/>
          </p:nvSpPr>
          <p:spPr bwMode="auto">
            <a:xfrm>
              <a:off x="1200" y="2352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Gene 4</a:t>
              </a:r>
            </a:p>
          </p:txBody>
        </p:sp>
        <p:sp>
          <p:nvSpPr>
            <p:cNvPr id="57400" name="Text Box 70"/>
            <p:cNvSpPr txBox="1">
              <a:spLocks noChangeArrowheads="1"/>
            </p:cNvSpPr>
            <p:nvPr/>
          </p:nvSpPr>
          <p:spPr bwMode="auto">
            <a:xfrm rot="-2700000">
              <a:off x="1728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1</a:t>
              </a:r>
            </a:p>
          </p:txBody>
        </p:sp>
        <p:sp>
          <p:nvSpPr>
            <p:cNvPr id="57401" name="Text Box 71"/>
            <p:cNvSpPr txBox="1">
              <a:spLocks noChangeArrowheads="1"/>
            </p:cNvSpPr>
            <p:nvPr/>
          </p:nvSpPr>
          <p:spPr bwMode="auto">
            <a:xfrm rot="-2700000">
              <a:off x="1872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2</a:t>
              </a:r>
            </a:p>
          </p:txBody>
        </p:sp>
        <p:sp>
          <p:nvSpPr>
            <p:cNvPr id="57402" name="Text Box 72"/>
            <p:cNvSpPr txBox="1">
              <a:spLocks noChangeArrowheads="1"/>
            </p:cNvSpPr>
            <p:nvPr/>
          </p:nvSpPr>
          <p:spPr bwMode="auto">
            <a:xfrm rot="-2700000">
              <a:off x="2448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6</a:t>
              </a:r>
            </a:p>
          </p:txBody>
        </p:sp>
        <p:sp>
          <p:nvSpPr>
            <p:cNvPr id="57403" name="Text Box 73"/>
            <p:cNvSpPr txBox="1">
              <a:spLocks noChangeArrowheads="1"/>
            </p:cNvSpPr>
            <p:nvPr/>
          </p:nvSpPr>
          <p:spPr bwMode="auto">
            <a:xfrm rot="-2700000">
              <a:off x="2160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4</a:t>
              </a:r>
            </a:p>
          </p:txBody>
        </p:sp>
        <p:sp>
          <p:nvSpPr>
            <p:cNvPr id="57404" name="Text Box 74"/>
            <p:cNvSpPr txBox="1">
              <a:spLocks noChangeArrowheads="1"/>
            </p:cNvSpPr>
            <p:nvPr/>
          </p:nvSpPr>
          <p:spPr bwMode="auto">
            <a:xfrm rot="-2700000">
              <a:off x="2304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5</a:t>
              </a:r>
            </a:p>
          </p:txBody>
        </p:sp>
        <p:sp>
          <p:nvSpPr>
            <p:cNvPr id="57405" name="Text Box 75"/>
            <p:cNvSpPr txBox="1">
              <a:spLocks noChangeArrowheads="1"/>
            </p:cNvSpPr>
            <p:nvPr/>
          </p:nvSpPr>
          <p:spPr bwMode="auto">
            <a:xfrm rot="-2700000">
              <a:off x="2016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3</a:t>
              </a:r>
            </a:p>
          </p:txBody>
        </p:sp>
        <p:sp>
          <p:nvSpPr>
            <p:cNvPr id="57406" name="Text Box 76"/>
            <p:cNvSpPr txBox="1">
              <a:spLocks noChangeArrowheads="1"/>
            </p:cNvSpPr>
            <p:nvPr/>
          </p:nvSpPr>
          <p:spPr bwMode="auto">
            <a:xfrm rot="-2700000">
              <a:off x="2592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7</a:t>
              </a:r>
            </a:p>
          </p:txBody>
        </p:sp>
        <p:sp>
          <p:nvSpPr>
            <p:cNvPr id="57407" name="Text Box 77"/>
            <p:cNvSpPr txBox="1">
              <a:spLocks noChangeArrowheads="1"/>
            </p:cNvSpPr>
            <p:nvPr/>
          </p:nvSpPr>
          <p:spPr bwMode="auto">
            <a:xfrm rot="-2700000">
              <a:off x="2736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 8</a:t>
              </a:r>
            </a:p>
          </p:txBody>
        </p:sp>
        <p:sp>
          <p:nvSpPr>
            <p:cNvPr id="57408" name="Text Box 78"/>
            <p:cNvSpPr txBox="1">
              <a:spLocks noChangeArrowheads="1"/>
            </p:cNvSpPr>
            <p:nvPr/>
          </p:nvSpPr>
          <p:spPr bwMode="auto">
            <a:xfrm rot="-2700000">
              <a:off x="2880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9</a:t>
              </a:r>
            </a:p>
          </p:txBody>
        </p:sp>
        <p:sp>
          <p:nvSpPr>
            <p:cNvPr id="57409" name="Text Box 79"/>
            <p:cNvSpPr txBox="1">
              <a:spLocks noChangeArrowheads="1"/>
            </p:cNvSpPr>
            <p:nvPr/>
          </p:nvSpPr>
          <p:spPr bwMode="auto">
            <a:xfrm rot="-2700000">
              <a:off x="3024" y="1440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Experiment 10</a:t>
              </a:r>
            </a:p>
          </p:txBody>
        </p:sp>
        <p:sp>
          <p:nvSpPr>
            <p:cNvPr id="57410" name="Rectangle 80"/>
            <p:cNvSpPr>
              <a:spLocks noChangeArrowheads="1"/>
            </p:cNvSpPr>
            <p:nvPr/>
          </p:nvSpPr>
          <p:spPr bwMode="auto">
            <a:xfrm>
              <a:off x="2064" y="2544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11" name="Rectangle 81"/>
            <p:cNvSpPr>
              <a:spLocks noChangeArrowheads="1"/>
            </p:cNvSpPr>
            <p:nvPr/>
          </p:nvSpPr>
          <p:spPr bwMode="auto">
            <a:xfrm>
              <a:off x="2640" y="2544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12" name="Rectangle 82"/>
            <p:cNvSpPr>
              <a:spLocks noChangeArrowheads="1"/>
            </p:cNvSpPr>
            <p:nvPr/>
          </p:nvSpPr>
          <p:spPr bwMode="auto">
            <a:xfrm>
              <a:off x="1920" y="2544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13" name="Rectangle 83"/>
            <p:cNvSpPr>
              <a:spLocks noChangeArrowheads="1"/>
            </p:cNvSpPr>
            <p:nvPr/>
          </p:nvSpPr>
          <p:spPr bwMode="auto">
            <a:xfrm>
              <a:off x="3072" y="2544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14" name="Rectangle 84"/>
            <p:cNvSpPr>
              <a:spLocks noChangeArrowheads="1"/>
            </p:cNvSpPr>
            <p:nvPr/>
          </p:nvSpPr>
          <p:spPr bwMode="auto">
            <a:xfrm>
              <a:off x="1776" y="2544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15" name="Rectangle 85"/>
            <p:cNvSpPr>
              <a:spLocks noChangeArrowheads="1"/>
            </p:cNvSpPr>
            <p:nvPr/>
          </p:nvSpPr>
          <p:spPr bwMode="auto">
            <a:xfrm>
              <a:off x="2928" y="2544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16" name="Rectangle 86"/>
            <p:cNvSpPr>
              <a:spLocks noChangeArrowheads="1"/>
            </p:cNvSpPr>
            <p:nvPr/>
          </p:nvSpPr>
          <p:spPr bwMode="auto">
            <a:xfrm>
              <a:off x="2352" y="2544"/>
              <a:ext cx="144" cy="14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17" name="Rectangle 87"/>
            <p:cNvSpPr>
              <a:spLocks noChangeArrowheads="1"/>
            </p:cNvSpPr>
            <p:nvPr/>
          </p:nvSpPr>
          <p:spPr bwMode="auto">
            <a:xfrm>
              <a:off x="2784" y="2544"/>
              <a:ext cx="144" cy="14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18" name="Rectangle 88"/>
            <p:cNvSpPr>
              <a:spLocks noChangeArrowheads="1"/>
            </p:cNvSpPr>
            <p:nvPr/>
          </p:nvSpPr>
          <p:spPr bwMode="auto">
            <a:xfrm>
              <a:off x="2208" y="2544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19" name="Rectangle 89"/>
            <p:cNvSpPr>
              <a:spLocks noChangeArrowheads="1"/>
            </p:cNvSpPr>
            <p:nvPr/>
          </p:nvSpPr>
          <p:spPr bwMode="auto">
            <a:xfrm>
              <a:off x="2496" y="254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20" name="Text Box 90"/>
            <p:cNvSpPr txBox="1">
              <a:spLocks noChangeArrowheads="1"/>
            </p:cNvSpPr>
            <p:nvPr/>
          </p:nvSpPr>
          <p:spPr bwMode="auto">
            <a:xfrm>
              <a:off x="1200" y="2544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Gene 5</a:t>
              </a:r>
            </a:p>
          </p:txBody>
        </p:sp>
        <p:sp>
          <p:nvSpPr>
            <p:cNvPr id="57421" name="Rectangle 91"/>
            <p:cNvSpPr>
              <a:spLocks noChangeArrowheads="1"/>
            </p:cNvSpPr>
            <p:nvPr/>
          </p:nvSpPr>
          <p:spPr bwMode="auto">
            <a:xfrm>
              <a:off x="2064" y="2544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22" name="Rectangle 92"/>
            <p:cNvSpPr>
              <a:spLocks noChangeArrowheads="1"/>
            </p:cNvSpPr>
            <p:nvPr/>
          </p:nvSpPr>
          <p:spPr bwMode="auto">
            <a:xfrm>
              <a:off x="2064" y="2544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23" name="Rectangle 93"/>
            <p:cNvSpPr>
              <a:spLocks noChangeArrowheads="1"/>
            </p:cNvSpPr>
            <p:nvPr/>
          </p:nvSpPr>
          <p:spPr bwMode="auto">
            <a:xfrm>
              <a:off x="2784" y="2544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24" name="Rectangle 94"/>
            <p:cNvSpPr>
              <a:spLocks noChangeArrowheads="1"/>
            </p:cNvSpPr>
            <p:nvPr/>
          </p:nvSpPr>
          <p:spPr bwMode="auto">
            <a:xfrm>
              <a:off x="1776" y="2160"/>
              <a:ext cx="144" cy="14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25" name="Rectangle 95"/>
            <p:cNvSpPr>
              <a:spLocks noChangeArrowheads="1"/>
            </p:cNvSpPr>
            <p:nvPr/>
          </p:nvSpPr>
          <p:spPr bwMode="auto">
            <a:xfrm>
              <a:off x="2928" y="1776"/>
              <a:ext cx="144" cy="14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26" name="Rectangle 96"/>
            <p:cNvSpPr>
              <a:spLocks noChangeArrowheads="1"/>
            </p:cNvSpPr>
            <p:nvPr/>
          </p:nvSpPr>
          <p:spPr bwMode="auto">
            <a:xfrm>
              <a:off x="2640" y="2928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27" name="Rectangle 97"/>
            <p:cNvSpPr>
              <a:spLocks noChangeArrowheads="1"/>
            </p:cNvSpPr>
            <p:nvPr/>
          </p:nvSpPr>
          <p:spPr bwMode="auto">
            <a:xfrm>
              <a:off x="1920" y="2928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28" name="Rectangle 98"/>
            <p:cNvSpPr>
              <a:spLocks noChangeArrowheads="1"/>
            </p:cNvSpPr>
            <p:nvPr/>
          </p:nvSpPr>
          <p:spPr bwMode="auto">
            <a:xfrm>
              <a:off x="3072" y="2928"/>
              <a:ext cx="144" cy="14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29" name="Rectangle 99"/>
            <p:cNvSpPr>
              <a:spLocks noChangeArrowheads="1"/>
            </p:cNvSpPr>
            <p:nvPr/>
          </p:nvSpPr>
          <p:spPr bwMode="auto">
            <a:xfrm>
              <a:off x="1776" y="2928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30" name="Rectangle 100"/>
            <p:cNvSpPr>
              <a:spLocks noChangeArrowheads="1"/>
            </p:cNvSpPr>
            <p:nvPr/>
          </p:nvSpPr>
          <p:spPr bwMode="auto">
            <a:xfrm>
              <a:off x="2928" y="2928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31" name="Rectangle 101"/>
            <p:cNvSpPr>
              <a:spLocks noChangeArrowheads="1"/>
            </p:cNvSpPr>
            <p:nvPr/>
          </p:nvSpPr>
          <p:spPr bwMode="auto">
            <a:xfrm>
              <a:off x="2352" y="2928"/>
              <a:ext cx="144" cy="14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32" name="Rectangle 102"/>
            <p:cNvSpPr>
              <a:spLocks noChangeArrowheads="1"/>
            </p:cNvSpPr>
            <p:nvPr/>
          </p:nvSpPr>
          <p:spPr bwMode="auto">
            <a:xfrm>
              <a:off x="2784" y="2928"/>
              <a:ext cx="144" cy="144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33" name="Rectangle 103"/>
            <p:cNvSpPr>
              <a:spLocks noChangeArrowheads="1"/>
            </p:cNvSpPr>
            <p:nvPr/>
          </p:nvSpPr>
          <p:spPr bwMode="auto">
            <a:xfrm>
              <a:off x="2208" y="2928"/>
              <a:ext cx="144" cy="144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34" name="Rectangle 104"/>
            <p:cNvSpPr>
              <a:spLocks noChangeArrowheads="1"/>
            </p:cNvSpPr>
            <p:nvPr/>
          </p:nvSpPr>
          <p:spPr bwMode="auto">
            <a:xfrm>
              <a:off x="2496" y="2928"/>
              <a:ext cx="144" cy="14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35" name="Text Box 105"/>
            <p:cNvSpPr txBox="1">
              <a:spLocks noChangeArrowheads="1"/>
            </p:cNvSpPr>
            <p:nvPr/>
          </p:nvSpPr>
          <p:spPr bwMode="auto">
            <a:xfrm>
              <a:off x="1200" y="2928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/>
                <a:t>Gene 10,000</a:t>
              </a:r>
            </a:p>
          </p:txBody>
        </p:sp>
        <p:sp>
          <p:nvSpPr>
            <p:cNvPr id="57436" name="Rectangle 106"/>
            <p:cNvSpPr>
              <a:spLocks noChangeArrowheads="1"/>
            </p:cNvSpPr>
            <p:nvPr/>
          </p:nvSpPr>
          <p:spPr bwMode="auto">
            <a:xfrm>
              <a:off x="2064" y="2928"/>
              <a:ext cx="144" cy="144"/>
            </a:xfrm>
            <a:prstGeom prst="rect">
              <a:avLst/>
            </a:prstGeom>
            <a:solidFill>
              <a:srgbClr val="00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37" name="Text Box 107"/>
            <p:cNvSpPr txBox="1">
              <a:spLocks noChangeArrowheads="1"/>
            </p:cNvSpPr>
            <p:nvPr/>
          </p:nvSpPr>
          <p:spPr bwMode="auto">
            <a:xfrm rot="5400000">
              <a:off x="1277" y="2707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/>
                <a:t>…</a:t>
              </a:r>
            </a:p>
          </p:txBody>
        </p:sp>
        <p:sp>
          <p:nvSpPr>
            <p:cNvPr id="57438" name="Text Box 108"/>
            <p:cNvSpPr txBox="1">
              <a:spLocks noChangeArrowheads="1"/>
            </p:cNvSpPr>
            <p:nvPr/>
          </p:nvSpPr>
          <p:spPr bwMode="auto">
            <a:xfrm rot="5400000">
              <a:off x="2381" y="2707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/>
                <a:t>…</a:t>
              </a:r>
            </a:p>
          </p:txBody>
        </p:sp>
      </p:grpSp>
      <p:sp>
        <p:nvSpPr>
          <p:cNvPr id="57350" name="Text Box 113"/>
          <p:cNvSpPr txBox="1">
            <a:spLocks noChangeArrowheads="1"/>
          </p:cNvSpPr>
          <p:nvPr/>
        </p:nvSpPr>
        <p:spPr bwMode="auto">
          <a:xfrm>
            <a:off x="457200" y="4419600"/>
            <a:ext cx="838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90"/>
                </a:solidFill>
                <a:latin typeface="Calibri" charset="0"/>
              </a:rPr>
              <a:t>A separate microarray experiment is performed using mRNA isolated from each different “condition”, e.g.:</a:t>
            </a:r>
          </a:p>
        </p:txBody>
      </p:sp>
      <p:sp>
        <p:nvSpPr>
          <p:cNvPr id="57351" name="Rectangle 114"/>
          <p:cNvSpPr>
            <a:spLocks noChangeArrowheads="1"/>
          </p:cNvSpPr>
          <p:nvPr/>
        </p:nvSpPr>
        <p:spPr bwMode="auto">
          <a:xfrm>
            <a:off x="457200" y="5181600"/>
            <a:ext cx="8534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>
                <a:latin typeface="Calibri" charset="0"/>
              </a:rPr>
              <a:t>Developmental time course</a:t>
            </a:r>
          </a:p>
          <a:p>
            <a:pPr marL="228600" indent="-228600">
              <a:buFontTx/>
              <a:buChar char="•"/>
            </a:pPr>
            <a:r>
              <a:rPr lang="en-US" sz="2000">
                <a:latin typeface="Calibri" charset="0"/>
              </a:rPr>
              <a:t>Time course after exposure to some environmental stimulus (chemical, light/dark, etc.)</a:t>
            </a:r>
          </a:p>
          <a:p>
            <a:pPr marL="228600" indent="-228600">
              <a:buFontTx/>
              <a:buChar char="•"/>
            </a:pPr>
            <a:r>
              <a:rPr lang="en-US" sz="2000">
                <a:latin typeface="Calibri" charset="0"/>
              </a:rPr>
              <a:t>Different tissues</a:t>
            </a:r>
          </a:p>
          <a:p>
            <a:pPr marL="228600" indent="-228600">
              <a:buFontTx/>
              <a:buChar char="•"/>
            </a:pPr>
            <a:r>
              <a:rPr lang="en-US" sz="2000">
                <a:latin typeface="Calibri" charset="0"/>
              </a:rPr>
              <a:t>Normal vs. diseased tissue</a:t>
            </a:r>
          </a:p>
        </p:txBody>
      </p:sp>
    </p:spTree>
    <p:extLst>
      <p:ext uri="{BB962C8B-B14F-4D97-AF65-F5344CB8AC3E}">
        <p14:creationId xmlns:p14="http://schemas.microsoft.com/office/powerpoint/2010/main" val="178376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 descr="cluf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28555"/>
            <a:ext cx="5410200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228600" y="491698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Clustering (genes)  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486400" y="3120805"/>
            <a:ext cx="3505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  <a:ea typeface="Arial" charset="0"/>
                <a:cs typeface="Arial" charset="0"/>
              </a:rPr>
              <a:t>Genes with similar expression profiles are likely to have common or related functions, and possibly to be co-regulated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81000" y="456860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T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= 3</a:t>
            </a:r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374650" y="5760817"/>
            <a:ext cx="8769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Calibri" charset="0"/>
              </a:rPr>
              <a:t>Similarly, </a:t>
            </a:r>
            <a:r>
              <a:rPr lang="en-US" sz="2000" b="1" i="1" dirty="0">
                <a:solidFill>
                  <a:srgbClr val="000090"/>
                </a:solidFill>
                <a:latin typeface="Calibri" charset="0"/>
              </a:rPr>
              <a:t>conditions </a:t>
            </a:r>
            <a:r>
              <a:rPr lang="en-US" sz="2000" dirty="0">
                <a:solidFill>
                  <a:srgbClr val="000090"/>
                </a:solidFill>
                <a:latin typeface="Calibri" charset="0"/>
              </a:rPr>
              <a:t>can be </a:t>
            </a:r>
            <a:r>
              <a:rPr lang="en-US" sz="2000" b="1" i="1" dirty="0">
                <a:solidFill>
                  <a:srgbClr val="000090"/>
                </a:solidFill>
                <a:latin typeface="Calibri" charset="0"/>
              </a:rPr>
              <a:t>classified </a:t>
            </a:r>
            <a:r>
              <a:rPr lang="en-US" sz="2000" dirty="0">
                <a:solidFill>
                  <a:srgbClr val="000090"/>
                </a:solidFill>
                <a:latin typeface="Calibri" charset="0"/>
              </a:rPr>
              <a:t>into different groups based on similarities in their expression profiles (all or subsets of genes).</a:t>
            </a:r>
          </a:p>
        </p:txBody>
      </p:sp>
    </p:spTree>
    <p:extLst>
      <p:ext uri="{BB962C8B-B14F-4D97-AF65-F5344CB8AC3E}">
        <p14:creationId xmlns:p14="http://schemas.microsoft.com/office/powerpoint/2010/main" val="123883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6690"/>
            <a:ext cx="7772400" cy="1143000"/>
          </a:xfrm>
        </p:spPr>
        <p:txBody>
          <a:bodyPr/>
          <a:lstStyle/>
          <a:p>
            <a:pPr eaLnBrk="1" hangingPunct="1">
              <a:lnSpc>
                <a:spcPts val="4100"/>
              </a:lnSpc>
            </a:pPr>
            <a:r>
              <a:rPr lang="en-US" sz="4000" dirty="0"/>
              <a:t>Gene expression in multiple dimensions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 flipV="1">
            <a:off x="5676900" y="1600200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5219700" y="3429000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V="1">
            <a:off x="5257800" y="1828800"/>
            <a:ext cx="220980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467600" y="3352800"/>
            <a:ext cx="838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34000" y="1524000"/>
            <a:ext cx="838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7315200" y="1752600"/>
            <a:ext cx="838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6553200" y="182880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62000" y="4479925"/>
            <a:ext cx="75596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 charset="0"/>
              </a:rPr>
              <a:t>The expression vector for each gene can be represented as a point in 3-dimensional space, in which each axis represents the expression level in a different condition.</a:t>
            </a:r>
          </a:p>
          <a:p>
            <a:endParaRPr lang="en-US" sz="2000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Genes with similar expression patterns fall nearby one another in this multi-dimensional space.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6705600" y="198120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6781800" y="320040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6781800" y="175260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6134100" y="251460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6629400" y="327660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3505" name="TextBox 19"/>
          <p:cNvSpPr txBox="1">
            <a:spLocks noChangeArrowheads="1"/>
          </p:cNvSpPr>
          <p:nvPr/>
        </p:nvSpPr>
        <p:spPr bwMode="auto">
          <a:xfrm>
            <a:off x="762000" y="1752600"/>
            <a:ext cx="358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90"/>
                </a:solidFill>
                <a:latin typeface="Calibri" charset="0"/>
              </a:rPr>
              <a:t>Consider 3 experiments: x, y, and z</a:t>
            </a:r>
          </a:p>
        </p:txBody>
      </p:sp>
      <p:sp>
        <p:nvSpPr>
          <p:cNvPr id="63506" name="Oval 15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3507" name="Oval 14"/>
          <p:cNvSpPr>
            <a:spLocks noChangeArrowheads="1"/>
          </p:cNvSpPr>
          <p:nvPr/>
        </p:nvSpPr>
        <p:spPr bwMode="auto">
          <a:xfrm>
            <a:off x="6286500" y="266700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3508" name="Oval 14"/>
          <p:cNvSpPr>
            <a:spLocks noChangeArrowheads="1"/>
          </p:cNvSpPr>
          <p:nvPr/>
        </p:nvSpPr>
        <p:spPr bwMode="auto">
          <a:xfrm>
            <a:off x="6096000" y="2743200"/>
            <a:ext cx="76200" cy="76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6318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41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Coordinated Gene Expression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0704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sz="3600" dirty="0"/>
              <a:t>Which genes are co-expressed?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Hierarchal clustering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09645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3723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Calculating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8678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Distance is the most natural method for numerical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Lower values indicate more similarity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Distance metrics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Euclidean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Manhattan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Does not generalize well to non-numerical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is the distance between “male” and “female”?</a:t>
            </a:r>
          </a:p>
        </p:txBody>
      </p:sp>
    </p:spTree>
    <p:extLst>
      <p:ext uri="{BB962C8B-B14F-4D97-AF65-F5344CB8AC3E}">
        <p14:creationId xmlns:p14="http://schemas.microsoft.com/office/powerpoint/2010/main" val="9612556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Euclidean distance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828800" y="3276600"/>
          <a:ext cx="202723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4" imgW="1158144" imgH="664184" progId="">
                  <p:embed/>
                </p:oleObj>
              </mc:Choice>
              <mc:Fallback>
                <p:oleObj name="Image" r:id="rId4" imgW="1158144" imgH="6641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2027238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906463" y="1600200"/>
            <a:ext cx="7780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Implication for gene expression:   </a:t>
            </a:r>
            <a:r>
              <a:rPr lang="en-US" b="1">
                <a:latin typeface="Calibri" charset="0"/>
              </a:rPr>
              <a:t>the magnitude of expression values will determine distances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4684713" y="3027363"/>
          <a:ext cx="4097337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6" imgW="2971800" imgH="2197100" progId="Excel.Sheet.8">
                  <p:embed/>
                </p:oleObj>
              </mc:Choice>
              <mc:Fallback>
                <p:oleObj name="Worksheet" r:id="rId6" imgW="2971800" imgH="2197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3027363"/>
                        <a:ext cx="4097337" cy="303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6156325" y="5908675"/>
            <a:ext cx="1920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experiments</a:t>
            </a:r>
          </a:p>
        </p:txBody>
      </p:sp>
      <p:sp>
        <p:nvSpPr>
          <p:cNvPr id="75783" name="Text Box 10"/>
          <p:cNvSpPr txBox="1">
            <a:spLocks noChangeArrowheads="1"/>
          </p:cNvSpPr>
          <p:nvPr/>
        </p:nvSpPr>
        <p:spPr bwMode="auto">
          <a:xfrm rot="-5400000">
            <a:off x="3237706" y="4252119"/>
            <a:ext cx="2524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Gene expression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52658" y="3608575"/>
            <a:ext cx="2076862" cy="1534930"/>
            <a:chOff x="3642" y="2515"/>
            <a:chExt cx="1038" cy="742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642" y="2515"/>
              <a:ext cx="432" cy="240"/>
              <a:chOff x="3642" y="2515"/>
              <a:chExt cx="432" cy="240"/>
            </a:xfrm>
          </p:grpSpPr>
          <p:sp>
            <p:nvSpPr>
              <p:cNvPr id="75790" name="Line 11"/>
              <p:cNvSpPr>
                <a:spLocks noChangeShapeType="1"/>
              </p:cNvSpPr>
              <p:nvPr/>
            </p:nvSpPr>
            <p:spPr bwMode="auto">
              <a:xfrm>
                <a:off x="3897" y="2515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1" name="Text Box 13"/>
              <p:cNvSpPr txBox="1">
                <a:spLocks noChangeArrowheads="1"/>
              </p:cNvSpPr>
              <p:nvPr/>
            </p:nvSpPr>
            <p:spPr bwMode="auto">
              <a:xfrm>
                <a:off x="3642" y="2555"/>
                <a:ext cx="43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 charset="0"/>
                  </a:rPr>
                  <a:t>520</a:t>
                </a: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104" y="2825"/>
              <a:ext cx="576" cy="432"/>
              <a:chOff x="4104" y="2825"/>
              <a:chExt cx="576" cy="432"/>
            </a:xfrm>
          </p:grpSpPr>
          <p:sp>
            <p:nvSpPr>
              <p:cNvPr id="75788" name="Line 12"/>
              <p:cNvSpPr>
                <a:spLocks noChangeShapeType="1"/>
              </p:cNvSpPr>
              <p:nvPr/>
            </p:nvSpPr>
            <p:spPr bwMode="auto">
              <a:xfrm>
                <a:off x="4478" y="2825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89" name="Text Box 14"/>
              <p:cNvSpPr txBox="1">
                <a:spLocks noChangeArrowheads="1"/>
              </p:cNvSpPr>
              <p:nvPr/>
            </p:nvSpPr>
            <p:spPr bwMode="auto">
              <a:xfrm>
                <a:off x="4104" y="2976"/>
                <a:ext cx="57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alibri" charset="0"/>
                  </a:rPr>
                  <a:t>1090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1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Variance and Covariance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514600" y="990600"/>
            <a:ext cx="4038600" cy="3352800"/>
            <a:chOff x="1680" y="2448"/>
            <a:chExt cx="2544" cy="2112"/>
          </a:xfrm>
        </p:grpSpPr>
        <p:graphicFrame>
          <p:nvGraphicFramePr>
            <p:cNvPr id="77826" name="Object 2"/>
            <p:cNvGraphicFramePr>
              <a:graphicFrameLocks noChangeAspect="1"/>
            </p:cNvGraphicFramePr>
            <p:nvPr/>
          </p:nvGraphicFramePr>
          <p:xfrm>
            <a:off x="1920" y="2892"/>
            <a:ext cx="1926" cy="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8" name="Worksheet" r:id="rId3" imgW="2882900" imgH="2209800" progId="Excel.Sheet.8">
                    <p:embed/>
                  </p:oleObj>
                </mc:Choice>
                <mc:Fallback>
                  <p:oleObj name="Worksheet" r:id="rId3" imgW="2882900" imgH="22098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92"/>
                          <a:ext cx="1926" cy="1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3" name="Line 7"/>
            <p:cNvSpPr>
              <a:spLocks noChangeShapeType="1"/>
            </p:cNvSpPr>
            <p:nvPr/>
          </p:nvSpPr>
          <p:spPr bwMode="auto">
            <a:xfrm>
              <a:off x="2496" y="3321"/>
              <a:ext cx="100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44" name="Line 8"/>
            <p:cNvSpPr>
              <a:spLocks noChangeShapeType="1"/>
            </p:cNvSpPr>
            <p:nvPr/>
          </p:nvSpPr>
          <p:spPr bwMode="auto">
            <a:xfrm>
              <a:off x="2556" y="3909"/>
              <a:ext cx="100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45" name="Text Box 10"/>
            <p:cNvSpPr txBox="1">
              <a:spLocks noChangeArrowheads="1"/>
            </p:cNvSpPr>
            <p:nvPr/>
          </p:nvSpPr>
          <p:spPr bwMode="auto">
            <a:xfrm>
              <a:off x="2400" y="2928"/>
              <a:ext cx="1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x</a:t>
              </a:r>
              <a:r>
                <a:rPr lang="en-US" baseline="-25000">
                  <a:latin typeface="Calibri" charset="0"/>
                </a:rPr>
                <a:t>1</a:t>
              </a:r>
              <a:r>
                <a:rPr lang="en-US">
                  <a:latin typeface="Calibri" charset="0"/>
                </a:rPr>
                <a:t>    </a:t>
              </a:r>
              <a:r>
                <a:rPr lang="en-US" baseline="30000">
                  <a:latin typeface="Calibri" charset="0"/>
                </a:rPr>
                <a:t> </a:t>
              </a:r>
              <a:r>
                <a:rPr lang="en-US">
                  <a:latin typeface="Calibri" charset="0"/>
                </a:rPr>
                <a:t>                 x</a:t>
              </a:r>
              <a:r>
                <a:rPr lang="en-US" baseline="-25000">
                  <a:latin typeface="Calibri" charset="0"/>
                </a:rPr>
                <a:t>3</a:t>
              </a:r>
            </a:p>
          </p:txBody>
        </p:sp>
        <p:sp>
          <p:nvSpPr>
            <p:cNvPr id="77846" name="Text Box 11"/>
            <p:cNvSpPr txBox="1">
              <a:spLocks noChangeArrowheads="1"/>
            </p:cNvSpPr>
            <p:nvPr/>
          </p:nvSpPr>
          <p:spPr bwMode="auto">
            <a:xfrm>
              <a:off x="2880" y="3417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x</a:t>
              </a:r>
              <a:r>
                <a:rPr lang="en-US" baseline="-25000">
                  <a:latin typeface="Calibri" charset="0"/>
                </a:rPr>
                <a:t>2</a:t>
              </a:r>
            </a:p>
          </p:txBody>
        </p:sp>
        <p:sp>
          <p:nvSpPr>
            <p:cNvPr id="77847" name="Text Box 15"/>
            <p:cNvSpPr txBox="1">
              <a:spLocks noChangeArrowheads="1"/>
            </p:cNvSpPr>
            <p:nvPr/>
          </p:nvSpPr>
          <p:spPr bwMode="auto">
            <a:xfrm rot="-5400000">
              <a:off x="860" y="3268"/>
              <a:ext cx="18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hybridization signal</a:t>
              </a:r>
            </a:p>
          </p:txBody>
        </p:sp>
        <p:sp>
          <p:nvSpPr>
            <p:cNvPr id="77848" name="Text Box 16"/>
            <p:cNvSpPr txBox="1">
              <a:spLocks noChangeArrowheads="1"/>
            </p:cNvSpPr>
            <p:nvPr/>
          </p:nvSpPr>
          <p:spPr bwMode="auto">
            <a:xfrm>
              <a:off x="2496" y="4329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experiment</a:t>
              </a:r>
            </a:p>
          </p:txBody>
        </p:sp>
        <p:sp>
          <p:nvSpPr>
            <p:cNvPr id="77849" name="Text Box 18"/>
            <p:cNvSpPr txBox="1">
              <a:spLocks noChangeArrowheads="1"/>
            </p:cNvSpPr>
            <p:nvPr/>
          </p:nvSpPr>
          <p:spPr bwMode="auto">
            <a:xfrm>
              <a:off x="2400" y="3657"/>
              <a:ext cx="1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y</a:t>
              </a:r>
              <a:r>
                <a:rPr lang="en-US" baseline="-25000">
                  <a:latin typeface="Calibri" charset="0"/>
                </a:rPr>
                <a:t>1</a:t>
              </a:r>
              <a:r>
                <a:rPr lang="en-US">
                  <a:latin typeface="Calibri" charset="0"/>
                </a:rPr>
                <a:t>    </a:t>
              </a:r>
              <a:r>
                <a:rPr lang="en-US" baseline="30000">
                  <a:latin typeface="Calibri" charset="0"/>
                </a:rPr>
                <a:t> </a:t>
              </a:r>
              <a:r>
                <a:rPr lang="en-US">
                  <a:latin typeface="Calibri" charset="0"/>
                </a:rPr>
                <a:t>                 y</a:t>
              </a:r>
              <a:r>
                <a:rPr lang="en-US" baseline="-25000">
                  <a:latin typeface="Calibri" charset="0"/>
                </a:rPr>
                <a:t>3</a:t>
              </a:r>
            </a:p>
          </p:txBody>
        </p:sp>
        <p:sp>
          <p:nvSpPr>
            <p:cNvPr id="77850" name="Text Box 19"/>
            <p:cNvSpPr txBox="1">
              <a:spLocks noChangeArrowheads="1"/>
            </p:cNvSpPr>
            <p:nvPr/>
          </p:nvSpPr>
          <p:spPr bwMode="auto">
            <a:xfrm>
              <a:off x="2898" y="388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charset="0"/>
                </a:rPr>
                <a:t>y</a:t>
              </a:r>
              <a:r>
                <a:rPr lang="en-US" baseline="-25000">
                  <a:latin typeface="Calibri" charset="0"/>
                </a:rPr>
                <a:t>2</a:t>
              </a:r>
            </a:p>
          </p:txBody>
        </p:sp>
      </p:grp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1219200" y="4549775"/>
            <a:ext cx="2286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latin typeface="Calibri" charset="0"/>
              </a:rPr>
              <a:t>variance</a:t>
            </a:r>
            <a:r>
              <a:rPr lang="en-US">
                <a:latin typeface="Calibri" charset="0"/>
              </a:rPr>
              <a:t> measures dispersion from a mean value </a:t>
            </a:r>
          </a:p>
        </p:txBody>
      </p:sp>
      <p:sp>
        <p:nvSpPr>
          <p:cNvPr id="77830" name="Text Box 9"/>
          <p:cNvSpPr txBox="1">
            <a:spLocks noChangeArrowheads="1"/>
          </p:cNvSpPr>
          <p:nvPr/>
        </p:nvSpPr>
        <p:spPr bwMode="auto">
          <a:xfrm>
            <a:off x="990600" y="569277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(x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-</a:t>
            </a:r>
            <a:r>
              <a:rPr lang="en-US">
                <a:latin typeface="Calibri" charset="0"/>
                <a:sym typeface="Symbol" charset="2"/>
              </a:rPr>
              <a:t>x</a:t>
            </a:r>
            <a:r>
              <a:rPr lang="en-US" baseline="-25000">
                <a:latin typeface="Calibri" charset="0"/>
              </a:rPr>
              <a:t>b</a:t>
            </a:r>
            <a:r>
              <a:rPr lang="en-US">
                <a:latin typeface="Calibri" charset="0"/>
              </a:rPr>
              <a:t>)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+</a:t>
            </a:r>
            <a:r>
              <a:rPr lang="en-US" baseline="30000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(x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-</a:t>
            </a:r>
            <a:r>
              <a:rPr lang="en-US">
                <a:latin typeface="Calibri" charset="0"/>
                <a:sym typeface="Symbol" charset="2"/>
              </a:rPr>
              <a:t>x</a:t>
            </a:r>
            <a:r>
              <a:rPr lang="en-US" baseline="-25000">
                <a:latin typeface="Calibri" charset="0"/>
              </a:rPr>
              <a:t>b</a:t>
            </a:r>
            <a:r>
              <a:rPr lang="en-US">
                <a:latin typeface="Calibri" charset="0"/>
              </a:rPr>
              <a:t>)</a:t>
            </a:r>
            <a:r>
              <a:rPr lang="en-US" baseline="30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+(x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-</a:t>
            </a:r>
            <a:r>
              <a:rPr lang="en-US">
                <a:latin typeface="Calibri" charset="0"/>
                <a:sym typeface="Symbol" charset="2"/>
              </a:rPr>
              <a:t>x</a:t>
            </a:r>
            <a:r>
              <a:rPr lang="en-US" baseline="-25000">
                <a:latin typeface="Calibri" charset="0"/>
              </a:rPr>
              <a:t>b</a:t>
            </a:r>
            <a:r>
              <a:rPr lang="en-US">
                <a:latin typeface="Calibri" charset="0"/>
              </a:rPr>
              <a:t>)</a:t>
            </a:r>
            <a:r>
              <a:rPr lang="en-US" baseline="30000">
                <a:latin typeface="Calibri" charset="0"/>
              </a:rPr>
              <a:t>2</a:t>
            </a:r>
          </a:p>
        </p:txBody>
      </p:sp>
      <p:sp>
        <p:nvSpPr>
          <p:cNvPr id="77831" name="Line 12"/>
          <p:cNvSpPr>
            <a:spLocks noChangeShapeType="1"/>
          </p:cNvSpPr>
          <p:nvPr/>
        </p:nvSpPr>
        <p:spPr bwMode="auto">
          <a:xfrm>
            <a:off x="1066800" y="607377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2" name="Text Box 13"/>
          <p:cNvSpPr txBox="1">
            <a:spLocks noChangeArrowheads="1"/>
          </p:cNvSpPr>
          <p:nvPr/>
        </p:nvSpPr>
        <p:spPr bwMode="auto">
          <a:xfrm>
            <a:off x="2057400" y="6149975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n-1</a:t>
            </a:r>
          </a:p>
        </p:txBody>
      </p:sp>
      <p:sp>
        <p:nvSpPr>
          <p:cNvPr id="77833" name="Text Box 14"/>
          <p:cNvSpPr txBox="1">
            <a:spLocks noChangeArrowheads="1"/>
          </p:cNvSpPr>
          <p:nvPr/>
        </p:nvSpPr>
        <p:spPr bwMode="auto">
          <a:xfrm>
            <a:off x="5867400" y="4518025"/>
            <a:ext cx="2743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Intuitively, </a:t>
            </a:r>
            <a:r>
              <a:rPr lang="en-US" u="sng">
                <a:latin typeface="Calibri" charset="0"/>
              </a:rPr>
              <a:t>covariance</a:t>
            </a:r>
            <a:r>
              <a:rPr lang="en-US">
                <a:latin typeface="Calibri" charset="0"/>
              </a:rPr>
              <a:t> is the measure of how much two variables vary together </a:t>
            </a:r>
          </a:p>
        </p:txBody>
      </p:sp>
      <p:sp>
        <p:nvSpPr>
          <p:cNvPr id="77834" name="Text Box 17"/>
          <p:cNvSpPr txBox="1">
            <a:spLocks noChangeArrowheads="1"/>
          </p:cNvSpPr>
          <p:nvPr/>
        </p:nvSpPr>
        <p:spPr bwMode="auto">
          <a:xfrm>
            <a:off x="5791200" y="57372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(x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-</a:t>
            </a:r>
            <a:r>
              <a:rPr lang="en-US">
                <a:latin typeface="Calibri" charset="0"/>
                <a:sym typeface="Symbol" charset="2"/>
              </a:rPr>
              <a:t>x</a:t>
            </a:r>
            <a:r>
              <a:rPr lang="en-US" baseline="-25000">
                <a:latin typeface="Calibri" charset="0"/>
              </a:rPr>
              <a:t>b</a:t>
            </a:r>
            <a:r>
              <a:rPr lang="en-US">
                <a:latin typeface="Calibri" charset="0"/>
              </a:rPr>
              <a:t>)</a:t>
            </a:r>
            <a:r>
              <a:rPr lang="en-US" baseline="30000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(y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-</a:t>
            </a:r>
            <a:r>
              <a:rPr lang="en-US">
                <a:latin typeface="Calibri" charset="0"/>
                <a:sym typeface="Symbol" charset="2"/>
              </a:rPr>
              <a:t>y</a:t>
            </a:r>
            <a:r>
              <a:rPr lang="en-US" baseline="-25000">
                <a:latin typeface="Calibri" charset="0"/>
              </a:rPr>
              <a:t>g</a:t>
            </a:r>
            <a:r>
              <a:rPr lang="en-US">
                <a:latin typeface="Calibri" charset="0"/>
              </a:rPr>
              <a:t>)+……</a:t>
            </a:r>
            <a:endParaRPr lang="en-US" baseline="30000">
              <a:latin typeface="Calibri" charset="0"/>
            </a:endParaRPr>
          </a:p>
        </p:txBody>
      </p:sp>
      <p:sp>
        <p:nvSpPr>
          <p:cNvPr id="77835" name="Line 21"/>
          <p:cNvSpPr>
            <a:spLocks noChangeShapeType="1"/>
          </p:cNvSpPr>
          <p:nvPr/>
        </p:nvSpPr>
        <p:spPr bwMode="auto">
          <a:xfrm>
            <a:off x="2343150" y="57832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6" name="Line 22"/>
          <p:cNvSpPr>
            <a:spLocks noChangeShapeType="1"/>
          </p:cNvSpPr>
          <p:nvPr/>
        </p:nvSpPr>
        <p:spPr bwMode="auto">
          <a:xfrm>
            <a:off x="1447800" y="57832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7" name="Line 23"/>
          <p:cNvSpPr>
            <a:spLocks noChangeShapeType="1"/>
          </p:cNvSpPr>
          <p:nvPr/>
        </p:nvSpPr>
        <p:spPr bwMode="auto">
          <a:xfrm>
            <a:off x="3167063" y="5791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Text Box 24"/>
          <p:cNvSpPr txBox="1">
            <a:spLocks noChangeArrowheads="1"/>
          </p:cNvSpPr>
          <p:nvPr/>
        </p:nvSpPr>
        <p:spPr bwMode="auto">
          <a:xfrm>
            <a:off x="6781800" y="61102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n-1</a:t>
            </a:r>
          </a:p>
        </p:txBody>
      </p:sp>
      <p:sp>
        <p:nvSpPr>
          <p:cNvPr id="77839" name="Line 25"/>
          <p:cNvSpPr>
            <a:spLocks noChangeShapeType="1"/>
          </p:cNvSpPr>
          <p:nvPr/>
        </p:nvSpPr>
        <p:spPr bwMode="auto">
          <a:xfrm>
            <a:off x="6248400" y="58245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0" name="Line 26"/>
          <p:cNvSpPr>
            <a:spLocks noChangeShapeType="1"/>
          </p:cNvSpPr>
          <p:nvPr/>
        </p:nvSpPr>
        <p:spPr bwMode="auto">
          <a:xfrm>
            <a:off x="6905625" y="5824538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1" name="Line 27"/>
          <p:cNvSpPr>
            <a:spLocks noChangeShapeType="1"/>
          </p:cNvSpPr>
          <p:nvPr/>
        </p:nvSpPr>
        <p:spPr bwMode="auto">
          <a:xfrm>
            <a:off x="5867400" y="611822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0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1093</TotalTime>
  <Words>1221</Words>
  <Application>Microsoft Macintosh PowerPoint</Application>
  <PresentationFormat>On-screen Show (4:3)</PresentationFormat>
  <Paragraphs>232</Paragraphs>
  <Slides>27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ＭＳ Ｐゴシック</vt:lpstr>
      <vt:lpstr>Arial</vt:lpstr>
      <vt:lpstr>Bookman Old Style</vt:lpstr>
      <vt:lpstr>Calibri</vt:lpstr>
      <vt:lpstr>Courier New</vt:lpstr>
      <vt:lpstr>Gill Sans MT</vt:lpstr>
      <vt:lpstr>Symbol</vt:lpstr>
      <vt:lpstr>Times New Roman</vt:lpstr>
      <vt:lpstr>Trebuchet MS</vt:lpstr>
      <vt:lpstr>Wingdings</vt:lpstr>
      <vt:lpstr>Wingdings 3</vt:lpstr>
      <vt:lpstr>Origin</vt:lpstr>
      <vt:lpstr>Image</vt:lpstr>
      <vt:lpstr>Worksheet</vt:lpstr>
      <vt:lpstr>Genome wide analysis results in gene lists</vt:lpstr>
      <vt:lpstr>Gene lists as a discovery tool</vt:lpstr>
      <vt:lpstr>Gene expression can be assayed across many different conditions</vt:lpstr>
      <vt:lpstr>PowerPoint Presentation</vt:lpstr>
      <vt:lpstr>Gene expression in multiple dimensions</vt:lpstr>
      <vt:lpstr>Coordinated Gene Expression</vt:lpstr>
      <vt:lpstr>Calculating Distance</vt:lpstr>
      <vt:lpstr>Euclidean distance</vt:lpstr>
      <vt:lpstr>Variance and Covariance</vt:lpstr>
      <vt:lpstr>covariance and correlation</vt:lpstr>
      <vt:lpstr>Calculating Numerical Similarity</vt:lpstr>
      <vt:lpstr>Clustering approaches</vt:lpstr>
      <vt:lpstr>Hierarchical Clustering</vt:lpstr>
      <vt:lpstr>Clustering approaches</vt:lpstr>
      <vt:lpstr>Clustering approaches</vt:lpstr>
      <vt:lpstr>Clustering approaches</vt:lpstr>
      <vt:lpstr>Clustering approaches</vt:lpstr>
      <vt:lpstr>End Result</vt:lpstr>
      <vt:lpstr>K-means: The Algorithm</vt:lpstr>
      <vt:lpstr>K-means: Example, k = 3</vt:lpstr>
      <vt:lpstr>PowerPoint Presentation</vt:lpstr>
      <vt:lpstr>K-means: Summary</vt:lpstr>
      <vt:lpstr>Clustering has no one answer</vt:lpstr>
      <vt:lpstr>PowerPoint Presentation</vt:lpstr>
      <vt:lpstr>PowerPoint Presentation</vt:lpstr>
      <vt:lpstr>Silhouette Plot</vt:lpstr>
      <vt:lpstr>Clustering the Breast Cancer dataset</vt:lpstr>
    </vt:vector>
  </TitlesOfParts>
  <Company>New York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structures and miRNA</dc:title>
  <dc:creator>Manpreet Katari</dc:creator>
  <cp:lastModifiedBy>Manpreet Katari</cp:lastModifiedBy>
  <cp:revision>31</cp:revision>
  <cp:lastPrinted>2015-04-07T16:36:35Z</cp:lastPrinted>
  <dcterms:created xsi:type="dcterms:W3CDTF">2013-04-16T15:02:35Z</dcterms:created>
  <dcterms:modified xsi:type="dcterms:W3CDTF">2018-04-05T02:39:52Z</dcterms:modified>
</cp:coreProperties>
</file>