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89"/>
  </p:notesMasterIdLst>
  <p:handoutMasterIdLst>
    <p:handoutMasterId r:id="rId90"/>
  </p:handoutMasterIdLst>
  <p:sldIdLst>
    <p:sldId id="281" r:id="rId2"/>
    <p:sldId id="285" r:id="rId3"/>
    <p:sldId id="286" r:id="rId4"/>
    <p:sldId id="347" r:id="rId5"/>
    <p:sldId id="287" r:id="rId6"/>
    <p:sldId id="308" r:id="rId7"/>
    <p:sldId id="263" r:id="rId8"/>
    <p:sldId id="282" r:id="rId9"/>
    <p:sldId id="283" r:id="rId10"/>
    <p:sldId id="289" r:id="rId11"/>
    <p:sldId id="278" r:id="rId12"/>
    <p:sldId id="279" r:id="rId13"/>
    <p:sldId id="332" r:id="rId14"/>
    <p:sldId id="333" r:id="rId15"/>
    <p:sldId id="334" r:id="rId16"/>
    <p:sldId id="335" r:id="rId17"/>
    <p:sldId id="321" r:id="rId18"/>
    <p:sldId id="336" r:id="rId19"/>
    <p:sldId id="337" r:id="rId20"/>
    <p:sldId id="328" r:id="rId21"/>
    <p:sldId id="338" r:id="rId22"/>
    <p:sldId id="339" r:id="rId23"/>
    <p:sldId id="340" r:id="rId24"/>
    <p:sldId id="341" r:id="rId25"/>
    <p:sldId id="348" r:id="rId26"/>
    <p:sldId id="351" r:id="rId27"/>
    <p:sldId id="352" r:id="rId28"/>
    <p:sldId id="353" r:id="rId29"/>
    <p:sldId id="354" r:id="rId30"/>
    <p:sldId id="344" r:id="rId31"/>
    <p:sldId id="356" r:id="rId32"/>
    <p:sldId id="357" r:id="rId33"/>
    <p:sldId id="355" r:id="rId34"/>
    <p:sldId id="358" r:id="rId35"/>
    <p:sldId id="359" r:id="rId36"/>
    <p:sldId id="360" r:id="rId37"/>
    <p:sldId id="361" r:id="rId38"/>
    <p:sldId id="362" r:id="rId39"/>
    <p:sldId id="363" r:id="rId40"/>
    <p:sldId id="364" r:id="rId41"/>
    <p:sldId id="365" r:id="rId42"/>
    <p:sldId id="366" r:id="rId43"/>
    <p:sldId id="367" r:id="rId44"/>
    <p:sldId id="368" r:id="rId45"/>
    <p:sldId id="369" r:id="rId46"/>
    <p:sldId id="372" r:id="rId47"/>
    <p:sldId id="373" r:id="rId48"/>
    <p:sldId id="374" r:id="rId49"/>
    <p:sldId id="375" r:id="rId50"/>
    <p:sldId id="376" r:id="rId51"/>
    <p:sldId id="377" r:id="rId52"/>
    <p:sldId id="378" r:id="rId53"/>
    <p:sldId id="379" r:id="rId54"/>
    <p:sldId id="380" r:id="rId55"/>
    <p:sldId id="381" r:id="rId56"/>
    <p:sldId id="382" r:id="rId57"/>
    <p:sldId id="383" r:id="rId58"/>
    <p:sldId id="384" r:id="rId59"/>
    <p:sldId id="385" r:id="rId60"/>
    <p:sldId id="386" r:id="rId61"/>
    <p:sldId id="387" r:id="rId62"/>
    <p:sldId id="388" r:id="rId63"/>
    <p:sldId id="389" r:id="rId64"/>
    <p:sldId id="390" r:id="rId65"/>
    <p:sldId id="391" r:id="rId66"/>
    <p:sldId id="392" r:id="rId67"/>
    <p:sldId id="393" r:id="rId68"/>
    <p:sldId id="394" r:id="rId69"/>
    <p:sldId id="395" r:id="rId70"/>
    <p:sldId id="396" r:id="rId71"/>
    <p:sldId id="397" r:id="rId72"/>
    <p:sldId id="398" r:id="rId73"/>
    <p:sldId id="399" r:id="rId74"/>
    <p:sldId id="400" r:id="rId75"/>
    <p:sldId id="401" r:id="rId76"/>
    <p:sldId id="402" r:id="rId77"/>
    <p:sldId id="403" r:id="rId78"/>
    <p:sldId id="404" r:id="rId79"/>
    <p:sldId id="405" r:id="rId80"/>
    <p:sldId id="406" r:id="rId81"/>
    <p:sldId id="407" r:id="rId82"/>
    <p:sldId id="408" r:id="rId83"/>
    <p:sldId id="409" r:id="rId84"/>
    <p:sldId id="410" r:id="rId85"/>
    <p:sldId id="411" r:id="rId86"/>
    <p:sldId id="412" r:id="rId87"/>
    <p:sldId id="413" r:id="rId8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 autoAdjust="0"/>
    <p:restoredTop sz="94660"/>
  </p:normalViewPr>
  <p:slideViewPr>
    <p:cSldViewPr>
      <p:cViewPr>
        <p:scale>
          <a:sx n="60" d="100"/>
          <a:sy n="60" d="100"/>
        </p:scale>
        <p:origin x="-2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20"/>
    </p:cViewPr>
  </p:sorterViewPr>
  <p:notesViewPr>
    <p:cSldViewPr>
      <p:cViewPr varScale="1">
        <p:scale>
          <a:sx n="56" d="100"/>
          <a:sy n="56" d="100"/>
        </p:scale>
        <p:origin x="-2004" y="-90"/>
      </p:cViewPr>
      <p:guideLst>
        <p:guide orient="horz" pos="3224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B601C770-A2FB-4BF7-A048-08511C066A1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 para editar os estilos do texto mestre</a:t>
            </a:r>
          </a:p>
          <a:p>
            <a:pPr lvl="1"/>
            <a:r>
              <a:rPr lang="en-US" noProof="0" smtClean="0"/>
              <a:t>Segundo nível</a:t>
            </a:r>
          </a:p>
          <a:p>
            <a:pPr lvl="2"/>
            <a:r>
              <a:rPr lang="en-US" noProof="0" smtClean="0"/>
              <a:t>Terceiro nível</a:t>
            </a:r>
          </a:p>
          <a:p>
            <a:pPr lvl="3"/>
            <a:r>
              <a:rPr lang="en-US" noProof="0" smtClean="0"/>
              <a:t>Quarto nível</a:t>
            </a:r>
          </a:p>
          <a:p>
            <a:pPr lvl="4"/>
            <a:r>
              <a:rPr lang="en-US" noProof="0" smtClean="0"/>
              <a:t>Quinto nível</a:t>
            </a:r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6F4DD8DA-4772-44F6-8D95-48F39A12FE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55869-50AD-4937-9E72-332D2C8F83EE}" type="slidenum">
              <a:rPr lang="pt-BR"/>
              <a:pPr/>
              <a:t>4</a:t>
            </a:fld>
            <a:endParaRPr lang="pt-BR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3F184-1ADA-46B1-BD8E-1736F9706AC4}" type="slidenum">
              <a:rPr lang="pt-BR"/>
              <a:pPr/>
              <a:t>34</a:t>
            </a:fld>
            <a:endParaRPr lang="pt-BR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003" y="4862404"/>
            <a:ext cx="5205294" cy="4604293"/>
          </a:xfrm>
        </p:spPr>
        <p:txBody>
          <a:bodyPr lIns="99003" tIns="49502" rIns="99003" bIns="49502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EA14C8-82FB-4667-94EE-E01328E1CB6A}" type="slidenum">
              <a:rPr lang="pt-BR"/>
              <a:pPr/>
              <a:t>36</a:t>
            </a:fld>
            <a:endParaRPr lang="pt-BR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003" y="4862404"/>
            <a:ext cx="5205294" cy="4604293"/>
          </a:xfrm>
        </p:spPr>
        <p:txBody>
          <a:bodyPr lIns="99003" tIns="49502" rIns="99003" bIns="49502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2C70E5-E86D-417B-ADF8-501499C955B8}" type="slidenum">
              <a:rPr lang="pt-BR"/>
              <a:pPr/>
              <a:t>52</a:t>
            </a:fld>
            <a:endParaRPr lang="pt-BR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003" y="4862404"/>
            <a:ext cx="5205294" cy="4604293"/>
          </a:xfrm>
        </p:spPr>
        <p:txBody>
          <a:bodyPr lIns="99003" tIns="49502" rIns="99003" bIns="49502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183B2D-AC2C-4FD0-A84E-DD1E4493AEA3}" type="slidenum">
              <a:rPr lang="pt-BR"/>
              <a:pPr/>
              <a:t>55</a:t>
            </a:fld>
            <a:endParaRPr lang="pt-BR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003" y="4862404"/>
            <a:ext cx="5205294" cy="4604293"/>
          </a:xfrm>
        </p:spPr>
        <p:txBody>
          <a:bodyPr lIns="99003" tIns="49502" rIns="99003" bIns="49502"/>
          <a:lstStyle/>
          <a:p>
            <a:endParaRPr lang="pt-P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23F526-6FF9-4313-A53D-2EEA727C1572}" type="slidenum">
              <a:rPr lang="pt-BR"/>
              <a:pPr/>
              <a:t>86</a:t>
            </a:fld>
            <a:endParaRPr lang="pt-BR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E0A18F-8FE5-4240-BCEC-326B67B749A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/>
              <a:t>Um programa é um conjunto de soluções algorítmicas, codificadas numa linguagem de programação, executado numa máquina real</a:t>
            </a: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C258F6-B2AC-4D34-A988-3296793E1B21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/>
              <a:t>Um programa é um conjunto de soluções algorítmicas, codificadas numa linguagem de programação, executado numa máquina real</a:t>
            </a: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6B996F-E29C-43EE-BE61-D7D03254DBD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/>
              <a:t>Um programa é um conjunto de soluções algorítmicas, codificadas numa linguagem de programação, executado numa máquina real</a:t>
            </a: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C78A4C-4D80-4008-966E-BDCBA4500B3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/>
              <a:t>Um programa é um conjunto de soluções algorítmicas, codificadas numa linguagem de programação, executado numa máquina real</a:t>
            </a: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2A637-CB91-4551-B60C-DF62012E1CC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pt-BR" smtClean="0"/>
              <a:t>Um programa é um conjunto de soluções algorítmicas, codificadas numa linguagem de programação, executado numa máquina real</a:t>
            </a: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AB2E0-DD0D-4C91-B44F-F072495BC73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476250"/>
            <a:ext cx="2286000" cy="6000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476250"/>
            <a:ext cx="6705600" cy="6000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A3912-4CA6-4E83-8367-2F3427B5A4D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1_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99025" y="1773238"/>
            <a:ext cx="3921125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136849-5448-4B35-BA6E-56CFB54EE1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1_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2413" y="188913"/>
            <a:ext cx="8640762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827088" y="1773238"/>
            <a:ext cx="3919537" cy="410527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899025" y="1773238"/>
            <a:ext cx="3921125" cy="197643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899025" y="3902075"/>
            <a:ext cx="3921125" cy="1976438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1330325" y="6435725"/>
            <a:ext cx="1162050" cy="449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2554288" y="6435725"/>
            <a:ext cx="5257800" cy="4492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19138" y="6435725"/>
            <a:ext cx="539750" cy="4492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1DCB36-8986-4091-9171-E22B1E659C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4D408-02FE-4528-B37E-087BE3C29D8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85595-B377-4367-BA8F-54CC00D3320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484313"/>
            <a:ext cx="4279900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84313"/>
            <a:ext cx="4281487" cy="4992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8DC10-EE39-41B5-979F-66BBA6919D3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CC9C5-BB74-45FB-8702-B362AF6789A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3DE0D-89BF-41FA-A20A-039AB783F5C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4A5B4-DC76-47DB-B1AE-1775108CC75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47849-CF82-4717-9C97-B6DAA39915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507F1-A400-466F-AC92-24F45DFF28B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476250"/>
            <a:ext cx="91440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 estilo do título mestre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484313"/>
            <a:ext cx="8713787" cy="499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 para editar os estilos do texto mestre</a:t>
            </a:r>
          </a:p>
          <a:p>
            <a:pPr lvl="1"/>
            <a:r>
              <a:rPr lang="en-US" smtClean="0"/>
              <a:t>Segundo nível</a:t>
            </a:r>
          </a:p>
          <a:p>
            <a:pPr lvl="2"/>
            <a:r>
              <a:rPr lang="en-US" smtClean="0"/>
              <a:t>Terceiro nível</a:t>
            </a:r>
          </a:p>
          <a:p>
            <a:pPr lvl="3"/>
            <a:r>
              <a:rPr lang="en-US" smtClean="0"/>
              <a:t>Quarto nível</a:t>
            </a:r>
          </a:p>
          <a:p>
            <a:pPr lvl="4"/>
            <a:r>
              <a:rPr lang="en-US" smtClean="0"/>
              <a:t>Quinto nível</a:t>
            </a:r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97638"/>
            <a:ext cx="1236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/>
            </a:lvl1pPr>
          </a:lstStyle>
          <a:p>
            <a:pPr>
              <a:defRPr/>
            </a:pPr>
            <a:fld id="{650B5893-E4DA-4D8C-B7A5-426CF5F1C18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pt-BR" sz="1400" dirty="0"/>
              <a:t>SI – </a:t>
            </a:r>
            <a:r>
              <a:rPr lang="pt-BR" sz="1400" dirty="0" smtClean="0"/>
              <a:t>Introdução</a:t>
            </a:r>
            <a:r>
              <a:rPr lang="pt-BR" sz="1400" baseline="0" dirty="0" smtClean="0"/>
              <a:t> a Programação</a:t>
            </a:r>
            <a:endParaRPr lang="pt-BR" sz="1400" dirty="0"/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0" y="6564313"/>
            <a:ext cx="274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 sz="1200"/>
          </a:p>
        </p:txBody>
      </p:sp>
      <p:sp>
        <p:nvSpPr>
          <p:cNvPr id="11469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43213" y="64008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50" r:id="rId12"/>
    <p:sldLayoutId id="214748385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6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7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8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Documento_do_Microsoft_Office_Word_97_-_20039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7772400" cy="1143000"/>
          </a:xfrm>
        </p:spPr>
        <p:txBody>
          <a:bodyPr/>
          <a:lstStyle/>
          <a:p>
            <a:pPr eaLnBrk="1" hangingPunct="1"/>
            <a:r>
              <a:rPr lang="pt-BR" sz="3600" dirty="0" smtClean="0"/>
              <a:t>Introdução a Programação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149600"/>
            <a:ext cx="72390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 smtClean="0"/>
              <a:t>Apresentação Disciplina e </a:t>
            </a:r>
            <a:r>
              <a:rPr lang="pt-BR" smtClean="0"/>
              <a:t>Introdução </a:t>
            </a:r>
            <a:endParaRPr lang="pt-BR" dirty="0" smtClean="0"/>
          </a:p>
          <a:p>
            <a:pPr eaLnBrk="1" hangingPunct="1">
              <a:lnSpc>
                <a:spcPct val="90000"/>
              </a:lnSpc>
            </a:pPr>
            <a:endParaRPr lang="pt-BR" dirty="0" smtClean="0"/>
          </a:p>
        </p:txBody>
      </p:sp>
      <p:sp>
        <p:nvSpPr>
          <p:cNvPr id="3076" name="Text Box 5"/>
          <p:cNvSpPr txBox="1">
            <a:spLocks noChangeArrowheads="1"/>
          </p:cNvSpPr>
          <p:nvPr/>
        </p:nvSpPr>
        <p:spPr bwMode="auto">
          <a:xfrm>
            <a:off x="609600" y="4800600"/>
            <a:ext cx="7010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 sz="2000" i="1"/>
              <a:t>Prof. Msc. Marcelo Iury de Sousa Oliveira</a:t>
            </a:r>
          </a:p>
          <a:p>
            <a:r>
              <a:rPr lang="pt-BR" sz="2000" i="1"/>
              <a:t>marceloiury@gmail.com</a:t>
            </a:r>
          </a:p>
          <a:p>
            <a:r>
              <a:rPr lang="pt-BR" sz="2000" i="1"/>
              <a:t>http://sites.google.com/site/marceloiury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Como ser um melhor profissional?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79388" y="1484313"/>
            <a:ext cx="5916612" cy="4992687"/>
          </a:xfrm>
        </p:spPr>
        <p:txBody>
          <a:bodyPr/>
          <a:lstStyle/>
          <a:p>
            <a:r>
              <a:rPr lang="pt-BR" sz="2800" smtClean="0"/>
              <a:t>Não se fique limitado ao conteúdo da sala de aula</a:t>
            </a:r>
          </a:p>
          <a:p>
            <a:r>
              <a:rPr lang="pt-BR" sz="2800" smtClean="0"/>
              <a:t>Leia MUITO!!!!!!!</a:t>
            </a:r>
          </a:p>
          <a:p>
            <a:pPr lvl="1"/>
            <a:r>
              <a:rPr lang="pt-BR" sz="2400" smtClean="0"/>
              <a:t>Livros técnicos, artigos,  revistas e romances</a:t>
            </a:r>
          </a:p>
          <a:p>
            <a:r>
              <a:rPr lang="pt-BR" sz="2800" smtClean="0"/>
              <a:t>Estude e pratique os assuntos aprendidos em sala de aula</a:t>
            </a:r>
          </a:p>
          <a:p>
            <a:r>
              <a:rPr lang="pt-BR" sz="2800" smtClean="0"/>
              <a:t>Melhorar português escrito e falado</a:t>
            </a:r>
          </a:p>
          <a:p>
            <a:r>
              <a:rPr lang="pt-BR" sz="2800" smtClean="0"/>
              <a:t>Aprender inglês. 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943600" y="1981200"/>
            <a:ext cx="3200400" cy="416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Bibliografia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z="2000" dirty="0" smtClean="0"/>
              <a:t>Lopes, Anita e Garcia, Guto. Introdução a Programação. Editora Campus, 2002. </a:t>
            </a:r>
          </a:p>
          <a:p>
            <a:pPr lvl="0"/>
            <a:r>
              <a:rPr lang="es-ES_tradnl" sz="2000" dirty="0" err="1" smtClean="0"/>
              <a:t>Cormen</a:t>
            </a:r>
            <a:r>
              <a:rPr lang="es-ES_tradnl" sz="2000" dirty="0" smtClean="0"/>
              <a:t>, Thomas H. et. al. Algoritmos: </a:t>
            </a:r>
            <a:r>
              <a:rPr lang="es-ES_tradnl" sz="2000" dirty="0" err="1" smtClean="0"/>
              <a:t>Teoria</a:t>
            </a:r>
            <a:r>
              <a:rPr lang="es-ES_tradnl" sz="2000" dirty="0" smtClean="0"/>
              <a:t> e </a:t>
            </a:r>
            <a:r>
              <a:rPr lang="es-ES_tradnl" sz="2000" dirty="0" err="1" smtClean="0"/>
              <a:t>Prática</a:t>
            </a:r>
            <a:r>
              <a:rPr lang="es-ES_tradnl" sz="2000" dirty="0" smtClean="0"/>
              <a:t>. Editora Campus, 2002. </a:t>
            </a:r>
            <a:endParaRPr lang="pt-BR" sz="2000" dirty="0" smtClean="0"/>
          </a:p>
          <a:p>
            <a:pPr lvl="0"/>
            <a:r>
              <a:rPr lang="pt-BR" sz="2000" dirty="0" err="1" smtClean="0"/>
              <a:t>Ziviani</a:t>
            </a:r>
            <a:r>
              <a:rPr lang="pt-BR" sz="2000" dirty="0" smtClean="0"/>
              <a:t>, </a:t>
            </a:r>
            <a:r>
              <a:rPr lang="pt-BR" sz="2000" dirty="0" err="1" smtClean="0"/>
              <a:t>Nivio</a:t>
            </a:r>
            <a:r>
              <a:rPr lang="pt-BR" sz="2000" dirty="0" smtClean="0"/>
              <a:t>. Projeto de Algoritmos. Editora Nova Fronteira, 2004.</a:t>
            </a:r>
          </a:p>
          <a:p>
            <a:r>
              <a:rPr lang="es-ES_tradnl" sz="2000" dirty="0" smtClean="0"/>
              <a:t> </a:t>
            </a:r>
            <a:endParaRPr lang="pt-BR" sz="2000" dirty="0" smtClean="0"/>
          </a:p>
          <a:p>
            <a:r>
              <a:rPr lang="pt-BR" sz="2000" b="1" dirty="0" smtClean="0"/>
              <a:t>COMPLEMENTAR</a:t>
            </a:r>
            <a:endParaRPr lang="pt-BR" sz="2000" dirty="0" smtClean="0"/>
          </a:p>
          <a:p>
            <a:pPr lvl="0"/>
            <a:r>
              <a:rPr lang="pt-BR" sz="2000" dirty="0" err="1" smtClean="0"/>
              <a:t>Sebesta</a:t>
            </a:r>
            <a:r>
              <a:rPr lang="pt-BR" sz="2000" dirty="0" smtClean="0"/>
              <a:t>, Robert W. Conceitos de Linguagens de Programação. </a:t>
            </a:r>
            <a:r>
              <a:rPr lang="es-ES_tradnl" sz="2000" dirty="0" err="1" smtClean="0"/>
              <a:t>Bookman</a:t>
            </a:r>
            <a:r>
              <a:rPr lang="es-ES_tradnl" sz="2000" dirty="0" smtClean="0"/>
              <a:t>, 2001. </a:t>
            </a:r>
            <a:endParaRPr lang="pt-BR" sz="2000" dirty="0" smtClean="0"/>
          </a:p>
          <a:p>
            <a:pPr lvl="0"/>
            <a:r>
              <a:rPr lang="pt-BR" sz="2000" dirty="0" smtClean="0"/>
              <a:t>Van </a:t>
            </a:r>
            <a:r>
              <a:rPr lang="pt-BR" sz="2000" dirty="0" err="1" smtClean="0"/>
              <a:t>Rossum</a:t>
            </a:r>
            <a:r>
              <a:rPr lang="pt-BR" sz="2000" dirty="0" smtClean="0"/>
              <a:t>, Guido. Tutorial de </a:t>
            </a:r>
            <a:r>
              <a:rPr lang="pt-BR" sz="2000" dirty="0" err="1" smtClean="0"/>
              <a:t>Python</a:t>
            </a:r>
            <a:r>
              <a:rPr lang="pt-BR" sz="2000" dirty="0" smtClean="0"/>
              <a:t>. Disponível gratuitamente em http://python.org/, 2004. </a:t>
            </a:r>
          </a:p>
          <a:p>
            <a:pPr lvl="0"/>
            <a:r>
              <a:rPr lang="en-US" sz="2000" dirty="0" smtClean="0"/>
              <a:t>Nieto, T. R. Internet &amp; World Wide Web. </a:t>
            </a:r>
            <a:r>
              <a:rPr lang="es-ES_tradnl" sz="2000" dirty="0" smtClean="0"/>
              <a:t>Como Programar. </a:t>
            </a:r>
            <a:r>
              <a:rPr lang="es-ES_tradnl" sz="2000" dirty="0" err="1" smtClean="0"/>
              <a:t>Bookman</a:t>
            </a:r>
            <a:r>
              <a:rPr lang="es-ES_tradnl" sz="2000" dirty="0" smtClean="0"/>
              <a:t>, 2003. </a:t>
            </a:r>
            <a:endParaRPr lang="pt-BR" sz="2000" dirty="0" smtClean="0"/>
          </a:p>
          <a:p>
            <a:r>
              <a:rPr lang="da-DK" sz="2000" dirty="0" smtClean="0"/>
              <a:t>Deitel, Harvey M. et. al. </a:t>
            </a:r>
            <a:r>
              <a:rPr lang="es-ES_tradnl" sz="2000" dirty="0" smtClean="0"/>
              <a:t>XML Como Programar. </a:t>
            </a:r>
            <a:r>
              <a:rPr lang="es-ES_tradnl" sz="2000" dirty="0" err="1" smtClean="0"/>
              <a:t>Bookman</a:t>
            </a:r>
            <a:r>
              <a:rPr lang="es-ES_tradnl" sz="2000" dirty="0" smtClean="0"/>
              <a:t>, 2003.</a:t>
            </a:r>
            <a:endParaRPr lang="pt-BR" sz="2000" dirty="0" smtClean="0"/>
          </a:p>
          <a:p>
            <a:pPr lvl="0"/>
            <a:r>
              <a:rPr lang="pt-BR" sz="2000" dirty="0" smtClean="0"/>
              <a:t>Notas de aulas da disciplina.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Página da Disciplina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001000" cy="4267200"/>
          </a:xfrm>
        </p:spPr>
        <p:txBody>
          <a:bodyPr/>
          <a:lstStyle/>
          <a:p>
            <a:pPr eaLnBrk="1" hangingPunct="1"/>
            <a:r>
              <a:rPr lang="pt-BR" sz="2800" i="1" smtClean="0"/>
              <a:t>http://sites.google.com/site/marceloiury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514600" y="4038600"/>
            <a:ext cx="3352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33400" y="2362200"/>
            <a:ext cx="24003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257800" y="2209800"/>
            <a:ext cx="3581400" cy="2289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Programação de Computadores</a:t>
            </a:r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Como programar computadores atuais?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Linguagens de programação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Programação de Computadores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773238"/>
            <a:ext cx="5616575" cy="41052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smtClean="0"/>
              <a:t>O que é língua?</a:t>
            </a:r>
          </a:p>
          <a:p>
            <a:pPr>
              <a:lnSpc>
                <a:spcPct val="80000"/>
              </a:lnSpc>
            </a:pPr>
            <a:endParaRPr lang="pt-BR" sz="200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smtClean="0"/>
              <a:t> 	“O conjunto das palavras e expressões usadas por um povo, por uma nação, e o conjunto de regras da sua gramática.”, “Sistema de signos que permitem a comunicação entre os membros de uma comunidade.”</a:t>
            </a:r>
          </a:p>
          <a:p>
            <a:pPr>
              <a:lnSpc>
                <a:spcPct val="80000"/>
              </a:lnSpc>
            </a:pPr>
            <a:endParaRPr lang="pt-BR" sz="2000" smtClean="0"/>
          </a:p>
          <a:p>
            <a:pPr>
              <a:lnSpc>
                <a:spcPct val="80000"/>
              </a:lnSpc>
            </a:pPr>
            <a:r>
              <a:rPr lang="pt-BR" sz="2000" smtClean="0"/>
              <a:t>O que é Linguagem: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smtClean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sz="2000" smtClean="0"/>
              <a:t>	“O uso da palavra articulada ou escrita como meio de expressão e de comunicação entre pessoas.”</a:t>
            </a:r>
          </a:p>
        </p:txBody>
      </p:sp>
      <p:pic>
        <p:nvPicPr>
          <p:cNvPr id="51212" name="Picture 12" descr="aurelio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email"/>
          <a:srcRect/>
          <a:stretch>
            <a:fillRect/>
          </a:stretch>
        </p:blipFill>
        <p:spPr>
          <a:xfrm>
            <a:off x="6659563" y="1268413"/>
            <a:ext cx="2484437" cy="33115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Programação de Computadores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773238"/>
            <a:ext cx="7129462" cy="1079500"/>
          </a:xfrm>
        </p:spPr>
        <p:txBody>
          <a:bodyPr/>
          <a:lstStyle/>
          <a:p>
            <a:r>
              <a:rPr lang="pt-BR" sz="2800" smtClean="0"/>
              <a:t>Qual a linguagem que o computador entende? </a:t>
            </a:r>
          </a:p>
        </p:txBody>
      </p:sp>
      <p:pic>
        <p:nvPicPr>
          <p:cNvPr id="55301" name="Picture 5" descr="binario_black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email"/>
          <a:srcRect/>
          <a:stretch>
            <a:fillRect/>
          </a:stretch>
        </p:blipFill>
        <p:spPr>
          <a:xfrm>
            <a:off x="1187450" y="3500438"/>
            <a:ext cx="2627313" cy="1976437"/>
          </a:xfrm>
        </p:spPr>
      </p:pic>
      <p:pic>
        <p:nvPicPr>
          <p:cNvPr id="55304" name="Picture 8" descr="sinal_digital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 cstate="email"/>
          <a:srcRect/>
          <a:stretch>
            <a:fillRect/>
          </a:stretch>
        </p:blipFill>
        <p:spPr>
          <a:xfrm>
            <a:off x="5148263" y="3500438"/>
            <a:ext cx="3429000" cy="1968500"/>
          </a:xfrm>
        </p:spPr>
      </p:pic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3851275" y="458152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1166813" y="5942013"/>
            <a:ext cx="5200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1800"/>
              <a:t>Será que fácil programar um computador assim?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0763" cy="1143000"/>
          </a:xfrm>
        </p:spPr>
        <p:txBody>
          <a:bodyPr/>
          <a:lstStyle/>
          <a:p>
            <a:r>
              <a:rPr lang="pt-BR" smtClean="0"/>
              <a:t>Programação de Computadores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400" smtClean="0"/>
              <a:t>Linguagens de alto nível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Próximo a linguagem humana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Conjunto de símbolos reduzidos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Possui uma gramática própria</a:t>
            </a:r>
          </a:p>
          <a:p>
            <a:pPr>
              <a:lnSpc>
                <a:spcPct val="80000"/>
              </a:lnSpc>
            </a:pPr>
            <a:r>
              <a:rPr lang="pt-BR" sz="2400" smtClean="0"/>
              <a:t>Exemplo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Java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C#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Pascal</a:t>
            </a:r>
          </a:p>
          <a:p>
            <a:pPr>
              <a:lnSpc>
                <a:spcPct val="80000"/>
              </a:lnSpc>
            </a:pPr>
            <a:r>
              <a:rPr lang="pt-BR" sz="2400" smtClean="0"/>
              <a:t>Computador entende linguagem de alto nível?</a:t>
            </a:r>
          </a:p>
          <a:p>
            <a:pPr lvl="1">
              <a:lnSpc>
                <a:spcPct val="80000"/>
              </a:lnSpc>
            </a:pPr>
            <a:r>
              <a:rPr lang="pt-BR" sz="2000" smtClean="0"/>
              <a:t>Não. Solução?</a:t>
            </a:r>
          </a:p>
          <a:p>
            <a:pPr lvl="2">
              <a:lnSpc>
                <a:spcPct val="80000"/>
              </a:lnSpc>
            </a:pPr>
            <a:r>
              <a:rPr lang="pt-BR" sz="1800" smtClean="0"/>
              <a:t>Interpretador</a:t>
            </a:r>
          </a:p>
          <a:p>
            <a:pPr lvl="2">
              <a:lnSpc>
                <a:spcPct val="80000"/>
              </a:lnSpc>
            </a:pPr>
            <a:r>
              <a:rPr lang="pt-BR" sz="1800" smtClean="0"/>
              <a:t>Compilador</a:t>
            </a:r>
          </a:p>
          <a:p>
            <a:pPr lvl="1">
              <a:lnSpc>
                <a:spcPct val="80000"/>
              </a:lnSpc>
            </a:pPr>
            <a:endParaRPr lang="pt-BR" sz="2000" smtClean="0"/>
          </a:p>
          <a:p>
            <a:pPr>
              <a:lnSpc>
                <a:spcPct val="80000"/>
              </a:lnSpc>
            </a:pPr>
            <a:endParaRPr lang="pt-BR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ítulo 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Histórico das linguagens de programação</a:t>
            </a:r>
            <a:endParaRPr lang="pt-BR" dirty="0"/>
          </a:p>
        </p:txBody>
      </p:sp>
      <p:sp>
        <p:nvSpPr>
          <p:cNvPr id="75" name="Espaço Reservado para Conteúdo 7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2EC3E-D5C1-46D0-8643-275262E12E1C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75878" name="Line 102"/>
          <p:cNvSpPr>
            <a:spLocks noChangeShapeType="1"/>
          </p:cNvSpPr>
          <p:nvPr/>
        </p:nvSpPr>
        <p:spPr bwMode="auto">
          <a:xfrm>
            <a:off x="2268538" y="3078163"/>
            <a:ext cx="501650" cy="75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879" name="Line 103"/>
          <p:cNvSpPr>
            <a:spLocks noChangeShapeType="1"/>
          </p:cNvSpPr>
          <p:nvPr/>
        </p:nvSpPr>
        <p:spPr bwMode="auto">
          <a:xfrm>
            <a:off x="1116013" y="2428875"/>
            <a:ext cx="7272337" cy="0"/>
          </a:xfrm>
          <a:prstGeom prst="line">
            <a:avLst/>
          </a:prstGeom>
          <a:noFill/>
          <a:ln w="9525" cap="rnd">
            <a:solidFill>
              <a:srgbClr val="FFFF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880" name="Line 104"/>
          <p:cNvSpPr>
            <a:spLocks noChangeShapeType="1"/>
          </p:cNvSpPr>
          <p:nvPr/>
        </p:nvSpPr>
        <p:spPr bwMode="auto">
          <a:xfrm>
            <a:off x="1116013" y="1636713"/>
            <a:ext cx="7272337" cy="0"/>
          </a:xfrm>
          <a:prstGeom prst="line">
            <a:avLst/>
          </a:prstGeom>
          <a:noFill/>
          <a:ln w="9525" cap="rnd">
            <a:solidFill>
              <a:srgbClr val="FFFF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881" name="Line 105"/>
          <p:cNvSpPr>
            <a:spLocks noChangeShapeType="1"/>
          </p:cNvSpPr>
          <p:nvPr/>
        </p:nvSpPr>
        <p:spPr bwMode="auto">
          <a:xfrm>
            <a:off x="1116013" y="3221038"/>
            <a:ext cx="7272337" cy="0"/>
          </a:xfrm>
          <a:prstGeom prst="line">
            <a:avLst/>
          </a:prstGeom>
          <a:noFill/>
          <a:ln w="9525" cap="rnd">
            <a:solidFill>
              <a:srgbClr val="FFFF66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1116013" y="4013200"/>
            <a:ext cx="7272337" cy="792163"/>
            <a:chOff x="703" y="2568"/>
            <a:chExt cx="4581" cy="499"/>
          </a:xfrm>
        </p:grpSpPr>
        <p:sp>
          <p:nvSpPr>
            <p:cNvPr id="75882" name="Line 106"/>
            <p:cNvSpPr>
              <a:spLocks noChangeShapeType="1"/>
            </p:cNvSpPr>
            <p:nvPr/>
          </p:nvSpPr>
          <p:spPr bwMode="auto">
            <a:xfrm>
              <a:off x="703" y="2568"/>
              <a:ext cx="4581" cy="0"/>
            </a:xfrm>
            <a:prstGeom prst="line">
              <a:avLst/>
            </a:prstGeom>
            <a:noFill/>
            <a:ln w="9525" cap="rnd">
              <a:solidFill>
                <a:srgbClr val="FFFF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75883" name="Line 107"/>
            <p:cNvSpPr>
              <a:spLocks noChangeShapeType="1"/>
            </p:cNvSpPr>
            <p:nvPr/>
          </p:nvSpPr>
          <p:spPr bwMode="auto">
            <a:xfrm>
              <a:off x="703" y="3067"/>
              <a:ext cx="4581" cy="0"/>
            </a:xfrm>
            <a:prstGeom prst="line">
              <a:avLst/>
            </a:prstGeom>
            <a:noFill/>
            <a:ln w="9525" cap="rnd">
              <a:solidFill>
                <a:srgbClr val="FFFF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5884" name="AutoShape 108"/>
          <p:cNvSpPr>
            <a:spLocks noChangeArrowheads="1"/>
          </p:cNvSpPr>
          <p:nvPr/>
        </p:nvSpPr>
        <p:spPr bwMode="auto">
          <a:xfrm>
            <a:off x="1331913" y="2716213"/>
            <a:ext cx="1008062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885" name="Text Box 109"/>
          <p:cNvSpPr txBox="1">
            <a:spLocks noChangeArrowheads="1"/>
          </p:cNvSpPr>
          <p:nvPr/>
        </p:nvSpPr>
        <p:spPr bwMode="auto">
          <a:xfrm>
            <a:off x="1331913" y="2644775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Simula</a:t>
            </a:r>
          </a:p>
        </p:txBody>
      </p:sp>
      <p:sp>
        <p:nvSpPr>
          <p:cNvPr id="75886" name="AutoShape 110"/>
          <p:cNvSpPr>
            <a:spLocks noChangeArrowheads="1"/>
          </p:cNvSpPr>
          <p:nvPr/>
        </p:nvSpPr>
        <p:spPr bwMode="auto">
          <a:xfrm>
            <a:off x="4356100" y="1817688"/>
            <a:ext cx="1008063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887" name="Text Box 111"/>
          <p:cNvSpPr txBox="1">
            <a:spLocks noChangeArrowheads="1"/>
          </p:cNvSpPr>
          <p:nvPr/>
        </p:nvSpPr>
        <p:spPr bwMode="auto">
          <a:xfrm>
            <a:off x="4356100" y="1781175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Fortran</a:t>
            </a:r>
          </a:p>
        </p:txBody>
      </p:sp>
      <p:sp>
        <p:nvSpPr>
          <p:cNvPr id="75888" name="AutoShape 112"/>
          <p:cNvSpPr>
            <a:spLocks noChangeArrowheads="1"/>
          </p:cNvSpPr>
          <p:nvPr/>
        </p:nvSpPr>
        <p:spPr bwMode="auto">
          <a:xfrm>
            <a:off x="2555875" y="3041650"/>
            <a:ext cx="1008063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889" name="Text Box 113"/>
          <p:cNvSpPr txBox="1">
            <a:spLocks noChangeArrowheads="1"/>
          </p:cNvSpPr>
          <p:nvPr/>
        </p:nvSpPr>
        <p:spPr bwMode="auto">
          <a:xfrm>
            <a:off x="2555875" y="3005138"/>
            <a:ext cx="1079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Pascal</a:t>
            </a:r>
          </a:p>
        </p:txBody>
      </p:sp>
      <p:sp>
        <p:nvSpPr>
          <p:cNvPr id="75890" name="AutoShape 114"/>
          <p:cNvSpPr>
            <a:spLocks noChangeArrowheads="1"/>
          </p:cNvSpPr>
          <p:nvPr/>
        </p:nvSpPr>
        <p:spPr bwMode="auto">
          <a:xfrm>
            <a:off x="6443663" y="1962150"/>
            <a:ext cx="719137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891" name="Text Box 115"/>
          <p:cNvSpPr txBox="1">
            <a:spLocks noChangeArrowheads="1"/>
          </p:cNvSpPr>
          <p:nvPr/>
        </p:nvSpPr>
        <p:spPr bwMode="auto">
          <a:xfrm>
            <a:off x="6443663" y="1925638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Lisp</a:t>
            </a:r>
          </a:p>
        </p:txBody>
      </p:sp>
      <p:sp>
        <p:nvSpPr>
          <p:cNvPr id="75892" name="AutoShape 116"/>
          <p:cNvSpPr>
            <a:spLocks noChangeArrowheads="1"/>
          </p:cNvSpPr>
          <p:nvPr/>
        </p:nvSpPr>
        <p:spPr bwMode="auto">
          <a:xfrm>
            <a:off x="5219700" y="2324100"/>
            <a:ext cx="863600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893" name="Text Box 117"/>
          <p:cNvSpPr txBox="1">
            <a:spLocks noChangeArrowheads="1"/>
          </p:cNvSpPr>
          <p:nvPr/>
        </p:nvSpPr>
        <p:spPr bwMode="auto">
          <a:xfrm>
            <a:off x="5219700" y="2286000"/>
            <a:ext cx="863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Cobol</a:t>
            </a:r>
          </a:p>
        </p:txBody>
      </p:sp>
      <p:sp>
        <p:nvSpPr>
          <p:cNvPr id="75894" name="AutoShape 118"/>
          <p:cNvSpPr>
            <a:spLocks noChangeArrowheads="1"/>
          </p:cNvSpPr>
          <p:nvPr/>
        </p:nvSpPr>
        <p:spPr bwMode="auto">
          <a:xfrm>
            <a:off x="5148263" y="3365500"/>
            <a:ext cx="431800" cy="4318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895" name="Text Box 119"/>
          <p:cNvSpPr txBox="1">
            <a:spLocks noChangeArrowheads="1"/>
          </p:cNvSpPr>
          <p:nvPr/>
        </p:nvSpPr>
        <p:spPr bwMode="auto">
          <a:xfrm>
            <a:off x="5148263" y="3365500"/>
            <a:ext cx="5032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75896" name="AutoShape 120"/>
          <p:cNvSpPr>
            <a:spLocks noChangeArrowheads="1"/>
          </p:cNvSpPr>
          <p:nvPr/>
        </p:nvSpPr>
        <p:spPr bwMode="auto">
          <a:xfrm>
            <a:off x="6515100" y="3473450"/>
            <a:ext cx="576263" cy="3587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897" name="Text Box 121"/>
          <p:cNvSpPr txBox="1">
            <a:spLocks noChangeArrowheads="1"/>
          </p:cNvSpPr>
          <p:nvPr/>
        </p:nvSpPr>
        <p:spPr bwMode="auto">
          <a:xfrm>
            <a:off x="6516688" y="3436938"/>
            <a:ext cx="5762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000">
                <a:latin typeface="Arial" charset="0"/>
                <a:cs typeface="Arial" charset="0"/>
              </a:rPr>
              <a:t>ML</a:t>
            </a:r>
          </a:p>
        </p:txBody>
      </p:sp>
      <p:sp>
        <p:nvSpPr>
          <p:cNvPr id="75898" name="AutoShape 122"/>
          <p:cNvSpPr>
            <a:spLocks noChangeArrowheads="1"/>
          </p:cNvSpPr>
          <p:nvPr/>
        </p:nvSpPr>
        <p:spPr bwMode="auto">
          <a:xfrm>
            <a:off x="7451725" y="3257550"/>
            <a:ext cx="1008063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899" name="Text Box 123"/>
          <p:cNvSpPr txBox="1">
            <a:spLocks noChangeArrowheads="1"/>
          </p:cNvSpPr>
          <p:nvPr/>
        </p:nvSpPr>
        <p:spPr bwMode="auto">
          <a:xfrm>
            <a:off x="7451725" y="3221038"/>
            <a:ext cx="9350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000">
                <a:latin typeface="Arial" charset="0"/>
                <a:cs typeface="Arial" charset="0"/>
              </a:rPr>
              <a:t>Prolog</a:t>
            </a:r>
          </a:p>
        </p:txBody>
      </p:sp>
      <p:sp>
        <p:nvSpPr>
          <p:cNvPr id="75900" name="AutoShape 124"/>
          <p:cNvSpPr>
            <a:spLocks noChangeArrowheads="1"/>
          </p:cNvSpPr>
          <p:nvPr/>
        </p:nvSpPr>
        <p:spPr bwMode="auto">
          <a:xfrm>
            <a:off x="6227763" y="4194175"/>
            <a:ext cx="1225550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01" name="Text Box 125"/>
          <p:cNvSpPr txBox="1">
            <a:spLocks noChangeArrowheads="1"/>
          </p:cNvSpPr>
          <p:nvPr/>
        </p:nvSpPr>
        <p:spPr bwMode="auto">
          <a:xfrm>
            <a:off x="6300788" y="4157663"/>
            <a:ext cx="122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Miranda</a:t>
            </a:r>
          </a:p>
        </p:txBody>
      </p:sp>
      <p:sp>
        <p:nvSpPr>
          <p:cNvPr id="75902" name="AutoShape 126"/>
          <p:cNvSpPr>
            <a:spLocks noChangeArrowheads="1"/>
          </p:cNvSpPr>
          <p:nvPr/>
        </p:nvSpPr>
        <p:spPr bwMode="auto">
          <a:xfrm>
            <a:off x="1116013" y="3330575"/>
            <a:ext cx="1225550" cy="3603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03" name="Text Box 127"/>
          <p:cNvSpPr txBox="1">
            <a:spLocks noChangeArrowheads="1"/>
          </p:cNvSpPr>
          <p:nvPr/>
        </p:nvSpPr>
        <p:spPr bwMode="auto">
          <a:xfrm>
            <a:off x="1116013" y="3294063"/>
            <a:ext cx="122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Smalltalk</a:t>
            </a:r>
          </a:p>
        </p:txBody>
      </p:sp>
      <p:sp>
        <p:nvSpPr>
          <p:cNvPr id="75904" name="AutoShape 128"/>
          <p:cNvSpPr>
            <a:spLocks noChangeArrowheads="1"/>
          </p:cNvSpPr>
          <p:nvPr/>
        </p:nvSpPr>
        <p:spPr bwMode="auto">
          <a:xfrm>
            <a:off x="2627313" y="3833813"/>
            <a:ext cx="719137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05" name="Text Box 129"/>
          <p:cNvSpPr txBox="1">
            <a:spLocks noChangeArrowheads="1"/>
          </p:cNvSpPr>
          <p:nvPr/>
        </p:nvSpPr>
        <p:spPr bwMode="auto">
          <a:xfrm>
            <a:off x="2627313" y="3797300"/>
            <a:ext cx="792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 Ada</a:t>
            </a:r>
          </a:p>
        </p:txBody>
      </p:sp>
      <p:sp>
        <p:nvSpPr>
          <p:cNvPr id="75906" name="AutoShape 130"/>
          <p:cNvSpPr>
            <a:spLocks noChangeArrowheads="1"/>
          </p:cNvSpPr>
          <p:nvPr/>
        </p:nvSpPr>
        <p:spPr bwMode="auto">
          <a:xfrm>
            <a:off x="3638550" y="2860675"/>
            <a:ext cx="1004888" cy="2889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07" name="Text Box 131"/>
          <p:cNvSpPr txBox="1">
            <a:spLocks noChangeArrowheads="1"/>
          </p:cNvSpPr>
          <p:nvPr/>
        </p:nvSpPr>
        <p:spPr bwMode="auto">
          <a:xfrm>
            <a:off x="3563938" y="2789238"/>
            <a:ext cx="122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Algol-68</a:t>
            </a:r>
          </a:p>
        </p:txBody>
      </p:sp>
      <p:sp>
        <p:nvSpPr>
          <p:cNvPr id="75908" name="AutoShape 132"/>
          <p:cNvSpPr>
            <a:spLocks noChangeArrowheads="1"/>
          </p:cNvSpPr>
          <p:nvPr/>
        </p:nvSpPr>
        <p:spPr bwMode="auto">
          <a:xfrm>
            <a:off x="3563938" y="2249488"/>
            <a:ext cx="1081087" cy="3222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09" name="Text Box 133"/>
          <p:cNvSpPr txBox="1">
            <a:spLocks noChangeArrowheads="1"/>
          </p:cNvSpPr>
          <p:nvPr/>
        </p:nvSpPr>
        <p:spPr bwMode="auto">
          <a:xfrm>
            <a:off x="3563938" y="2212975"/>
            <a:ext cx="122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Algol-60</a:t>
            </a:r>
          </a:p>
        </p:txBody>
      </p:sp>
      <p:sp>
        <p:nvSpPr>
          <p:cNvPr id="75910" name="AutoShape 134"/>
          <p:cNvSpPr>
            <a:spLocks noChangeArrowheads="1"/>
          </p:cNvSpPr>
          <p:nvPr/>
        </p:nvSpPr>
        <p:spPr bwMode="auto">
          <a:xfrm>
            <a:off x="5219700" y="2789238"/>
            <a:ext cx="647700" cy="3603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11" name="Text Box 135"/>
          <p:cNvSpPr txBox="1">
            <a:spLocks noChangeArrowheads="1"/>
          </p:cNvSpPr>
          <p:nvPr/>
        </p:nvSpPr>
        <p:spPr bwMode="auto">
          <a:xfrm>
            <a:off x="5219700" y="2789238"/>
            <a:ext cx="792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PL/1</a:t>
            </a:r>
          </a:p>
        </p:txBody>
      </p:sp>
      <p:sp>
        <p:nvSpPr>
          <p:cNvPr id="75912" name="Line 136"/>
          <p:cNvSpPr>
            <a:spLocks noChangeShapeType="1"/>
          </p:cNvSpPr>
          <p:nvPr/>
        </p:nvSpPr>
        <p:spPr bwMode="auto">
          <a:xfrm flipH="1">
            <a:off x="4067175" y="2070100"/>
            <a:ext cx="2889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13" name="Line 137"/>
          <p:cNvSpPr>
            <a:spLocks noChangeShapeType="1"/>
          </p:cNvSpPr>
          <p:nvPr/>
        </p:nvSpPr>
        <p:spPr bwMode="auto">
          <a:xfrm flipH="1">
            <a:off x="5580063" y="2686050"/>
            <a:ext cx="71437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14" name="Line 138"/>
          <p:cNvSpPr>
            <a:spLocks noChangeShapeType="1"/>
          </p:cNvSpPr>
          <p:nvPr/>
        </p:nvSpPr>
        <p:spPr bwMode="auto">
          <a:xfrm>
            <a:off x="4787900" y="2141538"/>
            <a:ext cx="431800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15" name="Line 139"/>
          <p:cNvSpPr>
            <a:spLocks noChangeShapeType="1"/>
          </p:cNvSpPr>
          <p:nvPr/>
        </p:nvSpPr>
        <p:spPr bwMode="auto">
          <a:xfrm>
            <a:off x="4105275" y="2587625"/>
            <a:ext cx="0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16" name="Line 140"/>
          <p:cNvSpPr>
            <a:spLocks noChangeShapeType="1"/>
          </p:cNvSpPr>
          <p:nvPr/>
        </p:nvSpPr>
        <p:spPr bwMode="auto">
          <a:xfrm flipH="1">
            <a:off x="2051050" y="2357438"/>
            <a:ext cx="151288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17" name="Line 141"/>
          <p:cNvSpPr>
            <a:spLocks noChangeShapeType="1"/>
          </p:cNvSpPr>
          <p:nvPr/>
        </p:nvSpPr>
        <p:spPr bwMode="auto">
          <a:xfrm flipH="1">
            <a:off x="3032125" y="2573338"/>
            <a:ext cx="676275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18" name="Line 142"/>
          <p:cNvSpPr>
            <a:spLocks noChangeShapeType="1"/>
          </p:cNvSpPr>
          <p:nvPr/>
        </p:nvSpPr>
        <p:spPr bwMode="auto">
          <a:xfrm>
            <a:off x="2987675" y="34369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19" name="Line 143"/>
          <p:cNvSpPr>
            <a:spLocks noChangeShapeType="1"/>
          </p:cNvSpPr>
          <p:nvPr/>
        </p:nvSpPr>
        <p:spPr bwMode="auto">
          <a:xfrm>
            <a:off x="1763713" y="3078163"/>
            <a:ext cx="0" cy="261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20" name="Line 144"/>
          <p:cNvSpPr>
            <a:spLocks noChangeShapeType="1"/>
          </p:cNvSpPr>
          <p:nvPr/>
        </p:nvSpPr>
        <p:spPr bwMode="auto">
          <a:xfrm>
            <a:off x="6804025" y="2286000"/>
            <a:ext cx="0" cy="1150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21" name="Line 145"/>
          <p:cNvSpPr>
            <a:spLocks noChangeShapeType="1"/>
          </p:cNvSpPr>
          <p:nvPr/>
        </p:nvSpPr>
        <p:spPr bwMode="auto">
          <a:xfrm>
            <a:off x="6804025" y="38322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22" name="Line 146"/>
          <p:cNvSpPr>
            <a:spLocks noChangeShapeType="1"/>
          </p:cNvSpPr>
          <p:nvPr/>
        </p:nvSpPr>
        <p:spPr bwMode="auto">
          <a:xfrm>
            <a:off x="4643438" y="2428875"/>
            <a:ext cx="649287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23" name="Text Box 147"/>
          <p:cNvSpPr txBox="1">
            <a:spLocks noChangeArrowheads="1"/>
          </p:cNvSpPr>
          <p:nvPr/>
        </p:nvSpPr>
        <p:spPr bwMode="auto">
          <a:xfrm>
            <a:off x="1055688" y="5775325"/>
            <a:ext cx="1270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1600" b="1" i="1">
                <a:latin typeface="Times New Roman" pitchFamily="18" charset="0"/>
                <a:cs typeface="Arial" charset="0"/>
              </a:rPr>
              <a:t>Linguagens</a:t>
            </a:r>
            <a:br>
              <a:rPr lang="pt-BR" sz="1600" b="1" i="1">
                <a:latin typeface="Times New Roman" pitchFamily="18" charset="0"/>
                <a:cs typeface="Arial" charset="0"/>
              </a:rPr>
            </a:br>
            <a:r>
              <a:rPr lang="pt-BR" sz="1600" b="1" i="1">
                <a:latin typeface="Times New Roman" pitchFamily="18" charset="0"/>
                <a:cs typeface="Arial" charset="0"/>
              </a:rPr>
              <a:t>orientadas a </a:t>
            </a:r>
          </a:p>
          <a:p>
            <a:pPr algn="ctr"/>
            <a:r>
              <a:rPr lang="pt-BR" sz="1600" b="1" i="1">
                <a:latin typeface="Times New Roman" pitchFamily="18" charset="0"/>
                <a:cs typeface="Arial" charset="0"/>
              </a:rPr>
              <a:t>objetos</a:t>
            </a:r>
          </a:p>
        </p:txBody>
      </p:sp>
      <p:sp>
        <p:nvSpPr>
          <p:cNvPr id="75924" name="Text Box 148"/>
          <p:cNvSpPr txBox="1">
            <a:spLocks noChangeArrowheads="1"/>
          </p:cNvSpPr>
          <p:nvPr/>
        </p:nvSpPr>
        <p:spPr bwMode="auto">
          <a:xfrm>
            <a:off x="3021013" y="5803900"/>
            <a:ext cx="25066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1600" b="1" i="1">
                <a:latin typeface="Times New Roman" pitchFamily="18" charset="0"/>
                <a:cs typeface="Arial" charset="0"/>
              </a:rPr>
              <a:t>Linguagens concorrentes e </a:t>
            </a:r>
            <a:br>
              <a:rPr lang="pt-BR" sz="1600" b="1" i="1">
                <a:latin typeface="Times New Roman" pitchFamily="18" charset="0"/>
                <a:cs typeface="Arial" charset="0"/>
              </a:rPr>
            </a:br>
            <a:r>
              <a:rPr lang="pt-BR" sz="1600" b="1" i="1">
                <a:latin typeface="Times New Roman" pitchFamily="18" charset="0"/>
                <a:cs typeface="Arial" charset="0"/>
              </a:rPr>
              <a:t>imperativas</a:t>
            </a:r>
          </a:p>
        </p:txBody>
      </p:sp>
      <p:sp>
        <p:nvSpPr>
          <p:cNvPr id="75925" name="Text Box 149"/>
          <p:cNvSpPr txBox="1">
            <a:spLocks noChangeArrowheads="1"/>
          </p:cNvSpPr>
          <p:nvPr/>
        </p:nvSpPr>
        <p:spPr bwMode="auto">
          <a:xfrm>
            <a:off x="6307138" y="5783263"/>
            <a:ext cx="1177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1600" b="1" i="1">
                <a:latin typeface="Times New Roman" pitchFamily="18" charset="0"/>
                <a:cs typeface="Arial" charset="0"/>
              </a:rPr>
              <a:t>Linguagens</a:t>
            </a:r>
            <a:br>
              <a:rPr lang="pt-BR" sz="1600" b="1" i="1">
                <a:latin typeface="Times New Roman" pitchFamily="18" charset="0"/>
                <a:cs typeface="Arial" charset="0"/>
              </a:rPr>
            </a:br>
            <a:r>
              <a:rPr lang="pt-BR" sz="1600" b="1" i="1">
                <a:latin typeface="Times New Roman" pitchFamily="18" charset="0"/>
                <a:cs typeface="Arial" charset="0"/>
              </a:rPr>
              <a:t>funcionais</a:t>
            </a:r>
          </a:p>
        </p:txBody>
      </p:sp>
      <p:sp>
        <p:nvSpPr>
          <p:cNvPr id="75926" name="Text Box 150"/>
          <p:cNvSpPr txBox="1">
            <a:spLocks noChangeArrowheads="1"/>
          </p:cNvSpPr>
          <p:nvPr/>
        </p:nvSpPr>
        <p:spPr bwMode="auto">
          <a:xfrm>
            <a:off x="7386638" y="5803900"/>
            <a:ext cx="11779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1600" b="1" i="1">
                <a:latin typeface="Times New Roman" pitchFamily="18" charset="0"/>
                <a:cs typeface="Arial" charset="0"/>
              </a:rPr>
              <a:t>Linguagens</a:t>
            </a:r>
            <a:br>
              <a:rPr lang="pt-BR" sz="1600" b="1" i="1">
                <a:latin typeface="Times New Roman" pitchFamily="18" charset="0"/>
                <a:cs typeface="Arial" charset="0"/>
              </a:rPr>
            </a:br>
            <a:r>
              <a:rPr lang="pt-BR" sz="1600" b="1" i="1">
                <a:latin typeface="Times New Roman" pitchFamily="18" charset="0"/>
                <a:cs typeface="Arial" charset="0"/>
              </a:rPr>
              <a:t>lógicas</a:t>
            </a:r>
          </a:p>
        </p:txBody>
      </p:sp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116013" y="4800600"/>
            <a:ext cx="7272337" cy="792163"/>
            <a:chOff x="703" y="2568"/>
            <a:chExt cx="4581" cy="499"/>
          </a:xfrm>
        </p:grpSpPr>
        <p:sp>
          <p:nvSpPr>
            <p:cNvPr id="75929" name="Line 153"/>
            <p:cNvSpPr>
              <a:spLocks noChangeShapeType="1"/>
            </p:cNvSpPr>
            <p:nvPr/>
          </p:nvSpPr>
          <p:spPr bwMode="auto">
            <a:xfrm>
              <a:off x="703" y="2568"/>
              <a:ext cx="4581" cy="0"/>
            </a:xfrm>
            <a:prstGeom prst="line">
              <a:avLst/>
            </a:prstGeom>
            <a:noFill/>
            <a:ln w="9525" cap="rnd">
              <a:solidFill>
                <a:srgbClr val="FFFF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75930" name="Line 154"/>
            <p:cNvSpPr>
              <a:spLocks noChangeShapeType="1"/>
            </p:cNvSpPr>
            <p:nvPr/>
          </p:nvSpPr>
          <p:spPr bwMode="auto">
            <a:xfrm>
              <a:off x="703" y="3067"/>
              <a:ext cx="4581" cy="0"/>
            </a:xfrm>
            <a:prstGeom prst="line">
              <a:avLst/>
            </a:prstGeom>
            <a:noFill/>
            <a:ln w="9525" cap="rnd">
              <a:solidFill>
                <a:srgbClr val="FFFF66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5931" name="Text Box 155"/>
          <p:cNvSpPr txBox="1">
            <a:spLocks noChangeArrowheads="1"/>
          </p:cNvSpPr>
          <p:nvPr/>
        </p:nvSpPr>
        <p:spPr bwMode="auto">
          <a:xfrm>
            <a:off x="2171700" y="4257675"/>
            <a:ext cx="728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C++</a:t>
            </a:r>
          </a:p>
        </p:txBody>
      </p:sp>
      <p:sp>
        <p:nvSpPr>
          <p:cNvPr id="75932" name="Text Box 156"/>
          <p:cNvSpPr txBox="1">
            <a:spLocks noChangeArrowheads="1"/>
          </p:cNvSpPr>
          <p:nvPr/>
        </p:nvSpPr>
        <p:spPr bwMode="auto">
          <a:xfrm>
            <a:off x="303213" y="1325563"/>
            <a:ext cx="793750" cy="448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GB" sz="2400" b="1" dirty="0">
                <a:latin typeface="Times New Roman" pitchFamily="18" charset="0"/>
                <a:cs typeface="Arial" charset="0"/>
              </a:rPr>
              <a:t>1950</a:t>
            </a:r>
          </a:p>
          <a:p>
            <a:pPr>
              <a:lnSpc>
                <a:spcPct val="110000"/>
              </a:lnSpc>
            </a:pPr>
            <a:endParaRPr lang="en-GB" sz="2400" b="1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GB" sz="2400" b="1" dirty="0">
                <a:latin typeface="Times New Roman" pitchFamily="18" charset="0"/>
                <a:cs typeface="Arial" charset="0"/>
              </a:rPr>
              <a:t>1960</a:t>
            </a:r>
          </a:p>
          <a:p>
            <a:pPr>
              <a:lnSpc>
                <a:spcPct val="110000"/>
              </a:lnSpc>
            </a:pPr>
            <a:endParaRPr lang="en-GB" sz="2400" b="1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GB" sz="2400" b="1" dirty="0">
                <a:latin typeface="Times New Roman" pitchFamily="18" charset="0"/>
                <a:cs typeface="Arial" charset="0"/>
              </a:rPr>
              <a:t>1970</a:t>
            </a:r>
          </a:p>
          <a:p>
            <a:pPr>
              <a:lnSpc>
                <a:spcPct val="110000"/>
              </a:lnSpc>
            </a:pPr>
            <a:endParaRPr lang="en-GB" sz="2400" b="1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GB" sz="2400" b="1" dirty="0">
                <a:latin typeface="Times New Roman" pitchFamily="18" charset="0"/>
                <a:cs typeface="Arial" charset="0"/>
              </a:rPr>
              <a:t>1980</a:t>
            </a:r>
          </a:p>
          <a:p>
            <a:pPr>
              <a:lnSpc>
                <a:spcPct val="110000"/>
              </a:lnSpc>
            </a:pPr>
            <a:endParaRPr lang="en-GB" sz="2400" b="1" dirty="0">
              <a:latin typeface="Times New Roman" pitchFamily="18" charset="0"/>
              <a:cs typeface="Arial" charset="0"/>
            </a:endParaRPr>
          </a:p>
          <a:p>
            <a:pPr>
              <a:lnSpc>
                <a:spcPct val="110000"/>
              </a:lnSpc>
            </a:pPr>
            <a:r>
              <a:rPr lang="en-GB" sz="2400" b="1" dirty="0">
                <a:latin typeface="Times New Roman" pitchFamily="18" charset="0"/>
                <a:cs typeface="Arial" charset="0"/>
              </a:rPr>
              <a:t>1990</a:t>
            </a:r>
          </a:p>
          <a:p>
            <a:endParaRPr lang="en-GB" sz="2400" b="1" dirty="0">
              <a:latin typeface="Times New Roman" pitchFamily="18" charset="0"/>
              <a:cs typeface="Arial" charset="0"/>
            </a:endParaRPr>
          </a:p>
          <a:p>
            <a:r>
              <a:rPr lang="en-GB" sz="2400" b="1" dirty="0">
                <a:latin typeface="Times New Roman" pitchFamily="18" charset="0"/>
                <a:cs typeface="Arial" charset="0"/>
              </a:rPr>
              <a:t>2000</a:t>
            </a:r>
          </a:p>
        </p:txBody>
      </p:sp>
      <p:sp>
        <p:nvSpPr>
          <p:cNvPr id="75933" name="AutoShape 157"/>
          <p:cNvSpPr>
            <a:spLocks noChangeArrowheads="1"/>
          </p:cNvSpPr>
          <p:nvPr/>
        </p:nvSpPr>
        <p:spPr bwMode="auto">
          <a:xfrm>
            <a:off x="2247900" y="4302125"/>
            <a:ext cx="573088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34" name="Line 158"/>
          <p:cNvSpPr>
            <a:spLocks noChangeShapeType="1"/>
          </p:cNvSpPr>
          <p:nvPr/>
        </p:nvSpPr>
        <p:spPr bwMode="auto">
          <a:xfrm>
            <a:off x="1716088" y="3703638"/>
            <a:ext cx="5175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35" name="Line 159"/>
          <p:cNvSpPr>
            <a:spLocks noChangeShapeType="1"/>
          </p:cNvSpPr>
          <p:nvPr/>
        </p:nvSpPr>
        <p:spPr bwMode="auto">
          <a:xfrm flipH="1">
            <a:off x="2809875" y="3729038"/>
            <a:ext cx="2319338" cy="630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36" name="Text Box 160"/>
          <p:cNvSpPr txBox="1">
            <a:spLocks noChangeArrowheads="1"/>
          </p:cNvSpPr>
          <p:nvPr/>
        </p:nvSpPr>
        <p:spPr bwMode="auto">
          <a:xfrm>
            <a:off x="1368425" y="5016500"/>
            <a:ext cx="728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00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75937" name="AutoShape 161"/>
          <p:cNvSpPr>
            <a:spLocks noChangeArrowheads="1"/>
          </p:cNvSpPr>
          <p:nvPr/>
        </p:nvSpPr>
        <p:spPr bwMode="auto">
          <a:xfrm>
            <a:off x="1444625" y="5060950"/>
            <a:ext cx="573088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38" name="Line 162"/>
          <p:cNvSpPr>
            <a:spLocks noChangeShapeType="1"/>
          </p:cNvSpPr>
          <p:nvPr/>
        </p:nvSpPr>
        <p:spPr bwMode="auto">
          <a:xfrm flipH="1">
            <a:off x="1751013" y="4657725"/>
            <a:ext cx="75565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75939" name="Text Box 163"/>
          <p:cNvSpPr txBox="1">
            <a:spLocks noChangeArrowheads="1"/>
          </p:cNvSpPr>
          <p:nvPr/>
        </p:nvSpPr>
        <p:spPr bwMode="auto">
          <a:xfrm>
            <a:off x="6188075" y="5008563"/>
            <a:ext cx="1225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GB" sz="2000">
                <a:latin typeface="Arial" charset="0"/>
                <a:cs typeface="Arial" charset="0"/>
              </a:rPr>
              <a:t>Haskell</a:t>
            </a:r>
          </a:p>
        </p:txBody>
      </p:sp>
      <p:sp>
        <p:nvSpPr>
          <p:cNvPr id="75941" name="AutoShape 165"/>
          <p:cNvSpPr>
            <a:spLocks noChangeArrowheads="1"/>
          </p:cNvSpPr>
          <p:nvPr/>
        </p:nvSpPr>
        <p:spPr bwMode="auto">
          <a:xfrm>
            <a:off x="6221413" y="5019675"/>
            <a:ext cx="1225550" cy="360363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75942" name="Line 166"/>
          <p:cNvSpPr>
            <a:spLocks noChangeShapeType="1"/>
          </p:cNvSpPr>
          <p:nvPr/>
        </p:nvSpPr>
        <p:spPr bwMode="auto">
          <a:xfrm flipH="1">
            <a:off x="6773863" y="4581525"/>
            <a:ext cx="25400" cy="439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38200" y="2514600"/>
            <a:ext cx="28575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retangular 5"/>
          <p:cNvSpPr/>
          <p:nvPr/>
        </p:nvSpPr>
        <p:spPr bwMode="auto">
          <a:xfrm>
            <a:off x="3886200" y="1295400"/>
            <a:ext cx="4419600" cy="2362200"/>
          </a:xfrm>
          <a:prstGeom prst="wedgeRectCallout">
            <a:avLst>
              <a:gd name="adj1" fmla="val -74349"/>
              <a:gd name="adj2" fmla="val 361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Quer dizer que saber quais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são os instrumentos de uma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Banda, saber o que o são</a:t>
            </a:r>
            <a:r>
              <a:rPr kumimoji="0" lang="pt-B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Notas e saber como tocá-los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latin typeface="Arial" charset="0"/>
              </a:rPr>
              <a:t>A gente se torna um mega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latin typeface="Arial" charset="0"/>
              </a:rPr>
              <a:t>banda de rock?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38200" y="2514600"/>
            <a:ext cx="285750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retangular 5"/>
          <p:cNvSpPr/>
          <p:nvPr/>
        </p:nvSpPr>
        <p:spPr bwMode="auto">
          <a:xfrm>
            <a:off x="3886200" y="1295400"/>
            <a:ext cx="4419600" cy="2362200"/>
          </a:xfrm>
          <a:prstGeom prst="wedgeRectCallout">
            <a:avLst>
              <a:gd name="adj1" fmla="val -74349"/>
              <a:gd name="adj2" fmla="val 361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Quer dizer que saber quais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são os instrumentos de uma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Banda, saber o que o são</a:t>
            </a:r>
            <a:r>
              <a:rPr kumimoji="0" lang="pt-B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Notas e saber como tocá-los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latin typeface="Arial" charset="0"/>
              </a:rPr>
              <a:t>A gente se torna um mega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latin typeface="Arial" charset="0"/>
              </a:rPr>
              <a:t>banda de rock?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867400" y="2438400"/>
            <a:ext cx="28670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o explicativo retangular 6"/>
          <p:cNvSpPr/>
          <p:nvPr/>
        </p:nvSpPr>
        <p:spPr bwMode="auto">
          <a:xfrm>
            <a:off x="228600" y="1676400"/>
            <a:ext cx="5410200" cy="990600"/>
          </a:xfrm>
          <a:prstGeom prst="wedgeRectCallout">
            <a:avLst>
              <a:gd name="adj1" fmla="val 72030"/>
              <a:gd name="adj2" fmla="val 481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4800" b="1" dirty="0" smtClean="0">
                <a:latin typeface="Arial" charset="0"/>
              </a:rPr>
              <a:t>É claro que não!!!</a:t>
            </a:r>
            <a:endParaRPr kumimoji="0" lang="pt-BR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Quem sou?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Marcelo Iury de Sousa Oliveira</a:t>
            </a:r>
          </a:p>
          <a:p>
            <a:r>
              <a:rPr lang="pt-BR" smtClean="0"/>
              <a:t>Fortalezense</a:t>
            </a:r>
          </a:p>
          <a:p>
            <a:r>
              <a:rPr lang="pt-BR" smtClean="0"/>
              <a:t>Casado, sem filhos e dois gatos</a:t>
            </a:r>
          </a:p>
          <a:p>
            <a:r>
              <a:rPr lang="pt-BR" smtClean="0"/>
              <a:t>Graduação na Universidade Estadual do Ceará</a:t>
            </a:r>
          </a:p>
          <a:p>
            <a:r>
              <a:rPr lang="pt-BR" smtClean="0"/>
              <a:t>Mestrado na Universidade Federal de Campina Grande</a:t>
            </a:r>
          </a:p>
          <a:p>
            <a:r>
              <a:rPr lang="pt-BR" smtClean="0"/>
              <a:t>Áreas de atuação: redes, sistemas distribuídos e engenharia de software</a:t>
            </a:r>
          </a:p>
          <a:p>
            <a:endParaRPr lang="pt-B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da Programação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endParaRPr lang="pt-BR" smtClean="0"/>
          </a:p>
          <a:p>
            <a:r>
              <a:rPr lang="pt-BR" sz="2400" smtClean="0"/>
              <a:t>LÓGICA DE PROGRAMAÇÃO:</a:t>
            </a:r>
          </a:p>
          <a:p>
            <a:pPr lvl="1">
              <a:lnSpc>
                <a:spcPct val="90000"/>
              </a:lnSpc>
            </a:pPr>
            <a:r>
              <a:rPr lang="pt-BR" sz="2000" smtClean="0"/>
              <a:t>Técnica de </a:t>
            </a:r>
            <a:r>
              <a:rPr lang="pt-BR" sz="2000" i="1" smtClean="0">
                <a:solidFill>
                  <a:srgbClr val="CC3300"/>
                </a:solidFill>
              </a:rPr>
              <a:t>encadear</a:t>
            </a:r>
            <a:r>
              <a:rPr lang="pt-BR" sz="2000" i="1" smtClean="0"/>
              <a:t> pensamentos</a:t>
            </a:r>
            <a:r>
              <a:rPr lang="pt-BR" sz="2000" smtClean="0"/>
              <a:t> para atingir determinado </a:t>
            </a:r>
            <a:r>
              <a:rPr lang="pt-BR" sz="2000" i="1" smtClean="0">
                <a:solidFill>
                  <a:srgbClr val="CC3300"/>
                </a:solidFill>
              </a:rPr>
              <a:t>objetivo</a:t>
            </a:r>
            <a:endParaRPr lang="pt-BR" sz="2000" smtClean="0">
              <a:solidFill>
                <a:srgbClr val="CC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000" smtClean="0"/>
              <a:t>Necessária para desenvolver programas e sistemas, pois permite definir a </a:t>
            </a:r>
            <a:r>
              <a:rPr lang="pt-BR" sz="2000" i="1" smtClean="0">
                <a:solidFill>
                  <a:srgbClr val="CC3300"/>
                </a:solidFill>
              </a:rPr>
              <a:t>seqüência lógica</a:t>
            </a:r>
            <a:r>
              <a:rPr lang="pt-BR" sz="2000" i="1" smtClean="0"/>
              <a:t> </a:t>
            </a:r>
            <a:r>
              <a:rPr lang="pt-BR" sz="2000" smtClean="0"/>
              <a:t>para a solução de um problema</a:t>
            </a:r>
          </a:p>
          <a:p>
            <a:pPr>
              <a:lnSpc>
                <a:spcPct val="140000"/>
              </a:lnSpc>
            </a:pPr>
            <a:endParaRPr lang="pt-BR" sz="2400" smtClean="0"/>
          </a:p>
          <a:p>
            <a:pPr>
              <a:lnSpc>
                <a:spcPct val="140000"/>
              </a:lnSpc>
            </a:pPr>
            <a:r>
              <a:rPr lang="pt-BR" sz="2400" smtClean="0"/>
              <a:t>SEQÜÊNCIA LÓGICA:	</a:t>
            </a:r>
            <a:r>
              <a:rPr lang="pt-BR" sz="2400" b="1" smtClean="0">
                <a:solidFill>
                  <a:schemeClr val="tx2"/>
                </a:solidFill>
              </a:rPr>
              <a:t>? </a:t>
            </a:r>
            <a:r>
              <a:rPr lang="pt-BR" sz="2400" smtClean="0">
                <a:solidFill>
                  <a:schemeClr val="tx2"/>
                </a:solidFill>
              </a:rPr>
              <a:t> </a:t>
            </a:r>
            <a:r>
              <a:rPr lang="pt-BR" sz="2400" smtClean="0">
                <a:solidFill>
                  <a:schemeClr val="tx2"/>
                </a:solidFill>
                <a:sym typeface="Symbol" pitchFamily="18" charset="2"/>
              </a:rPr>
              <a:t> 1.  2.  3.   </a:t>
            </a:r>
            <a:r>
              <a:rPr lang="pt-BR" sz="2400" b="1" smtClean="0">
                <a:solidFill>
                  <a:schemeClr val="tx2"/>
                </a:solidFill>
                <a:sym typeface="Symbol" pitchFamily="18" charset="2"/>
              </a:rPr>
              <a:t>!</a:t>
            </a:r>
            <a:endParaRPr lang="pt-BR" sz="2400" smtClean="0"/>
          </a:p>
          <a:p>
            <a:pPr lvl="1"/>
            <a:r>
              <a:rPr lang="pt-BR" sz="2000" smtClean="0"/>
              <a:t>Estes pensamentos podem ser descritos como uma </a:t>
            </a:r>
            <a:r>
              <a:rPr lang="pt-BR" sz="2000" i="1" smtClean="0">
                <a:solidFill>
                  <a:srgbClr val="CC3300"/>
                </a:solidFill>
              </a:rPr>
              <a:t>seqüência de instruções</a:t>
            </a:r>
            <a:r>
              <a:rPr lang="pt-BR" sz="2000" smtClean="0"/>
              <a:t>, que devem ser seguidas para se cumprir uma determinada tarefa</a:t>
            </a:r>
          </a:p>
          <a:p>
            <a:pPr lvl="1"/>
            <a:r>
              <a:rPr lang="pt-BR" sz="2000" i="1" smtClean="0">
                <a:solidFill>
                  <a:srgbClr val="CC3300"/>
                </a:solidFill>
              </a:rPr>
              <a:t>Passos</a:t>
            </a:r>
            <a:r>
              <a:rPr lang="pt-BR" sz="2000" smtClean="0"/>
              <a:t> executados até se atingir um objetivo ou solução de um problema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0763" cy="1143000"/>
          </a:xfrm>
          <a:noFill/>
          <a:ln/>
        </p:spPr>
        <p:txBody>
          <a:bodyPr/>
          <a:lstStyle/>
          <a:p>
            <a:r>
              <a:rPr lang="pt-BR" smtClean="0"/>
              <a:t>Lógica de programação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endParaRPr lang="pt-BR" sz="2800" smtClean="0"/>
          </a:p>
          <a:p>
            <a:r>
              <a:rPr lang="pt-BR" sz="2800" smtClean="0"/>
              <a:t>INSTRUÇÃO:</a:t>
            </a:r>
          </a:p>
          <a:p>
            <a:pPr lvl="1">
              <a:lnSpc>
                <a:spcPct val="90000"/>
              </a:lnSpc>
            </a:pPr>
            <a:r>
              <a:rPr lang="pt-BR" sz="2400" smtClean="0"/>
              <a:t>Cada um dos </a:t>
            </a:r>
            <a:r>
              <a:rPr lang="pt-BR" sz="2400" i="1" smtClean="0">
                <a:solidFill>
                  <a:srgbClr val="CC3300"/>
                </a:solidFill>
              </a:rPr>
              <a:t>passos</a:t>
            </a:r>
            <a:r>
              <a:rPr lang="pt-BR" sz="2400" smtClean="0"/>
              <a:t>, cada uma das ações a tomar (obedecendo a </a:t>
            </a:r>
            <a:r>
              <a:rPr lang="pt-BR" sz="2400" i="1" smtClean="0"/>
              <a:t>seqüência lógica</a:t>
            </a:r>
            <a:r>
              <a:rPr lang="pt-BR" sz="2400" smtClean="0"/>
              <a:t>) para ir resolvendo o problema, ou para ir executando a tarefa</a:t>
            </a:r>
          </a:p>
          <a:p>
            <a:pPr lvl="1">
              <a:lnSpc>
                <a:spcPct val="90000"/>
              </a:lnSpc>
            </a:pPr>
            <a:r>
              <a:rPr lang="pt-BR" sz="2400" smtClean="0"/>
              <a:t>Em informática, é a informação que indica a um computador uma </a:t>
            </a:r>
            <a:r>
              <a:rPr lang="pt-BR" sz="2400" i="1" smtClean="0">
                <a:solidFill>
                  <a:srgbClr val="CC3300"/>
                </a:solidFill>
              </a:rPr>
              <a:t>operação</a:t>
            </a:r>
            <a:r>
              <a:rPr lang="pt-BR" sz="2400" i="1" smtClean="0"/>
              <a:t> elementar</a:t>
            </a:r>
            <a:r>
              <a:rPr lang="pt-BR" sz="2400" smtClean="0"/>
              <a:t> a executar</a:t>
            </a:r>
          </a:p>
          <a:p>
            <a:pPr lvl="2">
              <a:lnSpc>
                <a:spcPct val="90000"/>
              </a:lnSpc>
            </a:pPr>
            <a:r>
              <a:rPr lang="pt-BR" sz="2000" smtClean="0"/>
              <a:t>Ex.: “somar”, “subtrair”, “comparar se é maior”, etc</a:t>
            </a:r>
          </a:p>
          <a:p>
            <a:pPr lvl="1">
              <a:lnSpc>
                <a:spcPct val="120000"/>
              </a:lnSpc>
            </a:pPr>
            <a:r>
              <a:rPr lang="pt-BR" sz="2400" smtClean="0"/>
              <a:t>Uma só instrução não resolve problemas</a:t>
            </a:r>
          </a:p>
          <a:p>
            <a:pPr lvl="1">
              <a:lnSpc>
                <a:spcPct val="90000"/>
              </a:lnSpc>
            </a:pPr>
            <a:endParaRPr lang="pt-BR" sz="2400" smtClean="0"/>
          </a:p>
          <a:p>
            <a:pPr lvl="1">
              <a:lnSpc>
                <a:spcPct val="120000"/>
              </a:lnSpc>
            </a:pPr>
            <a:r>
              <a:rPr lang="pt-BR" sz="2400" smtClean="0"/>
              <a:t>Executar um </a:t>
            </a:r>
            <a:r>
              <a:rPr lang="pt-BR" sz="2400" i="1" smtClean="0">
                <a:solidFill>
                  <a:srgbClr val="CC3300"/>
                </a:solidFill>
              </a:rPr>
              <a:t>conjunto de instruções</a:t>
            </a:r>
            <a:endParaRPr lang="pt-BR" sz="2400" smtClean="0">
              <a:solidFill>
                <a:srgbClr val="CC3300"/>
              </a:solidFill>
            </a:endParaRPr>
          </a:p>
          <a:p>
            <a:pPr lvl="1">
              <a:lnSpc>
                <a:spcPct val="90000"/>
              </a:lnSpc>
            </a:pPr>
            <a:r>
              <a:rPr lang="pt-BR" sz="2400" smtClean="0"/>
              <a:t>Executar em uma </a:t>
            </a:r>
            <a:r>
              <a:rPr lang="pt-BR" sz="2400" i="1" smtClean="0">
                <a:solidFill>
                  <a:srgbClr val="CC3300"/>
                </a:solidFill>
              </a:rPr>
              <a:t>seqüência</a:t>
            </a:r>
            <a:r>
              <a:rPr lang="pt-BR" sz="2400" i="1" smtClean="0"/>
              <a:t> </a:t>
            </a:r>
            <a:r>
              <a:rPr lang="pt-BR" sz="2400" i="1" smtClean="0">
                <a:solidFill>
                  <a:srgbClr val="CC3300"/>
                </a:solidFill>
              </a:rPr>
              <a:t>lógica</a:t>
            </a:r>
            <a:endParaRPr lang="pt-BR" sz="2400" smtClean="0">
              <a:solidFill>
                <a:srgbClr val="CC3300"/>
              </a:solidFill>
            </a:endParaRPr>
          </a:p>
        </p:txBody>
      </p:sp>
      <p:sp>
        <p:nvSpPr>
          <p:cNvPr id="62468" name="AutoShape 4"/>
          <p:cNvSpPr>
            <a:spLocks noChangeArrowheads="1"/>
          </p:cNvSpPr>
          <p:nvPr/>
        </p:nvSpPr>
        <p:spPr bwMode="auto">
          <a:xfrm>
            <a:off x="3348038" y="4724400"/>
            <a:ext cx="9906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0763" cy="1143000"/>
          </a:xfrm>
          <a:noFill/>
          <a:ln/>
        </p:spPr>
        <p:txBody>
          <a:bodyPr/>
          <a:lstStyle/>
          <a:p>
            <a:r>
              <a:rPr lang="pt-BR" smtClean="0"/>
              <a:t>Lógica de programação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486400"/>
          </a:xfrm>
        </p:spPr>
        <p:txBody>
          <a:bodyPr/>
          <a:lstStyle/>
          <a:p>
            <a:endParaRPr lang="pt-BR" sz="2800" smtClean="0"/>
          </a:p>
          <a:p>
            <a:r>
              <a:rPr lang="pt-BR" sz="2800" smtClean="0"/>
              <a:t>EXEMPLO: para “fazer omelete”</a:t>
            </a:r>
          </a:p>
          <a:p>
            <a:pPr lvl="1"/>
            <a:r>
              <a:rPr lang="pt-BR" sz="2400" smtClean="0"/>
              <a:t>Instruções: “quebrar ovos”, “bater ovos”, “pôr sal”, “ligar fogão”, “pôr óleo na frigideira”, “pôr frigideira no fogo”, “fritar ovos batidos”, etc...</a:t>
            </a:r>
          </a:p>
          <a:p>
            <a:pPr>
              <a:lnSpc>
                <a:spcPct val="120000"/>
              </a:lnSpc>
            </a:pPr>
            <a:r>
              <a:rPr lang="pt-BR" sz="2800" smtClean="0"/>
              <a:t>Quanto às instruções isoladas:</a:t>
            </a:r>
          </a:p>
          <a:p>
            <a:pPr lvl="1">
              <a:lnSpc>
                <a:spcPct val="90000"/>
              </a:lnSpc>
            </a:pPr>
            <a:r>
              <a:rPr lang="pt-BR" sz="2400" smtClean="0"/>
              <a:t>Só “quebrar ovos”, ou só “pôr óleo na frigideira”, não é suficiente para cumprir a tarefa “fazer omelete”</a:t>
            </a:r>
          </a:p>
          <a:p>
            <a:pPr>
              <a:lnSpc>
                <a:spcPct val="120000"/>
              </a:lnSpc>
            </a:pPr>
            <a:r>
              <a:rPr lang="pt-BR" sz="2800" smtClean="0"/>
              <a:t>Quanto à seqüência lógica:</a:t>
            </a:r>
          </a:p>
          <a:p>
            <a:pPr lvl="1">
              <a:lnSpc>
                <a:spcPct val="90000"/>
              </a:lnSpc>
            </a:pPr>
            <a:r>
              <a:rPr lang="pt-BR" sz="2400" smtClean="0"/>
              <a:t>Se executarmos “fritar ovos batidos” antes de “bater ovos”, ou pior, antes de “quebrar ovos”, não iremos cumprir a tarefa “fazer omelete”</a:t>
            </a:r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0763" cy="1143000"/>
          </a:xfrm>
          <a:noFill/>
          <a:ln/>
        </p:spPr>
        <p:txBody>
          <a:bodyPr/>
          <a:lstStyle/>
          <a:p>
            <a:r>
              <a:rPr lang="pt-BR" smtClean="0"/>
              <a:t>Lógica de programação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620713"/>
            <a:ext cx="8610600" cy="4162425"/>
          </a:xfrm>
        </p:spPr>
        <p:txBody>
          <a:bodyPr/>
          <a:lstStyle/>
          <a:p>
            <a:endParaRPr lang="pt-BR" smtClean="0"/>
          </a:p>
          <a:p>
            <a:endParaRPr lang="pt-BR" sz="2800" smtClean="0"/>
          </a:p>
          <a:p>
            <a:r>
              <a:rPr lang="pt-BR" sz="2800" smtClean="0"/>
              <a:t>ALGORITMO:</a:t>
            </a:r>
          </a:p>
          <a:p>
            <a:pPr lvl="1">
              <a:lnSpc>
                <a:spcPct val="90000"/>
              </a:lnSpc>
            </a:pPr>
            <a:r>
              <a:rPr lang="pt-BR" sz="2400" smtClean="0">
                <a:solidFill>
                  <a:srgbClr val="CC3300"/>
                </a:solidFill>
              </a:rPr>
              <a:t>Seqüência finita de passos</a:t>
            </a:r>
            <a:r>
              <a:rPr lang="pt-BR" sz="2400" smtClean="0"/>
              <a:t> que levam à execução de uma tarefa</a:t>
            </a:r>
          </a:p>
          <a:p>
            <a:pPr lvl="1">
              <a:lnSpc>
                <a:spcPct val="90000"/>
              </a:lnSpc>
            </a:pPr>
            <a:r>
              <a:rPr lang="pt-BR" sz="2400" smtClean="0"/>
              <a:t>Claro e preciso. Ex. “somar dois números”:</a:t>
            </a:r>
          </a:p>
          <a:p>
            <a:pPr lvl="2">
              <a:lnSpc>
                <a:spcPct val="90000"/>
              </a:lnSpc>
            </a:pPr>
            <a:r>
              <a:rPr lang="pt-BR" sz="2000" smtClean="0"/>
              <a:t>Escrever primeiro número no retângulo A</a:t>
            </a:r>
          </a:p>
          <a:p>
            <a:pPr lvl="2">
              <a:lnSpc>
                <a:spcPct val="90000"/>
              </a:lnSpc>
            </a:pPr>
            <a:r>
              <a:rPr lang="pt-BR" sz="2000" smtClean="0"/>
              <a:t>Escrever segundo número no retângulo B</a:t>
            </a:r>
          </a:p>
          <a:p>
            <a:pPr lvl="2">
              <a:lnSpc>
                <a:spcPct val="90000"/>
              </a:lnSpc>
            </a:pPr>
            <a:r>
              <a:rPr lang="pt-BR" sz="2000" smtClean="0"/>
              <a:t>Somar o número do retângulo A com o número do retângulo B e escrever o resultado no retângulo C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844675" y="5591175"/>
            <a:ext cx="15240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971925" y="5611813"/>
            <a:ext cx="15240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6300788" y="5632450"/>
            <a:ext cx="1524000" cy="91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1838325" y="497205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2400">
                <a:latin typeface="Times New Roman" pitchFamily="18" charset="0"/>
              </a:rPr>
              <a:t>A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3971925" y="498951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2400">
                <a:latin typeface="Times New Roman" pitchFamily="18" charset="0"/>
              </a:rPr>
              <a:t>B</a:t>
            </a:r>
          </a:p>
        </p:txBody>
      </p:sp>
      <p:sp>
        <p:nvSpPr>
          <p:cNvPr id="66569" name="Text Box 9"/>
          <p:cNvSpPr txBox="1">
            <a:spLocks noChangeArrowheads="1"/>
          </p:cNvSpPr>
          <p:nvPr/>
        </p:nvSpPr>
        <p:spPr bwMode="auto">
          <a:xfrm>
            <a:off x="6300788" y="498951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2400">
                <a:latin typeface="Times New Roman" pitchFamily="18" charset="0"/>
              </a:rPr>
              <a:t>C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3429000" y="5827713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2400" b="1">
                <a:latin typeface="Times New Roman" pitchFamily="18" charset="0"/>
              </a:rPr>
              <a:t>+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5700713" y="584835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pt-BR" sz="2400" b="1">
                <a:latin typeface="Times New Roman" pitchFamily="18" charset="0"/>
              </a:rPr>
              <a:t>=</a:t>
            </a:r>
            <a:endParaRPr lang="pt-BR" sz="2400">
              <a:latin typeface="Times New Roman" pitchFamily="18" charset="0"/>
            </a:endParaRPr>
          </a:p>
        </p:txBody>
      </p:sp>
      <p:sp>
        <p:nvSpPr>
          <p:cNvPr id="66572" name="Rectangle 1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0763" cy="1143000"/>
          </a:xfrm>
          <a:noFill/>
          <a:ln/>
        </p:spPr>
        <p:txBody>
          <a:bodyPr/>
          <a:lstStyle/>
          <a:p>
            <a:r>
              <a:rPr lang="pt-BR" smtClean="0"/>
              <a:t>Lógica de programação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Introdução a Lógica de Programação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pt-BR" smtClean="0"/>
              <a:t>Todo algoritmo deve ter início, meio e fim;</a:t>
            </a:r>
          </a:p>
          <a:p>
            <a:pPr lvl="1"/>
            <a:r>
              <a:rPr lang="pt-BR" smtClean="0"/>
              <a:t>Exemplo de algoritmo sem fim (Loop Infinito)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708400" y="3068638"/>
            <a:ext cx="3168650" cy="248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187450" y="5589588"/>
            <a:ext cx="1512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b="0"/>
              <a:t>Risos!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Alexandro Luiz Dias</a:t>
            </a:r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Algoritmizando a Lógica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Por que é importante construir um algoritmo??</a:t>
            </a:r>
          </a:p>
          <a:p>
            <a:pPr lvl="1"/>
            <a:r>
              <a:rPr lang="pt-BR" smtClean="0"/>
              <a:t>Um algoritmo tem por objetivo representar mais fielmente o raciocínio envolvido na Lógica de Programação;</a:t>
            </a:r>
          </a:p>
          <a:p>
            <a:pPr lvl="1"/>
            <a:r>
              <a:rPr lang="pt-BR" smtClean="0"/>
              <a:t>Foco principal: a lógica da construção de algoritmos</a:t>
            </a:r>
          </a:p>
          <a:p>
            <a:pPr lvl="1"/>
            <a:endParaRPr lang="pt-BR" smtClean="0"/>
          </a:p>
          <a:p>
            <a:pPr lvl="1">
              <a:buFont typeface="Arial" pitchFamily="34" charset="0"/>
              <a:buNone/>
            </a:pPr>
            <a:r>
              <a:rPr lang="pt-BR" smtClean="0"/>
              <a:t>Vamos exemplificar pá ficá mió!!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Alexandro Luiz Dias</a:t>
            </a:r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Algoritmizando a Lógica</a:t>
            </a:r>
          </a:p>
        </p:txBody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Algoritmo bem definido</a:t>
            </a:r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39975" y="2205038"/>
            <a:ext cx="4333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Alexandro Luiz Dias</a:t>
            </a:r>
          </a:p>
        </p:txBody>
      </p:sp>
      <p:sp>
        <p:nvSpPr>
          <p:cNvPr id="66562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Algoritmizando a Lógica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mtClean="0"/>
              <a:t>Algoritmo mal definido. </a:t>
            </a:r>
            <a:r>
              <a:rPr lang="pt-BR" smtClean="0">
                <a:sym typeface="Wingdings" pitchFamily="2" charset="2"/>
              </a:rPr>
              <a:t></a:t>
            </a:r>
            <a:endParaRPr lang="pt-BR" smtClean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8175" y="2060575"/>
            <a:ext cx="4932363" cy="3502025"/>
            <a:chOff x="1247" y="1480"/>
            <a:chExt cx="3107" cy="2206"/>
          </a:xfrm>
        </p:grpSpPr>
        <p:pic>
          <p:nvPicPr>
            <p:cNvPr id="66564" name="Picture 4"/>
            <p:cNvPicPr>
              <a:picLocks noChangeAspect="1" noChangeArrowheads="1"/>
            </p:cNvPicPr>
            <p:nvPr/>
          </p:nvPicPr>
          <p:blipFill>
            <a:blip r:embed="rId2" cstate="email"/>
            <a:srcRect/>
            <a:stretch>
              <a:fillRect/>
            </a:stretch>
          </p:blipFill>
          <p:spPr bwMode="auto">
            <a:xfrm>
              <a:off x="1474" y="1616"/>
              <a:ext cx="2880" cy="2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6565" name="Rectangle 5"/>
            <p:cNvSpPr>
              <a:spLocks noChangeArrowheads="1"/>
            </p:cNvSpPr>
            <p:nvPr/>
          </p:nvSpPr>
          <p:spPr bwMode="auto">
            <a:xfrm>
              <a:off x="1247" y="1480"/>
              <a:ext cx="3039" cy="5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Sistema de Computação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800" smtClean="0"/>
              <a:t>Algoritmos devem ser processados por um Sistema de Computação </a:t>
            </a:r>
          </a:p>
          <a:p>
            <a:pPr eaLnBrk="1" hangingPunct="1"/>
            <a:r>
              <a:rPr lang="pt-BR" sz="2800" smtClean="0"/>
              <a:t>SISTEMA DE COMPUTAÇÃO é um conjunto constituído de um computador e um software</a:t>
            </a:r>
          </a:p>
          <a:p>
            <a:pPr eaLnBrk="1" hangingPunct="1"/>
            <a:r>
              <a:rPr lang="pt-BR" sz="2800" smtClean="0"/>
              <a:t>COMPUTADOR </a:t>
            </a:r>
          </a:p>
          <a:p>
            <a:pPr lvl="1" eaLnBrk="1" hangingPunct="1"/>
            <a:r>
              <a:rPr lang="pt-BR" sz="2800" smtClean="0"/>
              <a:t>Executa fisicamente algumas instruções básicas</a:t>
            </a:r>
          </a:p>
          <a:p>
            <a:pPr eaLnBrk="1" hangingPunct="1"/>
            <a:r>
              <a:rPr lang="pt-BR" sz="2800" smtClean="0"/>
              <a:t>PROGRAMA</a:t>
            </a:r>
          </a:p>
          <a:p>
            <a:pPr lvl="1" eaLnBrk="1" hangingPunct="1"/>
            <a:r>
              <a:rPr lang="pt-BR" sz="2800" smtClean="0"/>
              <a:t>Interage com o computador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4294967295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F3A7363-7EB7-4C6B-9EA8-900207BBC877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vocês irão aprender a fazer nessa disciplina?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Introduzir conceitos referentes à ambientes e linguagens de programação e a algoritmos e estruturas de dados.</a:t>
            </a:r>
            <a:endParaRPr lang="pt-BR" sz="4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63809" y="3724870"/>
            <a:ext cx="86693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4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Aprender a Programar!!!</a:t>
            </a:r>
            <a:endParaRPr lang="pt-BR" sz="4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594225"/>
          </a:xfrm>
        </p:spPr>
        <p:txBody>
          <a:bodyPr/>
          <a:lstStyle/>
          <a:p>
            <a:pPr marL="533400" indent="-533400"/>
            <a:endParaRPr lang="pt-BR" sz="2800" smtClean="0">
              <a:solidFill>
                <a:srgbClr val="CC3300"/>
              </a:solidFill>
            </a:endParaRPr>
          </a:p>
          <a:p>
            <a:pPr marL="533400" indent="-533400"/>
            <a:r>
              <a:rPr lang="pt-BR" sz="2800" smtClean="0">
                <a:solidFill>
                  <a:srgbClr val="CC3300"/>
                </a:solidFill>
              </a:rPr>
              <a:t>PROGRAMA:</a:t>
            </a:r>
          </a:p>
          <a:p>
            <a:pPr marL="914400" lvl="1" indent="-457200"/>
            <a:r>
              <a:rPr lang="pt-BR" sz="2400" i="1" smtClean="0">
                <a:solidFill>
                  <a:srgbClr val="CC3300"/>
                </a:solidFill>
              </a:rPr>
              <a:t>Algoritmo</a:t>
            </a:r>
            <a:r>
              <a:rPr lang="pt-BR" sz="2400" smtClean="0"/>
              <a:t> escrito em uma </a:t>
            </a:r>
            <a:r>
              <a:rPr lang="pt-BR" sz="2400" smtClean="0">
                <a:solidFill>
                  <a:srgbClr val="CC3300"/>
                </a:solidFill>
              </a:rPr>
              <a:t>linguagem</a:t>
            </a:r>
            <a:r>
              <a:rPr lang="pt-BR" sz="2400" smtClean="0"/>
              <a:t> de computador (linguagem de programação - C, Pascal, COBOL, Fortran, Basic, Java, etc.)</a:t>
            </a:r>
          </a:p>
          <a:p>
            <a:pPr marL="914400" lvl="1" indent="-457200"/>
            <a:r>
              <a:rPr lang="pt-BR" sz="2400" smtClean="0"/>
              <a:t>Interpretado e executado por um computador</a:t>
            </a:r>
          </a:p>
          <a:p>
            <a:pPr marL="914400" lvl="1" indent="-457200"/>
            <a:r>
              <a:rPr lang="pt-BR" sz="2400" smtClean="0"/>
              <a:t>Interpretação rigorosa, exata, do computador  </a:t>
            </a:r>
            <a:r>
              <a:rPr lang="pt-BR" sz="2400" smtClean="0">
                <a:sym typeface="Symbol" pitchFamily="18" charset="2"/>
              </a:rPr>
              <a:t></a:t>
            </a:r>
            <a:br>
              <a:rPr lang="pt-BR" sz="2400" smtClean="0">
                <a:sym typeface="Symbol" pitchFamily="18" charset="2"/>
              </a:rPr>
            </a:br>
            <a:r>
              <a:rPr lang="pt-BR" sz="2400" smtClean="0">
                <a:sym typeface="Symbol" pitchFamily="18" charset="2"/>
              </a:rPr>
              <a:t>   escrita do algoritmo na linguagem de prog. tem que seguir regras mais rigorosas</a:t>
            </a:r>
            <a:endParaRPr lang="pt-BR" smtClean="0">
              <a:solidFill>
                <a:srgbClr val="CC3300"/>
              </a:solidFill>
            </a:endParaRPr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O Programa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Máquina de Von </a:t>
            </a:r>
            <a:r>
              <a:rPr lang="pt-BR" dirty="0" err="1" smtClean="0"/>
              <a:t>Neumman</a:t>
            </a:r>
            <a:endParaRPr lang="pt-B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81000" y="1676400"/>
            <a:ext cx="8067675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 do Computador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Resumidamente, há 4 operações básicas: </a:t>
            </a:r>
          </a:p>
          <a:p>
            <a:pPr lvl="1"/>
            <a:r>
              <a:rPr lang="pt-BR" sz="2400" b="1" dirty="0" smtClean="0"/>
              <a:t>operações de entrada e saída: </a:t>
            </a:r>
          </a:p>
          <a:p>
            <a:pPr lvl="2"/>
            <a:r>
              <a:rPr lang="pt-BR" sz="2000" dirty="0" smtClean="0"/>
              <a:t>Servem para introduzir dados na memória do nosso computador e exibir dados que já estejam lá armazenados;</a:t>
            </a:r>
          </a:p>
          <a:p>
            <a:pPr lvl="1"/>
            <a:r>
              <a:rPr lang="pt-BR" sz="2400" b="1" dirty="0" smtClean="0"/>
              <a:t>operações aritméticas: </a:t>
            </a:r>
          </a:p>
          <a:p>
            <a:pPr lvl="2"/>
            <a:r>
              <a:rPr lang="pt-BR" sz="2000" dirty="0" smtClean="0"/>
              <a:t>são utilizadas na realização de operações matemáticas </a:t>
            </a:r>
          </a:p>
          <a:p>
            <a:pPr lvl="1"/>
            <a:r>
              <a:rPr lang="pt-BR" sz="2400" b="1" dirty="0" smtClean="0"/>
              <a:t>operações lógicas e relacionais: </a:t>
            </a:r>
          </a:p>
          <a:p>
            <a:pPr lvl="2"/>
            <a:r>
              <a:rPr lang="pt-BR" sz="2000" dirty="0" smtClean="0"/>
              <a:t>Têm aplicabilidade em comparações, testes de condições lógicas (2&gt;6 ? X=Y ?);</a:t>
            </a:r>
          </a:p>
          <a:p>
            <a:pPr lvl="1"/>
            <a:r>
              <a:rPr lang="pt-BR" sz="2400" b="1" dirty="0" smtClean="0"/>
              <a:t>movimentação de dados entre os vários componentes: </a:t>
            </a:r>
          </a:p>
          <a:p>
            <a:pPr lvl="2"/>
            <a:r>
              <a:rPr lang="pt-BR" sz="2000" dirty="0" smtClean="0"/>
              <a:t>as operações aritméticas necessitam da transferência dos dados para essa unidade e da volta do resultado final para ser guardado na memória.</a:t>
            </a:r>
            <a:endParaRPr lang="pt-BR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Representação de Algoritmos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6A5B8-A8F0-4469-8AC1-7603C5013183}" type="slidenum">
              <a:rPr lang="pt-BR"/>
              <a:pPr/>
              <a:t>34</a:t>
            </a:fld>
            <a:endParaRPr lang="pt-BR"/>
          </a:p>
        </p:txBody>
      </p:sp>
      <p:sp>
        <p:nvSpPr>
          <p:cNvPr id="160771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0772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0773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60774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5400">
                <a:solidFill>
                  <a:schemeClr val="bg1"/>
                </a:solidFill>
              </a:rPr>
              <a:t>Como representar </a:t>
            </a:r>
            <a:br>
              <a:rPr lang="pt-BR" sz="5400">
                <a:solidFill>
                  <a:schemeClr val="bg1"/>
                </a:solidFill>
              </a:rPr>
            </a:br>
            <a:r>
              <a:rPr lang="pt-BR" sz="5400">
                <a:solidFill>
                  <a:schemeClr val="bg1"/>
                </a:solidFill>
              </a:rPr>
              <a:t>um algoritmo?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  <a:endParaRPr lang="pt-BR"/>
          </a:p>
        </p:txBody>
      </p:sp>
      <p:sp>
        <p:nvSpPr>
          <p:cNvPr id="332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cs typeface="Times New Roman" pitchFamily="18" charset="0"/>
              </a:rPr>
              <a:t>Algoritmos podem ser representados, dentre outras maneiras, por: </a:t>
            </a:r>
            <a:endParaRPr lang="pt-BR" sz="2800" dirty="0" smtClean="0">
              <a:cs typeface="Times New Roman" pitchFamily="18" charset="0"/>
            </a:endParaRPr>
          </a:p>
          <a:p>
            <a:pPr lvl="1"/>
            <a:r>
              <a:rPr lang="pt-BR" sz="2400" dirty="0" smtClean="0">
                <a:cs typeface="Times New Roman" pitchFamily="18" charset="0"/>
              </a:rPr>
              <a:t>DESCRIÇÃO </a:t>
            </a:r>
            <a:r>
              <a:rPr lang="pt-BR" sz="2400" dirty="0">
                <a:cs typeface="Times New Roman" pitchFamily="18" charset="0"/>
              </a:rPr>
              <a:t>NARRATIVA</a:t>
            </a:r>
          </a:p>
          <a:p>
            <a:pPr lvl="2"/>
            <a:r>
              <a:rPr lang="pt-BR" sz="2000" dirty="0">
                <a:cs typeface="Times New Roman" pitchFamily="18" charset="0"/>
              </a:rPr>
              <a:t>Utiliza uma linguagem de escrita natural para descrever algoritmos</a:t>
            </a:r>
            <a:r>
              <a:rPr lang="pt-BR" sz="2000" dirty="0" smtClean="0">
                <a:cs typeface="Times New Roman" pitchFamily="18" charset="0"/>
              </a:rPr>
              <a:t>.</a:t>
            </a:r>
            <a:endParaRPr lang="pt-BR" sz="2000" dirty="0">
              <a:cs typeface="Times New Roman" pitchFamily="18" charset="0"/>
            </a:endParaRPr>
          </a:p>
          <a:p>
            <a:pPr lvl="1"/>
            <a:r>
              <a:rPr lang="pt-BR" sz="2400" dirty="0">
                <a:cs typeface="Times New Roman" pitchFamily="18" charset="0"/>
              </a:rPr>
              <a:t>FLUXOGRAMA (DIAGRAMA DE MÓDULOS)</a:t>
            </a:r>
          </a:p>
          <a:p>
            <a:pPr lvl="2"/>
            <a:r>
              <a:rPr lang="pt-BR" sz="2000" dirty="0">
                <a:cs typeface="Times New Roman" pitchFamily="18" charset="0"/>
              </a:rPr>
              <a:t>Utiliza uma linguagem de representação gráfica para descrever algoritmos</a:t>
            </a:r>
            <a:r>
              <a:rPr lang="pt-BR" sz="2000" dirty="0" smtClean="0">
                <a:cs typeface="Times New Roman" pitchFamily="18" charset="0"/>
              </a:rPr>
              <a:t>.</a:t>
            </a:r>
            <a:endParaRPr lang="pt-BR" sz="2000" dirty="0">
              <a:cs typeface="Times New Roman" pitchFamily="18" charset="0"/>
            </a:endParaRPr>
          </a:p>
          <a:p>
            <a:pPr lvl="1"/>
            <a:r>
              <a:rPr lang="pt-BR" sz="2400" dirty="0">
                <a:cs typeface="Times New Roman" pitchFamily="18" charset="0"/>
              </a:rPr>
              <a:t>LINGUAGEM ALGORÍTMICA (PSEUDO-CÓDIGO)</a:t>
            </a:r>
          </a:p>
          <a:p>
            <a:pPr lvl="2"/>
            <a:r>
              <a:rPr lang="pt-BR" sz="2000" dirty="0">
                <a:cs typeface="Times New Roman" pitchFamily="18" charset="0"/>
              </a:rPr>
              <a:t>Utiliza uma linguagem de escrita artificial para descrever algoritmos.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4E2D0-862B-4D1A-98C2-5F1CB91C43EF}" type="slidenum">
              <a:rPr lang="pt-BR"/>
              <a:pPr/>
              <a:t>35</a:t>
            </a:fld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AEE82-DABB-406B-BE9F-B049C9EBD19B}" type="slidenum">
              <a:rPr lang="pt-BR"/>
              <a:pPr/>
              <a:t>36</a:t>
            </a:fld>
            <a:endParaRPr lang="pt-BR"/>
          </a:p>
        </p:txBody>
      </p:sp>
      <p:sp>
        <p:nvSpPr>
          <p:cNvPr id="328707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8708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8709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28710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4800" b="1">
                <a:solidFill>
                  <a:schemeClr val="bg1"/>
                </a:solidFill>
              </a:rPr>
              <a:t>Exemplo:</a:t>
            </a:r>
          </a:p>
          <a:p>
            <a:pPr algn="ctr"/>
            <a:r>
              <a:rPr lang="pt-BR" sz="4400">
                <a:solidFill>
                  <a:schemeClr val="bg1"/>
                </a:solidFill>
              </a:rPr>
              <a:t>Algoritmo para converter uma </a:t>
            </a:r>
            <a:br>
              <a:rPr lang="pt-BR" sz="4400">
                <a:solidFill>
                  <a:schemeClr val="bg1"/>
                </a:solidFill>
              </a:rPr>
            </a:br>
            <a:r>
              <a:rPr lang="pt-BR" sz="4400">
                <a:solidFill>
                  <a:schemeClr val="bg1"/>
                </a:solidFill>
              </a:rPr>
              <a:t>temperatura em Fahrenheit </a:t>
            </a:r>
            <a:br>
              <a:rPr lang="pt-BR" sz="4400">
                <a:solidFill>
                  <a:schemeClr val="bg1"/>
                </a:solidFill>
              </a:rPr>
            </a:br>
            <a:r>
              <a:rPr lang="pt-BR" sz="4400">
                <a:solidFill>
                  <a:schemeClr val="bg1"/>
                </a:solidFill>
              </a:rPr>
              <a:t>para Celsius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38238"/>
            <a:ext cx="8955088" cy="5414962"/>
          </a:xfrm>
        </p:spPr>
        <p:txBody>
          <a:bodyPr/>
          <a:lstStyle/>
          <a:p>
            <a:pPr>
              <a:lnSpc>
                <a:spcPct val="60000"/>
              </a:lnSpc>
            </a:pPr>
            <a:endParaRPr lang="pt-BR" sz="2800" dirty="0"/>
          </a:p>
          <a:p>
            <a:r>
              <a:rPr lang="pt-BR" dirty="0">
                <a:cs typeface="Times New Roman" pitchFamily="18" charset="0"/>
              </a:rPr>
              <a:t>Descrição narrativa do algoritmo </a:t>
            </a:r>
            <a:r>
              <a:rPr lang="pt-BR" dirty="0"/>
              <a:t>Fahrenheit-Celsius:</a:t>
            </a:r>
            <a:endParaRPr lang="pt-BR" dirty="0">
              <a:cs typeface="Times New Roman" pitchFamily="18" charset="0"/>
            </a:endParaRP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endParaRPr lang="pt-BR" dirty="0"/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pt-BR" dirty="0"/>
              <a:t>solicite a temperatura em Fahrenheit;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pt-BR" dirty="0"/>
              <a:t>transforme a temperatura em Fahrenheit para Celsius;</a:t>
            </a:r>
          </a:p>
          <a:p>
            <a:pPr marL="971550" lvl="1" indent="-514350">
              <a:lnSpc>
                <a:spcPct val="130000"/>
              </a:lnSpc>
              <a:buFont typeface="+mj-lt"/>
              <a:buAutoNum type="arabicPeriod"/>
            </a:pPr>
            <a:r>
              <a:rPr lang="pt-BR" dirty="0"/>
              <a:t>informe a temperatura em Celsius.</a:t>
            </a:r>
          </a:p>
          <a:p>
            <a:pPr>
              <a:lnSpc>
                <a:spcPct val="70000"/>
              </a:lnSpc>
            </a:pPr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E26E4-A90D-4525-AC99-60D6B181055C}" type="slidenum">
              <a:rPr lang="pt-BR"/>
              <a:pPr/>
              <a:t>37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  <a:endParaRPr lang="pt-BR"/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cs typeface="Times New Roman" pitchFamily="18" charset="0"/>
              </a:rPr>
              <a:t>Fluxograma (Diagrama de Módulos)</a:t>
            </a:r>
          </a:p>
          <a:p>
            <a:pPr lvl="1"/>
            <a:r>
              <a:rPr lang="pt-BR" dirty="0">
                <a:cs typeface="Times New Roman" pitchFamily="18" charset="0"/>
              </a:rPr>
              <a:t>Seus principais símbolos gráficos são:</a:t>
            </a:r>
          </a:p>
          <a:p>
            <a:pPr lvl="1"/>
            <a:endParaRPr lang="pt-BR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endParaRPr lang="pt-BR" dirty="0">
              <a:cs typeface="Times New Roman" pitchFamily="18" charset="0"/>
            </a:endParaRPr>
          </a:p>
        </p:txBody>
      </p:sp>
      <p:sp>
        <p:nvSpPr>
          <p:cNvPr id="20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2DDAA1-76BC-4637-A8C3-E0D9998EF55C}" type="slidenum">
              <a:rPr lang="pt-BR"/>
              <a:pPr/>
              <a:t>38</a:t>
            </a:fld>
            <a:endParaRPr lang="pt-BR"/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2730104" y="2584599"/>
            <a:ext cx="42830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hangingPunct="0"/>
            <a:r>
              <a:rPr lang="pt-BR" b="1">
                <a:latin typeface="Arial Narrow" pitchFamily="34" charset="0"/>
              </a:rPr>
              <a:t>=  Início e final do fluxograma</a:t>
            </a:r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2726929" y="3087836"/>
            <a:ext cx="491013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hangingPunct="0"/>
            <a:r>
              <a:rPr lang="pt-BR" b="1">
                <a:latin typeface="Arial Narrow" pitchFamily="34" charset="0"/>
              </a:rPr>
              <a:t>=  Operação de entrada de dados</a:t>
            </a:r>
          </a:p>
        </p:txBody>
      </p:sp>
      <p:sp>
        <p:nvSpPr>
          <p:cNvPr id="333830" name="Rectangle 6"/>
          <p:cNvSpPr>
            <a:spLocks noChangeArrowheads="1"/>
          </p:cNvSpPr>
          <p:nvPr/>
        </p:nvSpPr>
        <p:spPr bwMode="auto">
          <a:xfrm>
            <a:off x="2701529" y="3667274"/>
            <a:ext cx="588168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hangingPunct="0"/>
            <a:r>
              <a:rPr lang="pt-BR" b="1" dirty="0">
                <a:latin typeface="Arial Narrow" pitchFamily="34" charset="0"/>
              </a:rPr>
              <a:t>=  Operação de saída de </a:t>
            </a:r>
            <a:r>
              <a:rPr lang="pt-BR" b="1" dirty="0" smtClean="0">
                <a:latin typeface="Arial Narrow" pitchFamily="34" charset="0"/>
              </a:rPr>
              <a:t>dados</a:t>
            </a:r>
            <a:endParaRPr lang="pt-BR" b="1" dirty="0">
              <a:latin typeface="Arial Narrow" pitchFamily="34" charset="0"/>
            </a:endParaRPr>
          </a:p>
        </p:txBody>
      </p:sp>
      <p:sp>
        <p:nvSpPr>
          <p:cNvPr id="333831" name="Rectangle 7"/>
          <p:cNvSpPr>
            <a:spLocks noChangeArrowheads="1"/>
          </p:cNvSpPr>
          <p:nvPr/>
        </p:nvSpPr>
        <p:spPr bwMode="auto">
          <a:xfrm>
            <a:off x="2665016" y="4259610"/>
            <a:ext cx="396716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hangingPunct="0"/>
            <a:r>
              <a:rPr lang="pt-BR" b="1">
                <a:latin typeface="Arial Narrow" pitchFamily="34" charset="0"/>
              </a:rPr>
              <a:t>=  Operações de processamento</a:t>
            </a:r>
          </a:p>
        </p:txBody>
      </p:sp>
      <p:sp>
        <p:nvSpPr>
          <p:cNvPr id="333832" name="Rectangle 8"/>
          <p:cNvSpPr>
            <a:spLocks noChangeArrowheads="1"/>
          </p:cNvSpPr>
          <p:nvPr/>
        </p:nvSpPr>
        <p:spPr bwMode="auto">
          <a:xfrm>
            <a:off x="2668191" y="4808885"/>
            <a:ext cx="57912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hangingPunct="0"/>
            <a:r>
              <a:rPr lang="pt-BR" b="1">
                <a:latin typeface="Arial Narrow" pitchFamily="34" charset="0"/>
              </a:rPr>
              <a:t>=  Decisão</a:t>
            </a:r>
          </a:p>
        </p:txBody>
      </p:sp>
      <p:sp>
        <p:nvSpPr>
          <p:cNvPr id="333834" name="Rectangle 10"/>
          <p:cNvSpPr>
            <a:spLocks noChangeArrowheads="1"/>
          </p:cNvSpPr>
          <p:nvPr/>
        </p:nvSpPr>
        <p:spPr bwMode="auto">
          <a:xfrm>
            <a:off x="2687241" y="5251797"/>
            <a:ext cx="57912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hangingPunct="0"/>
            <a:r>
              <a:rPr lang="pt-BR" b="1">
                <a:latin typeface="Arial Narrow" pitchFamily="34" charset="0"/>
              </a:rPr>
              <a:t>=  Seta de Fluxo de Dados</a:t>
            </a:r>
          </a:p>
        </p:txBody>
      </p:sp>
      <p:sp>
        <p:nvSpPr>
          <p:cNvPr id="333835" name="AutoShape 11"/>
          <p:cNvSpPr>
            <a:spLocks noChangeArrowheads="1"/>
          </p:cNvSpPr>
          <p:nvPr/>
        </p:nvSpPr>
        <p:spPr bwMode="auto">
          <a:xfrm>
            <a:off x="1115616" y="2629049"/>
            <a:ext cx="1360488" cy="312737"/>
          </a:xfrm>
          <a:prstGeom prst="flowChartTerminator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3836" name="AutoShape 12"/>
          <p:cNvSpPr>
            <a:spLocks noChangeArrowheads="1"/>
          </p:cNvSpPr>
          <p:nvPr/>
        </p:nvSpPr>
        <p:spPr bwMode="auto">
          <a:xfrm>
            <a:off x="1115616" y="3052911"/>
            <a:ext cx="1360488" cy="415925"/>
          </a:xfrm>
          <a:prstGeom prst="flowChartManualInpu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3837" name="AutoShape 13"/>
          <p:cNvSpPr>
            <a:spLocks noChangeArrowheads="1"/>
          </p:cNvSpPr>
          <p:nvPr/>
        </p:nvSpPr>
        <p:spPr bwMode="auto">
          <a:xfrm>
            <a:off x="1115616" y="3675211"/>
            <a:ext cx="1360488" cy="419100"/>
          </a:xfrm>
          <a:prstGeom prst="flowChartDocumen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3839" name="AutoShape 15"/>
          <p:cNvSpPr>
            <a:spLocks noChangeArrowheads="1"/>
          </p:cNvSpPr>
          <p:nvPr/>
        </p:nvSpPr>
        <p:spPr bwMode="auto">
          <a:xfrm>
            <a:off x="1115616" y="4238972"/>
            <a:ext cx="1360488" cy="415925"/>
          </a:xfrm>
          <a:prstGeom prst="flowChartProcess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3840" name="AutoShape 16"/>
          <p:cNvSpPr>
            <a:spLocks noChangeArrowheads="1"/>
          </p:cNvSpPr>
          <p:nvPr/>
        </p:nvSpPr>
        <p:spPr bwMode="auto">
          <a:xfrm>
            <a:off x="1115616" y="4796185"/>
            <a:ext cx="1360488" cy="419100"/>
          </a:xfrm>
          <a:prstGeom prst="flowChartDecision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33841" name="Line 17"/>
          <p:cNvSpPr>
            <a:spLocks noChangeShapeType="1"/>
          </p:cNvSpPr>
          <p:nvPr/>
        </p:nvSpPr>
        <p:spPr bwMode="auto">
          <a:xfrm>
            <a:off x="1137841" y="5461347"/>
            <a:ext cx="136048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333842" name="AutoShape 18"/>
          <p:cNvSpPr>
            <a:spLocks noChangeArrowheads="1"/>
          </p:cNvSpPr>
          <p:nvPr/>
        </p:nvSpPr>
        <p:spPr bwMode="auto">
          <a:xfrm>
            <a:off x="1715691" y="5682010"/>
            <a:ext cx="228600" cy="195262"/>
          </a:xfrm>
          <a:prstGeom prst="flowChartConnector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33843" name="Rectangle 19"/>
          <p:cNvSpPr>
            <a:spLocks noChangeArrowheads="1"/>
          </p:cNvSpPr>
          <p:nvPr/>
        </p:nvSpPr>
        <p:spPr bwMode="auto">
          <a:xfrm>
            <a:off x="2684066" y="5605810"/>
            <a:ext cx="57912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2700" tIns="12700" rIns="12700" bIns="12700"/>
          <a:lstStyle/>
          <a:p>
            <a:pPr eaLnBrk="0" hangingPunct="0"/>
            <a:r>
              <a:rPr lang="pt-BR" b="1" dirty="0">
                <a:latin typeface="Arial Narrow" pitchFamily="34" charset="0"/>
              </a:rPr>
              <a:t>=  Conector de Fluxo de Dados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38238"/>
            <a:ext cx="8955088" cy="5414962"/>
          </a:xfrm>
        </p:spPr>
        <p:txBody>
          <a:bodyPr/>
          <a:lstStyle/>
          <a:p>
            <a:r>
              <a:rPr lang="pt-BR"/>
              <a:t>Fluxograma </a:t>
            </a:r>
            <a:r>
              <a:rPr lang="pt-BR">
                <a:cs typeface="Times New Roman" pitchFamily="18" charset="0"/>
              </a:rPr>
              <a:t>do algoritmo </a:t>
            </a:r>
            <a:r>
              <a:rPr lang="pt-BR"/>
              <a:t>Fahrenheit-Celsius</a:t>
            </a:r>
          </a:p>
        </p:txBody>
      </p:sp>
      <p:sp>
        <p:nvSpPr>
          <p:cNvPr id="1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27A3D1-C9CE-4B10-8F8E-BDC7EA5DE4E1}" type="slidenum">
              <a:rPr lang="pt-BR"/>
              <a:pPr/>
              <a:t>39</a:t>
            </a:fld>
            <a:endParaRPr lang="pt-BR"/>
          </a:p>
        </p:txBody>
      </p:sp>
      <p:sp>
        <p:nvSpPr>
          <p:cNvPr id="324612" name="AutoShape 4"/>
          <p:cNvSpPr>
            <a:spLocks noChangeArrowheads="1"/>
          </p:cNvSpPr>
          <p:nvPr/>
        </p:nvSpPr>
        <p:spPr bwMode="auto">
          <a:xfrm>
            <a:off x="1862138" y="2117725"/>
            <a:ext cx="1006475" cy="471488"/>
          </a:xfrm>
          <a:prstGeom prst="flowChartTerminator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0" tIns="36000" rIns="180000" bIns="36000" anchor="ctr">
            <a:spAutoFit/>
          </a:bodyPr>
          <a:lstStyle/>
          <a:p>
            <a:pPr algn="ctr"/>
            <a:r>
              <a:rPr lang="pt-BR" sz="1800">
                <a:solidFill>
                  <a:schemeClr val="bg1"/>
                </a:solidFill>
                <a:latin typeface="Arial" pitchFamily="34" charset="0"/>
              </a:rPr>
              <a:t>Início</a:t>
            </a:r>
          </a:p>
        </p:txBody>
      </p:sp>
      <p:sp>
        <p:nvSpPr>
          <p:cNvPr id="324613" name="AutoShape 5"/>
          <p:cNvSpPr>
            <a:spLocks noChangeArrowheads="1"/>
          </p:cNvSpPr>
          <p:nvPr/>
        </p:nvSpPr>
        <p:spPr bwMode="auto">
          <a:xfrm>
            <a:off x="1266825" y="2909888"/>
            <a:ext cx="2200275" cy="642937"/>
          </a:xfrm>
          <a:prstGeom prst="flowChartInputOutpu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0" tIns="180000" rIns="180000" bIns="180000" anchor="ctr">
            <a:spAutoFit/>
          </a:bodyPr>
          <a:lstStyle/>
          <a:p>
            <a:pPr algn="ctr"/>
            <a:r>
              <a:rPr lang="pt-BR" sz="1800">
                <a:solidFill>
                  <a:schemeClr val="bg1"/>
                </a:solidFill>
                <a:latin typeface="Arial" pitchFamily="34" charset="0"/>
              </a:rPr>
              <a:t>Fahrenheit</a:t>
            </a:r>
          </a:p>
        </p:txBody>
      </p:sp>
      <p:sp>
        <p:nvSpPr>
          <p:cNvPr id="324614" name="AutoShape 6"/>
          <p:cNvSpPr>
            <a:spLocks noChangeArrowheads="1"/>
          </p:cNvSpPr>
          <p:nvPr/>
        </p:nvSpPr>
        <p:spPr bwMode="auto">
          <a:xfrm>
            <a:off x="533400" y="3917950"/>
            <a:ext cx="3663950" cy="642938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0" tIns="180000" rIns="180000" bIns="180000" anchor="ctr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pitchFamily="34" charset="0"/>
              </a:rPr>
              <a:t>Celsius = 5/9 * (</a:t>
            </a:r>
            <a:r>
              <a:rPr lang="pt-BR" sz="1800">
                <a:solidFill>
                  <a:schemeClr val="bg1"/>
                </a:solidFill>
                <a:latin typeface="Arial" pitchFamily="34" charset="0"/>
              </a:rPr>
              <a:t>Fahrenheit – 32)</a:t>
            </a:r>
          </a:p>
        </p:txBody>
      </p:sp>
      <p:sp>
        <p:nvSpPr>
          <p:cNvPr id="324615" name="AutoShape 7"/>
          <p:cNvSpPr>
            <a:spLocks noChangeArrowheads="1"/>
          </p:cNvSpPr>
          <p:nvPr/>
        </p:nvSpPr>
        <p:spPr bwMode="auto">
          <a:xfrm>
            <a:off x="1808163" y="4926013"/>
            <a:ext cx="1117600" cy="711200"/>
          </a:xfrm>
          <a:prstGeom prst="flowChartDocumen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0" tIns="180000" rIns="180000" bIns="180000" anchor="ctr">
            <a:spAutoFit/>
          </a:bodyPr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pitchFamily="34" charset="0"/>
              </a:rPr>
              <a:t>Celsius</a:t>
            </a:r>
            <a:endParaRPr lang="pt-BR" sz="18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24616" name="AutoShape 8"/>
          <p:cNvSpPr>
            <a:spLocks noChangeArrowheads="1"/>
          </p:cNvSpPr>
          <p:nvPr/>
        </p:nvSpPr>
        <p:spPr bwMode="auto">
          <a:xfrm>
            <a:off x="1925638" y="6005513"/>
            <a:ext cx="881062" cy="471487"/>
          </a:xfrm>
          <a:prstGeom prst="flowChartTerminator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0" tIns="36000" rIns="180000" bIns="36000" anchor="ctr">
            <a:spAutoFit/>
          </a:bodyPr>
          <a:lstStyle/>
          <a:p>
            <a:pPr algn="ctr"/>
            <a:r>
              <a:rPr lang="pt-BR" sz="1800">
                <a:solidFill>
                  <a:schemeClr val="bg1"/>
                </a:solidFill>
                <a:latin typeface="Arial" pitchFamily="34" charset="0"/>
              </a:rPr>
              <a:t>Fim</a:t>
            </a:r>
          </a:p>
        </p:txBody>
      </p:sp>
      <p:cxnSp>
        <p:nvCxnSpPr>
          <p:cNvPr id="324617" name="AutoShape 9"/>
          <p:cNvCxnSpPr>
            <a:cxnSpLocks noChangeShapeType="1"/>
            <a:stCxn id="324612" idx="2"/>
            <a:endCxn id="324613" idx="1"/>
          </p:cNvCxnSpPr>
          <p:nvPr/>
        </p:nvCxnSpPr>
        <p:spPr bwMode="auto">
          <a:xfrm>
            <a:off x="2365375" y="2589213"/>
            <a:ext cx="1588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4618" name="AutoShape 10"/>
          <p:cNvCxnSpPr>
            <a:cxnSpLocks noChangeShapeType="1"/>
            <a:stCxn id="324613" idx="4"/>
            <a:endCxn id="324614" idx="0"/>
          </p:cNvCxnSpPr>
          <p:nvPr/>
        </p:nvCxnSpPr>
        <p:spPr bwMode="auto">
          <a:xfrm flipH="1">
            <a:off x="2365375" y="3552825"/>
            <a:ext cx="1588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4619" name="AutoShape 11"/>
          <p:cNvCxnSpPr>
            <a:cxnSpLocks noChangeShapeType="1"/>
            <a:stCxn id="324614" idx="2"/>
            <a:endCxn id="324615" idx="0"/>
          </p:cNvCxnSpPr>
          <p:nvPr/>
        </p:nvCxnSpPr>
        <p:spPr bwMode="auto">
          <a:xfrm>
            <a:off x="2365375" y="4560888"/>
            <a:ext cx="1588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4620" name="AutoShape 12"/>
          <p:cNvCxnSpPr>
            <a:cxnSpLocks noChangeShapeType="1"/>
            <a:stCxn id="324615" idx="2"/>
            <a:endCxn id="324616" idx="0"/>
          </p:cNvCxnSpPr>
          <p:nvPr/>
        </p:nvCxnSpPr>
        <p:spPr bwMode="auto">
          <a:xfrm>
            <a:off x="2366963" y="5597525"/>
            <a:ext cx="0" cy="407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24622" name="Text Box 14"/>
          <p:cNvSpPr txBox="1">
            <a:spLocks noChangeArrowheads="1"/>
          </p:cNvSpPr>
          <p:nvPr/>
        </p:nvSpPr>
        <p:spPr bwMode="auto">
          <a:xfrm>
            <a:off x="4860925" y="1524000"/>
            <a:ext cx="3890963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270000"/>
              </a:lnSpc>
            </a:pPr>
            <a:r>
              <a:rPr lang="pt-BR"/>
              <a:t>Início do algoritmo</a:t>
            </a:r>
          </a:p>
          <a:p>
            <a:pPr>
              <a:lnSpc>
                <a:spcPct val="270000"/>
              </a:lnSpc>
            </a:pPr>
            <a:r>
              <a:rPr lang="pt-BR"/>
              <a:t>Entrada da temperatura (F)</a:t>
            </a:r>
          </a:p>
          <a:p>
            <a:pPr>
              <a:lnSpc>
                <a:spcPct val="270000"/>
              </a:lnSpc>
            </a:pPr>
            <a:r>
              <a:rPr lang="pt-BR"/>
              <a:t>Cálculo da temperatura (C)</a:t>
            </a:r>
          </a:p>
          <a:p>
            <a:pPr>
              <a:lnSpc>
                <a:spcPct val="270000"/>
              </a:lnSpc>
            </a:pPr>
            <a:r>
              <a:rPr lang="pt-BR"/>
              <a:t>Apresentação do resultado</a:t>
            </a:r>
          </a:p>
          <a:p>
            <a:pPr>
              <a:lnSpc>
                <a:spcPct val="270000"/>
              </a:lnSpc>
            </a:pPr>
            <a:r>
              <a:rPr lang="pt-BR"/>
              <a:t>Fim do algoritmo</a:t>
            </a:r>
          </a:p>
        </p:txBody>
      </p:sp>
      <p:sp>
        <p:nvSpPr>
          <p:cNvPr id="324624" name="Line 16"/>
          <p:cNvSpPr>
            <a:spLocks noChangeShapeType="1"/>
          </p:cNvSpPr>
          <p:nvPr/>
        </p:nvSpPr>
        <p:spPr bwMode="auto">
          <a:xfrm>
            <a:off x="4495800" y="2057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</p:spPr>
        <p:txBody>
          <a:bodyPr/>
          <a:lstStyle/>
          <a:p>
            <a:fld id="{CDA9D1AC-6E1C-4D0C-8AAF-80D584BDCB6A}" type="slidenum">
              <a:rPr lang="pt-BR"/>
              <a:pPr/>
              <a:t>4</a:t>
            </a:fld>
            <a:endParaRPr lang="pt-BR" dirty="0"/>
          </a:p>
        </p:txBody>
      </p:sp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tabLst>
                <a:tab pos="8335963" algn="l"/>
              </a:tabLst>
            </a:pPr>
            <a:r>
              <a:rPr lang="pt-BR" dirty="0" smtClean="0"/>
              <a:t>O que é ciência da computação?</a:t>
            </a:r>
            <a:endParaRPr lang="pt-BR" dirty="0"/>
          </a:p>
        </p:txBody>
      </p:sp>
      <p:sp>
        <p:nvSpPr>
          <p:cNvPr id="3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196975"/>
            <a:ext cx="8540750" cy="5040313"/>
          </a:xfrm>
          <a:noFill/>
          <a:ln/>
        </p:spPr>
        <p:txBody>
          <a:bodyPr/>
          <a:lstStyle/>
          <a:p>
            <a:pPr lvl="1">
              <a:lnSpc>
                <a:spcPct val="120000"/>
              </a:lnSpc>
              <a:tabLst>
                <a:tab pos="8335963" algn="l"/>
              </a:tabLst>
            </a:pPr>
            <a:r>
              <a:rPr lang="pt-BR" sz="2400" dirty="0" smtClean="0"/>
              <a:t>“</a:t>
            </a:r>
            <a:r>
              <a:rPr lang="pt-BR" sz="2400" dirty="0"/>
              <a:t>Ciência da computação é – e sempre será – o interesse entre a manipulação</a:t>
            </a:r>
            <a:r>
              <a:rPr lang="pt-BR" sz="2400" dirty="0">
                <a:solidFill>
                  <a:srgbClr val="FFFF66"/>
                </a:solidFill>
              </a:rPr>
              <a:t> </a:t>
            </a:r>
            <a:r>
              <a:rPr lang="pt-BR" sz="2400" dirty="0">
                <a:solidFill>
                  <a:srgbClr val="66FF33"/>
                </a:solidFill>
              </a:rPr>
              <a:t>mecanizada</a:t>
            </a:r>
            <a:r>
              <a:rPr lang="pt-BR" sz="2400" dirty="0"/>
              <a:t> e </a:t>
            </a:r>
            <a:r>
              <a:rPr lang="pt-BR" sz="2400" dirty="0">
                <a:solidFill>
                  <a:srgbClr val="FF3300"/>
                </a:solidFill>
              </a:rPr>
              <a:t>humana</a:t>
            </a:r>
            <a:r>
              <a:rPr lang="pt-BR" sz="2400" dirty="0">
                <a:solidFill>
                  <a:srgbClr val="FFFF66"/>
                </a:solidFill>
              </a:rPr>
              <a:t> </a:t>
            </a:r>
            <a:r>
              <a:rPr lang="pt-BR" sz="2400" dirty="0"/>
              <a:t>de símbolos [algoritmos], usualmente referidos como ‘</a:t>
            </a:r>
            <a:r>
              <a:rPr lang="pt-BR" sz="2400" dirty="0">
                <a:solidFill>
                  <a:srgbClr val="66FF33"/>
                </a:solidFill>
              </a:rPr>
              <a:t>computação</a:t>
            </a:r>
            <a:r>
              <a:rPr lang="pt-BR" sz="2400" dirty="0"/>
              <a:t>’ e ‘</a:t>
            </a:r>
            <a:r>
              <a:rPr lang="pt-BR" sz="2400" dirty="0">
                <a:solidFill>
                  <a:srgbClr val="FF3300"/>
                </a:solidFill>
              </a:rPr>
              <a:t>programação</a:t>
            </a:r>
            <a:r>
              <a:rPr lang="pt-BR" sz="2400" dirty="0"/>
              <a:t>’, respectivamente.”</a:t>
            </a:r>
          </a:p>
          <a:p>
            <a:pPr lvl="2" algn="r">
              <a:lnSpc>
                <a:spcPct val="120000"/>
              </a:lnSpc>
              <a:buFont typeface="Wingdings" pitchFamily="2" charset="2"/>
              <a:buNone/>
              <a:tabLst>
                <a:tab pos="8335963" algn="l"/>
              </a:tabLst>
            </a:pPr>
            <a:r>
              <a:rPr lang="pt-BR" sz="2000" i="1" dirty="0" err="1"/>
              <a:t>Edsger</a:t>
            </a:r>
            <a:r>
              <a:rPr lang="pt-BR" sz="2000" i="1" dirty="0"/>
              <a:t> W. </a:t>
            </a:r>
            <a:r>
              <a:rPr lang="pt-BR" sz="2000" i="1" dirty="0" err="1"/>
              <a:t>Dijkstra</a:t>
            </a:r>
            <a:r>
              <a:rPr lang="pt-BR" sz="2000" i="1" dirty="0"/>
              <a:t>, 1989</a:t>
            </a:r>
          </a:p>
          <a:p>
            <a:pPr lvl="1">
              <a:lnSpc>
                <a:spcPct val="120000"/>
              </a:lnSpc>
              <a:spcBef>
                <a:spcPct val="100000"/>
              </a:spcBef>
              <a:tabLst>
                <a:tab pos="8335963" algn="l"/>
              </a:tabLst>
            </a:pPr>
            <a:r>
              <a:rPr lang="pt-BR" sz="2400" dirty="0"/>
              <a:t>“Ciência (engenharia) da computação é o estudo sistemático de </a:t>
            </a:r>
            <a:r>
              <a:rPr lang="pt-BR" sz="2400" dirty="0">
                <a:solidFill>
                  <a:srgbClr val="FF0000"/>
                </a:solidFill>
              </a:rPr>
              <a:t>processos algorítmicos </a:t>
            </a:r>
            <a:r>
              <a:rPr lang="pt-BR" sz="2400" dirty="0"/>
              <a:t>— teoria, análise, projeto, eficiência, implementação e aplicação — que descrevem e transformam informação.”</a:t>
            </a:r>
          </a:p>
          <a:p>
            <a:pPr lvl="3" algn="r">
              <a:lnSpc>
                <a:spcPct val="120000"/>
              </a:lnSpc>
              <a:buFont typeface="Wingdings" pitchFamily="2" charset="2"/>
              <a:buNone/>
              <a:tabLst>
                <a:tab pos="8335963" algn="l"/>
              </a:tabLst>
            </a:pPr>
            <a:r>
              <a:rPr lang="pt-BR" i="1" dirty="0"/>
              <a:t>ACM/IEEE-CS , 1989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33795" grpI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  <a:endParaRPr lang="pt-BR"/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12700" y="1143000"/>
            <a:ext cx="9283700" cy="54102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pt-BR" dirty="0">
                <a:cs typeface="Times New Roman" pitchFamily="18" charset="0"/>
              </a:rPr>
              <a:t>Linguagem algorítmica (</a:t>
            </a:r>
            <a:r>
              <a:rPr lang="pt-BR" dirty="0" err="1">
                <a:cs typeface="Times New Roman" pitchFamily="18" charset="0"/>
              </a:rPr>
              <a:t>pseudo-código</a:t>
            </a:r>
            <a:r>
              <a:rPr lang="pt-BR" dirty="0">
                <a:cs typeface="Times New Roman" pitchFamily="18" charset="0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pt-BR" dirty="0">
                <a:cs typeface="Times New Roman" pitchFamily="18" charset="0"/>
              </a:rPr>
              <a:t>A forma geral de um algoritmo em </a:t>
            </a:r>
            <a:r>
              <a:rPr lang="pt-BR" dirty="0" err="1">
                <a:cs typeface="Times New Roman" pitchFamily="18" charset="0"/>
              </a:rPr>
              <a:t>pseudo-código</a:t>
            </a:r>
            <a:r>
              <a:rPr lang="pt-BR" dirty="0">
                <a:cs typeface="Times New Roman" pitchFamily="18" charset="0"/>
              </a:rPr>
              <a:t>:</a:t>
            </a:r>
          </a:p>
          <a:p>
            <a:pPr lvl="2">
              <a:lnSpc>
                <a:spcPct val="70000"/>
              </a:lnSpc>
              <a:buFont typeface="Wingdings" pitchFamily="2" charset="2"/>
              <a:buNone/>
            </a:pPr>
            <a:endParaRPr lang="pt-BR" sz="2200" b="0" dirty="0">
              <a:cs typeface="Times New Roman" pitchFamily="18" charset="0"/>
            </a:endParaRP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pt-BR" sz="2200" b="0" dirty="0">
                <a:cs typeface="Times New Roman" pitchFamily="18" charset="0"/>
              </a:rPr>
              <a:t>Algoritmo &lt;</a:t>
            </a:r>
            <a:r>
              <a:rPr lang="pt-BR" sz="2200" b="0" dirty="0" err="1">
                <a:cs typeface="Times New Roman" pitchFamily="18" charset="0"/>
              </a:rPr>
              <a:t>nome_do_algoritmo</a:t>
            </a:r>
            <a:r>
              <a:rPr lang="pt-BR" sz="2200" b="0" dirty="0">
                <a:cs typeface="Times New Roman" pitchFamily="18" charset="0"/>
              </a:rPr>
              <a:t>&gt;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pt-BR" sz="2200" b="0" dirty="0">
                <a:cs typeface="Times New Roman" pitchFamily="18" charset="0"/>
              </a:rPr>
              <a:t>[&lt;</a:t>
            </a:r>
            <a:r>
              <a:rPr lang="pt-BR" sz="2200" b="0" dirty="0" err="1">
                <a:cs typeface="Times New Roman" pitchFamily="18" charset="0"/>
              </a:rPr>
              <a:t>declaração_de_variáveis</a:t>
            </a:r>
            <a:r>
              <a:rPr lang="pt-BR" sz="2200" b="0" dirty="0">
                <a:cs typeface="Times New Roman" pitchFamily="18" charset="0"/>
              </a:rPr>
              <a:t>&gt;]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pt-BR" sz="2200" b="0" dirty="0">
                <a:cs typeface="Times New Roman" pitchFamily="18" charset="0"/>
              </a:rPr>
              <a:t>[&lt;</a:t>
            </a:r>
            <a:r>
              <a:rPr lang="pt-BR" sz="2200" b="0" dirty="0" err="1">
                <a:cs typeface="Times New Roman" pitchFamily="18" charset="0"/>
              </a:rPr>
              <a:t>sub-algoritmos</a:t>
            </a:r>
            <a:r>
              <a:rPr lang="pt-BR" sz="2200" b="0" dirty="0">
                <a:cs typeface="Times New Roman" pitchFamily="18" charset="0"/>
              </a:rPr>
              <a:t>&gt;]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pt-BR" sz="2200" b="0" dirty="0">
                <a:cs typeface="Times New Roman" pitchFamily="18" charset="0"/>
              </a:rPr>
              <a:t>Início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pt-BR" sz="2200" b="0" dirty="0">
                <a:cs typeface="Times New Roman" pitchFamily="18" charset="0"/>
              </a:rPr>
              <a:t>		&lt;</a:t>
            </a:r>
            <a:r>
              <a:rPr lang="pt-BR" sz="2200" b="0" dirty="0" err="1">
                <a:cs typeface="Times New Roman" pitchFamily="18" charset="0"/>
              </a:rPr>
              <a:t>corpo_do_algoritmo</a:t>
            </a:r>
            <a:r>
              <a:rPr lang="pt-BR" sz="2200" b="0" dirty="0">
                <a:cs typeface="Times New Roman" pitchFamily="18" charset="0"/>
              </a:rPr>
              <a:t>&gt;</a:t>
            </a:r>
          </a:p>
          <a:p>
            <a:pPr lvl="2">
              <a:lnSpc>
                <a:spcPct val="130000"/>
              </a:lnSpc>
              <a:buFont typeface="Wingdings" pitchFamily="2" charset="2"/>
              <a:buNone/>
            </a:pPr>
            <a:r>
              <a:rPr lang="pt-BR" sz="2200" b="0" dirty="0">
                <a:cs typeface="Times New Roman" pitchFamily="18" charset="0"/>
              </a:rPr>
              <a:t>Fim.</a:t>
            </a:r>
          </a:p>
          <a:p>
            <a:pPr lvl="1"/>
            <a:endParaRPr lang="pt-BR" sz="2200" dirty="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BC976-CBD5-479F-86D7-FCC859239FFA}" type="slidenum">
              <a:rPr lang="pt-BR"/>
              <a:pPr/>
              <a:t>40</a:t>
            </a:fld>
            <a:endParaRPr lang="pt-BR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  <a:endParaRPr lang="pt-BR"/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12700" y="1143000"/>
            <a:ext cx="92837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LINGUAGEM ALGORÍTMICA (PSEUDO-CÓDIGO)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Onde:</a:t>
            </a:r>
          </a:p>
          <a:p>
            <a:pPr lvl="2">
              <a:lnSpc>
                <a:spcPct val="30000"/>
              </a:lnSpc>
            </a:pPr>
            <a:endParaRPr lang="pt-BR" sz="2000" dirty="0">
              <a:cs typeface="Times New Roman" pitchFamily="18" charset="0"/>
            </a:endParaRPr>
          </a:p>
          <a:p>
            <a:pPr lvl="2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Algoritmo</a:t>
            </a:r>
          </a:p>
          <a:p>
            <a:pPr lvl="3">
              <a:lnSpc>
                <a:spcPct val="110000"/>
              </a:lnSpc>
            </a:pPr>
            <a:r>
              <a:rPr lang="pt-BR" b="0" dirty="0">
                <a:cs typeface="Times New Roman" pitchFamily="18" charset="0"/>
              </a:rPr>
              <a:t>Indica o início da definição do algoritmo</a:t>
            </a:r>
            <a:r>
              <a:rPr lang="pt-BR" sz="1800" dirty="0">
                <a:cs typeface="Times New Roman" pitchFamily="18" charset="0"/>
              </a:rPr>
              <a:t>.</a:t>
            </a:r>
          </a:p>
          <a:p>
            <a:pPr lvl="2">
              <a:lnSpc>
                <a:spcPct val="60000"/>
              </a:lnSpc>
            </a:pPr>
            <a:endParaRPr lang="pt-BR" sz="2000" dirty="0">
              <a:cs typeface="Times New Roman" pitchFamily="18" charset="0"/>
            </a:endParaRPr>
          </a:p>
          <a:p>
            <a:pPr lvl="2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&lt;</a:t>
            </a:r>
            <a:r>
              <a:rPr lang="pt-BR" sz="2000" dirty="0" err="1">
                <a:cs typeface="Times New Roman" pitchFamily="18" charset="0"/>
              </a:rPr>
              <a:t>nome_do_algoritmo</a:t>
            </a:r>
            <a:r>
              <a:rPr lang="pt-BR" sz="2000" dirty="0">
                <a:cs typeface="Times New Roman" pitchFamily="18" charset="0"/>
              </a:rPr>
              <a:t>&gt; </a:t>
            </a:r>
          </a:p>
          <a:p>
            <a:pPr lvl="3">
              <a:lnSpc>
                <a:spcPct val="110000"/>
              </a:lnSpc>
            </a:pPr>
            <a:r>
              <a:rPr lang="pt-BR" b="0" dirty="0">
                <a:cs typeface="Times New Roman" pitchFamily="18" charset="0"/>
              </a:rPr>
              <a:t>Nome dado ao algoritmo para distingui-lo dos demais.</a:t>
            </a:r>
          </a:p>
          <a:p>
            <a:pPr lvl="2">
              <a:lnSpc>
                <a:spcPct val="60000"/>
              </a:lnSpc>
            </a:pPr>
            <a:endParaRPr lang="pt-BR" sz="2000" dirty="0">
              <a:cs typeface="Times New Roman" pitchFamily="18" charset="0"/>
            </a:endParaRPr>
          </a:p>
          <a:p>
            <a:pPr lvl="2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[&lt;</a:t>
            </a:r>
            <a:r>
              <a:rPr lang="pt-BR" sz="2000" dirty="0" err="1">
                <a:cs typeface="Times New Roman" pitchFamily="18" charset="0"/>
              </a:rPr>
              <a:t>declaração_de_variáveis</a:t>
            </a:r>
            <a:r>
              <a:rPr lang="pt-BR" sz="2000" dirty="0">
                <a:cs typeface="Times New Roman" pitchFamily="18" charset="0"/>
              </a:rPr>
              <a:t>&gt;]</a:t>
            </a:r>
          </a:p>
          <a:p>
            <a:pPr lvl="3">
              <a:lnSpc>
                <a:spcPct val="110000"/>
              </a:lnSpc>
            </a:pPr>
            <a:r>
              <a:rPr lang="pt-BR" b="0" dirty="0">
                <a:cs typeface="Times New Roman" pitchFamily="18" charset="0"/>
              </a:rPr>
              <a:t>Parte opcional onde são declaradas as variáveis globais usadas no algoritmo principal e, eventualmente, nos </a:t>
            </a:r>
            <a:r>
              <a:rPr lang="pt-BR" b="0" dirty="0" err="1">
                <a:cs typeface="Times New Roman" pitchFamily="18" charset="0"/>
              </a:rPr>
              <a:t>sub-algoritmos</a:t>
            </a:r>
            <a:r>
              <a:rPr lang="pt-BR" b="0" dirty="0">
                <a:cs typeface="Times New Roman" pitchFamily="18" charset="0"/>
              </a:rPr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B7E5B-9EE0-474A-8793-51E3550D9C6F}" type="slidenum">
              <a:rPr lang="pt-BR"/>
              <a:pPr/>
              <a:t>41</a:t>
            </a:fld>
            <a:endParaRPr 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  <a:endParaRPr lang="pt-BR"/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12700" y="1143000"/>
            <a:ext cx="92837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LINGUAGEM ALGORÍTMICA (PSEUDO-CÓDIGO)</a:t>
            </a:r>
          </a:p>
          <a:p>
            <a:pPr lvl="1">
              <a:lnSpc>
                <a:spcPct val="80000"/>
              </a:lnSpc>
            </a:pPr>
            <a:r>
              <a:rPr lang="pt-BR" sz="2000" dirty="0">
                <a:cs typeface="Times New Roman" pitchFamily="18" charset="0"/>
              </a:rPr>
              <a:t>Onde:</a:t>
            </a:r>
            <a:endParaRPr lang="pt-BR" sz="1800" dirty="0">
              <a:cs typeface="Times New Roman" pitchFamily="18" charset="0"/>
            </a:endParaRPr>
          </a:p>
          <a:p>
            <a:pPr lvl="2">
              <a:lnSpc>
                <a:spcPct val="40000"/>
              </a:lnSpc>
            </a:pPr>
            <a:endParaRPr lang="pt-BR" sz="2000" dirty="0">
              <a:cs typeface="Times New Roman" pitchFamily="18" charset="0"/>
            </a:endParaRPr>
          </a:p>
          <a:p>
            <a:pPr lvl="2"/>
            <a:r>
              <a:rPr lang="pt-BR" sz="2000" dirty="0">
                <a:cs typeface="Times New Roman" pitchFamily="18" charset="0"/>
              </a:rPr>
              <a:t>[&lt;subalgoritmos&gt;]</a:t>
            </a:r>
          </a:p>
          <a:p>
            <a:pPr lvl="3"/>
            <a:r>
              <a:rPr lang="pt-BR" b="0" dirty="0">
                <a:cs typeface="Times New Roman" pitchFamily="18" charset="0"/>
              </a:rPr>
              <a:t>Parte opcional onde são definidos os </a:t>
            </a:r>
            <a:r>
              <a:rPr lang="pt-BR" b="0" dirty="0" err="1">
                <a:cs typeface="Times New Roman" pitchFamily="18" charset="0"/>
              </a:rPr>
              <a:t>sub-algoritmos</a:t>
            </a:r>
            <a:r>
              <a:rPr lang="pt-BR" b="0" dirty="0">
                <a:cs typeface="Times New Roman" pitchFamily="18" charset="0"/>
              </a:rPr>
              <a:t>.</a:t>
            </a:r>
          </a:p>
          <a:p>
            <a:pPr lvl="2">
              <a:lnSpc>
                <a:spcPct val="40000"/>
              </a:lnSpc>
            </a:pPr>
            <a:endParaRPr lang="pt-BR" sz="2000" dirty="0">
              <a:cs typeface="Times New Roman" pitchFamily="18" charset="0"/>
            </a:endParaRPr>
          </a:p>
          <a:p>
            <a:pPr lvl="2"/>
            <a:r>
              <a:rPr lang="pt-BR" sz="2000" dirty="0">
                <a:cs typeface="Times New Roman" pitchFamily="18" charset="0"/>
              </a:rPr>
              <a:t>Início</a:t>
            </a:r>
          </a:p>
          <a:p>
            <a:pPr lvl="3"/>
            <a:r>
              <a:rPr lang="pt-BR" b="0" dirty="0">
                <a:cs typeface="Times New Roman" pitchFamily="18" charset="0"/>
              </a:rPr>
              <a:t>Palavra que delimita o início </a:t>
            </a:r>
            <a:r>
              <a:rPr lang="pt-BR" sz="2400" b="0" dirty="0">
                <a:cs typeface="Times New Roman" pitchFamily="18" charset="0"/>
              </a:rPr>
              <a:t>do corpo do algoritmo.</a:t>
            </a:r>
          </a:p>
          <a:p>
            <a:pPr lvl="2">
              <a:lnSpc>
                <a:spcPct val="40000"/>
              </a:lnSpc>
            </a:pPr>
            <a:endParaRPr lang="pt-BR" sz="2000" dirty="0">
              <a:cs typeface="Times New Roman" pitchFamily="18" charset="0"/>
            </a:endParaRPr>
          </a:p>
          <a:p>
            <a:pPr lvl="2"/>
            <a:r>
              <a:rPr lang="pt-BR" sz="2000" dirty="0">
                <a:cs typeface="Times New Roman" pitchFamily="18" charset="0"/>
              </a:rPr>
              <a:t>&lt;</a:t>
            </a:r>
            <a:r>
              <a:rPr lang="pt-BR" sz="2000" dirty="0" err="1">
                <a:cs typeface="Times New Roman" pitchFamily="18" charset="0"/>
              </a:rPr>
              <a:t>corpo_do_algoritmo</a:t>
            </a:r>
            <a:r>
              <a:rPr lang="pt-BR" sz="2000" dirty="0">
                <a:cs typeface="Times New Roman" pitchFamily="18" charset="0"/>
              </a:rPr>
              <a:t>&gt; </a:t>
            </a:r>
          </a:p>
          <a:p>
            <a:pPr lvl="3"/>
            <a:r>
              <a:rPr lang="pt-BR" b="0" dirty="0">
                <a:cs typeface="Times New Roman" pitchFamily="18" charset="0"/>
              </a:rPr>
              <a:t>Conjunto</a:t>
            </a:r>
            <a:r>
              <a:rPr lang="pt-BR" sz="2400" b="0" dirty="0">
                <a:cs typeface="Times New Roman" pitchFamily="18" charset="0"/>
              </a:rPr>
              <a:t> de instruções do algoritmo.</a:t>
            </a:r>
            <a:endParaRPr lang="pt-BR" sz="1800" dirty="0">
              <a:cs typeface="Times New Roman" pitchFamily="18" charset="0"/>
            </a:endParaRPr>
          </a:p>
          <a:p>
            <a:pPr lvl="2">
              <a:lnSpc>
                <a:spcPct val="40000"/>
              </a:lnSpc>
            </a:pPr>
            <a:endParaRPr lang="pt-BR" sz="2000" dirty="0">
              <a:cs typeface="Times New Roman" pitchFamily="18" charset="0"/>
            </a:endParaRPr>
          </a:p>
          <a:p>
            <a:pPr lvl="2"/>
            <a:r>
              <a:rPr lang="pt-BR" sz="2000" dirty="0">
                <a:cs typeface="Times New Roman" pitchFamily="18" charset="0"/>
              </a:rPr>
              <a:t>Fim </a:t>
            </a:r>
          </a:p>
          <a:p>
            <a:pPr lvl="3"/>
            <a:r>
              <a:rPr lang="pt-BR" b="0" dirty="0">
                <a:cs typeface="Times New Roman" pitchFamily="18" charset="0"/>
              </a:rPr>
              <a:t>Palavra que delimita o término </a:t>
            </a:r>
            <a:r>
              <a:rPr lang="pt-BR" sz="2500" b="0" dirty="0">
                <a:cs typeface="Times New Roman" pitchFamily="18" charset="0"/>
              </a:rPr>
              <a:t>do corpo do algoritmo.</a:t>
            </a:r>
            <a:endParaRPr lang="pt-BR" dirty="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EA9926-DACC-46B7-997D-82CDDF36EF21}" type="slidenum">
              <a:rPr lang="pt-BR"/>
              <a:pPr/>
              <a:t>42</a:t>
            </a:fld>
            <a:endParaRPr lang="pt-B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  <a:endParaRPr lang="pt-BR"/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12700" y="1143000"/>
            <a:ext cx="9283700" cy="5410200"/>
          </a:xfrm>
        </p:spPr>
        <p:txBody>
          <a:bodyPr/>
          <a:lstStyle/>
          <a:p>
            <a:endParaRPr lang="pt-BR">
              <a:cs typeface="Times New Roman" pitchFamily="18" charset="0"/>
            </a:endParaRPr>
          </a:p>
          <a:p>
            <a:r>
              <a:rPr lang="pt-BR">
                <a:cs typeface="Times New Roman" pitchFamily="18" charset="0"/>
              </a:rPr>
              <a:t>Pseudo-código do algoritmo </a:t>
            </a:r>
            <a:r>
              <a:rPr lang="pt-BR"/>
              <a:t>Fahrenheit-Celsius</a:t>
            </a:r>
            <a:endParaRPr lang="pt-BR">
              <a:cs typeface="Times New Roman" pitchFamily="18" charset="0"/>
            </a:endParaRPr>
          </a:p>
          <a:p>
            <a:pPr lvl="1">
              <a:lnSpc>
                <a:spcPct val="70000"/>
              </a:lnSpc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  <a:p>
            <a:pPr lvl="1"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	</a:t>
            </a:r>
            <a:r>
              <a:rPr lang="pt-BR" sz="2200">
                <a:cs typeface="Times New Roman" pitchFamily="18" charset="0"/>
              </a:rPr>
              <a:t>Algoritmo Fahrenheit-Celsius</a:t>
            </a:r>
          </a:p>
          <a:p>
            <a:pPr lvl="1">
              <a:buFont typeface="Wingdings" pitchFamily="2" charset="2"/>
              <a:buNone/>
            </a:pPr>
            <a:r>
              <a:rPr lang="pt-BR" sz="2200">
                <a:cs typeface="Times New Roman" pitchFamily="18" charset="0"/>
              </a:rPr>
              <a:t>		Real: Fahrenheit, Celsius;</a:t>
            </a:r>
          </a:p>
          <a:p>
            <a:pPr lvl="2">
              <a:buFont typeface="Wingdings" pitchFamily="2" charset="2"/>
              <a:buNone/>
            </a:pPr>
            <a:r>
              <a:rPr lang="pt-BR" sz="2200" b="0">
                <a:cs typeface="Times New Roman" pitchFamily="18" charset="0"/>
              </a:rPr>
              <a:t>Início</a:t>
            </a:r>
          </a:p>
          <a:p>
            <a:pPr lvl="3">
              <a:buFont typeface="Wingdings" pitchFamily="2" charset="2"/>
              <a:buNone/>
            </a:pPr>
            <a:r>
              <a:rPr lang="pt-BR" sz="2200" b="0">
                <a:cs typeface="Times New Roman" pitchFamily="18" charset="0"/>
              </a:rPr>
              <a:t>Ler (Fahrenheit);</a:t>
            </a:r>
          </a:p>
          <a:p>
            <a:pPr lvl="3">
              <a:buFont typeface="Wingdings" pitchFamily="2" charset="2"/>
              <a:buNone/>
            </a:pPr>
            <a:r>
              <a:rPr lang="pt-BR" sz="2200" b="0">
                <a:cs typeface="Times New Roman" pitchFamily="18" charset="0"/>
              </a:rPr>
              <a:t>Celsius </a:t>
            </a:r>
            <a:r>
              <a:rPr lang="pt-BR" sz="2200" b="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sz="2200" b="0">
                <a:cs typeface="Times New Roman" pitchFamily="18" charset="0"/>
              </a:rPr>
              <a:t> 5/9 * (Fahrenheit – 32);</a:t>
            </a:r>
          </a:p>
          <a:p>
            <a:pPr lvl="3">
              <a:buFont typeface="Wingdings" pitchFamily="2" charset="2"/>
              <a:buNone/>
            </a:pPr>
            <a:r>
              <a:rPr lang="pt-BR" sz="2200" b="0">
                <a:cs typeface="Times New Roman" pitchFamily="18" charset="0"/>
              </a:rPr>
              <a:t>Escrever (Celsius);</a:t>
            </a:r>
          </a:p>
          <a:p>
            <a:pPr lvl="2">
              <a:buFont typeface="Wingdings" pitchFamily="2" charset="2"/>
              <a:buNone/>
            </a:pPr>
            <a:r>
              <a:rPr lang="pt-BR" sz="2200" b="0">
                <a:cs typeface="Times New Roman" pitchFamily="18" charset="0"/>
              </a:rPr>
              <a:t>Fim</a:t>
            </a:r>
          </a:p>
          <a:p>
            <a:pPr lvl="1">
              <a:lnSpc>
                <a:spcPct val="110000"/>
              </a:lnSpc>
            </a:pPr>
            <a:endParaRPr lang="pt-BR" sz="220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D28F4-3B64-4677-89ED-BCBC3F9BF2FC}" type="slidenum">
              <a:rPr lang="pt-BR"/>
              <a:pPr/>
              <a:t>43</a:t>
            </a:fld>
            <a:endParaRPr 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5359400" y="1296988"/>
            <a:ext cx="3835400" cy="5256212"/>
          </a:xfrm>
          <a:noFill/>
        </p:spPr>
        <p:txBody>
          <a:bodyPr lIns="0" tIns="0" rIns="0" bIns="0"/>
          <a:lstStyle/>
          <a:p>
            <a:pPr>
              <a:buFont typeface="Wingdings" pitchFamily="2" charset="2"/>
              <a:buNone/>
            </a:pPr>
            <a:r>
              <a:rPr lang="pt-BR" sz="2100" b="1"/>
              <a:t>     Ling. Algorítmica</a:t>
            </a:r>
          </a:p>
          <a:p>
            <a:pPr>
              <a:buFont typeface="Wingdings" pitchFamily="2" charset="2"/>
              <a:buNone/>
            </a:pPr>
            <a:endParaRPr lang="en-US" sz="2100"/>
          </a:p>
          <a:p>
            <a:pPr>
              <a:buFont typeface="Wingdings" pitchFamily="2" charset="2"/>
              <a:buNone/>
            </a:pPr>
            <a:r>
              <a:rPr lang="en-US" sz="1900"/>
              <a:t>Algoritmo Fahrenheit-Celsius</a:t>
            </a:r>
          </a:p>
          <a:p>
            <a:pPr>
              <a:buFont typeface="Wingdings" pitchFamily="2" charset="2"/>
              <a:buNone/>
            </a:pPr>
            <a:r>
              <a:rPr lang="en-US" sz="1900"/>
              <a:t>Real: Fahrenheit, Celsius;</a:t>
            </a:r>
          </a:p>
          <a:p>
            <a:pPr>
              <a:buFont typeface="Wingdings" pitchFamily="2" charset="2"/>
              <a:buNone/>
            </a:pPr>
            <a:r>
              <a:rPr lang="en-US" sz="1900"/>
              <a:t>Início</a:t>
            </a:r>
          </a:p>
          <a:p>
            <a:pPr>
              <a:buFont typeface="Wingdings" pitchFamily="2" charset="2"/>
              <a:buNone/>
            </a:pPr>
            <a:r>
              <a:rPr lang="en-US" sz="1900"/>
              <a:t>  Ler (Fahrenheit);</a:t>
            </a:r>
          </a:p>
          <a:p>
            <a:pPr>
              <a:buFont typeface="Wingdings" pitchFamily="2" charset="2"/>
              <a:buNone/>
            </a:pPr>
            <a:r>
              <a:rPr lang="en-US" sz="1900"/>
              <a:t>  Celsius </a:t>
            </a:r>
            <a:r>
              <a:rPr lang="en-US" sz="1900">
                <a:sym typeface="Wingdings" pitchFamily="2" charset="2"/>
              </a:rPr>
              <a:t></a:t>
            </a:r>
            <a:r>
              <a:rPr lang="en-US" sz="1900"/>
              <a:t> 5/9 * (Fahrenheit – 32);</a:t>
            </a:r>
          </a:p>
          <a:p>
            <a:pPr>
              <a:buFont typeface="Wingdings" pitchFamily="2" charset="2"/>
              <a:buNone/>
            </a:pPr>
            <a:r>
              <a:rPr lang="en-US" sz="1900"/>
              <a:t>  Escrever (Celsius);</a:t>
            </a:r>
          </a:p>
          <a:p>
            <a:pPr>
              <a:buFont typeface="Wingdings" pitchFamily="2" charset="2"/>
              <a:buNone/>
            </a:pPr>
            <a:r>
              <a:rPr lang="en-US" sz="1900"/>
              <a:t>Fim</a:t>
            </a:r>
          </a:p>
        </p:txBody>
      </p:sp>
      <p:sp>
        <p:nvSpPr>
          <p:cNvPr id="1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B6AC1-8CD6-4758-B521-16F3969DC63D}" type="slidenum">
              <a:rPr lang="pt-BR"/>
              <a:pPr/>
              <a:t>44</a:t>
            </a:fld>
            <a:endParaRPr lang="pt-BR"/>
          </a:p>
        </p:txBody>
      </p:sp>
      <p:sp>
        <p:nvSpPr>
          <p:cNvPr id="326670" name="Rectangle 14"/>
          <p:cNvSpPr>
            <a:spLocks noChangeArrowheads="1"/>
          </p:cNvSpPr>
          <p:nvPr/>
        </p:nvSpPr>
        <p:spPr bwMode="auto">
          <a:xfrm>
            <a:off x="2895600" y="1125538"/>
            <a:ext cx="1997075" cy="69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r>
              <a:rPr lang="pt-BR" sz="2200" b="1">
                <a:latin typeface="Arial" pitchFamily="34" charset="0"/>
              </a:rPr>
              <a:t>Fluxograma</a:t>
            </a:r>
          </a:p>
        </p:txBody>
      </p:sp>
      <p:sp>
        <p:nvSpPr>
          <p:cNvPr id="326671" name="Rectangle 15"/>
          <p:cNvSpPr>
            <a:spLocks noChangeArrowheads="1"/>
          </p:cNvSpPr>
          <p:nvPr/>
        </p:nvSpPr>
        <p:spPr bwMode="auto">
          <a:xfrm>
            <a:off x="128588" y="1268413"/>
            <a:ext cx="2538412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179388" lvl="1"/>
            <a:r>
              <a:rPr lang="pt-BR" sz="2200" b="1" dirty="0">
                <a:latin typeface="Arial" pitchFamily="34" charset="0"/>
              </a:rPr>
              <a:t>Desc. Narrativa</a:t>
            </a:r>
          </a:p>
          <a:p>
            <a:pPr marL="358775" lvl="2"/>
            <a:endParaRPr lang="en-US" sz="2200" dirty="0">
              <a:latin typeface="Arial" pitchFamily="34" charset="0"/>
            </a:endParaRPr>
          </a:p>
          <a:p>
            <a:pPr marL="358775" lvl="2">
              <a:buFont typeface="Arial" pitchFamily="34" charset="0"/>
              <a:buChar char="•"/>
            </a:pPr>
            <a:r>
              <a:rPr lang="en-US" sz="2000" dirty="0" err="1">
                <a:latin typeface="Arial" pitchFamily="34" charset="0"/>
              </a:rPr>
              <a:t>Solicite</a:t>
            </a:r>
            <a:r>
              <a:rPr lang="en-US" sz="2000" dirty="0">
                <a:latin typeface="Arial" pitchFamily="34" charset="0"/>
              </a:rPr>
              <a:t> a </a:t>
            </a:r>
            <a:r>
              <a:rPr lang="en-US" sz="2000" dirty="0" err="1">
                <a:latin typeface="Arial" pitchFamily="34" charset="0"/>
              </a:rPr>
              <a:t>temperatura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em</a:t>
            </a:r>
            <a:r>
              <a:rPr lang="en-US" sz="2000" dirty="0">
                <a:latin typeface="Arial" pitchFamily="34" charset="0"/>
              </a:rPr>
              <a:t> Fahrenheit. </a:t>
            </a:r>
          </a:p>
          <a:p>
            <a:pPr marL="358775" lvl="2">
              <a:buFont typeface="Arial" pitchFamily="34" charset="0"/>
              <a:buChar char="•"/>
            </a:pPr>
            <a:r>
              <a:rPr lang="en-US" sz="2000" dirty="0" err="1">
                <a:latin typeface="Arial" pitchFamily="34" charset="0"/>
              </a:rPr>
              <a:t>Transforme</a:t>
            </a:r>
            <a:r>
              <a:rPr lang="en-US" sz="2000" dirty="0">
                <a:latin typeface="Arial" pitchFamily="34" charset="0"/>
              </a:rPr>
              <a:t> de Fahrenheit </a:t>
            </a:r>
            <a:r>
              <a:rPr lang="en-US" sz="2000" dirty="0" err="1">
                <a:latin typeface="Arial" pitchFamily="34" charset="0"/>
              </a:rPr>
              <a:t>para</a:t>
            </a:r>
            <a:r>
              <a:rPr lang="en-US" sz="2000" dirty="0">
                <a:latin typeface="Arial" pitchFamily="34" charset="0"/>
              </a:rPr>
              <a:t> Celsius.</a:t>
            </a:r>
          </a:p>
          <a:p>
            <a:pPr marL="358775" lvl="2">
              <a:buFont typeface="Arial" pitchFamily="34" charset="0"/>
              <a:buChar char="•"/>
            </a:pPr>
            <a:r>
              <a:rPr lang="en-US" sz="2000" dirty="0" err="1">
                <a:latin typeface="Arial" pitchFamily="34" charset="0"/>
              </a:rPr>
              <a:t>Informe</a:t>
            </a:r>
            <a:r>
              <a:rPr lang="en-US" sz="2000" dirty="0">
                <a:latin typeface="Arial" pitchFamily="34" charset="0"/>
              </a:rPr>
              <a:t> a </a:t>
            </a:r>
            <a:r>
              <a:rPr lang="en-US" sz="2000" dirty="0" err="1">
                <a:latin typeface="Arial" pitchFamily="34" charset="0"/>
              </a:rPr>
              <a:t>temperatura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</a:rPr>
              <a:t>em</a:t>
            </a:r>
            <a:r>
              <a:rPr lang="en-US" sz="2000" dirty="0">
                <a:latin typeface="Arial" pitchFamily="34" charset="0"/>
              </a:rPr>
              <a:t> Celsius.</a:t>
            </a:r>
          </a:p>
        </p:txBody>
      </p:sp>
      <p:sp>
        <p:nvSpPr>
          <p:cNvPr id="326672" name="Line 16"/>
          <p:cNvSpPr>
            <a:spLocks noChangeShapeType="1"/>
          </p:cNvSpPr>
          <p:nvPr/>
        </p:nvSpPr>
        <p:spPr bwMode="auto">
          <a:xfrm>
            <a:off x="2667000" y="1125538"/>
            <a:ext cx="0" cy="5183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>
            <a:spAutoFit/>
          </a:bodyPr>
          <a:lstStyle/>
          <a:p>
            <a:endParaRPr lang="pt-BR"/>
          </a:p>
        </p:txBody>
      </p:sp>
      <p:sp>
        <p:nvSpPr>
          <p:cNvPr id="326673" name="Line 17"/>
          <p:cNvSpPr>
            <a:spLocks noChangeShapeType="1"/>
          </p:cNvSpPr>
          <p:nvPr/>
        </p:nvSpPr>
        <p:spPr bwMode="auto">
          <a:xfrm>
            <a:off x="5181600" y="1125538"/>
            <a:ext cx="0" cy="51831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80000" tIns="180000" rIns="180000" bIns="180000">
            <a:spAutoFit/>
          </a:bodyPr>
          <a:lstStyle/>
          <a:p>
            <a:endParaRPr lang="pt-BR"/>
          </a:p>
        </p:txBody>
      </p:sp>
      <p:sp>
        <p:nvSpPr>
          <p:cNvPr id="326674" name="Line 18"/>
          <p:cNvSpPr>
            <a:spLocks noChangeShapeType="1"/>
          </p:cNvSpPr>
          <p:nvPr/>
        </p:nvSpPr>
        <p:spPr bwMode="auto">
          <a:xfrm>
            <a:off x="0" y="1700213"/>
            <a:ext cx="914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180000" tIns="180000" rIns="180000" bIns="180000">
            <a:spAutoFit/>
          </a:bodyPr>
          <a:lstStyle/>
          <a:p>
            <a:endParaRPr lang="pt-BR"/>
          </a:p>
        </p:txBody>
      </p:sp>
      <p:sp>
        <p:nvSpPr>
          <p:cNvPr id="326675" name="AutoShape 19"/>
          <p:cNvSpPr>
            <a:spLocks noChangeArrowheads="1"/>
          </p:cNvSpPr>
          <p:nvPr/>
        </p:nvSpPr>
        <p:spPr bwMode="auto">
          <a:xfrm>
            <a:off x="3433763" y="1849438"/>
            <a:ext cx="1006475" cy="428625"/>
          </a:xfrm>
          <a:prstGeom prst="flowChartTerminator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0" tIns="36000" rIns="180000" bIns="36000" anchor="ctr">
            <a:sp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Arial" pitchFamily="34" charset="0"/>
              </a:rPr>
              <a:t>Início</a:t>
            </a:r>
          </a:p>
        </p:txBody>
      </p:sp>
      <p:sp>
        <p:nvSpPr>
          <p:cNvPr id="326676" name="AutoShape 20"/>
          <p:cNvSpPr>
            <a:spLocks noChangeArrowheads="1"/>
          </p:cNvSpPr>
          <p:nvPr/>
        </p:nvSpPr>
        <p:spPr bwMode="auto">
          <a:xfrm>
            <a:off x="2940050" y="2635250"/>
            <a:ext cx="1995488" cy="612775"/>
          </a:xfrm>
          <a:prstGeom prst="flowChartInputOutpu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0" tIns="180000" rIns="180000" bIns="180000" anchor="ctr">
            <a:sp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Arial" pitchFamily="34" charset="0"/>
              </a:rPr>
              <a:t>Fahrenheit</a:t>
            </a:r>
          </a:p>
        </p:txBody>
      </p:sp>
      <p:sp>
        <p:nvSpPr>
          <p:cNvPr id="326677" name="AutoShape 21"/>
          <p:cNvSpPr>
            <a:spLocks noChangeArrowheads="1"/>
          </p:cNvSpPr>
          <p:nvPr/>
        </p:nvSpPr>
        <p:spPr bwMode="auto">
          <a:xfrm>
            <a:off x="2971800" y="3521075"/>
            <a:ext cx="1927225" cy="857250"/>
          </a:xfrm>
          <a:prstGeom prst="flowChartProces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0" tIns="180000" rIns="180000" bIns="180000" anchor="ctr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Celsius = 5/9 * </a:t>
            </a:r>
            <a:br>
              <a:rPr lang="en-US" sz="1600">
                <a:solidFill>
                  <a:schemeClr val="bg1"/>
                </a:solidFill>
                <a:latin typeface="Arial" pitchFamily="34" charset="0"/>
              </a:rPr>
            </a:br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(</a:t>
            </a:r>
            <a:r>
              <a:rPr lang="pt-BR" sz="1600">
                <a:solidFill>
                  <a:schemeClr val="bg1"/>
                </a:solidFill>
                <a:latin typeface="Arial" pitchFamily="34" charset="0"/>
              </a:rPr>
              <a:t>Fahrenheit – 32)</a:t>
            </a:r>
          </a:p>
        </p:txBody>
      </p:sp>
      <p:sp>
        <p:nvSpPr>
          <p:cNvPr id="326678" name="AutoShape 22"/>
          <p:cNvSpPr>
            <a:spLocks noChangeArrowheads="1"/>
          </p:cNvSpPr>
          <p:nvPr/>
        </p:nvSpPr>
        <p:spPr bwMode="auto">
          <a:xfrm>
            <a:off x="3422650" y="4651375"/>
            <a:ext cx="1031875" cy="674688"/>
          </a:xfrm>
          <a:prstGeom prst="flowChartDocumen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80000" tIns="180000" rIns="180000" bIns="180000" anchor="ctr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 pitchFamily="34" charset="0"/>
              </a:rPr>
              <a:t>Celsius</a:t>
            </a:r>
            <a:endParaRPr lang="pt-BR" sz="16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326679" name="AutoShape 23"/>
          <p:cNvSpPr>
            <a:spLocks noChangeArrowheads="1"/>
          </p:cNvSpPr>
          <p:nvPr/>
        </p:nvSpPr>
        <p:spPr bwMode="auto">
          <a:xfrm>
            <a:off x="3497263" y="5737225"/>
            <a:ext cx="881062" cy="428625"/>
          </a:xfrm>
          <a:prstGeom prst="flowChartTerminator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0" tIns="36000" rIns="180000" bIns="36000" anchor="ctr">
            <a:spAutoFit/>
          </a:bodyPr>
          <a:lstStyle/>
          <a:p>
            <a:pPr algn="ctr"/>
            <a:r>
              <a:rPr lang="pt-BR" sz="1600">
                <a:solidFill>
                  <a:schemeClr val="bg1"/>
                </a:solidFill>
                <a:latin typeface="Arial" pitchFamily="34" charset="0"/>
              </a:rPr>
              <a:t>Fim</a:t>
            </a:r>
          </a:p>
        </p:txBody>
      </p:sp>
      <p:cxnSp>
        <p:nvCxnSpPr>
          <p:cNvPr id="326680" name="AutoShape 24"/>
          <p:cNvCxnSpPr>
            <a:cxnSpLocks noChangeShapeType="1"/>
            <a:stCxn id="326675" idx="2"/>
            <a:endCxn id="326676" idx="1"/>
          </p:cNvCxnSpPr>
          <p:nvPr/>
        </p:nvCxnSpPr>
        <p:spPr bwMode="auto">
          <a:xfrm>
            <a:off x="3937000" y="2278063"/>
            <a:ext cx="1588" cy="3571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681" name="AutoShape 25"/>
          <p:cNvCxnSpPr>
            <a:cxnSpLocks noChangeShapeType="1"/>
            <a:stCxn id="326676" idx="4"/>
            <a:endCxn id="326677" idx="0"/>
          </p:cNvCxnSpPr>
          <p:nvPr/>
        </p:nvCxnSpPr>
        <p:spPr bwMode="auto">
          <a:xfrm flipH="1">
            <a:off x="3935413" y="3248025"/>
            <a:ext cx="3175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682" name="AutoShape 26"/>
          <p:cNvCxnSpPr>
            <a:cxnSpLocks noChangeShapeType="1"/>
            <a:stCxn id="326677" idx="2"/>
            <a:endCxn id="326678" idx="0"/>
          </p:cNvCxnSpPr>
          <p:nvPr/>
        </p:nvCxnSpPr>
        <p:spPr bwMode="auto">
          <a:xfrm>
            <a:off x="3935413" y="4378325"/>
            <a:ext cx="3175" cy="273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6683" name="AutoShape 27"/>
          <p:cNvCxnSpPr>
            <a:cxnSpLocks noChangeShapeType="1"/>
            <a:stCxn id="326678" idx="2"/>
            <a:endCxn id="326679" idx="0"/>
          </p:cNvCxnSpPr>
          <p:nvPr/>
        </p:nvCxnSpPr>
        <p:spPr bwMode="auto">
          <a:xfrm>
            <a:off x="3938588" y="5287963"/>
            <a:ext cx="0" cy="449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Formas de representar um algoritmo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5E971F-3C33-47D8-A438-3C1F8B1F66CC}" type="slidenum">
              <a:rPr lang="pt-BR"/>
              <a:pPr/>
              <a:t>45</a:t>
            </a:fld>
            <a:endParaRPr lang="pt-BR"/>
          </a:p>
        </p:txBody>
      </p:sp>
      <p:sp>
        <p:nvSpPr>
          <p:cNvPr id="327700" name="Rectangle 20"/>
          <p:cNvSpPr>
            <a:spLocks noChangeArrowheads="1"/>
          </p:cNvSpPr>
          <p:nvPr/>
        </p:nvSpPr>
        <p:spPr bwMode="auto">
          <a:xfrm>
            <a:off x="2773363" y="5472113"/>
            <a:ext cx="360045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pt-BR"/>
          </a:p>
        </p:txBody>
      </p:sp>
      <p:graphicFrame>
        <p:nvGraphicFramePr>
          <p:cNvPr id="327818" name="Object 138"/>
          <p:cNvGraphicFramePr>
            <a:graphicFrameLocks noChangeAspect="1"/>
          </p:cNvGraphicFramePr>
          <p:nvPr/>
        </p:nvGraphicFramePr>
        <p:xfrm>
          <a:off x="-42863" y="1449388"/>
          <a:ext cx="8961438" cy="4906962"/>
        </p:xfrm>
        <a:graphic>
          <a:graphicData uri="http://schemas.openxmlformats.org/presentationml/2006/ole">
            <p:oleObj spid="_x0000_s1026" name="Documento" r:id="rId3" imgW="5863229" imgH="3214094" progId="Word.Document.8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Construindo algoritmos</a:t>
            </a: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D5B12E-CB35-4F31-AB3F-032736CF1F0D}" type="slidenum">
              <a:rPr lang="pt-BR"/>
              <a:pPr/>
              <a:t>46</a:t>
            </a:fld>
            <a:endParaRPr lang="pt-BR"/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  <p:sp>
        <p:nvSpPr>
          <p:cNvPr id="346120" name="Rectangle 8"/>
          <p:cNvSpPr>
            <a:spLocks noChangeArrowheads="1"/>
          </p:cNvSpPr>
          <p:nvPr/>
        </p:nvSpPr>
        <p:spPr bwMode="auto">
          <a:xfrm>
            <a:off x="749300" y="1689100"/>
            <a:ext cx="7772400" cy="41814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Dividir o problema em Entrada, Processamento e Saída </a:t>
            </a:r>
            <a:b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</a:b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irá ajudá-lo a ordenar corretamente as instruções do seus algoritmos.</a:t>
            </a:r>
          </a:p>
          <a:p>
            <a:pPr algn="ctr">
              <a:lnSpc>
                <a:spcPct val="11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Construindo algoritmos</a:t>
            </a:r>
          </a:p>
        </p:txBody>
      </p:sp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3C8C6-482B-4B1D-B686-D2E010DF6063}" type="slidenum">
              <a:rPr lang="pt-BR"/>
              <a:pPr/>
              <a:t>47</a:t>
            </a:fld>
            <a:endParaRPr lang="pt-BR"/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49189" name="Rectangle 5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381000" y="1449388"/>
            <a:ext cx="8382000" cy="464661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Por isso, antes de construir um algoritmo, pare para  pensar e identificar:</a:t>
            </a:r>
          </a:p>
          <a:p>
            <a:pPr algn="ctr">
              <a:lnSpc>
                <a:spcPct val="7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Que dados preciso para começar? – </a:t>
            </a:r>
            <a:r>
              <a:rPr lang="pt-BR" sz="26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Entrada</a:t>
            </a:r>
          </a:p>
          <a:p>
            <a:pPr algn="ctr">
              <a:lnSpc>
                <a:spcPct val="150000"/>
              </a:lnSpc>
            </a:pPr>
            <a:r>
              <a:rPr lang="pt-BR" sz="26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Quais são os cálculos e decisões? – </a:t>
            </a:r>
            <a:r>
              <a:rPr lang="pt-BR" sz="26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Processamento</a:t>
            </a:r>
            <a:br>
              <a:rPr lang="pt-BR" sz="26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</a:br>
            <a:r>
              <a:rPr lang="pt-BR" sz="26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Que dados devem ser exibidos? – </a:t>
            </a:r>
            <a:r>
              <a:rPr lang="pt-BR" sz="2600" b="1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Saída</a:t>
            </a:r>
            <a:r>
              <a:rPr lang="pt-BR" sz="34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 </a:t>
            </a:r>
          </a:p>
          <a:p>
            <a:pPr algn="ctr">
              <a:lnSpc>
                <a:spcPct val="110000"/>
              </a:lnSpc>
            </a:pPr>
            <a:endParaRPr lang="pt-BR" sz="3400">
              <a:solidFill>
                <a:schemeClr val="bg1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349191" name="Line 7"/>
          <p:cNvSpPr>
            <a:spLocks noChangeShapeType="1"/>
          </p:cNvSpPr>
          <p:nvPr/>
        </p:nvSpPr>
        <p:spPr bwMode="auto">
          <a:xfrm>
            <a:off x="7239000" y="4064000"/>
            <a:ext cx="0" cy="3048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349192" name="Line 8"/>
          <p:cNvSpPr>
            <a:spLocks noChangeShapeType="1"/>
          </p:cNvSpPr>
          <p:nvPr/>
        </p:nvSpPr>
        <p:spPr bwMode="auto">
          <a:xfrm>
            <a:off x="7239000" y="4686300"/>
            <a:ext cx="0" cy="304800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Atividade 1</a:t>
            </a:r>
            <a:endParaRPr lang="pt-BR"/>
          </a:p>
        </p:txBody>
      </p:sp>
      <p:sp>
        <p:nvSpPr>
          <p:cNvPr id="362499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 marL="495300" indent="-495300">
              <a:lnSpc>
                <a:spcPct val="110000"/>
              </a:lnSpc>
            </a:pPr>
            <a:r>
              <a:rPr lang="pt-BR" sz="2800" dirty="0">
                <a:cs typeface="Times New Roman" pitchFamily="18" charset="0"/>
              </a:rPr>
              <a:t>Identifique a entrada, o processamento e a saída dos problemas abaixo:</a:t>
            </a:r>
          </a:p>
          <a:p>
            <a:pPr marL="914400" lvl="1" indent="-457200">
              <a:lnSpc>
                <a:spcPct val="30000"/>
              </a:lnSpc>
            </a:pPr>
            <a:endParaRPr lang="pt-BR" sz="2400" dirty="0"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pt-BR" sz="2400" dirty="0">
                <a:cs typeface="Times New Roman" pitchFamily="18" charset="0"/>
              </a:rPr>
              <a:t>Calcular e exibir a média ponderada de 2 notas dadas. (nota1= peso 6 e nota2= peso 4)</a:t>
            </a:r>
          </a:p>
          <a:p>
            <a:pPr marL="914400" lvl="1" indent="-457200">
              <a:lnSpc>
                <a:spcPct val="50000"/>
              </a:lnSpc>
              <a:buSzTx/>
              <a:buFont typeface="Wingdings" pitchFamily="2" charset="2"/>
              <a:buAutoNum type="arabicPeriod"/>
            </a:pPr>
            <a:endParaRPr lang="pt-BR" sz="2400" dirty="0"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pt-BR" sz="2400" dirty="0">
                <a:cs typeface="Times New Roman" pitchFamily="18" charset="0"/>
              </a:rPr>
              <a:t>Reajustar um salário em 17,75%.</a:t>
            </a:r>
          </a:p>
          <a:p>
            <a:pPr marL="914400" lvl="1" indent="-457200">
              <a:lnSpc>
                <a:spcPct val="50000"/>
              </a:lnSpc>
              <a:buSzTx/>
              <a:buFont typeface="Wingdings" pitchFamily="2" charset="2"/>
              <a:buAutoNum type="arabicPeriod"/>
            </a:pPr>
            <a:endParaRPr lang="pt-BR" sz="2400" dirty="0"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pt-BR" sz="2400" dirty="0">
                <a:cs typeface="Times New Roman" pitchFamily="18" charset="0"/>
              </a:rPr>
              <a:t>Calcular o desconto de 23% sobre o preço de um produto.</a:t>
            </a:r>
          </a:p>
          <a:p>
            <a:pPr marL="914400" lvl="1" indent="-457200">
              <a:lnSpc>
                <a:spcPct val="50000"/>
              </a:lnSpc>
              <a:buSzTx/>
              <a:buFont typeface="Wingdings" pitchFamily="2" charset="2"/>
              <a:buAutoNum type="arabicPeriod"/>
            </a:pPr>
            <a:endParaRPr lang="pt-BR" sz="2400" dirty="0"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pt-BR" sz="2400" dirty="0">
                <a:cs typeface="Times New Roman" pitchFamily="18" charset="0"/>
              </a:rPr>
              <a:t>Dada uma taxa de câmbio, transformar um valor em Dólar para Reais.</a:t>
            </a:r>
          </a:p>
          <a:p>
            <a:pPr marL="914400" lvl="1" indent="-457200">
              <a:lnSpc>
                <a:spcPct val="40000"/>
              </a:lnSpc>
              <a:buSzTx/>
              <a:buFont typeface="Wingdings" pitchFamily="2" charset="2"/>
              <a:buAutoNum type="arabicPeriod"/>
            </a:pPr>
            <a:endParaRPr lang="pt-BR" sz="2400" dirty="0">
              <a:cs typeface="Times New Roman" pitchFamily="18" charset="0"/>
            </a:endParaRPr>
          </a:p>
          <a:p>
            <a:pPr marL="914400" lvl="1" indent="-457200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pt-BR" sz="2400" dirty="0">
                <a:cs typeface="Times New Roman" pitchFamily="18" charset="0"/>
              </a:rPr>
              <a:t>Dada uma taxa de câmbio, transformar um valor em Reais para Dólar.</a:t>
            </a: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94DA4-E67C-4D0B-84A5-014CCCF30EB8}" type="slidenum">
              <a:rPr lang="pt-BR"/>
              <a:pPr/>
              <a:t>48</a:t>
            </a:fld>
            <a:endParaRPr lang="pt-BR"/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2058988" y="5067300"/>
            <a:ext cx="5029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Atividade 1 – Respostas</a:t>
            </a:r>
            <a:endParaRPr lang="pt-BR"/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 marL="495300" indent="-495300">
              <a:lnSpc>
                <a:spcPct val="70000"/>
              </a:lnSpc>
              <a:buFont typeface="Wingdings" pitchFamily="2" charset="2"/>
              <a:buNone/>
            </a:pPr>
            <a:endParaRPr lang="pt-BR">
              <a:cs typeface="Times New Roman" pitchFamily="18" charset="0"/>
            </a:endParaRPr>
          </a:p>
          <a:p>
            <a:pPr marL="914400" lvl="1" indent="-457200">
              <a:buSzTx/>
              <a:buFont typeface="Wingdings" pitchFamily="2" charset="2"/>
              <a:buNone/>
            </a:pPr>
            <a:r>
              <a:rPr lang="pt-BR" sz="2600">
                <a:solidFill>
                  <a:srgbClr val="FF3300"/>
                </a:solidFill>
                <a:cs typeface="Times New Roman" pitchFamily="18" charset="0"/>
              </a:rPr>
              <a:t>1. </a:t>
            </a:r>
            <a:r>
              <a:rPr lang="pt-BR" sz="2600">
                <a:cs typeface="Times New Roman" pitchFamily="18" charset="0"/>
              </a:rPr>
              <a:t>Calcular e exibir a média ponderada de 2 notas dadas. (nota1= peso 6 e nota2= peso 4)</a:t>
            </a:r>
          </a:p>
          <a:p>
            <a:pPr marL="914400" lvl="1" indent="-457200">
              <a:lnSpc>
                <a:spcPct val="50000"/>
              </a:lnSpc>
              <a:buSzTx/>
            </a:pPr>
            <a:endParaRPr lang="pt-BR" sz="2600"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ENTRADA</a:t>
            </a:r>
            <a:r>
              <a:rPr lang="pt-BR" sz="2200">
                <a:cs typeface="Times New Roman" pitchFamily="18" charset="0"/>
              </a:rPr>
              <a:t>: nota1 e nota2</a:t>
            </a:r>
            <a:endParaRPr lang="pt-BR" sz="2200" b="1"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PROCESSAMENTO</a:t>
            </a:r>
            <a:r>
              <a:rPr lang="pt-BR" sz="2200">
                <a:cs typeface="Times New Roman" pitchFamily="18" charset="0"/>
              </a:rPr>
              <a:t>: médiaP=((nota1 * 6)+(nota2 * 4))/(6+4)</a:t>
            </a: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SAÍDA: </a:t>
            </a:r>
            <a:r>
              <a:rPr lang="pt-BR" sz="2200">
                <a:cs typeface="Times New Roman" pitchFamily="18" charset="0"/>
              </a:rPr>
              <a:t>médiaP</a:t>
            </a:r>
          </a:p>
          <a:p>
            <a:pPr marL="914400" lvl="1" indent="-457200">
              <a:lnSpc>
                <a:spcPct val="50000"/>
              </a:lnSpc>
              <a:buSzTx/>
              <a:buFont typeface="Wingdings" pitchFamily="2" charset="2"/>
              <a:buAutoNum type="arabicPeriod"/>
            </a:pPr>
            <a:endParaRPr lang="pt-BR" sz="2200">
              <a:cs typeface="Times New Roman" pitchFamily="18" charset="0"/>
            </a:endParaRP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BBA2D-63BA-4707-B5C8-DBDB32654D5E}" type="slidenum">
              <a:rPr lang="pt-BR"/>
              <a:pPr/>
              <a:t>49</a:t>
            </a:fld>
            <a:endParaRPr lang="pt-BR"/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43045" name="Rectangle 5"/>
          <p:cNvSpPr>
            <a:spLocks noChangeArrowheads="1"/>
          </p:cNvSpPr>
          <p:nvPr/>
        </p:nvSpPr>
        <p:spPr bwMode="auto">
          <a:xfrm>
            <a:off x="2058988" y="5067300"/>
            <a:ext cx="5029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43046" name="Rectangle 6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Por que isso é importante?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Segundo a SBC e o MEC, o curso de Sistemas de Informação tem como um de seus principais objetivos formar um </a:t>
            </a:r>
            <a:r>
              <a:rPr lang="pt-BR" b="1" dirty="0" smtClean="0"/>
              <a:t>desenvolvedor de sistemas.</a:t>
            </a:r>
          </a:p>
          <a:p>
            <a:r>
              <a:rPr lang="pt-BR" dirty="0" smtClean="0"/>
              <a:t>Entender como um programa é construído é </a:t>
            </a:r>
            <a:r>
              <a:rPr lang="pt-BR" b="1" dirty="0" smtClean="0"/>
              <a:t>primordial </a:t>
            </a:r>
            <a:r>
              <a:rPr lang="pt-BR" dirty="0" smtClean="0"/>
              <a:t>para saber a melhor forma de como podemos desenvolvê-los.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Atividade 1 – Respostas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 marL="914400" lvl="1" indent="-457200">
              <a:lnSpc>
                <a:spcPct val="50000"/>
              </a:lnSpc>
              <a:buSzTx/>
              <a:buFont typeface="Wingdings" pitchFamily="2" charset="2"/>
              <a:buAutoNum type="arabicPeriod"/>
            </a:pPr>
            <a:endParaRPr lang="pt-BR">
              <a:cs typeface="Times New Roman" pitchFamily="18" charset="0"/>
            </a:endParaRPr>
          </a:p>
          <a:p>
            <a:pPr marL="914400" lvl="1" indent="-457200">
              <a:buSzTx/>
              <a:buFont typeface="Wingdings" pitchFamily="2" charset="2"/>
              <a:buNone/>
            </a:pPr>
            <a:r>
              <a:rPr lang="pt-BR" sz="2600">
                <a:solidFill>
                  <a:srgbClr val="FF3300"/>
                </a:solidFill>
                <a:cs typeface="Times New Roman" pitchFamily="18" charset="0"/>
              </a:rPr>
              <a:t>2.</a:t>
            </a:r>
            <a:r>
              <a:rPr lang="pt-BR" sz="2600">
                <a:cs typeface="Times New Roman" pitchFamily="18" charset="0"/>
              </a:rPr>
              <a:t> Reajustar um salário em 7,75%.</a:t>
            </a: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ENTRADA</a:t>
            </a:r>
            <a:r>
              <a:rPr lang="pt-BR" sz="2200">
                <a:cs typeface="Times New Roman" pitchFamily="18" charset="0"/>
              </a:rPr>
              <a:t>: salário</a:t>
            </a:r>
            <a:endParaRPr lang="pt-BR" sz="2200" b="1"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PROCESSAMENTO</a:t>
            </a:r>
            <a:r>
              <a:rPr lang="pt-BR" sz="2200">
                <a:cs typeface="Times New Roman" pitchFamily="18" charset="0"/>
              </a:rPr>
              <a:t>: salárioR = salário+(salário*0,0775)</a:t>
            </a: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SAÍDA: </a:t>
            </a:r>
            <a:r>
              <a:rPr lang="pt-BR" sz="2200">
                <a:cs typeface="Times New Roman" pitchFamily="18" charset="0"/>
              </a:rPr>
              <a:t>salárioR</a:t>
            </a:r>
          </a:p>
          <a:p>
            <a:pPr marL="914400" lvl="1" indent="-457200">
              <a:lnSpc>
                <a:spcPct val="70000"/>
              </a:lnSpc>
              <a:buSzTx/>
              <a:buFont typeface="Wingdings" pitchFamily="2" charset="2"/>
              <a:buAutoNum type="arabicPeriod"/>
            </a:pPr>
            <a:endParaRPr lang="pt-BR" sz="2800">
              <a:cs typeface="Times New Roman" pitchFamily="18" charset="0"/>
            </a:endParaRPr>
          </a:p>
          <a:p>
            <a:pPr marL="914400" lvl="1" indent="-457200">
              <a:buSzTx/>
              <a:buFont typeface="Wingdings" pitchFamily="2" charset="2"/>
              <a:buNone/>
            </a:pPr>
            <a:r>
              <a:rPr lang="pt-BR" sz="2600">
                <a:solidFill>
                  <a:srgbClr val="FF3300"/>
                </a:solidFill>
                <a:cs typeface="Times New Roman" pitchFamily="18" charset="0"/>
              </a:rPr>
              <a:t>3. </a:t>
            </a:r>
            <a:r>
              <a:rPr lang="pt-BR" sz="2600">
                <a:cs typeface="Times New Roman" pitchFamily="18" charset="0"/>
              </a:rPr>
              <a:t>Calcular o desconto de 23% sobre o preço de um produto.</a:t>
            </a: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ENTRADA</a:t>
            </a:r>
            <a:r>
              <a:rPr lang="pt-BR" sz="2200">
                <a:cs typeface="Times New Roman" pitchFamily="18" charset="0"/>
              </a:rPr>
              <a:t>: preço</a:t>
            </a:r>
            <a:endParaRPr lang="pt-BR" sz="2200" b="1"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PROCESSAMENTO</a:t>
            </a:r>
            <a:r>
              <a:rPr lang="pt-BR" sz="2200">
                <a:cs typeface="Times New Roman" pitchFamily="18" charset="0"/>
              </a:rPr>
              <a:t>: desconto = preço*0,23</a:t>
            </a: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SAÍDA: </a:t>
            </a:r>
            <a:r>
              <a:rPr lang="pt-BR" sz="2200">
                <a:cs typeface="Times New Roman" pitchFamily="18" charset="0"/>
              </a:rPr>
              <a:t>desconto</a:t>
            </a:r>
            <a:endParaRPr lang="pt-BR" sz="2800">
              <a:cs typeface="Times New Roman" pitchFamily="18" charset="0"/>
            </a:endParaRP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BA9CE-2D22-4938-80AF-7822C3555A41}" type="slidenum">
              <a:rPr lang="pt-BR"/>
              <a:pPr/>
              <a:t>50</a:t>
            </a:fld>
            <a:endParaRPr lang="pt-BR"/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2058988" y="5067300"/>
            <a:ext cx="5029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Arial" pitchFamily="34" charset="0"/>
              </a:rPr>
              <a:t>Atividade 1 – Respostas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 marL="914400" lvl="1" indent="-457200">
              <a:lnSpc>
                <a:spcPct val="30000"/>
              </a:lnSpc>
              <a:buSzTx/>
              <a:buFont typeface="Wingdings" pitchFamily="2" charset="2"/>
              <a:buNone/>
            </a:pPr>
            <a:endParaRPr lang="pt-BR" sz="2800">
              <a:solidFill>
                <a:srgbClr val="FF3300"/>
              </a:solidFill>
              <a:cs typeface="Times New Roman" pitchFamily="18" charset="0"/>
            </a:endParaRPr>
          </a:p>
          <a:p>
            <a:pPr marL="914400" lvl="1" indent="-457200">
              <a:buSzTx/>
              <a:buFont typeface="Wingdings" pitchFamily="2" charset="2"/>
              <a:buNone/>
            </a:pPr>
            <a:r>
              <a:rPr lang="pt-BR" sz="2600">
                <a:solidFill>
                  <a:srgbClr val="FF3300"/>
                </a:solidFill>
                <a:cs typeface="Times New Roman" pitchFamily="18" charset="0"/>
              </a:rPr>
              <a:t>4.</a:t>
            </a:r>
            <a:r>
              <a:rPr lang="pt-BR" sz="2600">
                <a:cs typeface="Times New Roman" pitchFamily="18" charset="0"/>
              </a:rPr>
              <a:t> Dada uma taxa de câmbio, transformar um valor em Dólar para Reais.</a:t>
            </a: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ENTRADA</a:t>
            </a:r>
            <a:r>
              <a:rPr lang="pt-BR" sz="2200">
                <a:cs typeface="Times New Roman" pitchFamily="18" charset="0"/>
              </a:rPr>
              <a:t>: câmbio e dólar</a:t>
            </a:r>
            <a:endParaRPr lang="pt-BR" sz="2200" b="1"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PROCESSAMENTO</a:t>
            </a:r>
            <a:r>
              <a:rPr lang="pt-BR" sz="2200">
                <a:cs typeface="Times New Roman" pitchFamily="18" charset="0"/>
              </a:rPr>
              <a:t>: real = dólar * câmbio</a:t>
            </a: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SAÍDA: </a:t>
            </a:r>
            <a:r>
              <a:rPr lang="pt-BR" sz="2200">
                <a:cs typeface="Times New Roman" pitchFamily="18" charset="0"/>
              </a:rPr>
              <a:t>real</a:t>
            </a:r>
          </a:p>
          <a:p>
            <a:pPr marL="914400" lvl="1" indent="-457200">
              <a:lnSpc>
                <a:spcPct val="40000"/>
              </a:lnSpc>
              <a:buSzTx/>
              <a:buFont typeface="Wingdings" pitchFamily="2" charset="2"/>
              <a:buAutoNum type="arabicPeriod"/>
            </a:pPr>
            <a:endParaRPr lang="pt-BR" sz="2800">
              <a:cs typeface="Times New Roman" pitchFamily="18" charset="0"/>
            </a:endParaRPr>
          </a:p>
          <a:p>
            <a:pPr marL="914400" lvl="1" indent="-457200">
              <a:lnSpc>
                <a:spcPct val="0"/>
              </a:lnSpc>
              <a:buSzTx/>
              <a:buFont typeface="Wingdings" pitchFamily="2" charset="2"/>
              <a:buAutoNum type="arabicPeriod"/>
            </a:pPr>
            <a:endParaRPr lang="pt-BR" sz="2800">
              <a:cs typeface="Times New Roman" pitchFamily="18" charset="0"/>
            </a:endParaRPr>
          </a:p>
          <a:p>
            <a:pPr marL="914400" lvl="1" indent="-457200">
              <a:buSzTx/>
              <a:buFont typeface="Wingdings" pitchFamily="2" charset="2"/>
              <a:buNone/>
            </a:pPr>
            <a:r>
              <a:rPr lang="pt-BR" sz="2600">
                <a:solidFill>
                  <a:srgbClr val="FF3300"/>
                </a:solidFill>
                <a:cs typeface="Times New Roman" pitchFamily="18" charset="0"/>
              </a:rPr>
              <a:t>5. </a:t>
            </a:r>
            <a:r>
              <a:rPr lang="pt-BR" sz="2600">
                <a:cs typeface="Times New Roman" pitchFamily="18" charset="0"/>
              </a:rPr>
              <a:t>Dada uma taxa de câmbio, transformar um valor em Reais para Dólar.</a:t>
            </a:r>
            <a:endParaRPr lang="pt-BR" sz="2800"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ENTRADA</a:t>
            </a:r>
            <a:r>
              <a:rPr lang="pt-BR" sz="2200">
                <a:cs typeface="Times New Roman" pitchFamily="18" charset="0"/>
              </a:rPr>
              <a:t>: câmbio e real</a:t>
            </a:r>
            <a:endParaRPr lang="pt-BR" sz="2200" b="1">
              <a:cs typeface="Times New Roman" pitchFamily="18" charset="0"/>
            </a:endParaRP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PROCESSAMENTO</a:t>
            </a:r>
            <a:r>
              <a:rPr lang="pt-BR" sz="2200">
                <a:cs typeface="Times New Roman" pitchFamily="18" charset="0"/>
              </a:rPr>
              <a:t>: dólar = real/câmbio</a:t>
            </a:r>
          </a:p>
          <a:p>
            <a:pPr marL="914400" lvl="1" indent="-457200">
              <a:lnSpc>
                <a:spcPct val="130000"/>
              </a:lnSpc>
            </a:pPr>
            <a:r>
              <a:rPr lang="pt-BR" sz="2200" b="1">
                <a:cs typeface="Times New Roman" pitchFamily="18" charset="0"/>
              </a:rPr>
              <a:t>SAÍDA: </a:t>
            </a:r>
            <a:r>
              <a:rPr lang="pt-BR" sz="2200">
                <a:cs typeface="Times New Roman" pitchFamily="18" charset="0"/>
              </a:rPr>
              <a:t>dólar</a:t>
            </a:r>
          </a:p>
          <a:p>
            <a:pPr marL="914400" lvl="1" indent="-457200">
              <a:buSzTx/>
              <a:buFont typeface="Wingdings" pitchFamily="2" charset="2"/>
              <a:buNone/>
            </a:pPr>
            <a:endParaRPr lang="pt-BR" sz="2800">
              <a:cs typeface="Times New Roman" pitchFamily="18" charset="0"/>
            </a:endParaRP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19989-470D-4A10-9FF2-7B063DF2C990}" type="slidenum">
              <a:rPr lang="pt-BR"/>
              <a:pPr/>
              <a:t>51</a:t>
            </a:fld>
            <a:endParaRPr lang="pt-BR"/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2058988" y="1504950"/>
            <a:ext cx="95250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2058988" y="5067300"/>
            <a:ext cx="50292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4518025" y="6535738"/>
            <a:ext cx="555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1600" b="1">
                <a:solidFill>
                  <a:srgbClr val="000000"/>
                </a:solidFill>
                <a:latin typeface="Arial" pitchFamily="34" charset="0"/>
              </a:rPr>
              <a:t> </a:t>
            </a:r>
            <a:endParaRPr lang="pt-BR" sz="3200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Programação Estruturada</a:t>
            </a: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EE3DF9-0E27-42B6-953C-3D93E5A01F09}" type="slidenum">
              <a:rPr lang="pt-BR"/>
              <a:pPr/>
              <a:t>52</a:t>
            </a:fld>
            <a:endParaRPr lang="pt-BR"/>
          </a:p>
        </p:txBody>
      </p:sp>
      <p:sp>
        <p:nvSpPr>
          <p:cNvPr id="357379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7380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7381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7382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7200" b="1">
                <a:solidFill>
                  <a:schemeClr val="bg1"/>
                </a:solidFill>
              </a:rPr>
              <a:t>Um problema!</a:t>
            </a:r>
            <a:endParaRPr lang="pt-BR" sz="6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Programação Estruturada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8955088" cy="556260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pt-BR" dirty="0">
                <a:cs typeface="Times New Roman" pitchFamily="18" charset="0"/>
              </a:rPr>
              <a:t>Nos primórdios da programação os programas eram desenvolvidos de forma intuitiva.</a:t>
            </a:r>
          </a:p>
          <a:p>
            <a:pPr lvl="1">
              <a:lnSpc>
                <a:spcPct val="3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pt-BR" dirty="0">
                <a:cs typeface="Times New Roman" pitchFamily="18" charset="0"/>
              </a:rPr>
              <a:t> Neste tipo de </a:t>
            </a:r>
            <a:r>
              <a:rPr lang="pt-BR" dirty="0" smtClean="0">
                <a:cs typeface="Times New Roman" pitchFamily="18" charset="0"/>
              </a:rPr>
              <a:t>abordagem, </a:t>
            </a:r>
            <a:r>
              <a:rPr lang="pt-BR" dirty="0">
                <a:cs typeface="Times New Roman" pitchFamily="18" charset="0"/>
              </a:rPr>
              <a:t>era comum o uso de desvios incondicionais (vá para/</a:t>
            </a:r>
            <a:r>
              <a:rPr lang="pt-BR" dirty="0" err="1">
                <a:cs typeface="Times New Roman" pitchFamily="18" charset="0"/>
              </a:rPr>
              <a:t>go</a:t>
            </a:r>
            <a:r>
              <a:rPr lang="pt-BR" dirty="0">
                <a:cs typeface="Times New Roman" pitchFamily="18" charset="0"/>
              </a:rPr>
              <a:t> to) para codificação das soluções.</a:t>
            </a:r>
          </a:p>
          <a:p>
            <a:pPr>
              <a:lnSpc>
                <a:spcPct val="3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pt-BR" dirty="0" smtClean="0">
                <a:cs typeface="Times New Roman" pitchFamily="18" charset="0"/>
              </a:rPr>
              <a:t>Porém, </a:t>
            </a:r>
            <a:r>
              <a:rPr lang="pt-BR" dirty="0">
                <a:cs typeface="Times New Roman" pitchFamily="18" charset="0"/>
              </a:rPr>
              <a:t>a abordagem intuitiva falha quando os programas são grandes e complicados.</a:t>
            </a:r>
          </a:p>
          <a:p>
            <a:pPr>
              <a:lnSpc>
                <a:spcPct val="60000"/>
              </a:lnSpc>
            </a:pPr>
            <a:endParaRPr lang="pt-BR" dirty="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24DDC-870E-44C3-B49C-D5098778214D}" type="slidenum">
              <a:rPr lang="pt-BR"/>
              <a:pPr/>
              <a:t>53</a:t>
            </a:fld>
            <a:endParaRPr lang="pt-B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Programação Estruturada</a:t>
            </a:r>
          </a:p>
        </p:txBody>
      </p:sp>
      <p:sp>
        <p:nvSpPr>
          <p:cNvPr id="247812" name="Rectangle 4"/>
          <p:cNvSpPr>
            <a:spLocks noGrp="1" noChangeArrowheads="1"/>
          </p:cNvSpPr>
          <p:nvPr>
            <p:ph idx="1"/>
          </p:nvPr>
        </p:nvSpPr>
        <p:spPr>
          <a:xfrm>
            <a:off x="-609600" y="990600"/>
            <a:ext cx="7443788" cy="5715000"/>
          </a:xfrm>
        </p:spPr>
        <p:txBody>
          <a:bodyPr/>
          <a:lstStyle/>
          <a:p>
            <a:pPr lvl="2">
              <a:lnSpc>
                <a:spcPct val="60000"/>
              </a:lnSpc>
              <a:buSzPct val="60000"/>
              <a:buFont typeface="Wingdings" pitchFamily="2" charset="2"/>
              <a:buNone/>
            </a:pPr>
            <a:endParaRPr lang="pt-BR" sz="2400">
              <a:solidFill>
                <a:srgbClr val="000000"/>
              </a:solidFill>
              <a:cs typeface="Times New Roman" pitchFamily="18" charset="0"/>
            </a:endParaRPr>
          </a:p>
          <a:p>
            <a:pPr lvl="2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000000"/>
                </a:solidFill>
                <a:cs typeface="Times New Roman" pitchFamily="18" charset="0"/>
              </a:rPr>
              <a:t>Algoritmo UmExemploNãoEstruturado;</a:t>
            </a:r>
            <a:r>
              <a:rPr lang="pt-BR" sz="2400">
                <a:cs typeface="Times New Roman" pitchFamily="18" charset="0"/>
              </a:rPr>
              <a:t> </a:t>
            </a:r>
          </a:p>
          <a:p>
            <a:pPr lvl="2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000000"/>
                </a:solidFill>
                <a:cs typeface="Times New Roman" pitchFamily="18" charset="0"/>
              </a:rPr>
              <a:t>Início</a:t>
            </a:r>
            <a:r>
              <a:rPr lang="pt-BR" sz="2400">
                <a:cs typeface="Times New Roman" pitchFamily="18" charset="0"/>
              </a:rPr>
              <a:t> </a:t>
            </a:r>
          </a:p>
          <a:p>
            <a:pPr lvl="3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000000"/>
                </a:solidFill>
                <a:cs typeface="Times New Roman" pitchFamily="18" charset="0"/>
              </a:rPr>
              <a:t>Escreva( “Início do programa”);</a:t>
            </a:r>
            <a:r>
              <a:rPr lang="pt-BR" sz="2400">
                <a:cs typeface="Times New Roman" pitchFamily="18" charset="0"/>
              </a:rPr>
              <a:t> </a:t>
            </a:r>
          </a:p>
          <a:p>
            <a:pPr lvl="3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0000FF"/>
                </a:solidFill>
                <a:cs typeface="Times New Roman" pitchFamily="18" charset="0"/>
              </a:rPr>
              <a:t>Vá Para Marca</a:t>
            </a:r>
            <a:r>
              <a:rPr lang="pt-BR" sz="240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pt-BR" sz="2400">
                <a:solidFill>
                  <a:srgbClr val="0000FF"/>
                </a:solidFill>
                <a:cs typeface="Times New Roman" pitchFamily="18" charset="0"/>
              </a:rPr>
              <a:t>{ou GOTO Marca}</a:t>
            </a:r>
          </a:p>
          <a:p>
            <a:pPr lvl="3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FF3300"/>
                </a:solidFill>
                <a:cs typeface="Times New Roman" pitchFamily="18" charset="0"/>
              </a:rPr>
              <a:t>//Isso nunca será executado!</a:t>
            </a:r>
          </a:p>
          <a:p>
            <a:pPr lvl="3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000000"/>
                </a:solidFill>
                <a:cs typeface="Times New Roman" pitchFamily="18" charset="0"/>
              </a:rPr>
              <a:t>Escreva( “Meio do programa”);</a:t>
            </a:r>
            <a:r>
              <a:rPr lang="pt-BR" sz="2400">
                <a:cs typeface="Times New Roman" pitchFamily="18" charset="0"/>
              </a:rPr>
              <a:t> </a:t>
            </a:r>
          </a:p>
          <a:p>
            <a:pPr lvl="3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0000FF"/>
                </a:solidFill>
                <a:cs typeface="Times New Roman" pitchFamily="18" charset="0"/>
              </a:rPr>
              <a:t>Marca {continua a partir daqui}</a:t>
            </a:r>
            <a:r>
              <a:rPr lang="pt-BR" sz="2400">
                <a:cs typeface="Times New Roman" pitchFamily="18" charset="0"/>
              </a:rPr>
              <a:t> </a:t>
            </a:r>
          </a:p>
          <a:p>
            <a:pPr lvl="3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000000"/>
                </a:solidFill>
                <a:cs typeface="Times New Roman" pitchFamily="18" charset="0"/>
              </a:rPr>
              <a:t>Escreva (“Fim do programa”);</a:t>
            </a:r>
            <a:r>
              <a:rPr lang="pt-BR" sz="2400">
                <a:cs typeface="Times New Roman" pitchFamily="18" charset="0"/>
              </a:rPr>
              <a:t> </a:t>
            </a:r>
          </a:p>
          <a:p>
            <a:pPr lvl="2">
              <a:buSzPct val="60000"/>
              <a:buFont typeface="Wingdings" pitchFamily="2" charset="2"/>
              <a:buNone/>
            </a:pPr>
            <a:r>
              <a:rPr lang="pt-BR" sz="2400">
                <a:solidFill>
                  <a:srgbClr val="000000"/>
                </a:solidFill>
                <a:cs typeface="Times New Roman" pitchFamily="18" charset="0"/>
              </a:rPr>
              <a:t>Fim.</a:t>
            </a:r>
            <a:r>
              <a:rPr lang="pt-BR" sz="2400">
                <a:cs typeface="Times New Roman" pitchFamily="18" charset="0"/>
              </a:rPr>
              <a:t> </a:t>
            </a:r>
          </a:p>
        </p:txBody>
      </p:sp>
      <p:sp>
        <p:nvSpPr>
          <p:cNvPr id="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F21C9-C21C-4E0C-B127-8627B1B1AE0C}" type="slidenum">
              <a:rPr lang="pt-BR"/>
              <a:pPr/>
              <a:t>54</a:t>
            </a:fld>
            <a:endParaRPr lang="pt-BR"/>
          </a:p>
        </p:txBody>
      </p:sp>
      <p:sp>
        <p:nvSpPr>
          <p:cNvPr id="247814" name="Rectangle 6"/>
          <p:cNvSpPr>
            <a:spLocks noChangeArrowheads="1"/>
          </p:cNvSpPr>
          <p:nvPr/>
        </p:nvSpPr>
        <p:spPr bwMode="auto">
          <a:xfrm>
            <a:off x="6134100" y="3241675"/>
            <a:ext cx="20955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pt-BR" sz="2600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desvio</a:t>
            </a:r>
            <a:br>
              <a:rPr lang="pt-BR" sz="2600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</a:br>
            <a:r>
              <a:rPr lang="pt-BR" sz="2600">
                <a:solidFill>
                  <a:srgbClr val="FF3300"/>
                </a:solidFill>
                <a:latin typeface="Arial" pitchFamily="34" charset="0"/>
                <a:cs typeface="Times New Roman" pitchFamily="18" charset="0"/>
              </a:rPr>
              <a:t>incondicional</a:t>
            </a:r>
            <a:endParaRPr lang="pt-BR" b="1">
              <a:solidFill>
                <a:srgbClr val="FF33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47816" name="Freeform 8"/>
          <p:cNvSpPr>
            <a:spLocks/>
          </p:cNvSpPr>
          <p:nvPr/>
        </p:nvSpPr>
        <p:spPr bwMode="auto">
          <a:xfrm flipH="1">
            <a:off x="5676900" y="3124200"/>
            <a:ext cx="342900" cy="1143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0"/>
              </a:cxn>
              <a:cxn ang="0">
                <a:pos x="0" y="600"/>
              </a:cxn>
              <a:cxn ang="0">
                <a:pos x="216" y="600"/>
              </a:cxn>
            </a:cxnLst>
            <a:rect l="0" t="0" r="r" b="b"/>
            <a:pathLst>
              <a:path w="216" h="600">
                <a:moveTo>
                  <a:pt x="192" y="0"/>
                </a:moveTo>
                <a:lnTo>
                  <a:pt x="0" y="0"/>
                </a:lnTo>
                <a:lnTo>
                  <a:pt x="0" y="600"/>
                </a:lnTo>
                <a:lnTo>
                  <a:pt x="216" y="600"/>
                </a:ln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pt-BR"/>
          </a:p>
        </p:txBody>
      </p:sp>
      <p:sp>
        <p:nvSpPr>
          <p:cNvPr id="247817" name="Text Box 9"/>
          <p:cNvSpPr txBox="1">
            <a:spLocks noChangeArrowheads="1"/>
          </p:cNvSpPr>
          <p:nvPr/>
        </p:nvSpPr>
        <p:spPr bwMode="auto">
          <a:xfrm>
            <a:off x="5181600" y="5037138"/>
            <a:ext cx="3843338" cy="15160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pt-BR">
                <a:solidFill>
                  <a:schemeClr val="bg1"/>
                </a:solidFill>
                <a:latin typeface="Arial Unicode MS" pitchFamily="34" charset="-128"/>
              </a:rPr>
              <a:t>A saída deste Algoritmo é :</a:t>
            </a:r>
          </a:p>
          <a:p>
            <a:pPr algn="ctr">
              <a:lnSpc>
                <a:spcPct val="130000"/>
              </a:lnSpc>
            </a:pPr>
            <a:r>
              <a:rPr lang="pt-BR">
                <a:solidFill>
                  <a:schemeClr val="bg1"/>
                </a:solidFill>
                <a:latin typeface="Arial Unicode MS" pitchFamily="34" charset="-128"/>
              </a:rPr>
              <a:t>Início do programa</a:t>
            </a:r>
          </a:p>
          <a:p>
            <a:pPr algn="ctr">
              <a:lnSpc>
                <a:spcPct val="130000"/>
              </a:lnSpc>
            </a:pPr>
            <a:r>
              <a:rPr lang="pt-BR">
                <a:solidFill>
                  <a:schemeClr val="bg1"/>
                </a:solidFill>
                <a:latin typeface="Arial Unicode MS" pitchFamily="34" charset="-128"/>
              </a:rPr>
              <a:t>Fim do programa</a:t>
            </a:r>
          </a:p>
        </p:txBody>
      </p:sp>
      <p:sp>
        <p:nvSpPr>
          <p:cNvPr id="247826" name="AutoShape 18"/>
          <p:cNvSpPr>
            <a:spLocks noChangeArrowheads="1"/>
          </p:cNvSpPr>
          <p:nvPr/>
        </p:nvSpPr>
        <p:spPr bwMode="auto">
          <a:xfrm>
            <a:off x="228600" y="5029200"/>
            <a:ext cx="4495800" cy="1600200"/>
          </a:xfrm>
          <a:prstGeom prst="star32">
            <a:avLst>
              <a:gd name="adj" fmla="val 37500"/>
            </a:avLst>
          </a:prstGeom>
          <a:solidFill>
            <a:schemeClr val="folHlink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47827" name="Rectangle 19"/>
          <p:cNvSpPr>
            <a:spLocks noChangeArrowheads="1"/>
          </p:cNvSpPr>
          <p:nvPr/>
        </p:nvSpPr>
        <p:spPr bwMode="auto">
          <a:xfrm>
            <a:off x="819150" y="5499100"/>
            <a:ext cx="337185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pt-BR" b="1">
                <a:solidFill>
                  <a:schemeClr val="bg1"/>
                </a:solidFill>
                <a:latin typeface="Arial Unicode MS" pitchFamily="34" charset="-128"/>
              </a:rPr>
              <a:t>E o meio do programa?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Programação Estruturada</a:t>
            </a: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B3039E-0AC6-4B7B-B740-F6F86936B808}" type="slidenum">
              <a:rPr lang="pt-BR"/>
              <a:pPr/>
              <a:t>55</a:t>
            </a:fld>
            <a:endParaRPr lang="pt-BR"/>
          </a:p>
        </p:txBody>
      </p:sp>
      <p:sp>
        <p:nvSpPr>
          <p:cNvPr id="355331" name="Freeform 3"/>
          <p:cNvSpPr>
            <a:spLocks/>
          </p:cNvSpPr>
          <p:nvPr/>
        </p:nvSpPr>
        <p:spPr bwMode="auto">
          <a:xfrm>
            <a:off x="1411288" y="5222875"/>
            <a:ext cx="3175" cy="1588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12" y="0"/>
              </a:cxn>
              <a:cxn ang="0">
                <a:pos x="3" y="6"/>
              </a:cxn>
              <a:cxn ang="0">
                <a:pos x="0" y="6"/>
              </a:cxn>
            </a:cxnLst>
            <a:rect l="0" t="0" r="r" b="b"/>
            <a:pathLst>
              <a:path w="12" h="6">
                <a:moveTo>
                  <a:pt x="0" y="6"/>
                </a:moveTo>
                <a:lnTo>
                  <a:pt x="12" y="0"/>
                </a:lnTo>
                <a:lnTo>
                  <a:pt x="3" y="6"/>
                </a:lnTo>
                <a:lnTo>
                  <a:pt x="0" y="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5332" name="Freeform 4"/>
          <p:cNvSpPr>
            <a:spLocks/>
          </p:cNvSpPr>
          <p:nvPr/>
        </p:nvSpPr>
        <p:spPr bwMode="auto">
          <a:xfrm>
            <a:off x="1584325" y="5246688"/>
            <a:ext cx="1588" cy="4762"/>
          </a:xfrm>
          <a:custGeom>
            <a:avLst/>
            <a:gdLst/>
            <a:ahLst/>
            <a:cxnLst>
              <a:cxn ang="0">
                <a:pos x="0" y="17"/>
              </a:cxn>
              <a:cxn ang="0">
                <a:pos x="0" y="0"/>
              </a:cxn>
              <a:cxn ang="0">
                <a:pos x="3" y="3"/>
              </a:cxn>
              <a:cxn ang="0">
                <a:pos x="0" y="17"/>
              </a:cxn>
            </a:cxnLst>
            <a:rect l="0" t="0" r="r" b="b"/>
            <a:pathLst>
              <a:path w="3" h="17">
                <a:moveTo>
                  <a:pt x="0" y="17"/>
                </a:moveTo>
                <a:lnTo>
                  <a:pt x="0" y="0"/>
                </a:lnTo>
                <a:lnTo>
                  <a:pt x="3" y="3"/>
                </a:lnTo>
                <a:lnTo>
                  <a:pt x="0" y="1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5333" name="Freeform 5"/>
          <p:cNvSpPr>
            <a:spLocks/>
          </p:cNvSpPr>
          <p:nvPr/>
        </p:nvSpPr>
        <p:spPr bwMode="auto">
          <a:xfrm>
            <a:off x="1479550" y="5372100"/>
            <a:ext cx="1588" cy="4763"/>
          </a:xfrm>
          <a:custGeom>
            <a:avLst/>
            <a:gdLst/>
            <a:ahLst/>
            <a:cxnLst>
              <a:cxn ang="0">
                <a:pos x="3" y="18"/>
              </a:cxn>
              <a:cxn ang="0">
                <a:pos x="0" y="10"/>
              </a:cxn>
              <a:cxn ang="0">
                <a:pos x="3" y="0"/>
              </a:cxn>
              <a:cxn ang="0">
                <a:pos x="3" y="18"/>
              </a:cxn>
            </a:cxnLst>
            <a:rect l="0" t="0" r="r" b="b"/>
            <a:pathLst>
              <a:path w="3" h="18">
                <a:moveTo>
                  <a:pt x="3" y="18"/>
                </a:moveTo>
                <a:lnTo>
                  <a:pt x="0" y="10"/>
                </a:lnTo>
                <a:lnTo>
                  <a:pt x="3" y="0"/>
                </a:lnTo>
                <a:lnTo>
                  <a:pt x="3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355334" name="Oval 6"/>
          <p:cNvSpPr>
            <a:spLocks noChangeArrowheads="1"/>
          </p:cNvSpPr>
          <p:nvPr/>
        </p:nvSpPr>
        <p:spPr bwMode="auto">
          <a:xfrm>
            <a:off x="304800" y="1676400"/>
            <a:ext cx="8610600" cy="4267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pt-BR" sz="7200" b="1">
                <a:solidFill>
                  <a:schemeClr val="bg1"/>
                </a:solidFill>
              </a:rPr>
              <a:t>A solução!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Programação Estruturada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800" dirty="0">
                <a:cs typeface="Times New Roman" pitchFamily="18" charset="0"/>
              </a:rPr>
              <a:t>Nos anos 70 surgiu a programação estruturada como solução destes problemas.</a:t>
            </a:r>
          </a:p>
          <a:p>
            <a:pPr>
              <a:lnSpc>
                <a:spcPct val="90000"/>
              </a:lnSpc>
            </a:pPr>
            <a:r>
              <a:rPr lang="pt-BR" sz="2800" dirty="0" smtClean="0">
                <a:cs typeface="Times New Roman" pitchFamily="18" charset="0"/>
              </a:rPr>
              <a:t>Programação </a:t>
            </a:r>
            <a:r>
              <a:rPr lang="pt-BR" sz="2800" dirty="0">
                <a:cs typeface="Times New Roman" pitchFamily="18" charset="0"/>
              </a:rPr>
              <a:t>estruturada (Algoritmo Estruturado)</a:t>
            </a:r>
          </a:p>
          <a:p>
            <a:pPr lvl="1">
              <a:lnSpc>
                <a:spcPct val="90000"/>
              </a:lnSpc>
            </a:pPr>
            <a:r>
              <a:rPr lang="pt-BR" sz="2400" dirty="0">
                <a:cs typeface="Times New Roman" pitchFamily="18" charset="0"/>
              </a:rPr>
              <a:t>“É a arte ou técnica de construir e formular algoritmos de forma sistemática ". </a:t>
            </a:r>
            <a:r>
              <a:rPr lang="pt-BR" sz="2400" dirty="0" err="1">
                <a:cs typeface="Times New Roman" pitchFamily="18" charset="0"/>
              </a:rPr>
              <a:t>Niklaus</a:t>
            </a:r>
            <a:r>
              <a:rPr lang="pt-BR" sz="2400" dirty="0">
                <a:cs typeface="Times New Roman" pitchFamily="18" charset="0"/>
              </a:rPr>
              <a:t> </a:t>
            </a:r>
            <a:r>
              <a:rPr lang="pt-BR" sz="2400" dirty="0" err="1">
                <a:cs typeface="Times New Roman" pitchFamily="18" charset="0"/>
              </a:rPr>
              <a:t>Wirth</a:t>
            </a:r>
            <a:r>
              <a:rPr lang="pt-BR" sz="2400" dirty="0">
                <a:cs typeface="Times New Roman" pitchFamily="18" charset="0"/>
              </a:rPr>
              <a:t> (Pai do PASCAL)</a:t>
            </a:r>
          </a:p>
          <a:p>
            <a:pPr>
              <a:lnSpc>
                <a:spcPct val="110000"/>
              </a:lnSpc>
            </a:pPr>
            <a:r>
              <a:rPr lang="pt-BR" sz="2800" dirty="0" smtClean="0">
                <a:cs typeface="Times New Roman" pitchFamily="18" charset="0"/>
              </a:rPr>
              <a:t>Objetivos</a:t>
            </a:r>
            <a:r>
              <a:rPr lang="pt-BR" sz="2800" dirty="0">
                <a:cs typeface="Times New Roman" pitchFamily="18" charset="0"/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pt-BR" sz="2000" dirty="0">
                <a:solidFill>
                  <a:srgbClr val="000000"/>
                </a:solidFill>
                <a:cs typeface="Times New Roman" pitchFamily="18" charset="0"/>
              </a:rPr>
              <a:t>Facilitar a escrita, leitura e compreensão dos programas.</a:t>
            </a:r>
            <a:endParaRPr lang="pt-BR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pt-BR" sz="2000" dirty="0">
                <a:solidFill>
                  <a:srgbClr val="000000"/>
                </a:solidFill>
                <a:cs typeface="Times New Roman" pitchFamily="18" charset="0"/>
              </a:rPr>
              <a:t>Permitir a verificação/testes a priori dos programas.</a:t>
            </a:r>
            <a:endParaRPr lang="pt-BR" sz="2000" dirty="0"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pt-BR" sz="2200" dirty="0">
                <a:solidFill>
                  <a:srgbClr val="000000"/>
                </a:solidFill>
                <a:cs typeface="Times New Roman" pitchFamily="18" charset="0"/>
              </a:rPr>
              <a:t>Facilitar a manutenção dos programas.</a:t>
            </a:r>
          </a:p>
          <a:p>
            <a:pPr lvl="1">
              <a:lnSpc>
                <a:spcPct val="90000"/>
              </a:lnSpc>
            </a:pPr>
            <a:r>
              <a:rPr lang="pt-BR" sz="2200" dirty="0">
                <a:cs typeface="Times New Roman" pitchFamily="18" charset="0"/>
              </a:rPr>
              <a:t>Possibilitar o desenvolvimento em equipe.</a:t>
            </a:r>
          </a:p>
          <a:p>
            <a:pPr lvl="1">
              <a:lnSpc>
                <a:spcPct val="90000"/>
              </a:lnSpc>
            </a:pPr>
            <a:r>
              <a:rPr lang="pt-BR" sz="2200" dirty="0">
                <a:cs typeface="Times New Roman" pitchFamily="18" charset="0"/>
              </a:rPr>
              <a:t>Reduzir a  complexidade.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88764-088D-4716-A7BA-979B345137B2}" type="slidenum">
              <a:rPr lang="pt-BR"/>
              <a:pPr/>
              <a:t>56</a:t>
            </a:fld>
            <a:endParaRPr lang="pt-BR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Linguagem Algorítmica</a:t>
            </a:r>
            <a:endParaRPr lang="pt-BR">
              <a:latin typeface="Arial" pitchFamily="34" charset="0"/>
              <a:cs typeface="Arial" pitchFamily="34" charset="0"/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t-BR" sz="2800" dirty="0">
                <a:cs typeface="Times New Roman" pitchFamily="18" charset="0"/>
              </a:rPr>
              <a:t>Conceitos básicos: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Identificadores e Palavras Reservadas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Tipos de Dados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Variável e Constante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Expressões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Operadores 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Sintaxe e Semântica 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Instruções Primitivas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Estrutura de </a:t>
            </a:r>
            <a:r>
              <a:rPr lang="pt-BR" sz="2400" dirty="0" err="1">
                <a:cs typeface="Times New Roman" pitchFamily="18" charset="0"/>
              </a:rPr>
              <a:t>seqüência</a:t>
            </a:r>
            <a:r>
              <a:rPr lang="pt-BR" sz="2400" dirty="0">
                <a:cs typeface="Times New Roman" pitchFamily="18" charset="0"/>
              </a:rPr>
              <a:t> 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Estruturas de Decisão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Estruturas de Repetição</a:t>
            </a:r>
          </a:p>
        </p:txBody>
      </p:sp>
      <p:sp>
        <p:nvSpPr>
          <p:cNvPr id="8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F9AE7-CCC8-4E03-AD2C-EE13CC799362}" type="slidenum">
              <a:rPr lang="pt-BR"/>
              <a:pPr/>
              <a:t>57</a:t>
            </a:fld>
            <a:endParaRPr lang="pt-BR"/>
          </a:p>
        </p:txBody>
      </p:sp>
      <p:pic>
        <p:nvPicPr>
          <p:cNvPr id="249864" name="Picture 8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732240" y="1916832"/>
            <a:ext cx="1905000" cy="22288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249865" name="Picture 9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788024" y="3717032"/>
            <a:ext cx="1905000" cy="26193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Times New Roman" pitchFamily="18" charset="0"/>
              </a:rPr>
              <a:t>Identificadores e Palavras Reservadas</a:t>
            </a:r>
            <a:endParaRPr lang="pt-BR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556322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120000"/>
              </a:lnSpc>
            </a:pPr>
            <a:r>
              <a:rPr lang="pt-BR" sz="2400" b="1" dirty="0"/>
              <a:t>Identificadores</a:t>
            </a:r>
            <a:r>
              <a:rPr lang="pt-BR" sz="2400" dirty="0"/>
              <a:t>:</a:t>
            </a:r>
          </a:p>
          <a:p>
            <a:pPr lvl="1">
              <a:lnSpc>
                <a:spcPct val="120000"/>
              </a:lnSpc>
            </a:pPr>
            <a:r>
              <a:rPr lang="pt-BR" sz="2400" dirty="0"/>
              <a:t>São nomes únicos definidos pelos programadores para identificar/distinguir os elementos de um algoritmo</a:t>
            </a:r>
            <a:r>
              <a:rPr lang="pt-BR" sz="2400" dirty="0" smtClean="0"/>
              <a:t>.</a:t>
            </a:r>
            <a:endParaRPr lang="pt-BR" sz="2400" dirty="0"/>
          </a:p>
          <a:p>
            <a:pPr>
              <a:lnSpc>
                <a:spcPct val="120000"/>
              </a:lnSpc>
            </a:pPr>
            <a:r>
              <a:rPr lang="pt-BR" sz="2400" b="1" dirty="0"/>
              <a:t>Palavras Reservadas</a:t>
            </a:r>
            <a:endParaRPr lang="pt-BR" sz="2400" b="1" dirty="0">
              <a:latin typeface="Arial;Symbol"/>
            </a:endParaRPr>
          </a:p>
          <a:p>
            <a:pPr lvl="1">
              <a:lnSpc>
                <a:spcPct val="120000"/>
              </a:lnSpc>
            </a:pPr>
            <a:r>
              <a:rPr lang="pt-BR" sz="2400" dirty="0"/>
              <a:t>São instruções primitivas que têm significados pré-determinados e fazem parte da estrutura de qualquer linguagem de programação.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589CF-2E07-4C6C-A48F-8FAEBB64E476}" type="slidenum">
              <a:rPr lang="pt-BR"/>
              <a:pPr/>
              <a:t>58</a:t>
            </a:fld>
            <a:endParaRPr lang="pt-BR"/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403225" y="5519738"/>
            <a:ext cx="1619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629275" y="1484784"/>
            <a:ext cx="3514725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Nomes de Identificadores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pt-BR" sz="2800" dirty="0">
                <a:cs typeface="Arial" pitchFamily="34" charset="0"/>
              </a:rPr>
              <a:t>Algumas regras para os nomes de Identificadores:</a:t>
            </a:r>
            <a:endParaRPr lang="pt-BR" sz="2800" dirty="0"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pt-BR" sz="2400" dirty="0">
                <a:cs typeface="Arial" pitchFamily="34" charset="0"/>
              </a:rPr>
              <a:t>1) Devem </a:t>
            </a:r>
            <a:r>
              <a:rPr lang="pt-BR" sz="2400" b="1" dirty="0">
                <a:cs typeface="Arial" pitchFamily="34" charset="0"/>
              </a:rPr>
              <a:t>começar </a:t>
            </a:r>
            <a:r>
              <a:rPr lang="pt-BR" sz="2400" dirty="0">
                <a:cs typeface="Arial" pitchFamily="34" charset="0"/>
              </a:rPr>
              <a:t>por um </a:t>
            </a:r>
            <a:r>
              <a:rPr lang="pt-BR" sz="2400" b="1" dirty="0">
                <a:cs typeface="Arial" pitchFamily="34" charset="0"/>
              </a:rPr>
              <a:t>caractere alfabético</a:t>
            </a:r>
            <a:r>
              <a:rPr lang="pt-BR" sz="2400" dirty="0">
                <a:cs typeface="Arial" pitchFamily="34" charset="0"/>
              </a:rPr>
              <a:t>.</a:t>
            </a:r>
            <a:endParaRPr lang="pt-BR" sz="2400" dirty="0"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pt-BR" sz="2400" dirty="0">
                <a:cs typeface="Arial" pitchFamily="34" charset="0"/>
              </a:rPr>
              <a:t>2) Podem ser seguidos por mais caracteres alfabéticos e/ou numéricos.</a:t>
            </a:r>
            <a:endParaRPr lang="pt-BR" sz="2400" dirty="0">
              <a:cs typeface="Times New Roman" pitchFamily="18" charset="0"/>
            </a:endParaRPr>
          </a:p>
          <a:p>
            <a:pPr lvl="1">
              <a:lnSpc>
                <a:spcPct val="120000"/>
              </a:lnSpc>
            </a:pPr>
            <a:r>
              <a:rPr lang="pt-BR" sz="2400" dirty="0">
                <a:cs typeface="Times New Roman" pitchFamily="18" charset="0"/>
              </a:rPr>
              <a:t>3) </a:t>
            </a:r>
            <a:r>
              <a:rPr lang="pt-BR" sz="2400" b="1" dirty="0">
                <a:cs typeface="Times New Roman" pitchFamily="18" charset="0"/>
              </a:rPr>
              <a:t>Não </a:t>
            </a:r>
            <a:r>
              <a:rPr lang="pt-BR" sz="2400" dirty="0">
                <a:cs typeface="Times New Roman" pitchFamily="18" charset="0"/>
              </a:rPr>
              <a:t>é </a:t>
            </a:r>
            <a:r>
              <a:rPr lang="pt-BR" sz="2400" b="1" dirty="0">
                <a:cs typeface="Times New Roman" pitchFamily="18" charset="0"/>
              </a:rPr>
              <a:t>permitido</a:t>
            </a:r>
            <a:r>
              <a:rPr lang="pt-BR" sz="2400" dirty="0">
                <a:cs typeface="Times New Roman" pitchFamily="18" charset="0"/>
              </a:rPr>
              <a:t> o uso de </a:t>
            </a:r>
            <a:r>
              <a:rPr lang="pt-BR" sz="2400" b="1" dirty="0">
                <a:cs typeface="Times New Roman" pitchFamily="18" charset="0"/>
              </a:rPr>
              <a:t>espaço </a:t>
            </a:r>
            <a:r>
              <a:rPr lang="pt-BR" sz="2400" dirty="0">
                <a:cs typeface="Times New Roman" pitchFamily="18" charset="0"/>
              </a:rPr>
              <a:t>em branco ou de </a:t>
            </a:r>
            <a:r>
              <a:rPr lang="pt-BR" sz="2400" b="1" dirty="0">
                <a:cs typeface="Times New Roman" pitchFamily="18" charset="0"/>
              </a:rPr>
              <a:t>caracteres especiais</a:t>
            </a:r>
            <a:r>
              <a:rPr lang="pt-BR" sz="2400" dirty="0">
                <a:cs typeface="Times New Roman" pitchFamily="18" charset="0"/>
              </a:rPr>
              <a:t>, como: @, #, </a:t>
            </a:r>
            <a:r>
              <a:rPr lang="pt-BR" sz="2400" dirty="0" smtClean="0">
                <a:cs typeface="Times New Roman" pitchFamily="18" charset="0"/>
              </a:rPr>
              <a:t>*, </a:t>
            </a:r>
            <a:r>
              <a:rPr lang="pt-BR" sz="2400" dirty="0">
                <a:cs typeface="Times New Roman" pitchFamily="18" charset="0"/>
              </a:rPr>
              <a:t>+, ?,$ (exceto o _ ).</a:t>
            </a:r>
          </a:p>
          <a:p>
            <a:pPr lvl="1">
              <a:lnSpc>
                <a:spcPct val="120000"/>
              </a:lnSpc>
            </a:pPr>
            <a:r>
              <a:rPr lang="pt-BR" sz="2400" dirty="0">
                <a:cs typeface="Times New Roman" pitchFamily="18" charset="0"/>
              </a:rPr>
              <a:t>4) Não poderá ser uma </a:t>
            </a:r>
            <a:r>
              <a:rPr lang="pt-BR" sz="2400" b="1" dirty="0">
                <a:cs typeface="Times New Roman" pitchFamily="18" charset="0"/>
              </a:rPr>
              <a:t>palavra reservada </a:t>
            </a:r>
            <a:r>
              <a:rPr lang="pt-BR" sz="2400" dirty="0">
                <a:cs typeface="Times New Roman" pitchFamily="18" charset="0"/>
              </a:rPr>
              <a:t>a uma instrução do algoritmo.</a:t>
            </a:r>
          </a:p>
          <a:p>
            <a:pPr lvl="1">
              <a:lnSpc>
                <a:spcPct val="120000"/>
              </a:lnSpc>
            </a:pPr>
            <a:r>
              <a:rPr lang="pt-BR" sz="2400" dirty="0">
                <a:cs typeface="Times New Roman" pitchFamily="18" charset="0"/>
              </a:rPr>
              <a:t>5) Devem ser </a:t>
            </a:r>
            <a:r>
              <a:rPr lang="pt-BR" sz="2400" b="1" dirty="0">
                <a:cs typeface="Times New Roman" pitchFamily="18" charset="0"/>
              </a:rPr>
              <a:t>significativos</a:t>
            </a:r>
            <a:r>
              <a:rPr lang="pt-BR" sz="2400" dirty="0">
                <a:cs typeface="Times New Roman" pitchFamily="18" charset="0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pt-BR" sz="2400" dirty="0">
                <a:cs typeface="Times New Roman" pitchFamily="18" charset="0"/>
              </a:rPr>
              <a:t>6) </a:t>
            </a:r>
            <a:r>
              <a:rPr lang="pt-BR" sz="2400" b="1" dirty="0">
                <a:cs typeface="Times New Roman" pitchFamily="18" charset="0"/>
              </a:rPr>
              <a:t>Não </a:t>
            </a:r>
            <a:r>
              <a:rPr lang="pt-BR" sz="2400" dirty="0">
                <a:cs typeface="Times New Roman" pitchFamily="18" charset="0"/>
              </a:rPr>
              <a:t>podem ser </a:t>
            </a:r>
            <a:r>
              <a:rPr lang="pt-BR" sz="2400" b="1" dirty="0">
                <a:cs typeface="Times New Roman" pitchFamily="18" charset="0"/>
              </a:rPr>
              <a:t>repetidos </a:t>
            </a:r>
            <a:r>
              <a:rPr lang="pt-BR" sz="2400" dirty="0">
                <a:cs typeface="Times New Roman" pitchFamily="18" charset="0"/>
              </a:rPr>
              <a:t>dentro de um mesmo algoritmo/</a:t>
            </a:r>
            <a:r>
              <a:rPr lang="pt-BR" sz="2400" dirty="0" err="1">
                <a:cs typeface="Times New Roman" pitchFamily="18" charset="0"/>
              </a:rPr>
              <a:t>sub-algoritmo</a:t>
            </a:r>
            <a:r>
              <a:rPr lang="pt-BR" sz="2400" dirty="0">
                <a:cs typeface="Times New Roman" pitchFamily="18" charset="0"/>
              </a:rPr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6004A-4D5A-4743-BF61-FC05B596D7DD}" type="slidenum">
              <a:rPr lang="pt-BR"/>
              <a:pPr/>
              <a:t>59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Por que isso é importante?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Segundo a SBC e o MEC, o curso de Sistemas de Informação tem como um de seus principais objetivos formar um </a:t>
            </a:r>
            <a:r>
              <a:rPr lang="pt-BR" b="1" dirty="0" smtClean="0"/>
              <a:t>desenvolvedor de sistemas.</a:t>
            </a:r>
          </a:p>
          <a:p>
            <a:r>
              <a:rPr lang="pt-BR" dirty="0" smtClean="0"/>
              <a:t>Entender como um programa é construído é </a:t>
            </a:r>
            <a:r>
              <a:rPr lang="pt-BR" b="1" dirty="0" smtClean="0"/>
              <a:t>primordial </a:t>
            </a:r>
            <a:r>
              <a:rPr lang="pt-BR" dirty="0" smtClean="0"/>
              <a:t>para saber a melhor forma de como podemos desenvolvê-los.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33400" y="3124200"/>
            <a:ext cx="42862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o explicativo em elipse 5"/>
          <p:cNvSpPr/>
          <p:nvPr/>
        </p:nvSpPr>
        <p:spPr bwMode="auto">
          <a:xfrm>
            <a:off x="4191000" y="1066800"/>
            <a:ext cx="4343400" cy="2514600"/>
          </a:xfrm>
          <a:prstGeom prst="wedgeEllipseCallout">
            <a:avLst>
              <a:gd name="adj1" fmla="val -75543"/>
              <a:gd name="adj2" fmla="val 524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Ahh</a:t>
            </a: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mas eu quero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latin typeface="Arial" charset="0"/>
              </a:rPr>
              <a:t>trabalhar com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400" b="1" dirty="0" smtClean="0">
                <a:latin typeface="Arial" charset="0"/>
              </a:rPr>
              <a:t>Engenharia de Software....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Atividade 2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pt-BR" sz="2200">
                <a:cs typeface="Arial" pitchFamily="34" charset="0"/>
              </a:rPr>
              <a:t>Identifique os erros e reescreva os identificadores abaixo: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vm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13salário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salário$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salário_mínimo 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salário+reajuste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novoSalário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fumante? 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preço médio</a:t>
            </a:r>
          </a:p>
          <a:p>
            <a:pPr lvl="1" algn="just">
              <a:lnSpc>
                <a:spcPct val="110000"/>
              </a:lnSpc>
            </a:pPr>
            <a:r>
              <a:rPr lang="pt-BR" sz="2200">
                <a:cs typeface="Times New Roman" pitchFamily="18" charset="0"/>
              </a:rPr>
              <a:t>%desconto</a:t>
            </a:r>
          </a:p>
          <a:p>
            <a:pPr lvl="1" algn="just">
              <a:lnSpc>
                <a:spcPct val="110000"/>
              </a:lnSpc>
            </a:pPr>
            <a:r>
              <a:rPr lang="pt-BR" sz="2300">
                <a:cs typeface="Times New Roman" pitchFamily="18" charset="0"/>
              </a:rPr>
              <a:t>km/h</a:t>
            </a:r>
            <a:endParaRPr lang="pt-BR" sz="2300"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304B4-E885-41C7-9916-4E2FFB235BF4}" type="slidenum">
              <a:rPr lang="pt-BR"/>
              <a:pPr/>
              <a:t>60</a:t>
            </a:fld>
            <a:endParaRPr lang="pt-BR"/>
          </a:p>
        </p:txBody>
      </p:sp>
      <p:pic>
        <p:nvPicPr>
          <p:cNvPr id="359428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491880" y="2348880"/>
            <a:ext cx="4829175" cy="32194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Atividade 2 - Respostas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pt-BR" sz="2200">
                <a:cs typeface="Arial" pitchFamily="34" charset="0"/>
              </a:rPr>
              <a:t>Identifique os erros e reescreva os identificadores abaixo:</a:t>
            </a: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vm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</a:t>
            </a:r>
            <a:r>
              <a:rPr lang="pt-BR" sz="2000">
                <a:cs typeface="Times New Roman" pitchFamily="18" charset="0"/>
              </a:rPr>
              <a:t> sem significado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 valor_médio</a:t>
            </a:r>
            <a:endParaRPr lang="pt-BR" sz="2000"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13salário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 não começa com caractere </a:t>
            </a:r>
            <a:r>
              <a:rPr lang="pt-BR" sz="2000">
                <a:cs typeface="Times New Roman" pitchFamily="18" charset="0"/>
              </a:rPr>
              <a:t>alfabético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  salário13</a:t>
            </a:r>
            <a:r>
              <a:rPr lang="pt-BR" sz="2000">
                <a:cs typeface="Times New Roman" pitchFamily="18" charset="0"/>
              </a:rPr>
              <a:t> </a:t>
            </a: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salário$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 usa caractere especial  salário</a:t>
            </a:r>
            <a:endParaRPr lang="pt-BR" sz="2000"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salário_mínimo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</a:t>
            </a:r>
            <a:r>
              <a:rPr lang="pt-BR" sz="2000">
                <a:cs typeface="Times New Roman" pitchFamily="18" charset="0"/>
              </a:rPr>
              <a:t> correto </a:t>
            </a: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salário+reajuste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</a:t>
            </a:r>
            <a:r>
              <a:rPr lang="pt-BR" sz="2000">
                <a:cs typeface="Times New Roman" pitchFamily="18" charset="0"/>
              </a:rPr>
              <a:t>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usa caractere especial  salário_reajustado</a:t>
            </a:r>
            <a:endParaRPr lang="pt-BR" sz="2000"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novoSalário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</a:t>
            </a:r>
            <a:r>
              <a:rPr lang="pt-BR" sz="2000">
                <a:cs typeface="Times New Roman" pitchFamily="18" charset="0"/>
              </a:rPr>
              <a:t> correto </a:t>
            </a: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fumante?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</a:t>
            </a:r>
            <a:r>
              <a:rPr lang="pt-BR" sz="2000">
                <a:cs typeface="Times New Roman" pitchFamily="18" charset="0"/>
              </a:rPr>
              <a:t>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usa caractere especial  fumante</a:t>
            </a:r>
            <a:endParaRPr lang="pt-BR" sz="2000"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preço médio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</a:t>
            </a:r>
            <a:r>
              <a:rPr lang="pt-BR" sz="2000">
                <a:cs typeface="Times New Roman" pitchFamily="18" charset="0"/>
              </a:rPr>
              <a:t> tem espaço em branco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 preço_médio</a:t>
            </a:r>
            <a:endParaRPr lang="pt-BR" sz="2000"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%desconto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</a:t>
            </a:r>
            <a:r>
              <a:rPr lang="pt-BR" sz="2000">
                <a:cs typeface="Times New Roman" pitchFamily="18" charset="0"/>
              </a:rPr>
              <a:t>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não começa com caractere </a:t>
            </a:r>
            <a:r>
              <a:rPr lang="pt-BR" sz="2000">
                <a:cs typeface="Times New Roman" pitchFamily="18" charset="0"/>
              </a:rPr>
              <a:t>alfabético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  percentual_desconto</a:t>
            </a:r>
            <a:endParaRPr lang="pt-BR" sz="2000"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pt-BR" sz="2000">
                <a:cs typeface="Times New Roman" pitchFamily="18" charset="0"/>
              </a:rPr>
              <a:t>km/h - </a:t>
            </a:r>
            <a:r>
              <a:rPr lang="pt-BR" sz="2000">
                <a:cs typeface="Times New Roman" pitchFamily="18" charset="0"/>
                <a:sym typeface="Wingdings" pitchFamily="2" charset="2"/>
              </a:rPr>
              <a:t>usa caractere especial  km_por_hora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5AA14-D22A-4195-93DB-7034D742121B}" type="slidenum">
              <a:rPr lang="pt-BR"/>
              <a:pPr/>
              <a:t>61</a:t>
            </a:fld>
            <a:endParaRPr lang="pt-BR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Times New Roman" pitchFamily="18" charset="0"/>
              </a:rPr>
              <a:t>Tipos de Dados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As fases de Entrada, Processamento e Saída podem manipular vários tipos primitivos de dados, a saber: </a:t>
            </a:r>
          </a:p>
          <a:p>
            <a:pPr>
              <a:lnSpc>
                <a:spcPct val="11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pt-BR" dirty="0" smtClean="0">
              <a:cs typeface="Times New Roman" pitchFamily="18" charset="0"/>
            </a:endParaRPr>
          </a:p>
          <a:p>
            <a:pPr lvl="1">
              <a:lnSpc>
                <a:spcPct val="60000"/>
              </a:lnSpc>
            </a:pPr>
            <a:r>
              <a:rPr lang="pt-BR" dirty="0" err="1" smtClean="0">
                <a:solidFill>
                  <a:srgbClr val="FF0000"/>
                </a:solidFill>
                <a:cs typeface="Times New Roman" pitchFamily="18" charset="0"/>
              </a:rPr>
              <a:t>Obs</a:t>
            </a:r>
            <a:r>
              <a:rPr lang="pt-BR" dirty="0">
                <a:solidFill>
                  <a:srgbClr val="FF0000"/>
                </a:solidFill>
                <a:cs typeface="Times New Roman" pitchFamily="18" charset="0"/>
              </a:rPr>
              <a:t>: Um Caractere </a:t>
            </a:r>
            <a:r>
              <a:rPr lang="pt-BR" b="1" dirty="0">
                <a:solidFill>
                  <a:srgbClr val="FF0000"/>
                </a:solidFill>
                <a:cs typeface="Times New Roman" pitchFamily="18" charset="0"/>
              </a:rPr>
              <a:t>SEMPRE </a:t>
            </a:r>
            <a:r>
              <a:rPr lang="pt-BR" dirty="0">
                <a:solidFill>
                  <a:srgbClr val="FF0000"/>
                </a:solidFill>
                <a:cs typeface="Times New Roman" pitchFamily="18" charset="0"/>
              </a:rPr>
              <a:t>deve estar entre “   </a:t>
            </a:r>
            <a:r>
              <a:rPr lang="pt-BR" dirty="0" smtClean="0">
                <a:solidFill>
                  <a:srgbClr val="FF0000"/>
                </a:solidFill>
                <a:cs typeface="Times New Roman" pitchFamily="18" charset="0"/>
              </a:rPr>
              <a:t>” ou ‘ ‘</a:t>
            </a:r>
            <a:endParaRPr lang="pt-BR" dirty="0">
              <a:solidFill>
                <a:srgbClr val="FF0000"/>
              </a:solidFill>
              <a:cs typeface="Times New Roman" pitchFamily="18" charset="0"/>
            </a:endParaRPr>
          </a:p>
          <a:p>
            <a:pPr lvl="2"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EX: “A”, “Fone 3333-33333”, “1”,  </a:t>
            </a: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9907E-67F8-4A7F-B8A6-D5C0C4F7D6C9}" type="slidenum">
              <a:rPr lang="pt-BR"/>
              <a:pPr/>
              <a:t>62</a:t>
            </a:fld>
            <a:endParaRPr lang="pt-BR"/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403225" y="5519738"/>
            <a:ext cx="16192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pt-BR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pt-BR"/>
          </a:p>
        </p:txBody>
      </p:sp>
      <p:pic>
        <p:nvPicPr>
          <p:cNvPr id="253064" name="Picture 136"/>
          <p:cNvPicPr>
            <a:picLocks noChangeAspect="1" noChangeArrowheads="1"/>
          </p:cNvPicPr>
          <p:nvPr/>
        </p:nvPicPr>
        <p:blipFill>
          <a:blip r:embed="rId2" cstate="email"/>
          <a:srcRect r="13651"/>
          <a:stretch>
            <a:fillRect/>
          </a:stretch>
        </p:blipFill>
        <p:spPr bwMode="auto">
          <a:xfrm>
            <a:off x="468313" y="2821731"/>
            <a:ext cx="8335962" cy="190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Atividade 3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sz="2800" dirty="0">
                <a:cs typeface="Times New Roman" pitchFamily="18" charset="0"/>
              </a:rPr>
              <a:t>Classifique os dados de acordo com o seu tipo, sendo </a:t>
            </a:r>
            <a:br>
              <a:rPr lang="pt-BR" sz="2800" dirty="0">
                <a:cs typeface="Times New Roman" pitchFamily="18" charset="0"/>
              </a:rPr>
            </a:br>
            <a:r>
              <a:rPr lang="pt-BR" sz="2800" dirty="0">
                <a:cs typeface="Times New Roman" pitchFamily="18" charset="0"/>
              </a:rPr>
              <a:t>(</a:t>
            </a:r>
            <a:r>
              <a:rPr lang="pt-BR" sz="2400" dirty="0">
                <a:cs typeface="Times New Roman" pitchFamily="18" charset="0"/>
              </a:rPr>
              <a:t>I = Inteiro, R = Real, C = Caractere e L = Lógico</a:t>
            </a:r>
            <a:r>
              <a:rPr lang="pt-BR" sz="2800" dirty="0">
                <a:cs typeface="Times New Roman" pitchFamily="18" charset="0"/>
              </a:rPr>
              <a:t>):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a(   )  0	   b(   ) + 36	     c(   ) 0,3257	  d(   ) F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e(   )  1	   f(    ) “F” 	     g(   ) “+3257”	  h(   ) -1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i (   ) 0,0      j(  ) - 0,001	     k(   ) “-0,0”	  l (   ) “.F.” 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m(   ) “o”	  n(    ) + 0,05	     o(   ) “.V.”		  p(   ) 7/2 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q(   ) 32     r(   ) + 3257	     s(   ) V		  t (   ) -32 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u(   ) “A”	  v(   ) “abc”	     x(   ) -1,9E123	  z(   ) “0”</a:t>
            </a:r>
            <a:endParaRPr lang="pt-BR" dirty="0">
              <a:cs typeface="Times New Roman" pitchFamily="18" charset="0"/>
            </a:endParaRP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endParaRPr lang="pt-BR" dirty="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A740B5-5DCC-4604-995D-F7ED38F121F2}" type="slidenum">
              <a:rPr lang="pt-BR"/>
              <a:pPr/>
              <a:t>63</a:t>
            </a:fld>
            <a:endParaRPr lang="pt-B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rial" pitchFamily="34" charset="0"/>
                <a:cs typeface="Times New Roman" pitchFamily="18" charset="0"/>
              </a:rPr>
              <a:t>Atividade 3 - Respostas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sz="2800" dirty="0">
                <a:cs typeface="Times New Roman" pitchFamily="18" charset="0"/>
              </a:rPr>
              <a:t>Classifique os dados de acordo com o seu tipo, sendo </a:t>
            </a:r>
            <a:br>
              <a:rPr lang="pt-BR" sz="2800" dirty="0">
                <a:cs typeface="Times New Roman" pitchFamily="18" charset="0"/>
              </a:rPr>
            </a:br>
            <a:r>
              <a:rPr lang="pt-BR" sz="2800" dirty="0">
                <a:cs typeface="Times New Roman" pitchFamily="18" charset="0"/>
              </a:rPr>
              <a:t>(</a:t>
            </a:r>
            <a:r>
              <a:rPr lang="pt-BR" sz="2400" dirty="0">
                <a:cs typeface="Times New Roman" pitchFamily="18" charset="0"/>
              </a:rPr>
              <a:t>I = Inteiro, R = Real, C = Caractere e L = Lógico</a:t>
            </a:r>
            <a:r>
              <a:rPr lang="pt-BR" sz="2800" dirty="0">
                <a:cs typeface="Times New Roman" pitchFamily="18" charset="0"/>
              </a:rPr>
              <a:t>):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a( I )  0	   b( I ) + 36	     c(R) 0,3257	  d(L) F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e( I )  1	   f(C) “F” 	     g(C) “+3257”	  h( I ) -1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i (R) 0,0      j(R) - 0,001	     k(C) “-0,0”		  l (C) “.F.” 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m(C) “o”	  n(R) + 0,05	     o(C) “.V.”		  p(R) 7/2 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q( I ) 32     r( I ) + 3257	     s(L) V		  t ( I ) -32 </a:t>
            </a:r>
          </a:p>
          <a:p>
            <a:pPr lvl="1">
              <a:lnSpc>
                <a:spcPct val="160000"/>
              </a:lnSpc>
              <a:buFont typeface="Wingdings" pitchFamily="2" charset="2"/>
              <a:buNone/>
            </a:pPr>
            <a:r>
              <a:rPr lang="pt-BR" sz="2400" dirty="0">
                <a:cs typeface="Times New Roman" pitchFamily="18" charset="0"/>
              </a:rPr>
              <a:t> u(C) “A”	  v(C) “abc”	     x(R) -1,9E123	  z(C) “0”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03893-A886-4B54-8AAB-BAC21BFBA20E}" type="slidenum">
              <a:rPr lang="pt-BR"/>
              <a:pPr/>
              <a:t>64</a:t>
            </a:fld>
            <a:endParaRPr lang="pt-BR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Constante e Variável 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>
              <a:lnSpc>
                <a:spcPct val="120000"/>
              </a:lnSpc>
            </a:pPr>
            <a:endParaRPr lang="pt-BR">
              <a:solidFill>
                <a:srgbClr val="FF3300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pt-BR">
                <a:solidFill>
                  <a:srgbClr val="FF3300"/>
                </a:solidFill>
                <a:cs typeface="Times New Roman" pitchFamily="18" charset="0"/>
              </a:rPr>
              <a:t>Constante</a:t>
            </a:r>
            <a:r>
              <a:rPr lang="pt-BR">
                <a:cs typeface="Times New Roman" pitchFamily="18" charset="0"/>
              </a:rPr>
              <a:t> é um identificador que representa valores constantes, ou seja, que não variam no decorrer do algoritmo.</a:t>
            </a:r>
            <a:endParaRPr lang="pt-BR">
              <a:cs typeface="Times New Roman" pitchFamily="18" charset="0"/>
              <a:sym typeface="Wingdings" pitchFamily="2" charset="2"/>
            </a:endParaRPr>
          </a:p>
          <a:p>
            <a:pPr lvl="1">
              <a:lnSpc>
                <a:spcPct val="120000"/>
              </a:lnSpc>
            </a:pPr>
            <a:r>
              <a:rPr lang="pt-BR">
                <a:cs typeface="Times New Roman" pitchFamily="18" charset="0"/>
              </a:rPr>
              <a:t>Seu uso poupa tempo quando tem que alterar o seu valor no algoritmo.</a:t>
            </a:r>
          </a:p>
          <a:p>
            <a:pPr lvl="2">
              <a:lnSpc>
                <a:spcPct val="120000"/>
              </a:lnSpc>
            </a:pPr>
            <a:r>
              <a:rPr lang="pt-BR">
                <a:cs typeface="Times New Roman" pitchFamily="18" charset="0"/>
              </a:rPr>
              <a:t>Ao trocar o valor de uma constante, todas as instruções que a usam irão manipular, automaticamente, o novo valor.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19F77-EFF8-47AA-821B-7C6C8F4669B7}" type="slidenum">
              <a:rPr lang="pt-BR"/>
              <a:pPr/>
              <a:t>65</a:t>
            </a:fld>
            <a:endParaRPr lang="pt-B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Variável e Constante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pt-BR">
                <a:solidFill>
                  <a:srgbClr val="FF3300"/>
                </a:solidFill>
                <a:cs typeface="Times New Roman" pitchFamily="18" charset="0"/>
              </a:rPr>
              <a:t>Variável</a:t>
            </a:r>
            <a:r>
              <a:rPr lang="pt-BR">
                <a:cs typeface="Times New Roman" pitchFamily="18" charset="0"/>
              </a:rPr>
              <a:t> é um </a:t>
            </a:r>
            <a:r>
              <a:rPr lang="pt-BR">
                <a:solidFill>
                  <a:srgbClr val="FF3300"/>
                </a:solidFill>
                <a:cs typeface="Times New Roman" pitchFamily="18" charset="0"/>
              </a:rPr>
              <a:t>endereço físico</a:t>
            </a:r>
            <a:r>
              <a:rPr lang="pt-BR">
                <a:cs typeface="Times New Roman" pitchFamily="18" charset="0"/>
              </a:rPr>
              <a:t> da memória principal, que é representado por um </a:t>
            </a:r>
            <a:r>
              <a:rPr lang="pt-BR">
                <a:solidFill>
                  <a:srgbClr val="FF3300"/>
                </a:solidFill>
                <a:cs typeface="Times New Roman" pitchFamily="18" charset="0"/>
              </a:rPr>
              <a:t>identificador </a:t>
            </a:r>
            <a:r>
              <a:rPr lang="pt-BR">
                <a:cs typeface="Times New Roman" pitchFamily="18" charset="0"/>
              </a:rPr>
              <a:t>que, ao longo do seu tempo de existência, pode armazenar vários </a:t>
            </a:r>
            <a:r>
              <a:rPr lang="pt-BR">
                <a:solidFill>
                  <a:srgbClr val="FF3300"/>
                </a:solidFill>
                <a:cs typeface="Times New Roman" pitchFamily="18" charset="0"/>
              </a:rPr>
              <a:t>conteúdos</a:t>
            </a:r>
            <a:r>
              <a:rPr lang="pt-BR">
                <a:cs typeface="Times New Roman" pitchFamily="18" charset="0"/>
              </a:rPr>
              <a:t> de um único </a:t>
            </a:r>
            <a:r>
              <a:rPr lang="pt-BR">
                <a:solidFill>
                  <a:srgbClr val="FF3300"/>
                </a:solidFill>
                <a:cs typeface="Times New Roman" pitchFamily="18" charset="0"/>
              </a:rPr>
              <a:t>tipo</a:t>
            </a:r>
            <a:r>
              <a:rPr lang="pt-BR">
                <a:cs typeface="Times New Roman" pitchFamily="18" charset="0"/>
              </a:rPr>
              <a:t> pré-determinado.</a:t>
            </a:r>
            <a:endParaRPr lang="pt-BR">
              <a:solidFill>
                <a:srgbClr val="FF3300"/>
              </a:solidFill>
              <a:cs typeface="Times New Roman" pitchFamily="18" charset="0"/>
            </a:endParaRP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7F87C-AB43-47EA-980F-B9A1D107CF71}" type="slidenum">
              <a:rPr lang="pt-BR"/>
              <a:pPr/>
              <a:t>66</a:t>
            </a:fld>
            <a:endParaRPr lang="pt-BR"/>
          </a:p>
        </p:txBody>
      </p:sp>
      <p:graphicFrame>
        <p:nvGraphicFramePr>
          <p:cNvPr id="363524" name="Object 4"/>
          <p:cNvGraphicFramePr>
            <a:graphicFrameLocks noChangeAspect="1"/>
          </p:cNvGraphicFramePr>
          <p:nvPr/>
        </p:nvGraphicFramePr>
        <p:xfrm>
          <a:off x="-2051050" y="4231853"/>
          <a:ext cx="11771313" cy="2149475"/>
        </p:xfrm>
        <a:graphic>
          <a:graphicData uri="http://schemas.openxmlformats.org/presentationml/2006/ole">
            <p:oleObj spid="_x0000_s2050" name="Documento" r:id="rId3" imgW="5708880" imgH="104256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Variável e Constante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Simplificando...</a:t>
            </a:r>
          </a:p>
          <a:p>
            <a:pPr lvl="1"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Considere que a memória principal do seu computador é um armário, onde cada gaveta é a uma variável.</a:t>
            </a:r>
          </a:p>
          <a:p>
            <a:pPr lvl="1">
              <a:lnSpc>
                <a:spcPct val="120000"/>
              </a:lnSpc>
            </a:pPr>
            <a:endParaRPr lang="pt-BR">
              <a:cs typeface="Times New Roman" pitchFamily="18" charset="0"/>
            </a:endParaRP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8C197F-79B3-49A0-8F03-9C010E322057}" type="slidenum">
              <a:rPr lang="pt-BR"/>
              <a:pPr/>
              <a:t>67</a:t>
            </a:fld>
            <a:endParaRPr lang="pt-BR"/>
          </a:p>
        </p:txBody>
      </p:sp>
      <p:pic>
        <p:nvPicPr>
          <p:cNvPr id="365573" name="Picture 5" descr="j0280688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635896" y="2790825"/>
            <a:ext cx="3470275" cy="4067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Variável e Constante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idx="1"/>
          </p:nvPr>
        </p:nvSpPr>
        <p:spPr>
          <a:xfrm>
            <a:off x="22225" y="1066800"/>
            <a:ext cx="9359900" cy="5410200"/>
          </a:xfrm>
        </p:spPr>
        <p:txBody>
          <a:bodyPr/>
          <a:lstStyle/>
          <a:p>
            <a:pPr>
              <a:lnSpc>
                <a:spcPct val="40000"/>
              </a:lnSpc>
            </a:pPr>
            <a:endParaRPr lang="pt-BR" dirty="0">
              <a:cs typeface="Times New Roman" pitchFamily="18" charset="0"/>
            </a:endParaRPr>
          </a:p>
          <a:p>
            <a:r>
              <a:rPr lang="pt-BR" sz="2800" dirty="0">
                <a:cs typeface="Times New Roman" pitchFamily="18" charset="0"/>
              </a:rPr>
              <a:t>Declaração de Constantes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&lt;nome da constante&gt; = &lt;valor&gt;;</a:t>
            </a:r>
          </a:p>
          <a:p>
            <a:pPr lvl="1"/>
            <a:r>
              <a:rPr lang="pt-BR" sz="2400" dirty="0">
                <a:cs typeface="Arial" pitchFamily="34" charset="0"/>
              </a:rPr>
              <a:t> • </a:t>
            </a:r>
            <a:r>
              <a:rPr lang="pt-BR" sz="2400" dirty="0" err="1">
                <a:cs typeface="Arial" pitchFamily="34" charset="0"/>
              </a:rPr>
              <a:t>•</a:t>
            </a:r>
            <a:r>
              <a:rPr lang="pt-BR" sz="2400" dirty="0">
                <a:cs typeface="Arial" pitchFamily="34" charset="0"/>
              </a:rPr>
              <a:t> </a:t>
            </a:r>
            <a:r>
              <a:rPr lang="pt-BR" sz="2400" dirty="0" err="1">
                <a:cs typeface="Arial" pitchFamily="34" charset="0"/>
              </a:rPr>
              <a:t>•</a:t>
            </a:r>
            <a:endParaRPr lang="pt-BR" sz="2400" dirty="0">
              <a:cs typeface="Times New Roman" pitchFamily="18" charset="0"/>
            </a:endParaRPr>
          </a:p>
          <a:p>
            <a:pPr lvl="1"/>
            <a:r>
              <a:rPr lang="pt-BR" sz="2400" dirty="0">
                <a:cs typeface="Times New Roman" pitchFamily="18" charset="0"/>
              </a:rPr>
              <a:t>	&lt;nome da constante&gt; = &lt;valor&gt;;</a:t>
            </a:r>
          </a:p>
          <a:p>
            <a:pPr>
              <a:lnSpc>
                <a:spcPct val="60000"/>
              </a:lnSpc>
            </a:pPr>
            <a:endParaRPr lang="pt-BR" sz="2800" dirty="0">
              <a:cs typeface="Times New Roman" pitchFamily="18" charset="0"/>
            </a:endParaRPr>
          </a:p>
          <a:p>
            <a:r>
              <a:rPr lang="pt-BR" sz="2800" dirty="0">
                <a:cs typeface="Times New Roman" pitchFamily="18" charset="0"/>
              </a:rPr>
              <a:t>Declaração de Variáveis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&lt;</a:t>
            </a:r>
            <a:r>
              <a:rPr lang="pt-BR" sz="2400" i="1" dirty="0">
                <a:cs typeface="Times New Roman" pitchFamily="18" charset="0"/>
              </a:rPr>
              <a:t>tipo de dado</a:t>
            </a:r>
            <a:r>
              <a:rPr lang="pt-BR" sz="2400" dirty="0">
                <a:cs typeface="Times New Roman" pitchFamily="18" charset="0"/>
              </a:rPr>
              <a:t>:&gt;&lt;</a:t>
            </a:r>
            <a:r>
              <a:rPr lang="pt-BR" sz="2400" i="1" dirty="0">
                <a:cs typeface="Times New Roman" pitchFamily="18" charset="0"/>
              </a:rPr>
              <a:t>var1, ..., </a:t>
            </a:r>
            <a:r>
              <a:rPr lang="pt-BR" sz="2400" i="1" dirty="0" err="1">
                <a:cs typeface="Times New Roman" pitchFamily="18" charset="0"/>
              </a:rPr>
              <a:t>varN</a:t>
            </a:r>
            <a:r>
              <a:rPr lang="pt-BR" sz="2400" dirty="0">
                <a:cs typeface="Times New Roman" pitchFamily="18" charset="0"/>
              </a:rPr>
              <a:t>&gt;;</a:t>
            </a:r>
          </a:p>
          <a:p>
            <a:pPr lvl="1"/>
            <a:r>
              <a:rPr lang="pt-BR" sz="2400" dirty="0">
                <a:cs typeface="Arial" pitchFamily="34" charset="0"/>
              </a:rPr>
              <a:t> • </a:t>
            </a:r>
            <a:r>
              <a:rPr lang="pt-BR" sz="2400" dirty="0" err="1">
                <a:cs typeface="Arial" pitchFamily="34" charset="0"/>
              </a:rPr>
              <a:t>•</a:t>
            </a:r>
            <a:r>
              <a:rPr lang="pt-BR" sz="2400" dirty="0">
                <a:cs typeface="Arial" pitchFamily="34" charset="0"/>
              </a:rPr>
              <a:t> </a:t>
            </a:r>
            <a:r>
              <a:rPr lang="pt-BR" sz="2400" dirty="0" err="1">
                <a:cs typeface="Arial" pitchFamily="34" charset="0"/>
              </a:rPr>
              <a:t>•</a:t>
            </a:r>
            <a:endParaRPr lang="pt-BR" sz="2400" dirty="0">
              <a:cs typeface="Arial" pitchFamily="34" charset="0"/>
            </a:endParaRPr>
          </a:p>
          <a:p>
            <a:pPr lvl="1"/>
            <a:r>
              <a:rPr lang="pt-BR" sz="2400" dirty="0">
                <a:cs typeface="Times New Roman" pitchFamily="18" charset="0"/>
              </a:rPr>
              <a:t>&lt;</a:t>
            </a:r>
            <a:r>
              <a:rPr lang="pt-BR" sz="2400" i="1" dirty="0">
                <a:cs typeface="Times New Roman" pitchFamily="18" charset="0"/>
              </a:rPr>
              <a:t>tipo de dado</a:t>
            </a:r>
            <a:r>
              <a:rPr lang="pt-BR" sz="2400" dirty="0">
                <a:cs typeface="Times New Roman" pitchFamily="18" charset="0"/>
              </a:rPr>
              <a:t>:&gt;&lt;</a:t>
            </a:r>
            <a:r>
              <a:rPr lang="pt-BR" sz="2400" i="1" dirty="0">
                <a:cs typeface="Times New Roman" pitchFamily="18" charset="0"/>
              </a:rPr>
              <a:t>var1, ..., </a:t>
            </a:r>
            <a:r>
              <a:rPr lang="pt-BR" sz="2400" i="1" dirty="0" err="1">
                <a:cs typeface="Times New Roman" pitchFamily="18" charset="0"/>
              </a:rPr>
              <a:t>varN</a:t>
            </a:r>
            <a:r>
              <a:rPr lang="pt-BR" sz="2400" dirty="0">
                <a:cs typeface="Times New Roman" pitchFamily="18" charset="0"/>
              </a:rPr>
              <a:t>&gt;;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3FA41-15B1-4205-8B41-99AC64BE6FD2}" type="slidenum">
              <a:rPr lang="pt-BR"/>
              <a:pPr/>
              <a:t>68</a:t>
            </a:fld>
            <a:endParaRPr lang="pt-BR"/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1066800" y="5589240"/>
            <a:ext cx="7178675" cy="8953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endParaRPr lang="pt-BR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   Obs: Declarar as constantes antes das variáveis   </a:t>
            </a:r>
          </a:p>
          <a:p>
            <a:pPr>
              <a:lnSpc>
                <a:spcPct val="60000"/>
              </a:lnSpc>
            </a:pPr>
            <a:endParaRPr lang="pt-BR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Variável e Constante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r>
              <a:rPr lang="pt-BR" sz="2800" dirty="0">
                <a:cs typeface="Times New Roman" pitchFamily="18" charset="0"/>
              </a:rPr>
              <a:t>Exemplos corretos:</a:t>
            </a:r>
          </a:p>
          <a:p>
            <a:pPr lvl="1" algn="just"/>
            <a:r>
              <a:rPr lang="pt-BR" sz="2400" dirty="0">
                <a:cs typeface="Courier New" pitchFamily="49" charset="0"/>
              </a:rPr>
              <a:t>VAR</a:t>
            </a:r>
          </a:p>
          <a:p>
            <a:pPr lvl="1" algn="just"/>
            <a:r>
              <a:rPr lang="pt-BR" sz="2400" dirty="0">
                <a:cs typeface="Courier New" pitchFamily="49" charset="0"/>
              </a:rPr>
              <a:t>	Real: </a:t>
            </a:r>
            <a:r>
              <a:rPr lang="pt-BR" sz="2400" dirty="0" err="1">
                <a:cs typeface="Courier New" pitchFamily="49" charset="0"/>
              </a:rPr>
              <a:t>notaMédia</a:t>
            </a:r>
            <a:r>
              <a:rPr lang="pt-BR" sz="2400" dirty="0">
                <a:cs typeface="Courier New" pitchFamily="49" charset="0"/>
              </a:rPr>
              <a:t>, Salário;</a:t>
            </a:r>
            <a:endParaRPr lang="pt-BR" sz="2400" dirty="0">
              <a:cs typeface="Times New Roman" pitchFamily="18" charset="0"/>
            </a:endParaRPr>
          </a:p>
          <a:p>
            <a:pPr lvl="1" algn="just"/>
            <a:r>
              <a:rPr lang="pt-BR" sz="2400" dirty="0">
                <a:cs typeface="Courier New" pitchFamily="49" charset="0"/>
              </a:rPr>
              <a:t>	Inteiro: contador;</a:t>
            </a:r>
            <a:endParaRPr lang="pt-BR" sz="2400" dirty="0">
              <a:cs typeface="Times New Roman" pitchFamily="18" charset="0"/>
            </a:endParaRPr>
          </a:p>
          <a:p>
            <a:pPr lvl="1" algn="just"/>
            <a:r>
              <a:rPr lang="pt-BR" sz="2400" dirty="0">
                <a:cs typeface="Courier New" pitchFamily="49" charset="0"/>
              </a:rPr>
              <a:t>	Lógico: achou;</a:t>
            </a:r>
            <a:endParaRPr lang="pt-BR" sz="2400" dirty="0">
              <a:cs typeface="Times New Roman" pitchFamily="18" charset="0"/>
            </a:endParaRPr>
          </a:p>
          <a:p>
            <a:pPr lvl="1" algn="just"/>
            <a:r>
              <a:rPr lang="pt-BR" sz="2400" dirty="0">
                <a:cs typeface="Courier New" pitchFamily="49" charset="0"/>
              </a:rPr>
              <a:t>	Caractere: nome, sexo;</a:t>
            </a:r>
            <a:endParaRPr lang="pt-BR" sz="2400" dirty="0">
              <a:cs typeface="Times New Roman" pitchFamily="18" charset="0"/>
            </a:endParaRPr>
          </a:p>
          <a:p>
            <a:pPr lvl="1" algn="just"/>
            <a:endParaRPr lang="pt-BR" sz="2400" dirty="0">
              <a:cs typeface="Courier New" pitchFamily="49" charset="0"/>
            </a:endParaRPr>
          </a:p>
          <a:p>
            <a:pPr lvl="1" algn="just"/>
            <a:r>
              <a:rPr lang="en-US" sz="2400" dirty="0">
                <a:cs typeface="Courier New" pitchFamily="49" charset="0"/>
              </a:rPr>
              <a:t>CONST  </a:t>
            </a:r>
          </a:p>
          <a:p>
            <a:pPr lvl="1" algn="just"/>
            <a:r>
              <a:rPr lang="en-US" sz="2400" dirty="0">
                <a:cs typeface="Courier New" pitchFamily="49" charset="0"/>
              </a:rPr>
              <a:t>	PI = 3.1416 ; </a:t>
            </a:r>
          </a:p>
          <a:p>
            <a:pPr lvl="1" algn="just"/>
            <a:r>
              <a:rPr lang="en-US" sz="2400" dirty="0">
                <a:cs typeface="Courier New" pitchFamily="49" charset="0"/>
              </a:rPr>
              <a:t>	MAX = 10 ; </a:t>
            </a:r>
          </a:p>
          <a:p>
            <a:pPr lvl="1" algn="just"/>
            <a:r>
              <a:rPr lang="en-US" sz="2400" dirty="0">
                <a:cs typeface="Courier New" pitchFamily="49" charset="0"/>
              </a:rPr>
              <a:t>	OK = V;</a:t>
            </a:r>
          </a:p>
          <a:p>
            <a:pPr lvl="1" algn="just"/>
            <a:r>
              <a:rPr lang="en-US" sz="2400" dirty="0">
                <a:cs typeface="Courier New" pitchFamily="49" charset="0"/>
              </a:rPr>
              <a:t> </a:t>
            </a:r>
            <a:r>
              <a:rPr lang="pt-BR" sz="2400" dirty="0">
                <a:cs typeface="Times New Roman" pitchFamily="18" charset="0"/>
              </a:rPr>
              <a:t> </a:t>
            </a:r>
            <a:r>
              <a:rPr lang="en-US" sz="2400" dirty="0">
                <a:cs typeface="Courier New" pitchFamily="49" charset="0"/>
              </a:rPr>
              <a:t>País = “</a:t>
            </a:r>
            <a:r>
              <a:rPr lang="en-US" sz="2400" dirty="0" err="1">
                <a:cs typeface="Courier New" pitchFamily="49" charset="0"/>
              </a:rPr>
              <a:t>Brasil</a:t>
            </a:r>
            <a:r>
              <a:rPr lang="en-US" sz="2400" dirty="0">
                <a:cs typeface="Courier New" pitchFamily="49" charset="0"/>
              </a:rPr>
              <a:t>”;</a:t>
            </a:r>
          </a:p>
          <a:p>
            <a:pPr lvl="1" algn="just"/>
            <a:endParaRPr lang="pt-BR" dirty="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CFEB7-629F-45DC-A402-AC4E6C464074}" type="slidenum">
              <a:rPr lang="pt-BR"/>
              <a:pPr/>
              <a:t>69</a:t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Ementa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Fundamentos da construção de algoritmos e programas.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Ambientes de programação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Conceitos básicos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Dados estruturados: listas, cadeias, dicionários, </a:t>
            </a:r>
            <a:r>
              <a:rPr lang="pt-BR" sz="2400" dirty="0" err="1" smtClean="0"/>
              <a:t>tuplas</a:t>
            </a:r>
            <a:r>
              <a:rPr lang="pt-BR" sz="2400" dirty="0" smtClean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Subprogramas: funções, procedimentos.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Parâmetros locais e globais. Recursão.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Algoritmos de Ordenação e Pesquisa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Complexidade temporal de algoritmos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Introdução a programação orientada a eventos, a objetos e a aspectos. 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/>
              <a:t>Projeto: desenvolvimento de um programa de porte médio.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Arial" pitchFamily="34" charset="0"/>
                <a:cs typeface="Times New Roman" pitchFamily="18" charset="0"/>
              </a:rPr>
              <a:t>Variável e Constante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r>
              <a:rPr lang="pt-BR" sz="2800" dirty="0">
                <a:cs typeface="Times New Roman" pitchFamily="18" charset="0"/>
              </a:rPr>
              <a:t>Exemplos incorretos:</a:t>
            </a:r>
          </a:p>
          <a:p>
            <a:pPr lvl="1" algn="just"/>
            <a:r>
              <a:rPr lang="pt-BR" sz="2400" dirty="0">
                <a:cs typeface="Courier New" pitchFamily="49" charset="0"/>
              </a:rPr>
              <a:t>VAR</a:t>
            </a:r>
          </a:p>
          <a:p>
            <a:pPr lvl="1" algn="just"/>
            <a:r>
              <a:rPr lang="pt-BR" sz="2400" dirty="0">
                <a:cs typeface="Courier New" pitchFamily="49" charset="0"/>
              </a:rPr>
              <a:t>	Real: achou?, 13°Salário;</a:t>
            </a:r>
            <a:endParaRPr lang="pt-BR" sz="2400" dirty="0">
              <a:cs typeface="Times New Roman" pitchFamily="18" charset="0"/>
            </a:endParaRPr>
          </a:p>
          <a:p>
            <a:pPr lvl="1" algn="just"/>
            <a:r>
              <a:rPr lang="pt-BR" sz="2400" dirty="0">
                <a:cs typeface="Courier New" pitchFamily="49" charset="0"/>
              </a:rPr>
              <a:t>	Inteiro: #contador;</a:t>
            </a:r>
            <a:endParaRPr lang="pt-BR" sz="2400" dirty="0">
              <a:cs typeface="Times New Roman" pitchFamily="18" charset="0"/>
            </a:endParaRPr>
          </a:p>
          <a:p>
            <a:pPr lvl="1" algn="just"/>
            <a:r>
              <a:rPr lang="pt-BR" sz="2400" dirty="0">
                <a:cs typeface="Courier New" pitchFamily="49" charset="0"/>
              </a:rPr>
              <a:t>	Lógico: sobre nome;</a:t>
            </a:r>
            <a:endParaRPr lang="pt-BR" sz="2400" dirty="0">
              <a:cs typeface="Times New Roman" pitchFamily="18" charset="0"/>
            </a:endParaRPr>
          </a:p>
          <a:p>
            <a:pPr lvl="1" algn="just"/>
            <a:r>
              <a:rPr lang="pt-BR" sz="2400" dirty="0">
                <a:cs typeface="Courier New" pitchFamily="49" charset="0"/>
              </a:rPr>
              <a:t>	Caractere: primeira nota, masculino/feminino;</a:t>
            </a:r>
          </a:p>
          <a:p>
            <a:pPr lvl="1" algn="just"/>
            <a:endParaRPr lang="pt-BR" sz="2400" dirty="0">
              <a:cs typeface="Courier New" pitchFamily="49" charset="0"/>
            </a:endParaRPr>
          </a:p>
          <a:p>
            <a:pPr lvl="1" algn="just"/>
            <a:r>
              <a:rPr lang="en-US" sz="2400" dirty="0">
                <a:cs typeface="Courier New" pitchFamily="49" charset="0"/>
              </a:rPr>
              <a:t>CONST  </a:t>
            </a:r>
          </a:p>
          <a:p>
            <a:pPr lvl="1" algn="just"/>
            <a:r>
              <a:rPr lang="en-US" sz="2400" dirty="0">
                <a:cs typeface="Courier New" pitchFamily="49" charset="0"/>
              </a:rPr>
              <a:t>	_PI = 3.1416 ; </a:t>
            </a:r>
          </a:p>
          <a:p>
            <a:pPr lvl="1" algn="just"/>
            <a:r>
              <a:rPr lang="en-US" sz="2400" dirty="0">
                <a:cs typeface="Courier New" pitchFamily="49" charset="0"/>
              </a:rPr>
              <a:t>	Km/h = 80 ; </a:t>
            </a:r>
          </a:p>
          <a:p>
            <a:pPr lvl="1" algn="just"/>
            <a:r>
              <a:rPr lang="en-US" sz="2400" dirty="0">
                <a:cs typeface="Courier New" pitchFamily="49" charset="0"/>
              </a:rPr>
              <a:t>	OK! = V;</a:t>
            </a:r>
          </a:p>
          <a:p>
            <a:pPr lvl="1" algn="just"/>
            <a:r>
              <a:rPr lang="en-US" sz="2400" dirty="0">
                <a:cs typeface="Courier New" pitchFamily="49" charset="0"/>
              </a:rPr>
              <a:t>  País </a:t>
            </a:r>
            <a:r>
              <a:rPr lang="en-US" sz="2400" dirty="0" err="1">
                <a:cs typeface="Courier New" pitchFamily="49" charset="0"/>
              </a:rPr>
              <a:t>Padrão</a:t>
            </a:r>
            <a:r>
              <a:rPr lang="en-US" sz="2400" dirty="0">
                <a:cs typeface="Courier New" pitchFamily="49" charset="0"/>
              </a:rPr>
              <a:t> = “</a:t>
            </a:r>
            <a:r>
              <a:rPr lang="en-US" sz="2400" dirty="0" err="1">
                <a:cs typeface="Courier New" pitchFamily="49" charset="0"/>
              </a:rPr>
              <a:t>Brasil</a:t>
            </a:r>
            <a:r>
              <a:rPr lang="en-US" sz="2400" dirty="0">
                <a:cs typeface="Courier New" pitchFamily="49" charset="0"/>
              </a:rPr>
              <a:t>”</a:t>
            </a:r>
            <a:endParaRPr lang="pt-BR" dirty="0">
              <a:cs typeface="Courier New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B42A2F-335C-4EF1-91E8-D46BDEB86B89}" type="slidenum">
              <a:rPr lang="pt-BR"/>
              <a:pPr/>
              <a:t>70</a:t>
            </a:fld>
            <a:endParaRPr lang="pt-BR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Times New Roman" pitchFamily="18" charset="0"/>
              </a:rPr>
              <a:t>Atividade 4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066800"/>
            <a:ext cx="9055100" cy="5486400"/>
          </a:xfrm>
        </p:spPr>
        <p:txBody>
          <a:bodyPr/>
          <a:lstStyle/>
          <a:p>
            <a:pPr marL="495300" indent="-495300" algn="just">
              <a:buFont typeface="Wingdings" pitchFamily="2" charset="2"/>
              <a:buNone/>
            </a:pPr>
            <a:r>
              <a:rPr lang="pt-BR" sz="2800" dirty="0">
                <a:cs typeface="Times New Roman" pitchFamily="18" charset="0"/>
              </a:rPr>
              <a:t>1) Escreva a declaração das variáveis abaixo: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dólar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sexo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 err="1">
                <a:cs typeface="Times New Roman" pitchFamily="18" charset="0"/>
              </a:rPr>
              <a:t>cpf</a:t>
            </a:r>
            <a:endParaRPr lang="pt-BR" sz="2400" dirty="0">
              <a:cs typeface="Times New Roman" pitchFamily="18" charset="0"/>
            </a:endParaRP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nota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idade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fumante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raça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quantidade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média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escolaridade</a:t>
            </a:r>
          </a:p>
          <a:p>
            <a:pPr marL="914400" lvl="1" indent="-457200" algn="just">
              <a:buSzTx/>
              <a:buFont typeface="Wingdings" pitchFamily="2" charset="2"/>
              <a:buAutoNum type="alphaLcParenR"/>
            </a:pPr>
            <a:r>
              <a:rPr lang="pt-BR" sz="2400" dirty="0">
                <a:cs typeface="Times New Roman" pitchFamily="18" charset="0"/>
              </a:rPr>
              <a:t>universitário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078B2-30D6-4599-9B84-5C908744609E}" type="slidenum">
              <a:rPr lang="pt-BR"/>
              <a:pPr/>
              <a:t>71</a:t>
            </a:fld>
            <a:endParaRPr lang="pt-BR"/>
          </a:p>
        </p:txBody>
      </p:sp>
      <p:pic>
        <p:nvPicPr>
          <p:cNvPr id="384004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16016" y="1628800"/>
            <a:ext cx="3219450" cy="48291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Expressões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sz="2800" dirty="0">
                <a:cs typeface="Times New Roman" pitchFamily="18" charset="0"/>
              </a:rPr>
              <a:t>Uma expressão é uma fórmula para processamento de um valor.</a:t>
            </a:r>
          </a:p>
          <a:p>
            <a:pPr>
              <a:lnSpc>
                <a:spcPct val="110000"/>
              </a:lnSpc>
            </a:pPr>
            <a:r>
              <a:rPr lang="pt-BR" sz="2800" dirty="0">
                <a:cs typeface="Times New Roman" pitchFamily="18" charset="0"/>
              </a:rPr>
              <a:t>As principais expressões são as seguintes: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Aritméticas: Retornam um valor numérico (inteiro ou real). </a:t>
            </a:r>
          </a:p>
          <a:p>
            <a:pPr lvl="2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EX: 10+(3+1)/2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Lógicas: Retornam um valor lógico V ou F.</a:t>
            </a:r>
          </a:p>
          <a:p>
            <a:pPr lvl="2">
              <a:lnSpc>
                <a:spcPct val="110000"/>
              </a:lnSpc>
            </a:pPr>
            <a:r>
              <a:rPr lang="pt-BR" sz="2000" dirty="0">
                <a:cs typeface="Times New Roman" pitchFamily="18" charset="0"/>
              </a:rPr>
              <a:t>EX</a:t>
            </a:r>
            <a:r>
              <a:rPr lang="pt-BR" sz="2000" dirty="0">
                <a:cs typeface="Times New Roman" pitchFamily="18" charset="0"/>
                <a:sym typeface="Wingdings" pitchFamily="2" charset="2"/>
              </a:rPr>
              <a:t>: (3=2+1) e (3&gt;2) </a:t>
            </a:r>
          </a:p>
          <a:p>
            <a:pPr>
              <a:lnSpc>
                <a:spcPct val="110000"/>
              </a:lnSpc>
            </a:pPr>
            <a:endParaRPr lang="pt-BR" sz="2800" dirty="0"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pt-BR" sz="2400" dirty="0" err="1">
                <a:cs typeface="Times New Roman" pitchFamily="18" charset="0"/>
              </a:rPr>
              <a:t>Obs</a:t>
            </a:r>
            <a:r>
              <a:rPr lang="pt-BR" sz="2400" dirty="0">
                <a:cs typeface="Times New Roman" pitchFamily="18" charset="0"/>
              </a:rPr>
              <a:t>: Ter atenção com as prioridades dos operadores !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3+2*2 = 7</a:t>
            </a:r>
          </a:p>
          <a:p>
            <a:pPr lvl="1">
              <a:lnSpc>
                <a:spcPct val="110000"/>
              </a:lnSpc>
            </a:pPr>
            <a:r>
              <a:rPr lang="pt-BR" sz="2400" dirty="0">
                <a:cs typeface="Times New Roman" pitchFamily="18" charset="0"/>
              </a:rPr>
              <a:t>(3+2)*2 = 10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1EF2F-669D-4F8C-84C9-432829C0CAC9}" type="slidenum">
              <a:rPr lang="pt-BR"/>
              <a:pPr/>
              <a:t>72</a:t>
            </a:fld>
            <a:endParaRPr lang="pt-BR"/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3131840" y="5661248"/>
            <a:ext cx="5441950" cy="48895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>
                <a:solidFill>
                  <a:schemeClr val="bg1"/>
                </a:solidFill>
                <a:latin typeface="Arial" pitchFamily="34" charset="0"/>
                <a:cs typeface="Times New Roman" pitchFamily="18" charset="0"/>
              </a:rPr>
              <a:t>  Use corretamente os parênteses! 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Expressões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Expressões consistem de </a:t>
            </a:r>
            <a:r>
              <a:rPr lang="pt-BR" dirty="0" err="1">
                <a:cs typeface="Times New Roman" pitchFamily="18" charset="0"/>
              </a:rPr>
              <a:t>operandos</a:t>
            </a:r>
            <a:r>
              <a:rPr lang="pt-BR" dirty="0">
                <a:cs typeface="Times New Roman" pitchFamily="18" charset="0"/>
              </a:rPr>
              <a:t> e operadores</a:t>
            </a:r>
            <a:r>
              <a:rPr lang="pt-BR" dirty="0" smtClean="0">
                <a:cs typeface="Times New Roman" pitchFamily="18" charset="0"/>
              </a:rPr>
              <a:t>.</a:t>
            </a:r>
            <a:endParaRPr lang="pt-BR" dirty="0">
              <a:cs typeface="Times New Roman" pitchFamily="18" charset="0"/>
            </a:endParaRPr>
          </a:p>
          <a:p>
            <a:pPr lvl="1">
              <a:lnSpc>
                <a:spcPct val="110000"/>
              </a:lnSpc>
            </a:pPr>
            <a:r>
              <a:rPr lang="pt-BR" dirty="0" err="1">
                <a:cs typeface="Times New Roman" pitchFamily="18" charset="0"/>
              </a:rPr>
              <a:t>Operandos</a:t>
            </a:r>
            <a:r>
              <a:rPr lang="pt-BR" dirty="0">
                <a:cs typeface="Times New Roman" pitchFamily="18" charset="0"/>
              </a:rPr>
              <a:t> são os elementos de uma expressão que sofrem uma ação.</a:t>
            </a:r>
          </a:p>
          <a:p>
            <a:pPr lvl="2">
              <a:lnSpc>
                <a:spcPct val="110000"/>
              </a:lnSpc>
            </a:pPr>
            <a:r>
              <a:rPr lang="pt-BR" dirty="0">
                <a:cs typeface="Times New Roman" pitchFamily="18" charset="0"/>
              </a:rPr>
              <a:t>Ex: variáveis, constantes ou outras expressões</a:t>
            </a:r>
            <a:r>
              <a:rPr lang="pt-BR" dirty="0" smtClean="0">
                <a:cs typeface="Times New Roman" pitchFamily="18" charset="0"/>
              </a:rPr>
              <a:t>.</a:t>
            </a:r>
            <a:endParaRPr lang="pt-BR" dirty="0">
              <a:cs typeface="Times New Roman" pitchFamily="18" charset="0"/>
            </a:endParaRPr>
          </a:p>
          <a:p>
            <a:pPr lvl="1"/>
            <a:r>
              <a:rPr lang="pt-BR" dirty="0">
                <a:cs typeface="Times New Roman" pitchFamily="18" charset="0"/>
              </a:rPr>
              <a:t>Operadores são os elementos de uma expressão que realizam a ação.</a:t>
            </a:r>
          </a:p>
          <a:p>
            <a:pPr lvl="2"/>
            <a:r>
              <a:rPr lang="pt-BR" dirty="0">
                <a:cs typeface="Times New Roman" pitchFamily="18" charset="0"/>
              </a:rPr>
              <a:t>EX: aritméticos, lógicos e relacionais</a:t>
            </a:r>
            <a:r>
              <a:rPr lang="pt-BR" dirty="0" smtClean="0">
                <a:cs typeface="Times New Roman" pitchFamily="18" charset="0"/>
              </a:rPr>
              <a:t>.</a:t>
            </a:r>
            <a:endParaRPr lang="pt-BR" dirty="0">
              <a:cs typeface="Times New Roman" pitchFamily="18" charset="0"/>
            </a:endParaRPr>
          </a:p>
          <a:p>
            <a:pPr lvl="1"/>
            <a:r>
              <a:rPr lang="pt-BR" dirty="0">
                <a:cs typeface="Times New Roman" pitchFamily="18" charset="0"/>
              </a:rPr>
              <a:t>Na expressão 3 + 2 = 5, temos “3, 2 e 5” como </a:t>
            </a:r>
            <a:r>
              <a:rPr lang="pt-BR" dirty="0" err="1">
                <a:cs typeface="Times New Roman" pitchFamily="18" charset="0"/>
              </a:rPr>
              <a:t>operandos</a:t>
            </a:r>
            <a:r>
              <a:rPr lang="pt-BR" dirty="0">
                <a:cs typeface="Times New Roman" pitchFamily="18" charset="0"/>
              </a:rPr>
              <a:t> e  “+ e =” como operadores.</a:t>
            </a:r>
          </a:p>
          <a:p>
            <a:pPr lvl="1">
              <a:lnSpc>
                <a:spcPct val="110000"/>
              </a:lnSpc>
            </a:pPr>
            <a:endParaRPr lang="pt-BR" dirty="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14207-6CD1-4EC2-A3A8-8E2FBBAD9222}" type="slidenum">
              <a:rPr lang="pt-BR"/>
              <a:pPr/>
              <a:t>73</a:t>
            </a:fld>
            <a:endParaRPr lang="pt-BR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idx="1"/>
          </p:nvPr>
        </p:nvSpPr>
        <p:spPr>
          <a:xfrm>
            <a:off x="-22225" y="1143000"/>
            <a:ext cx="9283700" cy="5410200"/>
          </a:xfrm>
        </p:spPr>
        <p:txBody>
          <a:bodyPr/>
          <a:lstStyle/>
          <a:p>
            <a:pPr>
              <a:lnSpc>
                <a:spcPct val="60000"/>
              </a:lnSpc>
            </a:pPr>
            <a:endParaRPr lang="pt-BR" dirty="0">
              <a:cs typeface="Times New Roman" pitchFamily="18" charset="0"/>
            </a:endParaRPr>
          </a:p>
          <a:p>
            <a:r>
              <a:rPr lang="pt-BR" sz="2800" dirty="0">
                <a:cs typeface="Times New Roman" pitchFamily="18" charset="0"/>
              </a:rPr>
              <a:t>Os operadores podem ser classificados em: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Binários: atuam sobre dois </a:t>
            </a:r>
            <a:r>
              <a:rPr lang="pt-BR" sz="2400" dirty="0" err="1">
                <a:cs typeface="Times New Roman" pitchFamily="18" charset="0"/>
              </a:rPr>
              <a:t>operandos</a:t>
            </a:r>
            <a:r>
              <a:rPr lang="pt-BR" sz="2400" dirty="0">
                <a:cs typeface="Times New Roman" pitchFamily="18" charset="0"/>
              </a:rPr>
              <a:t>.</a:t>
            </a:r>
          </a:p>
          <a:p>
            <a:pPr lvl="2"/>
            <a:r>
              <a:rPr lang="pt-BR" sz="2000" dirty="0">
                <a:cs typeface="Times New Roman" pitchFamily="18" charset="0"/>
              </a:rPr>
              <a:t>Ex: operadores aritméticos básicos (+ - * /) 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Unários: atuam sobre um único operando.</a:t>
            </a:r>
          </a:p>
          <a:p>
            <a:pPr lvl="2"/>
            <a:r>
              <a:rPr lang="pt-BR" sz="2000" dirty="0">
                <a:cs typeface="Times New Roman" pitchFamily="18" charset="0"/>
              </a:rPr>
              <a:t>Ex.: o sinal de (-) na frente de um número para inverter seu sinal</a:t>
            </a:r>
            <a:r>
              <a:rPr lang="pt-BR" sz="2000" dirty="0" smtClean="0">
                <a:cs typeface="Times New Roman" pitchFamily="18" charset="0"/>
              </a:rPr>
              <a:t>.</a:t>
            </a:r>
            <a:endParaRPr lang="pt-BR" sz="2000" dirty="0"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pt-BR" sz="2800" dirty="0">
                <a:cs typeface="Times New Roman" pitchFamily="18" charset="0"/>
              </a:rPr>
              <a:t>Tipos de operadores da nossa linguagem: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Atribuição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Aritméticos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Relacionais</a:t>
            </a:r>
          </a:p>
          <a:p>
            <a:pPr lvl="1"/>
            <a:r>
              <a:rPr lang="pt-BR" sz="2400" dirty="0">
                <a:cs typeface="Times New Roman" pitchFamily="18" charset="0"/>
              </a:rPr>
              <a:t>Lógicos ou Booleanos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96B75-A4D7-49D2-BDB8-0AA4462A03F1}" type="slidenum">
              <a:rPr lang="pt-BR"/>
              <a:pPr/>
              <a:t>74</a:t>
            </a:fld>
            <a:endParaRPr lang="pt-BR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143000"/>
            <a:ext cx="9055100" cy="5410200"/>
          </a:xfrm>
        </p:spPr>
        <p:txBody>
          <a:bodyPr/>
          <a:lstStyle/>
          <a:p>
            <a:r>
              <a:rPr lang="pt-BR" dirty="0">
                <a:solidFill>
                  <a:srgbClr val="FF3300"/>
                </a:solidFill>
                <a:cs typeface="Times New Roman" pitchFamily="18" charset="0"/>
              </a:rPr>
              <a:t>Atribuição</a:t>
            </a:r>
            <a:r>
              <a:rPr lang="pt-BR" dirty="0">
                <a:cs typeface="Times New Roman" pitchFamily="18" charset="0"/>
              </a:rPr>
              <a:t>: serve para atribuir um valor a uma variável.</a:t>
            </a:r>
          </a:p>
          <a:p>
            <a:r>
              <a:rPr lang="pt-BR" dirty="0">
                <a:cs typeface="Times New Roman" pitchFamily="18" charset="0"/>
              </a:rPr>
              <a:t>Operador de atribuição “ </a:t>
            </a:r>
            <a:r>
              <a:rPr lang="pt-BR" dirty="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b="1" dirty="0">
                <a:solidFill>
                  <a:srgbClr val="FF3300"/>
                </a:solidFill>
                <a:cs typeface="Times New Roman" pitchFamily="18" charset="0"/>
              </a:rPr>
              <a:t> </a:t>
            </a:r>
            <a:r>
              <a:rPr lang="pt-BR" dirty="0">
                <a:cs typeface="Times New Roman" pitchFamily="18" charset="0"/>
              </a:rPr>
              <a:t>”</a:t>
            </a:r>
          </a:p>
          <a:p>
            <a:pPr lvl="1"/>
            <a:r>
              <a:rPr lang="pt-BR" dirty="0">
                <a:cs typeface="Times New Roman" pitchFamily="18" charset="0"/>
              </a:rPr>
              <a:t>EX:</a:t>
            </a:r>
          </a:p>
          <a:p>
            <a:pPr lvl="2"/>
            <a:r>
              <a:rPr lang="pt-BR" dirty="0">
                <a:cs typeface="Times New Roman" pitchFamily="18" charset="0"/>
              </a:rPr>
              <a:t>Nome </a:t>
            </a:r>
            <a:r>
              <a:rPr lang="pt-BR" dirty="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dirty="0">
                <a:cs typeface="Times New Roman" pitchFamily="18" charset="0"/>
              </a:rPr>
              <a:t> “Um nome”;</a:t>
            </a:r>
          </a:p>
          <a:p>
            <a:pPr lvl="2"/>
            <a:r>
              <a:rPr lang="pt-BR" dirty="0">
                <a:cs typeface="Times New Roman" pitchFamily="18" charset="0"/>
              </a:rPr>
              <a:t>Idade </a:t>
            </a:r>
            <a:r>
              <a:rPr lang="pt-BR" dirty="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dirty="0">
                <a:cs typeface="Times New Roman" pitchFamily="18" charset="0"/>
              </a:rPr>
              <a:t> 18;</a:t>
            </a:r>
          </a:p>
          <a:p>
            <a:pPr lvl="2"/>
            <a:r>
              <a:rPr lang="pt-BR" dirty="0">
                <a:cs typeface="Times New Roman" pitchFamily="18" charset="0"/>
              </a:rPr>
              <a:t>Casado </a:t>
            </a:r>
            <a:r>
              <a:rPr lang="pt-BR" dirty="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dirty="0">
                <a:cs typeface="Times New Roman" pitchFamily="18" charset="0"/>
              </a:rPr>
              <a:t> F;</a:t>
            </a:r>
          </a:p>
          <a:p>
            <a:pPr lvl="2"/>
            <a:r>
              <a:rPr lang="pt-BR" dirty="0">
                <a:cs typeface="Times New Roman" pitchFamily="18" charset="0"/>
              </a:rPr>
              <a:t>Salário </a:t>
            </a:r>
            <a:r>
              <a:rPr lang="pt-BR" dirty="0">
                <a:cs typeface="Times New Roman" pitchFamily="18" charset="0"/>
                <a:sym typeface="Wingdings" pitchFamily="2" charset="2"/>
              </a:rPr>
              <a:t></a:t>
            </a:r>
            <a:r>
              <a:rPr lang="pt-BR" dirty="0">
                <a:cs typeface="Times New Roman" pitchFamily="18" charset="0"/>
              </a:rPr>
              <a:t> 500,50</a:t>
            </a:r>
            <a:r>
              <a:rPr lang="pt-BR" dirty="0" smtClean="0">
                <a:cs typeface="Times New Roman" pitchFamily="18" charset="0"/>
              </a:rPr>
              <a:t>;</a:t>
            </a:r>
            <a:endParaRPr lang="pt-BR" dirty="0">
              <a:cs typeface="Times New Roman" pitchFamily="18" charset="0"/>
            </a:endParaRPr>
          </a:p>
          <a:p>
            <a:pPr lvl="1"/>
            <a:r>
              <a:rPr lang="pt-BR" dirty="0">
                <a:cs typeface="Times New Roman" pitchFamily="18" charset="0"/>
              </a:rPr>
              <a:t>A expressão do lado direito do operador é avaliada e seu resultado é armazenado na variável à esquerda. </a:t>
            </a:r>
          </a:p>
          <a:p>
            <a:pPr lvl="2" algn="just">
              <a:lnSpc>
                <a:spcPct val="110000"/>
              </a:lnSpc>
            </a:pPr>
            <a:r>
              <a:rPr lang="pt-BR" sz="2100" dirty="0" err="1">
                <a:cs typeface="Times New Roman" pitchFamily="18" charset="0"/>
              </a:rPr>
              <a:t>Obs</a:t>
            </a:r>
            <a:r>
              <a:rPr lang="pt-BR" sz="2100" dirty="0">
                <a:cs typeface="Times New Roman" pitchFamily="18" charset="0"/>
              </a:rPr>
              <a:t>: A expressão deve retornar o mesmo tipo da variável 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06180-B7B5-4E1A-88A6-40DDEEC95212}" type="slidenum">
              <a:rPr lang="pt-BR"/>
              <a:pPr/>
              <a:t>75</a:t>
            </a:fld>
            <a:endParaRPr lang="pt-BR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001713"/>
            <a:ext cx="8826500" cy="5627687"/>
          </a:xfrm>
        </p:spPr>
        <p:txBody>
          <a:bodyPr/>
          <a:lstStyle/>
          <a:p>
            <a:pPr>
              <a:lnSpc>
                <a:spcPct val="40000"/>
              </a:lnSpc>
            </a:pPr>
            <a:endParaRPr lang="pt-BR" dirty="0">
              <a:solidFill>
                <a:srgbClr val="FF3300"/>
              </a:solidFill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pt-BR" dirty="0">
                <a:solidFill>
                  <a:srgbClr val="FF3300"/>
                </a:solidFill>
                <a:cs typeface="Times New Roman" pitchFamily="18" charset="0"/>
              </a:rPr>
              <a:t>Aritméticos:</a:t>
            </a:r>
            <a:r>
              <a:rPr lang="pt-BR" dirty="0">
                <a:cs typeface="Times New Roman" pitchFamily="18" charset="0"/>
              </a:rPr>
              <a:t> são as operações aritméticas básicas</a:t>
            </a:r>
          </a:p>
          <a:p>
            <a:pPr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pt-BR" dirty="0">
              <a:cs typeface="Times New Roman" pitchFamily="18" charset="0"/>
            </a:endParaRPr>
          </a:p>
          <a:p>
            <a:pPr algn="just">
              <a:lnSpc>
                <a:spcPct val="60000"/>
              </a:lnSpc>
            </a:pPr>
            <a:endParaRPr lang="pt-BR" dirty="0">
              <a:cs typeface="Times New Roman" pitchFamily="18" charset="0"/>
            </a:endParaRPr>
          </a:p>
        </p:txBody>
      </p:sp>
      <p:sp>
        <p:nvSpPr>
          <p:cNvPr id="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44E6B-638F-412C-B058-733C9AAB4601}" type="slidenum">
              <a:rPr lang="pt-BR"/>
              <a:pPr/>
              <a:t>76</a:t>
            </a:fld>
            <a:endParaRPr lang="pt-BR" dirty="0"/>
          </a:p>
        </p:txBody>
      </p:sp>
      <p:graphicFrame>
        <p:nvGraphicFramePr>
          <p:cNvPr id="262148" name="Object 4"/>
          <p:cNvGraphicFramePr>
            <a:graphicFrameLocks noChangeAspect="1"/>
          </p:cNvGraphicFramePr>
          <p:nvPr/>
        </p:nvGraphicFramePr>
        <p:xfrm>
          <a:off x="98425" y="2367359"/>
          <a:ext cx="7472363" cy="4518025"/>
        </p:xfrm>
        <a:graphic>
          <a:graphicData uri="http://schemas.openxmlformats.org/presentationml/2006/ole">
            <p:oleObj spid="_x0000_s3074" name="Documento" r:id="rId3" imgW="5731122" imgH="3469908" progId="Word.Document.8">
              <p:embed/>
            </p:oleObj>
          </a:graphicData>
        </a:graphic>
      </p:graphicFrame>
      <p:sp>
        <p:nvSpPr>
          <p:cNvPr id="262150" name="AutoShape 6"/>
          <p:cNvSpPr>
            <a:spLocks noChangeArrowheads="1"/>
          </p:cNvSpPr>
          <p:nvPr/>
        </p:nvSpPr>
        <p:spPr bwMode="auto">
          <a:xfrm>
            <a:off x="7545388" y="2679402"/>
            <a:ext cx="838200" cy="3505200"/>
          </a:xfrm>
          <a:prstGeom prst="upArrow">
            <a:avLst>
              <a:gd name="adj1" fmla="val 50000"/>
              <a:gd name="adj2" fmla="val 94691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62151" name="Text Box 7"/>
          <p:cNvSpPr txBox="1">
            <a:spLocks noChangeArrowheads="1"/>
          </p:cNvSpPr>
          <p:nvPr/>
        </p:nvSpPr>
        <p:spPr bwMode="auto">
          <a:xfrm rot="5400000" flipV="1">
            <a:off x="6413500" y="4530427"/>
            <a:ext cx="309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/>
              <a:t>    Ordem prioridade</a:t>
            </a: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7459663" y="2266652"/>
            <a:ext cx="1009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>
                <a:latin typeface="Arial" pitchFamily="34" charset="0"/>
                <a:cs typeface="Times New Roman" pitchFamily="18" charset="0"/>
              </a:rPr>
              <a:t>Maior</a:t>
            </a:r>
          </a:p>
        </p:txBody>
      </p:sp>
      <p:sp>
        <p:nvSpPr>
          <p:cNvPr id="262153" name="Rectangle 9"/>
          <p:cNvSpPr>
            <a:spLocks noChangeArrowheads="1"/>
          </p:cNvSpPr>
          <p:nvPr/>
        </p:nvSpPr>
        <p:spPr bwMode="auto">
          <a:xfrm>
            <a:off x="7404100" y="6108402"/>
            <a:ext cx="11207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>
                <a:latin typeface="Arial" pitchFamily="34" charset="0"/>
                <a:cs typeface="Times New Roman" pitchFamily="18" charset="0"/>
              </a:rPr>
              <a:t>Menor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001713"/>
            <a:ext cx="9055100" cy="56276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Exemplos: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A98A2-8413-47A1-BF6B-8EF69D97BC24}" type="slidenum">
              <a:rPr lang="pt-BR"/>
              <a:pPr/>
              <a:t>77</a:t>
            </a:fld>
            <a:endParaRPr lang="pt-BR"/>
          </a:p>
        </p:txBody>
      </p:sp>
      <p:graphicFrame>
        <p:nvGraphicFramePr>
          <p:cNvPr id="373769" name="Object 9"/>
          <p:cNvGraphicFramePr>
            <a:graphicFrameLocks noChangeAspect="1"/>
          </p:cNvGraphicFramePr>
          <p:nvPr/>
        </p:nvGraphicFramePr>
        <p:xfrm>
          <a:off x="-90488" y="1866900"/>
          <a:ext cx="10083801" cy="5499100"/>
        </p:xfrm>
        <a:graphic>
          <a:graphicData uri="http://schemas.openxmlformats.org/presentationml/2006/ole">
            <p:oleObj spid="_x0000_s4098" name="Documento" r:id="rId3" imgW="6680053" imgH="3647065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idx="1"/>
          </p:nvPr>
        </p:nvSpPr>
        <p:spPr>
          <a:xfrm>
            <a:off x="55563" y="1066800"/>
            <a:ext cx="9055100" cy="5486400"/>
          </a:xfrm>
        </p:spPr>
        <p:txBody>
          <a:bodyPr/>
          <a:lstStyle/>
          <a:p>
            <a:pPr algn="just"/>
            <a:r>
              <a:rPr lang="pt-BR" sz="2500" dirty="0">
                <a:solidFill>
                  <a:srgbClr val="FF3300"/>
                </a:solidFill>
                <a:cs typeface="Times New Roman" pitchFamily="18" charset="0"/>
              </a:rPr>
              <a:t>Relacionais</a:t>
            </a:r>
            <a:r>
              <a:rPr lang="pt-BR" sz="2500" dirty="0">
                <a:cs typeface="Times New Roman" pitchFamily="18" charset="0"/>
              </a:rPr>
              <a:t>: são operadores binários (de mesma prioridade) que somente retornam os valores lógicos V ou F</a:t>
            </a:r>
            <a:r>
              <a:rPr lang="pt-BR" dirty="0">
                <a:cs typeface="Times New Roman" pitchFamily="18" charset="0"/>
              </a:rPr>
              <a:t>.</a:t>
            </a: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lvl="1" algn="just"/>
            <a:r>
              <a:rPr lang="pt-BR" sz="2400" dirty="0" smtClean="0">
                <a:cs typeface="Times New Roman" pitchFamily="18" charset="0"/>
              </a:rPr>
              <a:t>Estes </a:t>
            </a:r>
            <a:r>
              <a:rPr lang="pt-BR" sz="2400" dirty="0">
                <a:cs typeface="Times New Roman" pitchFamily="18" charset="0"/>
              </a:rPr>
              <a:t>somente são usados para efetuar comparações, as quais só podem ser feitas entre dados do mesmo tipo.</a:t>
            </a:r>
          </a:p>
          <a:p>
            <a:pPr lvl="1" algn="just"/>
            <a:r>
              <a:rPr lang="pt-BR" sz="2400" dirty="0">
                <a:cs typeface="Times New Roman" pitchFamily="18" charset="0"/>
              </a:rPr>
              <a:t>O resultado de uma comparação é sempre um valor lógico. 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CFC6C-D1CC-42BC-8FA8-5AE6C0FAB696}" type="slidenum">
              <a:rPr lang="pt-BR"/>
              <a:pPr/>
              <a:t>78</a:t>
            </a:fld>
            <a:endParaRPr lang="pt-BR"/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1220788" y="2235200"/>
          <a:ext cx="7913687" cy="3149600"/>
        </p:xfrm>
        <a:graphic>
          <a:graphicData uri="http://schemas.openxmlformats.org/presentationml/2006/ole">
            <p:oleObj spid="_x0000_s5122" name="Documento" r:id="rId3" imgW="5721120" imgH="22831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001713"/>
            <a:ext cx="9055100" cy="56276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Exemplos: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AFC17-CCFB-46AF-94CE-6D6838E1CEE4}" type="slidenum">
              <a:rPr lang="pt-BR"/>
              <a:pPr/>
              <a:t>79</a:t>
            </a:fld>
            <a:endParaRPr lang="pt-BR"/>
          </a:p>
        </p:txBody>
      </p:sp>
      <p:graphicFrame>
        <p:nvGraphicFramePr>
          <p:cNvPr id="376838" name="Object 6"/>
          <p:cNvGraphicFramePr>
            <a:graphicFrameLocks noChangeAspect="1"/>
          </p:cNvGraphicFramePr>
          <p:nvPr/>
        </p:nvGraphicFramePr>
        <p:xfrm>
          <a:off x="304800" y="2133600"/>
          <a:ext cx="7913688" cy="3149600"/>
        </p:xfrm>
        <a:graphic>
          <a:graphicData uri="http://schemas.openxmlformats.org/presentationml/2006/ole">
            <p:oleObj spid="_x0000_s6146" name="Documento" r:id="rId3" imgW="5719680" imgH="228312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Avaliação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752600"/>
            <a:ext cx="8001000" cy="4724400"/>
          </a:xfrm>
        </p:spPr>
        <p:txBody>
          <a:bodyPr/>
          <a:lstStyle/>
          <a:p>
            <a:r>
              <a:rPr lang="pt-BR" sz="2000" dirty="0" smtClean="0"/>
              <a:t>1ª Verificação de Aprendizagem:</a:t>
            </a:r>
          </a:p>
          <a:p>
            <a:pPr lvl="1"/>
            <a:r>
              <a:rPr lang="pt-BR" sz="1600" dirty="0" smtClean="0"/>
              <a:t>100% Prova Escrita</a:t>
            </a:r>
          </a:p>
          <a:p>
            <a:pPr>
              <a:buNone/>
            </a:pPr>
            <a:r>
              <a:rPr lang="pt-BR" sz="2000" dirty="0" smtClean="0"/>
              <a:t> </a:t>
            </a:r>
          </a:p>
          <a:p>
            <a:r>
              <a:rPr lang="pt-BR" sz="2000" dirty="0" smtClean="0"/>
              <a:t>2ª Verificação de Aprendizagem:</a:t>
            </a:r>
          </a:p>
          <a:p>
            <a:pPr lvl="1"/>
            <a:r>
              <a:rPr lang="pt-BR" sz="1600" dirty="0" smtClean="0"/>
              <a:t>10</a:t>
            </a:r>
            <a:r>
              <a:rPr lang="pt-BR" sz="1600" dirty="0" smtClean="0"/>
              <a:t>0</a:t>
            </a:r>
            <a:r>
              <a:rPr lang="pt-BR" sz="1600" dirty="0" smtClean="0"/>
              <a:t>% Prova Escrita</a:t>
            </a:r>
          </a:p>
          <a:p>
            <a:pPr>
              <a:buNone/>
            </a:pPr>
            <a:r>
              <a:rPr lang="pt-BR" sz="2000" dirty="0" smtClean="0"/>
              <a:t> </a:t>
            </a:r>
          </a:p>
          <a:p>
            <a:r>
              <a:rPr lang="pt-BR" sz="2000" dirty="0" smtClean="0"/>
              <a:t>3ª Verificação de Aprendizagem:</a:t>
            </a:r>
          </a:p>
          <a:p>
            <a:pPr lvl="1"/>
            <a:r>
              <a:rPr lang="pt-BR" sz="1600" dirty="0" smtClean="0"/>
              <a:t>100% </a:t>
            </a:r>
            <a:r>
              <a:rPr lang="pt-BR" sz="1600" smtClean="0"/>
              <a:t>Projeto Prático</a:t>
            </a:r>
            <a:endParaRPr lang="pt-BR" sz="1600" dirty="0" smtClean="0"/>
          </a:p>
          <a:p>
            <a:pPr>
              <a:buNone/>
            </a:pPr>
            <a:r>
              <a:rPr lang="pt-BR" sz="2000" dirty="0" smtClean="0"/>
              <a:t> </a:t>
            </a:r>
          </a:p>
          <a:p>
            <a:r>
              <a:rPr lang="pt-BR" sz="2000" dirty="0" smtClean="0"/>
              <a:t>Verificação de Aprendizagem Final:</a:t>
            </a:r>
          </a:p>
          <a:p>
            <a:pPr lvl="1"/>
            <a:r>
              <a:rPr lang="pt-BR" sz="1600" dirty="0" smtClean="0"/>
              <a:t>100% Prova Escrita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066800"/>
            <a:ext cx="9055100" cy="5486400"/>
          </a:xfrm>
        </p:spPr>
        <p:txBody>
          <a:bodyPr/>
          <a:lstStyle/>
          <a:p>
            <a:pPr algn="just"/>
            <a:r>
              <a:rPr lang="pt-BR" dirty="0">
                <a:solidFill>
                  <a:srgbClr val="FF3300"/>
                </a:solidFill>
                <a:cs typeface="Times New Roman" pitchFamily="18" charset="0"/>
              </a:rPr>
              <a:t>Lógicos </a:t>
            </a:r>
            <a:r>
              <a:rPr lang="pt-BR" dirty="0">
                <a:cs typeface="Times New Roman" pitchFamily="18" charset="0"/>
              </a:rPr>
              <a:t>ou </a:t>
            </a:r>
            <a:r>
              <a:rPr lang="pt-BR" dirty="0">
                <a:solidFill>
                  <a:srgbClr val="FF3300"/>
                </a:solidFill>
                <a:cs typeface="Times New Roman" pitchFamily="18" charset="0"/>
              </a:rPr>
              <a:t>Booleanos</a:t>
            </a:r>
            <a:r>
              <a:rPr lang="pt-BR" dirty="0">
                <a:cs typeface="Times New Roman" pitchFamily="18" charset="0"/>
              </a:rPr>
              <a:t>: são usados para combinar expressões relacionais e lógicas. Também retornam como resultado valores lógicos V ou F.</a:t>
            </a: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>
              <a:lnSpc>
                <a:spcPct val="50000"/>
              </a:lnSpc>
            </a:pPr>
            <a:endParaRPr lang="pt-BR" dirty="0">
              <a:cs typeface="Times New Roman" pitchFamily="18" charset="0"/>
            </a:endParaRPr>
          </a:p>
          <a:p>
            <a:pPr lvl="1" algn="just"/>
            <a:endParaRPr lang="pt-BR" dirty="0">
              <a:cs typeface="Times New Roman" pitchFamily="18" charset="0"/>
            </a:endParaRPr>
          </a:p>
        </p:txBody>
      </p:sp>
      <p:sp>
        <p:nvSpPr>
          <p:cNvPr id="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2FC16-6ADE-4DAC-841D-2958949A2AF0}" type="slidenum">
              <a:rPr lang="pt-BR"/>
              <a:pPr/>
              <a:t>80</a:t>
            </a:fld>
            <a:endParaRPr lang="pt-BR"/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-341313" y="3680618"/>
          <a:ext cx="8059738" cy="2052638"/>
        </p:xfrm>
        <a:graphic>
          <a:graphicData uri="http://schemas.openxmlformats.org/presentationml/2006/ole">
            <p:oleObj spid="_x0000_s7170" name="Documento" r:id="rId3" imgW="5719680" imgH="1455480" progId="Word.Document.8">
              <p:embed/>
            </p:oleObj>
          </a:graphicData>
        </a:graphic>
      </p:graphicFrame>
      <p:sp>
        <p:nvSpPr>
          <p:cNvPr id="264197" name="AutoShape 5"/>
          <p:cNvSpPr>
            <a:spLocks noChangeArrowheads="1"/>
          </p:cNvSpPr>
          <p:nvPr/>
        </p:nvSpPr>
        <p:spPr bwMode="auto">
          <a:xfrm>
            <a:off x="7524328" y="3639443"/>
            <a:ext cx="1397000" cy="1762125"/>
          </a:xfrm>
          <a:prstGeom prst="upArrow">
            <a:avLst>
              <a:gd name="adj1" fmla="val 50000"/>
              <a:gd name="adj2" fmla="val 2856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 rot="5400000" flipV="1">
            <a:off x="7341766" y="4223643"/>
            <a:ext cx="1711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/>
              <a:t>Ordem</a:t>
            </a:r>
            <a:br>
              <a:rPr lang="pt-BR"/>
            </a:br>
            <a:r>
              <a:rPr lang="pt-BR"/>
              <a:t>prioridade</a:t>
            </a: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7662441" y="3140968"/>
            <a:ext cx="1009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>
                <a:latin typeface="Arial" pitchFamily="34" charset="0"/>
                <a:cs typeface="Times New Roman" pitchFamily="18" charset="0"/>
              </a:rPr>
              <a:t>Maior</a:t>
            </a: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7718003" y="5382518"/>
            <a:ext cx="11207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>
                <a:latin typeface="Arial" pitchFamily="34" charset="0"/>
                <a:cs typeface="Times New Roman" pitchFamily="18" charset="0"/>
              </a:rPr>
              <a:t>Menor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001713"/>
            <a:ext cx="9055100" cy="56276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pt-BR">
                <a:cs typeface="Times New Roman" pitchFamily="18" charset="0"/>
              </a:rPr>
              <a:t>Exemplos: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4A289-58EF-4BF3-BD56-CD914587D3B2}" type="slidenum">
              <a:rPr lang="pt-BR"/>
              <a:pPr/>
              <a:t>81</a:t>
            </a:fld>
            <a:endParaRPr lang="pt-BR"/>
          </a:p>
        </p:txBody>
      </p:sp>
      <p:graphicFrame>
        <p:nvGraphicFramePr>
          <p:cNvPr id="377861" name="Object 5"/>
          <p:cNvGraphicFramePr>
            <a:graphicFrameLocks noChangeAspect="1"/>
          </p:cNvGraphicFramePr>
          <p:nvPr/>
        </p:nvGraphicFramePr>
        <p:xfrm>
          <a:off x="550863" y="2443163"/>
          <a:ext cx="8059737" cy="2052637"/>
        </p:xfrm>
        <a:graphic>
          <a:graphicData uri="http://schemas.openxmlformats.org/presentationml/2006/ole">
            <p:oleObj spid="_x0000_s8194" name="Documento" r:id="rId3" imgW="5719680" imgH="1455480" progId="Word.Document.8">
              <p:embed/>
            </p:oleObj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Operadores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055100" cy="5791200"/>
          </a:xfrm>
        </p:spPr>
        <p:txBody>
          <a:bodyPr/>
          <a:lstStyle/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r>
              <a:rPr lang="pt-BR" dirty="0">
                <a:cs typeface="Times New Roman" pitchFamily="18" charset="0"/>
              </a:rPr>
              <a:t>Ordem de prioridades</a:t>
            </a: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endParaRPr lang="pt-BR" dirty="0">
              <a:cs typeface="Times New Roman" pitchFamily="18" charset="0"/>
            </a:endParaRPr>
          </a:p>
          <a:p>
            <a:pPr algn="just"/>
            <a:r>
              <a:rPr lang="pt-BR" dirty="0" smtClean="0">
                <a:cs typeface="Times New Roman" pitchFamily="18" charset="0"/>
              </a:rPr>
              <a:t>Observações</a:t>
            </a:r>
            <a:r>
              <a:rPr lang="pt-BR" dirty="0">
                <a:cs typeface="Times New Roman" pitchFamily="18" charset="0"/>
              </a:rPr>
              <a:t>:</a:t>
            </a:r>
          </a:p>
          <a:p>
            <a:pPr lvl="1" algn="just"/>
            <a:r>
              <a:rPr lang="pt-BR" dirty="0">
                <a:cs typeface="Times New Roman" pitchFamily="18" charset="0"/>
              </a:rPr>
              <a:t>Operadores de igual prioridade, execução da esquerda para direita.</a:t>
            </a:r>
          </a:p>
          <a:p>
            <a:pPr lvl="1" algn="just"/>
            <a:r>
              <a:rPr lang="pt-BR" dirty="0">
                <a:cs typeface="Times New Roman" pitchFamily="18" charset="0"/>
              </a:rPr>
              <a:t>Para alterar a ordem de prioridade, utilizar parênteses.</a:t>
            </a:r>
          </a:p>
        </p:txBody>
      </p:sp>
      <p:sp>
        <p:nvSpPr>
          <p:cNvPr id="9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21F0-3A31-4C78-86FA-202A8F9CA63D}" type="slidenum">
              <a:rPr lang="pt-BR"/>
              <a:pPr/>
              <a:t>82</a:t>
            </a:fld>
            <a:endParaRPr lang="pt-BR"/>
          </a:p>
        </p:txBody>
      </p:sp>
      <p:graphicFrame>
        <p:nvGraphicFramePr>
          <p:cNvPr id="381956" name="Object 4"/>
          <p:cNvGraphicFramePr>
            <a:graphicFrameLocks noChangeAspect="1"/>
          </p:cNvGraphicFramePr>
          <p:nvPr/>
        </p:nvGraphicFramePr>
        <p:xfrm>
          <a:off x="1371600" y="2349500"/>
          <a:ext cx="4164013" cy="2052638"/>
        </p:xfrm>
        <a:graphic>
          <a:graphicData uri="http://schemas.openxmlformats.org/presentationml/2006/ole">
            <p:oleObj spid="_x0000_s9218" name="Documento" r:id="rId3" imgW="2945880" imgH="1455480" progId="Word.Document.8">
              <p:embed/>
            </p:oleObj>
          </a:graphicData>
        </a:graphic>
      </p:graphicFrame>
      <p:sp>
        <p:nvSpPr>
          <p:cNvPr id="381961" name="AutoShape 9"/>
          <p:cNvSpPr>
            <a:spLocks noChangeArrowheads="1"/>
          </p:cNvSpPr>
          <p:nvPr/>
        </p:nvSpPr>
        <p:spPr bwMode="auto">
          <a:xfrm>
            <a:off x="5181600" y="2251075"/>
            <a:ext cx="1397000" cy="1762125"/>
          </a:xfrm>
          <a:prstGeom prst="upArrow">
            <a:avLst>
              <a:gd name="adj1" fmla="val 50000"/>
              <a:gd name="adj2" fmla="val 2856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81962" name="Text Box 10"/>
          <p:cNvSpPr txBox="1">
            <a:spLocks noChangeArrowheads="1"/>
          </p:cNvSpPr>
          <p:nvPr/>
        </p:nvSpPr>
        <p:spPr bwMode="auto">
          <a:xfrm rot="5400000" flipV="1">
            <a:off x="4999038" y="2835275"/>
            <a:ext cx="17113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pt-BR"/>
              <a:t>Ordem</a:t>
            </a:r>
            <a:br>
              <a:rPr lang="pt-BR"/>
            </a:br>
            <a:r>
              <a:rPr lang="pt-BR"/>
              <a:t>prioridade</a:t>
            </a:r>
          </a:p>
        </p:txBody>
      </p:sp>
      <p:sp>
        <p:nvSpPr>
          <p:cNvPr id="381963" name="Rectangle 11"/>
          <p:cNvSpPr>
            <a:spLocks noChangeArrowheads="1"/>
          </p:cNvSpPr>
          <p:nvPr/>
        </p:nvSpPr>
        <p:spPr bwMode="auto">
          <a:xfrm>
            <a:off x="5319713" y="1752600"/>
            <a:ext cx="10096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>
                <a:latin typeface="Arial" pitchFamily="34" charset="0"/>
                <a:cs typeface="Times New Roman" pitchFamily="18" charset="0"/>
              </a:rPr>
              <a:t>Maior</a:t>
            </a:r>
          </a:p>
        </p:txBody>
      </p:sp>
      <p:sp>
        <p:nvSpPr>
          <p:cNvPr id="381964" name="Rectangle 12"/>
          <p:cNvSpPr>
            <a:spLocks noChangeArrowheads="1"/>
          </p:cNvSpPr>
          <p:nvPr/>
        </p:nvSpPr>
        <p:spPr bwMode="auto">
          <a:xfrm>
            <a:off x="5375275" y="3994150"/>
            <a:ext cx="11207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sz="2600">
                <a:latin typeface="Arial" pitchFamily="34" charset="0"/>
                <a:cs typeface="Times New Roman" pitchFamily="18" charset="0"/>
              </a:rPr>
              <a:t>Menor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Times New Roman" pitchFamily="18" charset="0"/>
              </a:rPr>
              <a:t>Atividade 5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066800"/>
            <a:ext cx="9055100" cy="54864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dirty="0">
                <a:cs typeface="Times New Roman" pitchFamily="18" charset="0"/>
              </a:rPr>
              <a:t>1) </a:t>
            </a:r>
            <a:r>
              <a:rPr lang="pt-BR" sz="2800" dirty="0">
                <a:cs typeface="Times New Roman" pitchFamily="18" charset="0"/>
              </a:rPr>
              <a:t>indique qual o resultado será obtido das seguintes expressões: 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a)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1 / 2</a:t>
            </a:r>
            <a:endParaRPr lang="pt-BR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b)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1 DIV 2</a:t>
            </a:r>
            <a:endParaRPr lang="pt-BR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c)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cs typeface="Times New Roman" pitchFamily="18" charset="0"/>
              </a:rPr>
              <a:t>1 MOD 2</a:t>
            </a:r>
            <a:endParaRPr lang="pt-BR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800" dirty="0">
                <a:cs typeface="Times New Roman" pitchFamily="18" charset="0"/>
              </a:rPr>
              <a:t>d)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(200 </a:t>
            </a:r>
            <a:r>
              <a:rPr lang="en-US" sz="2800" dirty="0">
                <a:cs typeface="Times New Roman" pitchFamily="18" charset="0"/>
              </a:rPr>
              <a:t>DIV </a:t>
            </a:r>
            <a:r>
              <a:rPr lang="en-US" sz="2800" dirty="0" smtClean="0">
                <a:cs typeface="Times New Roman" pitchFamily="18" charset="0"/>
              </a:rPr>
              <a:t>10)MOD </a:t>
            </a:r>
            <a:r>
              <a:rPr lang="en-US" sz="2800" dirty="0">
                <a:cs typeface="Times New Roman" pitchFamily="18" charset="0"/>
              </a:rPr>
              <a:t>4</a:t>
            </a:r>
            <a:endParaRPr lang="pt-BR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pt-BR" sz="2800" dirty="0">
                <a:cs typeface="Times New Roman" pitchFamily="18" charset="0"/>
              </a:rPr>
              <a:t>e)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t-BR" sz="2800" dirty="0" smtClean="0">
                <a:cs typeface="Times New Roman" pitchFamily="18" charset="0"/>
              </a:rPr>
              <a:t>POT</a:t>
            </a:r>
            <a:r>
              <a:rPr lang="pt-BR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pt-BR" sz="2800" dirty="0" smtClean="0">
                <a:cs typeface="Times New Roman" pitchFamily="18" charset="0"/>
              </a:rPr>
              <a:t>5,2</a:t>
            </a:r>
            <a:r>
              <a:rPr lang="pt-BR" sz="2800" dirty="0">
                <a:cs typeface="Times New Roman" pitchFamily="18" charset="0"/>
              </a:rPr>
              <a:t>) + 3</a:t>
            </a:r>
          </a:p>
          <a:p>
            <a:pPr algn="just">
              <a:lnSpc>
                <a:spcPct val="90000"/>
              </a:lnSpc>
            </a:pPr>
            <a:r>
              <a:rPr lang="pt-BR" sz="2800" dirty="0">
                <a:cs typeface="Times New Roman" pitchFamily="18" charset="0"/>
              </a:rPr>
              <a:t>f)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pt-BR" sz="2800" dirty="0" smtClean="0">
                <a:cs typeface="Times New Roman" pitchFamily="18" charset="0"/>
              </a:rPr>
              <a:t>RAD(25</a:t>
            </a:r>
            <a:r>
              <a:rPr lang="pt-BR" sz="2800" dirty="0">
                <a:cs typeface="Times New Roman" pitchFamily="18" charset="0"/>
              </a:rPr>
              <a:t>)+19-23</a:t>
            </a:r>
          </a:p>
          <a:p>
            <a:pPr algn="just">
              <a:lnSpc>
                <a:spcPct val="90000"/>
              </a:lnSpc>
            </a:pPr>
            <a:r>
              <a:rPr lang="pt-BR" sz="2800" dirty="0">
                <a:cs typeface="Times New Roman" pitchFamily="18" charset="0"/>
              </a:rPr>
              <a:t>g)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t-BR" sz="2800" dirty="0" smtClean="0">
                <a:cs typeface="Times New Roman" pitchFamily="18" charset="0"/>
              </a:rPr>
              <a:t>3,0</a:t>
            </a:r>
            <a:r>
              <a:rPr lang="pt-BR" sz="2800" dirty="0">
                <a:cs typeface="Times New Roman" pitchFamily="18" charset="0"/>
              </a:rPr>
              <a:t>* 5,0 +1</a:t>
            </a:r>
          </a:p>
          <a:p>
            <a:pPr algn="just">
              <a:lnSpc>
                <a:spcPct val="90000"/>
              </a:lnSpc>
            </a:pPr>
            <a:r>
              <a:rPr lang="pt-BR" sz="2800" dirty="0">
                <a:cs typeface="Times New Roman" pitchFamily="18" charset="0"/>
              </a:rPr>
              <a:t>h)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pt-BR" sz="2800" dirty="0" smtClean="0">
                <a:cs typeface="Times New Roman" pitchFamily="18" charset="0"/>
              </a:rPr>
              <a:t>1/4+2</a:t>
            </a:r>
            <a:endParaRPr lang="pt-BR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pt-BR" sz="2800" dirty="0">
                <a:cs typeface="Times New Roman" pitchFamily="18" charset="0"/>
              </a:rPr>
              <a:t>i)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pt-BR" sz="2800" dirty="0" smtClean="0">
                <a:cs typeface="Times New Roman" pitchFamily="18" charset="0"/>
              </a:rPr>
              <a:t>28,0/7+4</a:t>
            </a:r>
            <a:endParaRPr lang="pt-BR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pt-BR" sz="2800" dirty="0">
                <a:cs typeface="Times New Roman" pitchFamily="18" charset="0"/>
              </a:rPr>
              <a:t>j)</a:t>
            </a:r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pt-BR" sz="2800" dirty="0" smtClean="0">
                <a:cs typeface="Times New Roman" pitchFamily="18" charset="0"/>
              </a:rPr>
              <a:t>3/6,0-7</a:t>
            </a:r>
            <a:endParaRPr lang="pt-BR" sz="28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pt-BR" sz="2800" dirty="0">
              <a:cs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669E2-4308-4519-B5F2-62D734313036}" type="slidenum">
              <a:rPr lang="pt-BR"/>
              <a:pPr/>
              <a:t>83</a:t>
            </a:fld>
            <a:endParaRPr lang="pt-BR"/>
          </a:p>
        </p:txBody>
      </p:sp>
      <p:pic>
        <p:nvPicPr>
          <p:cNvPr id="265220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314825" y="2132856"/>
            <a:ext cx="4829175" cy="32194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Atividade 5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idx="1"/>
          </p:nvPr>
        </p:nvSpPr>
        <p:spPr>
          <a:xfrm>
            <a:off x="88900" y="1066800"/>
            <a:ext cx="9055100" cy="54864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>
                <a:cs typeface="Times New Roman" pitchFamily="18" charset="0"/>
              </a:rPr>
              <a:t>2) Indique o resultado das seguintes expressões: </a:t>
            </a:r>
          </a:p>
          <a:p>
            <a:pPr algn="just">
              <a:lnSpc>
                <a:spcPct val="90000"/>
              </a:lnSpc>
            </a:pPr>
            <a:r>
              <a:rPr lang="en-US" sz="2200">
                <a:cs typeface="Times New Roman" pitchFamily="18" charset="0"/>
              </a:rPr>
              <a:t>a)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US" sz="2200">
                <a:cs typeface="Times New Roman" pitchFamily="18" charset="0"/>
              </a:rPr>
              <a:t>2 &gt; 3</a:t>
            </a:r>
            <a:endParaRPr lang="pt-BR" sz="220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200">
                <a:cs typeface="Times New Roman" pitchFamily="18" charset="0"/>
              </a:rPr>
              <a:t>b)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US" sz="2200">
                <a:cs typeface="Times New Roman" pitchFamily="18" charset="0"/>
              </a:rPr>
              <a:t>( 6 &lt; 8 ) OU ( 3 &gt; 7 )</a:t>
            </a:r>
            <a:endParaRPr lang="pt-BR" sz="220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200">
                <a:cs typeface="Times New Roman" pitchFamily="18" charset="0"/>
              </a:rPr>
              <a:t>c)</a:t>
            </a:r>
            <a:r>
              <a:rPr lang="en-US" sz="220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en-US" sz="2200">
                <a:cs typeface="Times New Roman" pitchFamily="18" charset="0"/>
              </a:rPr>
              <a:t>((( 10 DIV 2 ) MOD 6 ) &gt; 5 ) E ( 3 &lt; ( 2 MOD 2 ) )</a:t>
            </a:r>
            <a:endParaRPr lang="pt-BR" sz="220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pt-BR" sz="2200">
                <a:cs typeface="Times New Roman" pitchFamily="18" charset="0"/>
              </a:rPr>
              <a:t>d)</a:t>
            </a:r>
            <a:r>
              <a:rPr lang="pt-BR" sz="2200">
                <a:latin typeface="Times New Roman" pitchFamily="18" charset="0"/>
                <a:cs typeface="Times New Roman" pitchFamily="18" charset="0"/>
              </a:rPr>
              <a:t>    </a:t>
            </a:r>
            <a:r>
              <a:rPr lang="pt-BR" sz="2200">
                <a:cs typeface="Times New Roman" pitchFamily="18" charset="0"/>
              </a:rPr>
              <a:t>NÃO ( 2 &lt; 3 )</a:t>
            </a:r>
          </a:p>
          <a:p>
            <a:pPr algn="just">
              <a:lnSpc>
                <a:spcPct val="30000"/>
              </a:lnSpc>
              <a:buFont typeface="Wingdings" pitchFamily="2" charset="2"/>
              <a:buNone/>
            </a:pPr>
            <a:endParaRPr lang="pt-BR" sz="2200"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>
                <a:cs typeface="Times New Roman" pitchFamily="18" charset="0"/>
              </a:rPr>
              <a:t>  3) Escreva o comando de atribuição e resolva a expressão das seguintes fórmulas matemáticas.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 sz="2200">
                <a:cs typeface="Times New Roman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endParaRPr lang="pt-BR" sz="220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pt-BR" sz="2200">
                <a:cs typeface="Times New Roman" pitchFamily="18" charset="0"/>
              </a:rPr>
              <a:t>a)     	           	onde A= 2, B= 6, C = 3, D=4, E=8, F=4</a:t>
            </a:r>
          </a:p>
          <a:p>
            <a:pPr algn="just">
              <a:lnSpc>
                <a:spcPct val="90000"/>
              </a:lnSpc>
            </a:pPr>
            <a:r>
              <a:rPr lang="pt-BR" sz="2200">
                <a:cs typeface="Times New Roman" pitchFamily="18" charset="0"/>
              </a:rPr>
              <a:t> </a:t>
            </a:r>
          </a:p>
          <a:p>
            <a:pPr algn="just">
              <a:lnSpc>
                <a:spcPct val="90000"/>
              </a:lnSpc>
            </a:pPr>
            <a:endParaRPr lang="pt-BR" sz="220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endParaRPr lang="pt-BR" sz="2200">
              <a:cs typeface="Times New Roman" pitchFamily="18" charset="0"/>
            </a:endParaRPr>
          </a:p>
          <a:p>
            <a:pPr algn="just">
              <a:lnSpc>
                <a:spcPct val="50000"/>
              </a:lnSpc>
            </a:pPr>
            <a:endParaRPr lang="pt-BR" sz="2200">
              <a:cs typeface="Times New Roman" pitchFamily="18" charset="0"/>
            </a:endParaRPr>
          </a:p>
          <a:p>
            <a:pPr algn="just">
              <a:lnSpc>
                <a:spcPct val="50000"/>
              </a:lnSpc>
            </a:pPr>
            <a:r>
              <a:rPr lang="pt-BR" sz="2200">
                <a:cs typeface="Times New Roman" pitchFamily="18" charset="0"/>
              </a:rPr>
              <a:t>b)   					onde X = 2</a:t>
            </a: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36DF7-2904-4D28-A337-54EBDCC44B2B}" type="slidenum">
              <a:rPr lang="pt-BR"/>
              <a:pPr/>
              <a:t>84</a:t>
            </a:fld>
            <a:endParaRPr lang="pt-BR"/>
          </a:p>
        </p:txBody>
      </p:sp>
      <p:graphicFrame>
        <p:nvGraphicFramePr>
          <p:cNvPr id="266244" name="Object 4"/>
          <p:cNvGraphicFramePr>
            <a:graphicFrameLocks noChangeAspect="1"/>
          </p:cNvGraphicFramePr>
          <p:nvPr/>
        </p:nvGraphicFramePr>
        <p:xfrm>
          <a:off x="949325" y="3887788"/>
          <a:ext cx="1576388" cy="1603375"/>
        </p:xfrm>
        <a:graphic>
          <a:graphicData uri="http://schemas.openxmlformats.org/presentationml/2006/ole">
            <p:oleObj spid="_x0000_s10242" name="Equation" r:id="rId3" imgW="749160" imgH="761760" progId="Equation.3">
              <p:embed/>
            </p:oleObj>
          </a:graphicData>
        </a:graphic>
      </p:graphicFrame>
      <p:graphicFrame>
        <p:nvGraphicFramePr>
          <p:cNvPr id="266245" name="Object 5"/>
          <p:cNvGraphicFramePr>
            <a:graphicFrameLocks noChangeAspect="1"/>
          </p:cNvGraphicFramePr>
          <p:nvPr/>
        </p:nvGraphicFramePr>
        <p:xfrm>
          <a:off x="952500" y="5470525"/>
          <a:ext cx="3657600" cy="1193800"/>
        </p:xfrm>
        <a:graphic>
          <a:graphicData uri="http://schemas.openxmlformats.org/presentationml/2006/ole">
            <p:oleObj spid="_x0000_s10243" name="Equation" r:id="rId4" imgW="1828800" imgH="596880" progId="Equation.3">
              <p:embed/>
            </p:oleObj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cs typeface="Times New Roman" pitchFamily="18" charset="0"/>
              </a:rPr>
              <a:t>Atividade 5</a:t>
            </a:r>
          </a:p>
        </p:txBody>
      </p:sp>
      <p:sp>
        <p:nvSpPr>
          <p:cNvPr id="268291" name="Rectangle 4099"/>
          <p:cNvSpPr>
            <a:spLocks noGrp="1" noChangeArrowheads="1"/>
          </p:cNvSpPr>
          <p:nvPr>
            <p:ph idx="1"/>
          </p:nvPr>
        </p:nvSpPr>
        <p:spPr>
          <a:xfrm>
            <a:off x="88900" y="1066800"/>
            <a:ext cx="9055100" cy="54864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4)</a:t>
            </a:r>
            <a:r>
              <a:rPr lang="pt-BR" sz="2500">
                <a:cs typeface="Times New Roman" pitchFamily="18" charset="0"/>
              </a:rPr>
              <a:t>Para cada linha informar o valor da expressão e das variáveis.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X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5; Y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1; Z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3;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X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5 + Y * Z;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Z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X; Y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Z 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Y = X 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Z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X+Y/2**2;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X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Z; Z </a:t>
            </a:r>
            <a:r>
              <a:rPr lang="pt-BR"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cs typeface="Times New Roman" pitchFamily="18" charset="0"/>
              </a:rPr>
              <a:t> Y;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X=Y;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Z&gt;X;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	Y&lt;Z;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pt-BR">
                <a:cs typeface="Times New Roman" pitchFamily="18" charset="0"/>
              </a:rPr>
              <a:t> </a:t>
            </a:r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BF71E-4899-4BA1-9E2A-1ED799DCB5D6}" type="slidenum">
              <a:rPr lang="pt-BR"/>
              <a:pPr/>
              <a:t>85</a:t>
            </a:fld>
            <a:endParaRPr lang="pt-BR"/>
          </a:p>
        </p:txBody>
      </p:sp>
      <p:sp>
        <p:nvSpPr>
          <p:cNvPr id="268292" name="Text Box 4100"/>
          <p:cNvSpPr txBox="1">
            <a:spLocks noChangeArrowheads="1"/>
          </p:cNvSpPr>
          <p:nvPr/>
        </p:nvSpPr>
        <p:spPr bwMode="auto">
          <a:xfrm>
            <a:off x="3657600" y="3200400"/>
            <a:ext cx="5410200" cy="371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>
                <a:latin typeface="Arial" pitchFamily="34" charset="0"/>
                <a:cs typeface="Times New Roman" pitchFamily="18" charset="0"/>
              </a:rPr>
              <a:t>5) Se X possui o valor 15 e foram executadas as seguintes instruções:</a:t>
            </a:r>
            <a:br>
              <a:rPr lang="pt-BR">
                <a:latin typeface="Arial" pitchFamily="34" charset="0"/>
                <a:cs typeface="Times New Roman" pitchFamily="18" charset="0"/>
              </a:rPr>
            </a:br>
            <a:r>
              <a:rPr lang="pt-BR">
                <a:latin typeface="Arial" pitchFamily="34" charset="0"/>
                <a:cs typeface="Courier New" pitchFamily="49" charset="0"/>
              </a:rPr>
              <a:t>	X </a:t>
            </a:r>
            <a:r>
              <a:rPr lang="pt-BR" sz="2600">
                <a:latin typeface="Arial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latin typeface="Arial" pitchFamily="34" charset="0"/>
                <a:cs typeface="Courier New" pitchFamily="49" charset="0"/>
              </a:rPr>
              <a:t> X + 3;</a:t>
            </a:r>
            <a:br>
              <a:rPr lang="pt-BR">
                <a:latin typeface="Arial" pitchFamily="34" charset="0"/>
                <a:cs typeface="Courier New" pitchFamily="49" charset="0"/>
              </a:rPr>
            </a:br>
            <a:r>
              <a:rPr lang="pt-BR">
                <a:latin typeface="Arial" pitchFamily="34" charset="0"/>
                <a:cs typeface="Courier New" pitchFamily="49" charset="0"/>
              </a:rPr>
              <a:t>	X </a:t>
            </a:r>
            <a:r>
              <a:rPr lang="pt-BR" sz="2600">
                <a:latin typeface="Arial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latin typeface="Arial" pitchFamily="34" charset="0"/>
                <a:cs typeface="Courier New" pitchFamily="49" charset="0"/>
              </a:rPr>
              <a:t> X – 6;</a:t>
            </a:r>
            <a:br>
              <a:rPr lang="pt-BR">
                <a:latin typeface="Arial" pitchFamily="34" charset="0"/>
                <a:cs typeface="Courier New" pitchFamily="49" charset="0"/>
              </a:rPr>
            </a:br>
            <a:r>
              <a:rPr lang="pt-BR">
                <a:latin typeface="Arial" pitchFamily="34" charset="0"/>
                <a:cs typeface="Courier New" pitchFamily="49" charset="0"/>
              </a:rPr>
              <a:t>	X </a:t>
            </a:r>
            <a:r>
              <a:rPr lang="pt-BR" sz="2600">
                <a:latin typeface="Arial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latin typeface="Arial" pitchFamily="34" charset="0"/>
                <a:cs typeface="Courier New" pitchFamily="49" charset="0"/>
              </a:rPr>
              <a:t> X / 2;</a:t>
            </a:r>
            <a:br>
              <a:rPr lang="pt-BR">
                <a:latin typeface="Arial" pitchFamily="34" charset="0"/>
                <a:cs typeface="Courier New" pitchFamily="49" charset="0"/>
              </a:rPr>
            </a:br>
            <a:r>
              <a:rPr lang="pt-BR">
                <a:latin typeface="Arial" pitchFamily="34" charset="0"/>
                <a:cs typeface="Courier New" pitchFamily="49" charset="0"/>
              </a:rPr>
              <a:t>	X </a:t>
            </a:r>
            <a:r>
              <a:rPr lang="pt-BR" sz="2600">
                <a:latin typeface="Arial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latin typeface="Arial" pitchFamily="34" charset="0"/>
                <a:cs typeface="Courier New" pitchFamily="49" charset="0"/>
              </a:rPr>
              <a:t> 3 * X;</a:t>
            </a:r>
            <a:br>
              <a:rPr lang="pt-BR">
                <a:latin typeface="Arial" pitchFamily="34" charset="0"/>
                <a:cs typeface="Courier New" pitchFamily="49" charset="0"/>
              </a:rPr>
            </a:br>
            <a:r>
              <a:rPr lang="pt-BR">
                <a:latin typeface="Arial" pitchFamily="34" charset="0"/>
                <a:cs typeface="Courier New" pitchFamily="49" charset="0"/>
              </a:rPr>
              <a:t>	X </a:t>
            </a:r>
            <a:r>
              <a:rPr lang="pt-BR" sz="2600">
                <a:latin typeface="Arial" pitchFamily="34" charset="0"/>
                <a:cs typeface="Times New Roman" pitchFamily="18" charset="0"/>
                <a:sym typeface="Wingdings" pitchFamily="2" charset="2"/>
              </a:rPr>
              <a:t></a:t>
            </a:r>
            <a:r>
              <a:rPr lang="pt-BR">
                <a:latin typeface="Arial" pitchFamily="34" charset="0"/>
                <a:cs typeface="Courier New" pitchFamily="49" charset="0"/>
              </a:rPr>
              <a:t> X-X+X*X/X</a:t>
            </a:r>
            <a:r>
              <a:rPr lang="pt-BR">
                <a:latin typeface="Arial" pitchFamily="34" charset="0"/>
                <a:cs typeface="Times New Roman" pitchFamily="18" charset="0"/>
              </a:rPr>
              <a:t/>
            </a:r>
            <a:br>
              <a:rPr lang="pt-BR">
                <a:latin typeface="Arial" pitchFamily="34" charset="0"/>
                <a:cs typeface="Times New Roman" pitchFamily="18" charset="0"/>
              </a:rPr>
            </a:br>
            <a:r>
              <a:rPr lang="pt-BR">
                <a:latin typeface="Arial" pitchFamily="34" charset="0"/>
                <a:cs typeface="Times New Roman" pitchFamily="18" charset="0"/>
              </a:rPr>
              <a:t>Qual será o valor armazenado em X?</a:t>
            </a:r>
          </a:p>
          <a:p>
            <a:pPr>
              <a:spcBef>
                <a:spcPct val="50000"/>
              </a:spcBef>
            </a:pPr>
            <a:endParaRPr lang="pt-BR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875D-367A-46BE-8DE4-D88D7D269E7F}" type="slidenum">
              <a:rPr lang="pt-BR"/>
              <a:pPr/>
              <a:t>86</a:t>
            </a:fld>
            <a:endParaRPr lang="pt-BR"/>
          </a:p>
        </p:txBody>
      </p:sp>
      <p:sp>
        <p:nvSpPr>
          <p:cNvPr id="6861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TESTE DE MESA</a:t>
            </a:r>
          </a:p>
        </p:txBody>
      </p:sp>
      <p:sp>
        <p:nvSpPr>
          <p:cNvPr id="68618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Todo algoritmo deve ser testado</a:t>
            </a:r>
          </a:p>
          <a:p>
            <a:r>
              <a:rPr lang="pt-BR"/>
              <a:t>Usar dados e resultados previamente calculados, seguir precisamente as instruções do algoritmo e verificar se o procedimento está correto ou não</a:t>
            </a:r>
          </a:p>
          <a:p>
            <a:r>
              <a:rPr lang="pt-BR">
                <a:solidFill>
                  <a:srgbClr val="FF9900"/>
                </a:solidFill>
              </a:rPr>
              <a:t>Exemplo: Fazer teste de mesa para o algoritmo da média</a:t>
            </a:r>
          </a:p>
          <a:p>
            <a:endParaRPr lang="pt-BR">
              <a:solidFill>
                <a:srgbClr val="FF9900"/>
              </a:solidFill>
            </a:endParaRPr>
          </a:p>
          <a:p>
            <a:endParaRPr lang="pt-BR">
              <a:solidFill>
                <a:srgbClr val="FF9900"/>
              </a:solidFill>
            </a:endParaRPr>
          </a:p>
          <a:p>
            <a:endParaRPr lang="pt-BR">
              <a:solidFill>
                <a:schemeClr val="accent1"/>
              </a:solidFill>
            </a:endParaRPr>
          </a:p>
          <a:p>
            <a:endParaRPr lang="pt-BR"/>
          </a:p>
        </p:txBody>
      </p:sp>
      <p:pic>
        <p:nvPicPr>
          <p:cNvPr id="68619" name="Picture 11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2438400" y="5340945"/>
            <a:ext cx="3408363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Bacharelado em Sistemas de Informação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A8644-1EF3-4796-8BB1-A079B12ED58E}" type="slidenum">
              <a:rPr lang="pt-BR"/>
              <a:pPr/>
              <a:t>87</a:t>
            </a:fld>
            <a:endParaRPr lang="pt-BR"/>
          </a:p>
        </p:txBody>
      </p:sp>
      <p:pic>
        <p:nvPicPr>
          <p:cNvPr id="385028" name="Picture 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3528" y="1628800"/>
            <a:ext cx="3528392" cy="352839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385029" name="Picture 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364088" y="1556792"/>
            <a:ext cx="2667000" cy="26670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385030" name="Picture 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5076056" y="4365104"/>
            <a:ext cx="2952328" cy="222686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Avaliação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z="2800" b="1" dirty="0" smtClean="0">
                <a:solidFill>
                  <a:schemeClr val="accent2"/>
                </a:solidFill>
              </a:rPr>
              <a:t>Atenção</a:t>
            </a:r>
          </a:p>
          <a:p>
            <a:pPr lvl="1" eaLnBrk="1" hangingPunct="1"/>
            <a:r>
              <a:rPr lang="en-US" sz="2400" b="1" dirty="0" err="1" smtClean="0"/>
              <a:t>Prova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Escrita</a:t>
            </a:r>
            <a:r>
              <a:rPr lang="en-US" sz="2400" b="1" dirty="0" smtClean="0"/>
              <a:t>: </a:t>
            </a:r>
          </a:p>
          <a:p>
            <a:pPr lvl="2" eaLnBrk="1" hangingPunct="1"/>
            <a:r>
              <a:rPr lang="en-US" sz="1800" b="1" dirty="0" err="1" smtClean="0"/>
              <a:t>Questões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teóricas</a:t>
            </a:r>
            <a:r>
              <a:rPr lang="en-US" sz="1800" b="1" dirty="0" smtClean="0"/>
              <a:t> e </a:t>
            </a:r>
            <a:r>
              <a:rPr lang="en-US" sz="1800" b="1" dirty="0" err="1" smtClean="0"/>
              <a:t>algoritmos</a:t>
            </a:r>
            <a:endParaRPr lang="en-US" sz="2000" b="1" dirty="0" smtClean="0"/>
          </a:p>
          <a:p>
            <a:pPr lvl="2" eaLnBrk="1" hangingPunct="1"/>
            <a:r>
              <a:rPr lang="en-US" sz="1800" b="1" dirty="0" err="1" smtClean="0"/>
              <a:t>Colando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Filando</a:t>
            </a:r>
            <a:r>
              <a:rPr lang="en-US" sz="1800" b="1" dirty="0" smtClean="0"/>
              <a:t> -&gt; Nota Zero </a:t>
            </a:r>
          </a:p>
          <a:p>
            <a:pPr lvl="1" eaLnBrk="1" hangingPunct="1"/>
            <a:r>
              <a:rPr lang="en-US" sz="2400" b="1" dirty="0" err="1" smtClean="0"/>
              <a:t>Projetos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Práticos</a:t>
            </a:r>
            <a:endParaRPr lang="en-US" sz="2400" b="1" dirty="0" smtClean="0"/>
          </a:p>
          <a:p>
            <a:pPr lvl="2" eaLnBrk="1" hangingPunct="1"/>
            <a:r>
              <a:rPr lang="pt-BR" sz="1800" b="1" dirty="0" smtClean="0"/>
              <a:t>Serão praticados nesses projetos as ferramentas e linguagens de programação</a:t>
            </a:r>
          </a:p>
          <a:p>
            <a:pPr lvl="1" eaLnBrk="1" hangingPunct="1"/>
            <a:r>
              <a:rPr lang="en-US" sz="2400" b="1" dirty="0" err="1" smtClean="0"/>
              <a:t>Não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faltem</a:t>
            </a:r>
            <a:r>
              <a:rPr lang="en-US" sz="2400" b="1" dirty="0" smtClean="0"/>
              <a:t> as </a:t>
            </a:r>
            <a:r>
              <a:rPr lang="en-US" sz="2400" b="1" dirty="0" err="1" smtClean="0"/>
              <a:t>provas</a:t>
            </a:r>
            <a:r>
              <a:rPr lang="en-US" sz="2400" b="1" dirty="0" smtClean="0"/>
              <a:t>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delo_vf">
  <a:themeElements>
    <a:clrScheme name="1_modelo_vf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modelo_vf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modelo_vf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o_vf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o_vf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SD - 1 - Introducao</Template>
  <TotalTime>2071</TotalTime>
  <Words>3405</Words>
  <Application>Microsoft Office PowerPoint</Application>
  <PresentationFormat>Apresentação na tela (4:3)</PresentationFormat>
  <Paragraphs>800</Paragraphs>
  <Slides>87</Slides>
  <Notes>16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de slides</vt:lpstr>
      </vt:variant>
      <vt:variant>
        <vt:i4>87</vt:i4>
      </vt:variant>
    </vt:vector>
  </HeadingPairs>
  <TitlesOfParts>
    <vt:vector size="90" baseType="lpstr">
      <vt:lpstr>1_modelo_vf</vt:lpstr>
      <vt:lpstr>Documento</vt:lpstr>
      <vt:lpstr>Equation</vt:lpstr>
      <vt:lpstr>Introdução a Programação</vt:lpstr>
      <vt:lpstr>Quem sou?</vt:lpstr>
      <vt:lpstr>O que vocês irão aprender a fazer nessa disciplina?</vt:lpstr>
      <vt:lpstr>O que é ciência da computação?</vt:lpstr>
      <vt:lpstr>Por que isso é importante?</vt:lpstr>
      <vt:lpstr>Por que isso é importante?</vt:lpstr>
      <vt:lpstr>Ementa</vt:lpstr>
      <vt:lpstr>Avaliação</vt:lpstr>
      <vt:lpstr>Avaliação</vt:lpstr>
      <vt:lpstr>Como ser um melhor profissional?</vt:lpstr>
      <vt:lpstr>Bibliografia</vt:lpstr>
      <vt:lpstr>Página da Disciplina</vt:lpstr>
      <vt:lpstr>Programação de Computadores</vt:lpstr>
      <vt:lpstr>Programação de Computadores</vt:lpstr>
      <vt:lpstr>Programação de Computadores</vt:lpstr>
      <vt:lpstr>Programação de Computadores</vt:lpstr>
      <vt:lpstr>Histórico das linguagens de programação</vt:lpstr>
      <vt:lpstr>Slide 18</vt:lpstr>
      <vt:lpstr>Slide 19</vt:lpstr>
      <vt:lpstr>Fundamentos da Programação</vt:lpstr>
      <vt:lpstr>Lógica de programação </vt:lpstr>
      <vt:lpstr>Lógica de programação </vt:lpstr>
      <vt:lpstr>Lógica de programação </vt:lpstr>
      <vt:lpstr>Lógica de programação </vt:lpstr>
      <vt:lpstr>Introdução a Lógica de Programação</vt:lpstr>
      <vt:lpstr>Algoritmizando a Lógica</vt:lpstr>
      <vt:lpstr>Algoritmizando a Lógica</vt:lpstr>
      <vt:lpstr>Algoritmizando a Lógica</vt:lpstr>
      <vt:lpstr>Sistema de Computação</vt:lpstr>
      <vt:lpstr>O Programa</vt:lpstr>
      <vt:lpstr>Máquina de Von Neumman</vt:lpstr>
      <vt:lpstr>Funcionamento do Computador</vt:lpstr>
      <vt:lpstr>Representação de Algoritmos</vt:lpstr>
      <vt:lpstr>Formas de representar um algoritmo</vt:lpstr>
      <vt:lpstr>Formas de representar um algoritmo</vt:lpstr>
      <vt:lpstr>Formas de representar um algoritmo</vt:lpstr>
      <vt:lpstr>Formas de representar um algoritmo</vt:lpstr>
      <vt:lpstr>Formas de representar um algoritmo</vt:lpstr>
      <vt:lpstr>Formas de representar um algoritmo</vt:lpstr>
      <vt:lpstr>Formas de representar um algoritmo</vt:lpstr>
      <vt:lpstr>Formas de representar um algoritmo</vt:lpstr>
      <vt:lpstr>Formas de representar um algoritmo</vt:lpstr>
      <vt:lpstr>Formas de representar um algoritmo</vt:lpstr>
      <vt:lpstr>Formas de representar um algoritmo</vt:lpstr>
      <vt:lpstr>Formas de representar um algoritmo</vt:lpstr>
      <vt:lpstr>Construindo algoritmos</vt:lpstr>
      <vt:lpstr>Construindo algoritmos</vt:lpstr>
      <vt:lpstr>Atividade 1</vt:lpstr>
      <vt:lpstr>Atividade 1 – Respostas</vt:lpstr>
      <vt:lpstr>Atividade 1 – Respostas</vt:lpstr>
      <vt:lpstr>Atividade 1 – Respostas</vt:lpstr>
      <vt:lpstr>Programação Estruturada</vt:lpstr>
      <vt:lpstr>Programação Estruturada</vt:lpstr>
      <vt:lpstr>Programação Estruturada</vt:lpstr>
      <vt:lpstr>Programação Estruturada</vt:lpstr>
      <vt:lpstr>Programação Estruturada</vt:lpstr>
      <vt:lpstr>Linguagem Algorítmica</vt:lpstr>
      <vt:lpstr>Identificadores e Palavras Reservadas</vt:lpstr>
      <vt:lpstr>Nomes de Identificadores</vt:lpstr>
      <vt:lpstr>Atividade 2</vt:lpstr>
      <vt:lpstr>Atividade 2 - Respostas</vt:lpstr>
      <vt:lpstr>Tipos de Dados</vt:lpstr>
      <vt:lpstr>Atividade 3</vt:lpstr>
      <vt:lpstr>Atividade 3 - Respostas</vt:lpstr>
      <vt:lpstr>Constante e Variável </vt:lpstr>
      <vt:lpstr>Variável e Constante</vt:lpstr>
      <vt:lpstr>Variável e Constante</vt:lpstr>
      <vt:lpstr>Variável e Constante</vt:lpstr>
      <vt:lpstr>Variável e Constante</vt:lpstr>
      <vt:lpstr>Variável e Constante</vt:lpstr>
      <vt:lpstr>Atividade 4</vt:lpstr>
      <vt:lpstr>Expressões</vt:lpstr>
      <vt:lpstr>Expressões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Operadores</vt:lpstr>
      <vt:lpstr>Atividade 5</vt:lpstr>
      <vt:lpstr>Atividade 5</vt:lpstr>
      <vt:lpstr>Atividade 5</vt:lpstr>
      <vt:lpstr>TESTE DE MESA</vt:lpstr>
      <vt:lpstr>Bacharelado em Sistemas de Informação</vt:lpstr>
    </vt:vector>
  </TitlesOfParts>
  <Company>casa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</dc:title>
  <dc:creator>Ellen Poliana</dc:creator>
  <cp:lastModifiedBy>Marcelo</cp:lastModifiedBy>
  <cp:revision>162</cp:revision>
  <dcterms:created xsi:type="dcterms:W3CDTF">2009-03-01T23:56:34Z</dcterms:created>
  <dcterms:modified xsi:type="dcterms:W3CDTF">2012-12-17T22:25:45Z</dcterms:modified>
</cp:coreProperties>
</file>