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44"/>
  </p:notesMasterIdLst>
  <p:sldIdLst>
    <p:sldId id="346" r:id="rId2"/>
    <p:sldId id="347" r:id="rId3"/>
    <p:sldId id="348" r:id="rId4"/>
    <p:sldId id="36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81" r:id="rId33"/>
    <p:sldId id="380" r:id="rId34"/>
    <p:sldId id="379" r:id="rId35"/>
    <p:sldId id="385" r:id="rId36"/>
    <p:sldId id="386" r:id="rId37"/>
    <p:sldId id="383" r:id="rId38"/>
    <p:sldId id="387" r:id="rId39"/>
    <p:sldId id="389" r:id="rId40"/>
    <p:sldId id="390" r:id="rId41"/>
    <p:sldId id="388" r:id="rId42"/>
    <p:sldId id="391" r:id="rId4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35" autoAdjust="0"/>
  </p:normalViewPr>
  <p:slideViewPr>
    <p:cSldViewPr>
      <p:cViewPr varScale="1"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Ponteiros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Ponteiros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4" y="1647031"/>
            <a:ext cx="7572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Ponteiros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49" y="1484313"/>
            <a:ext cx="7516665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e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Retorno explícito de valores não permite transferir mais de um valor para a função que chama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6192688" cy="347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Passagem de Argumentos em C é</a:t>
            </a:r>
            <a:br>
              <a:rPr lang="pt-BR" dirty="0" smtClean="0"/>
            </a:br>
            <a:r>
              <a:rPr lang="pt-BR" dirty="0" smtClean="0"/>
              <a:t>por valor...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44" y="1532731"/>
            <a:ext cx="82962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C Permite a</a:t>
            </a:r>
            <a:br>
              <a:rPr lang="pt-BR" dirty="0" smtClean="0"/>
            </a:br>
            <a:r>
              <a:rPr lang="pt-BR" dirty="0" smtClean="0"/>
              <a:t>Passagem por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44" y="1518444"/>
            <a:ext cx="82962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por Referência em 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" y="1680369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endereços para uma</a:t>
            </a:r>
            <a:br>
              <a:rPr lang="pt-BR" dirty="0" smtClean="0"/>
            </a:br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uma função pode alterar variáveis de quem a chamou?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1) função chamadora passa os endereços dos valores que devem ser modificados</a:t>
            </a:r>
          </a:p>
          <a:p>
            <a:pPr lvl="1"/>
            <a:r>
              <a:rPr lang="pt-BR" dirty="0" smtClean="0">
                <a:solidFill>
                  <a:schemeClr val="accent2"/>
                </a:solidFill>
              </a:rPr>
              <a:t>2) função chamada deve declarar os endereços recebidos como ponteiros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Passagem por Referência para Função </a:t>
            </a:r>
            <a:r>
              <a:rPr lang="pt-BR" i="1" dirty="0" err="1" smtClean="0"/>
              <a:t>somaprod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" y="1899444"/>
            <a:ext cx="80295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Ponteiros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721" y="1484313"/>
            <a:ext cx="8227121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Ponteiros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294" y="2151856"/>
            <a:ext cx="8181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e Endereços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Memória abstrata (Como vemos a memória):</a:t>
            </a:r>
          </a:p>
          <a:p>
            <a:pPr lvl="1"/>
            <a:r>
              <a:rPr lang="pt-BR" b="1" dirty="0" smtClean="0"/>
              <a:t>{</a:t>
            </a:r>
            <a:r>
              <a:rPr lang="pt-BR" b="1" dirty="0" smtClean="0">
                <a:solidFill>
                  <a:schemeClr val="accent2"/>
                </a:solidFill>
              </a:rPr>
              <a:t>x</a:t>
            </a:r>
            <a:r>
              <a:rPr lang="pt-BR" b="1" dirty="0" smtClean="0">
                <a:sym typeface="Wingdings" pitchFamily="2" charset="2"/>
              </a:rPr>
              <a:t></a:t>
            </a:r>
            <a:r>
              <a:rPr lang="pt-BR" b="1" dirty="0" smtClean="0"/>
              <a:t>5, </a:t>
            </a:r>
            <a:r>
              <a:rPr lang="pt-BR" b="1" dirty="0" smtClean="0">
                <a:solidFill>
                  <a:schemeClr val="accent2"/>
                </a:solidFill>
              </a:rPr>
              <a:t>y</a:t>
            </a:r>
            <a:r>
              <a:rPr lang="pt-BR" b="1" dirty="0" smtClean="0">
                <a:sym typeface="Wingdings" pitchFamily="2" charset="2"/>
              </a:rPr>
              <a:t>  </a:t>
            </a:r>
            <a:r>
              <a:rPr lang="pt-BR" b="1" dirty="0" smtClean="0"/>
              <a:t>9, </a:t>
            </a:r>
            <a:r>
              <a:rPr lang="pt-BR" b="1" dirty="0" smtClean="0">
                <a:solidFill>
                  <a:schemeClr val="accent2"/>
                </a:solidFill>
              </a:rPr>
              <a:t>z</a:t>
            </a:r>
            <a:r>
              <a:rPr lang="pt-BR" b="1" dirty="0" smtClean="0">
                <a:sym typeface="Wingdings" pitchFamily="2" charset="2"/>
              </a:rPr>
              <a:t> </a:t>
            </a:r>
            <a:r>
              <a:rPr lang="pt-BR" b="1" dirty="0" smtClean="0"/>
              <a:t>‘a’}</a:t>
            </a:r>
          </a:p>
          <a:p>
            <a:r>
              <a:rPr lang="pt-BR" dirty="0" smtClean="0"/>
              <a:t>Memória concreta:</a:t>
            </a:r>
          </a:p>
          <a:p>
            <a:pPr lvl="1"/>
            <a:r>
              <a:rPr lang="pt-BR" dirty="0" smtClean="0"/>
              <a:t>Associações:</a:t>
            </a:r>
          </a:p>
          <a:p>
            <a:pPr lvl="2"/>
            <a:r>
              <a:rPr lang="pt-BR" b="1" dirty="0" smtClean="0"/>
              <a:t>{</a:t>
            </a:r>
            <a:r>
              <a:rPr lang="pt-BR" b="1" dirty="0" smtClean="0">
                <a:solidFill>
                  <a:schemeClr val="accent2"/>
                </a:solidFill>
              </a:rPr>
              <a:t>x</a:t>
            </a:r>
            <a:r>
              <a:rPr lang="pt-BR" b="1" dirty="0" smtClean="0">
                <a:sym typeface="Wingdings" pitchFamily="2" charset="2"/>
              </a:rPr>
              <a:t>  </a:t>
            </a:r>
            <a:r>
              <a:rPr lang="pt-BR" b="1" dirty="0" smtClean="0">
                <a:solidFill>
                  <a:srgbClr val="FF0000"/>
                </a:solidFill>
              </a:rPr>
              <a:t>13</a:t>
            </a:r>
            <a:r>
              <a:rPr lang="pt-BR" b="1" dirty="0" smtClean="0"/>
              <a:t>, </a:t>
            </a:r>
            <a:r>
              <a:rPr lang="pt-BR" b="1" dirty="0" smtClean="0">
                <a:solidFill>
                  <a:schemeClr val="accent2"/>
                </a:solidFill>
              </a:rPr>
              <a:t>y</a:t>
            </a:r>
            <a:r>
              <a:rPr lang="pt-BR" b="1" dirty="0" smtClean="0">
                <a:sym typeface="Wingdings" pitchFamily="2" charset="2"/>
              </a:rPr>
              <a:t>  </a:t>
            </a:r>
            <a:r>
              <a:rPr lang="pt-BR" b="1" dirty="0" smtClean="0">
                <a:solidFill>
                  <a:srgbClr val="FF0000"/>
                </a:solidFill>
              </a:rPr>
              <a:t>72</a:t>
            </a:r>
            <a:r>
              <a:rPr lang="pt-BR" b="1" dirty="0" smtClean="0"/>
              <a:t>, </a:t>
            </a:r>
            <a:r>
              <a:rPr lang="pt-BR" b="1" dirty="0" smtClean="0">
                <a:solidFill>
                  <a:schemeClr val="accent2"/>
                </a:solidFill>
              </a:rPr>
              <a:t>z</a:t>
            </a:r>
            <a:r>
              <a:rPr lang="pt-BR" b="1" dirty="0" smtClean="0">
                <a:sym typeface="Wingdings" pitchFamily="2" charset="2"/>
              </a:rPr>
              <a:t>  </a:t>
            </a:r>
            <a:r>
              <a:rPr lang="pt-BR" b="1" dirty="0" smtClean="0">
                <a:solidFill>
                  <a:srgbClr val="FF0000"/>
                </a:solidFill>
              </a:rPr>
              <a:t>00</a:t>
            </a:r>
            <a:r>
              <a:rPr lang="pt-BR" b="1" dirty="0" smtClean="0"/>
              <a:t>}</a:t>
            </a:r>
          </a:p>
          <a:p>
            <a:pPr lvl="1"/>
            <a:r>
              <a:rPr lang="pt-BR" dirty="0" smtClean="0"/>
              <a:t>Memória de fato:</a:t>
            </a:r>
          </a:p>
          <a:p>
            <a:pPr lvl="2"/>
            <a:r>
              <a:rPr lang="pt-BR" b="1" dirty="0" smtClean="0"/>
              <a:t>{</a:t>
            </a:r>
            <a:r>
              <a:rPr lang="pt-BR" b="1" dirty="0" smtClean="0">
                <a:solidFill>
                  <a:srgbClr val="FF0000"/>
                </a:solidFill>
              </a:rPr>
              <a:t>00</a:t>
            </a:r>
            <a:r>
              <a:rPr lang="pt-BR" b="1" dirty="0" smtClean="0">
                <a:sym typeface="Wingdings" pitchFamily="2" charset="2"/>
              </a:rPr>
              <a:t> </a:t>
            </a:r>
            <a:r>
              <a:rPr lang="pt-BR" b="1" dirty="0" smtClean="0"/>
              <a:t>‘a’,...,</a:t>
            </a:r>
            <a:r>
              <a:rPr lang="pt-BR" b="1" dirty="0" smtClean="0">
                <a:solidFill>
                  <a:srgbClr val="FF0000"/>
                </a:solidFill>
              </a:rPr>
              <a:t>13</a:t>
            </a:r>
            <a:r>
              <a:rPr lang="pt-BR" b="1" dirty="0" smtClean="0">
                <a:sym typeface="Wingdings" pitchFamily="2" charset="2"/>
              </a:rPr>
              <a:t>  </a:t>
            </a:r>
            <a:r>
              <a:rPr lang="pt-BR" b="1" dirty="0" smtClean="0"/>
              <a:t>5,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72</a:t>
            </a:r>
            <a:r>
              <a:rPr lang="pt-BR" b="1" dirty="0" smtClean="0">
                <a:sym typeface="Wingdings" pitchFamily="2" charset="2"/>
              </a:rPr>
              <a:t>  </a:t>
            </a:r>
            <a:r>
              <a:rPr lang="pt-BR" b="1" dirty="0" smtClean="0"/>
              <a:t>9,...,</a:t>
            </a:r>
            <a:r>
              <a:rPr lang="pt-BR" b="1" dirty="0" smtClean="0">
                <a:solidFill>
                  <a:srgbClr val="FF0000"/>
                </a:solidFill>
              </a:rPr>
              <a:t>99</a:t>
            </a:r>
            <a:r>
              <a:rPr lang="pt-BR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b="1" dirty="0" smtClean="0">
                <a:sym typeface="Wingdings" pitchFamily="2" charset="2"/>
              </a:rPr>
              <a:t> </a:t>
            </a:r>
            <a:r>
              <a:rPr lang="pt-BR" b="1" i="1" dirty="0" err="1" smtClean="0"/>
              <a:t>undefined</a:t>
            </a:r>
            <a:r>
              <a:rPr lang="pt-BR" b="1" i="1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204095"/>
            <a:ext cx="2371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861048"/>
            <a:ext cx="26289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085184"/>
            <a:ext cx="34194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39552" y="5877272"/>
            <a:ext cx="8208912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Uma boa analogia é o esquema </a:t>
            </a:r>
            <a:r>
              <a:rPr lang="pt-BR" sz="2800" i="1" dirty="0" smtClean="0"/>
              <a:t>nome de arquivo</a:t>
            </a:r>
            <a:r>
              <a:rPr lang="pt-BR" sz="2800" dirty="0" smtClean="0"/>
              <a:t>, </a:t>
            </a:r>
          </a:p>
          <a:p>
            <a:pPr algn="ctr"/>
            <a:r>
              <a:rPr lang="pt-BR" sz="2800" i="1" dirty="0" smtClean="0"/>
              <a:t>conteúdo de arquivo</a:t>
            </a:r>
            <a:r>
              <a:rPr lang="pt-BR" sz="2800" dirty="0" smtClean="0"/>
              <a:t> e </a:t>
            </a:r>
            <a:r>
              <a:rPr lang="pt-BR" sz="2800" i="1" dirty="0" smtClean="0"/>
              <a:t>endereço no HD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Ponteiros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854559" cy="446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incremento de um ponteiro acarreta na movimentação do mesmo para o próximo valor do </a:t>
            </a:r>
            <a:r>
              <a:rPr lang="pt-BR" b="1" i="1" dirty="0" smtClean="0"/>
              <a:t>tipo apontado</a:t>
            </a:r>
          </a:p>
          <a:p>
            <a:pPr lvl="1"/>
            <a:r>
              <a:rPr lang="pt-BR" dirty="0" smtClean="0"/>
              <a:t>Ex: Se </a:t>
            </a:r>
            <a:r>
              <a:rPr lang="pt-BR" b="1" i="1" dirty="0" err="1" smtClean="0"/>
              <a:t>px</a:t>
            </a:r>
            <a:r>
              <a:rPr lang="pt-BR" b="1" i="1" dirty="0" smtClean="0"/>
              <a:t> é um ponteiro para </a:t>
            </a:r>
            <a:r>
              <a:rPr lang="pt-BR" b="1" i="1" dirty="0" err="1" smtClean="0"/>
              <a:t>int</a:t>
            </a:r>
            <a:r>
              <a:rPr lang="pt-BR" b="1" i="1" dirty="0" smtClean="0"/>
              <a:t> com valor 3000,</a:t>
            </a:r>
          </a:p>
          <a:p>
            <a:r>
              <a:rPr lang="pt-BR" dirty="0" smtClean="0"/>
              <a:t>depois de executada a instrução </a:t>
            </a:r>
            <a:r>
              <a:rPr lang="pt-BR" b="1" i="1" dirty="0" err="1" smtClean="0"/>
              <a:t>px</a:t>
            </a:r>
            <a:r>
              <a:rPr lang="pt-BR" b="1" i="1" dirty="0" smtClean="0"/>
              <a:t>++, </a:t>
            </a:r>
            <a:r>
              <a:rPr lang="pt-BR" dirty="0" smtClean="0"/>
              <a:t>o valor de </a:t>
            </a:r>
            <a:r>
              <a:rPr lang="pt-BR" b="1" i="1" dirty="0" err="1" smtClean="0"/>
              <a:t>px</a:t>
            </a:r>
            <a:r>
              <a:rPr lang="pt-BR" b="1" i="1" dirty="0" smtClean="0"/>
              <a:t> </a:t>
            </a:r>
            <a:r>
              <a:rPr lang="pt-BR" dirty="0" smtClean="0"/>
              <a:t>será </a:t>
            </a:r>
            <a:r>
              <a:rPr lang="pt-BR" i="1" dirty="0" smtClean="0"/>
              <a:t>3004 </a:t>
            </a:r>
            <a:r>
              <a:rPr lang="pt-BR" dirty="0" smtClean="0"/>
              <a:t>e não </a:t>
            </a:r>
            <a:r>
              <a:rPr lang="pt-BR" i="1" dirty="0" smtClean="0"/>
              <a:t>3001 </a:t>
            </a:r>
            <a:r>
              <a:rPr lang="pt-BR" b="1" i="1" dirty="0" smtClean="0"/>
              <a:t>!!!</a:t>
            </a:r>
          </a:p>
          <a:p>
            <a:r>
              <a:rPr lang="pt-BR" dirty="0" smtClean="0"/>
              <a:t>Obviamente, o deslocamento varia de compilador para compilador dependendo do número de bytes adotado para o referido tipo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entre Vetores e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a declaração: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símbolo v</a:t>
            </a:r>
          </a:p>
          <a:p>
            <a:pPr lvl="1"/>
            <a:r>
              <a:rPr lang="pt-BR" dirty="0" smtClean="0"/>
              <a:t>Representa o vetor</a:t>
            </a:r>
          </a:p>
          <a:p>
            <a:pPr lvl="1"/>
            <a:r>
              <a:rPr lang="pt-BR" dirty="0" smtClean="0"/>
              <a:t>É uma constante que representa seu endereço inicial</a:t>
            </a:r>
          </a:p>
          <a:p>
            <a:pPr lvl="1"/>
            <a:r>
              <a:rPr lang="pt-BR" dirty="0" smtClean="0"/>
              <a:t>Aponta para o primeiro elemento do vetor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20888"/>
            <a:ext cx="2752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 existe um relacionamento muito forte entre ponteiros e vetores</a:t>
            </a:r>
          </a:p>
          <a:p>
            <a:pPr lvl="1"/>
            <a:r>
              <a:rPr lang="pt-BR" dirty="0" smtClean="0"/>
              <a:t>O </a:t>
            </a:r>
            <a:r>
              <a:rPr lang="pt-BR" dirty="0" smtClean="0">
                <a:solidFill>
                  <a:srgbClr val="FF0000"/>
                </a:solidFill>
              </a:rPr>
              <a:t>compilador entende todo vetor e matriz como ponteiros</a:t>
            </a:r>
            <a:r>
              <a:rPr lang="pt-BR" dirty="0" smtClean="0"/>
              <a:t>, pois a maioria dos computadores é capaz de manipular ponteiros e não vetores </a:t>
            </a:r>
          </a:p>
          <a:p>
            <a:pPr lvl="1"/>
            <a:r>
              <a:rPr lang="pt-BR" dirty="0" smtClean="0"/>
              <a:t>Qualquer operação que possa ser feita com índices de um vetor pode ser feita com ponteiros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 identificador de um vetor representa um endereço, ou seja, um ponteiro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Como vimos, C permite aritmética de ponteiros </a:t>
            </a:r>
          </a:p>
          <a:p>
            <a:r>
              <a:rPr lang="pt-BR" sz="2400" dirty="0" smtClean="0"/>
              <a:t>Se tivermos a declaração</a:t>
            </a:r>
          </a:p>
          <a:p>
            <a:endParaRPr lang="pt-BR" sz="2400" dirty="0" smtClean="0"/>
          </a:p>
          <a:p>
            <a:r>
              <a:rPr lang="pt-BR" sz="2400" dirty="0" smtClean="0"/>
              <a:t>Podemos acessar elementos do vetor através de aritmética de ponteiros</a:t>
            </a:r>
          </a:p>
          <a:p>
            <a:r>
              <a:rPr lang="pt-BR" sz="2400" dirty="0" smtClean="0"/>
              <a:t>Aponta para (igual ao endereço do) primeiro elemento do vetor</a:t>
            </a:r>
          </a:p>
          <a:p>
            <a:endParaRPr lang="pt-BR" sz="2400" dirty="0" smtClean="0"/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  <a:p>
            <a:r>
              <a:rPr lang="it-IT" sz="2400" dirty="0" smtClean="0"/>
              <a:t>Portanto: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348880"/>
            <a:ext cx="2857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71056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6165304"/>
            <a:ext cx="5334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Representando Ponteiros e Vetores na Memória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340768"/>
            <a:ext cx="7848872" cy="517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e Vetores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869" y="2051844"/>
            <a:ext cx="73628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Notação de Ponteiros para Vetores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700" y="1484313"/>
            <a:ext cx="7337162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Constantes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44" y="1561306"/>
            <a:ext cx="82962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4" y="1561306"/>
            <a:ext cx="81438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variável tem um endereço ou uma posição associados na memória</a:t>
            </a:r>
          </a:p>
          <a:p>
            <a:r>
              <a:rPr lang="pt-BR" dirty="0" smtClean="0"/>
              <a:t>Este endereço é visto como um </a:t>
            </a:r>
            <a:r>
              <a:rPr lang="pt-BR" dirty="0" smtClean="0">
                <a:solidFill>
                  <a:srgbClr val="FF0000"/>
                </a:solidFill>
              </a:rPr>
              <a:t>ponteiro (ou apontador)</a:t>
            </a:r>
            <a:r>
              <a:rPr lang="pt-BR" dirty="0" smtClean="0"/>
              <a:t>, uma referência para a posição de memória de uma variável</a:t>
            </a:r>
          </a:p>
          <a:p>
            <a:r>
              <a:rPr lang="pt-BR" dirty="0" smtClean="0"/>
              <a:t>Ponteiros fornecem um modo de acesso à variável sem referenciá-la diretamente</a:t>
            </a:r>
          </a:p>
          <a:p>
            <a:r>
              <a:rPr lang="pt-BR" dirty="0" smtClean="0"/>
              <a:t>Um endereço pode ser armazenado em uma variável do tipo ponteiro (ponteiro variável)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Constantes x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1" y="2342356"/>
            <a:ext cx="7353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Vetores como Argumento de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pic>
        <p:nvPicPr>
          <p:cNvPr id="256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" y="1508919"/>
            <a:ext cx="76009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Ponteiros como Argumento de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13" y="1538288"/>
            <a:ext cx="76009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Ponteiros como Argumento de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77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Ponteiros como Argumento de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77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124" y="4109045"/>
            <a:ext cx="7734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713787" cy="4992687"/>
          </a:xfrm>
        </p:spPr>
        <p:txBody>
          <a:bodyPr/>
          <a:lstStyle/>
          <a:p>
            <a:pPr lvl="0"/>
            <a:r>
              <a:rPr lang="pt-BR" sz="2400" dirty="0" smtClean="0"/>
              <a:t> </a:t>
            </a:r>
            <a:r>
              <a:rPr lang="pt-BR" sz="2000" dirty="0" smtClean="0"/>
              <a:t>Seja o seguinte trecho de programa:</a:t>
            </a:r>
          </a:p>
          <a:p>
            <a:pPr lvl="1"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i=3,j=5;</a:t>
            </a:r>
          </a:p>
          <a:p>
            <a:pPr lvl="1"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*p, *q;</a:t>
            </a:r>
          </a:p>
          <a:p>
            <a:pPr lvl="1">
              <a:buNone/>
            </a:pPr>
            <a:r>
              <a:rPr lang="pt-BR" sz="1800" dirty="0" smtClean="0"/>
              <a:t>p = &amp;i;</a:t>
            </a:r>
          </a:p>
          <a:p>
            <a:pPr lvl="1">
              <a:buNone/>
            </a:pPr>
            <a:r>
              <a:rPr lang="pt-BR" sz="1800" dirty="0" smtClean="0"/>
              <a:t>q = &amp;j;</a:t>
            </a:r>
          </a:p>
          <a:p>
            <a:pPr lvl="1">
              <a:buNone/>
            </a:pPr>
            <a:r>
              <a:rPr lang="pt-BR" sz="1800" dirty="0" smtClean="0"/>
              <a:t>Qual é o valor das seguintes expressões ?</a:t>
            </a:r>
          </a:p>
          <a:p>
            <a:pPr lvl="1"/>
            <a:r>
              <a:rPr lang="pt-BR" sz="1800" dirty="0" smtClean="0"/>
              <a:t>a) p == &amp;i;		b) *p - *q 	c) **&amp;p		d) 3* - *p/(*q)+7</a:t>
            </a:r>
          </a:p>
          <a:p>
            <a:r>
              <a:rPr lang="pt-BR" sz="2000" dirty="0" smtClean="0"/>
              <a:t>2 – O que há de errado com o seguinte trecho de código? 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05064"/>
            <a:ext cx="6624736" cy="25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3 - Suponha que os elementos do vetor v são do tipo </a:t>
            </a:r>
            <a:r>
              <a:rPr lang="pt-BR" sz="2400" dirty="0" err="1" smtClean="0"/>
              <a:t>int</a:t>
            </a:r>
            <a:r>
              <a:rPr lang="pt-BR" sz="2400" dirty="0" smtClean="0"/>
              <a:t> e cada </a:t>
            </a:r>
            <a:r>
              <a:rPr lang="pt-BR" sz="2400" dirty="0" err="1" smtClean="0"/>
              <a:t>int</a:t>
            </a:r>
            <a:r>
              <a:rPr lang="pt-BR" sz="2400" dirty="0" smtClean="0"/>
              <a:t> ocupa 8 bytes no seu computador. Se o endereço de v[0] é </a:t>
            </a:r>
            <a:r>
              <a:rPr lang="pt-BR" sz="2400" i="1" dirty="0" smtClean="0"/>
              <a:t>55000</a:t>
            </a:r>
            <a:r>
              <a:rPr lang="pt-BR" sz="2400" dirty="0" smtClean="0"/>
              <a:t>, qual o valor da expressão  v + 3? </a:t>
            </a:r>
          </a:p>
          <a:p>
            <a:r>
              <a:rPr lang="pt-BR" sz="2400" dirty="0" smtClean="0"/>
              <a:t>4 - Descreva a diferença conceitual entre as expressões  v[3]  e  v + 3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4 - Escreva uma função que receba um ponteiro para uma string e elimine desta todos os espaços em branco;</a:t>
            </a:r>
          </a:p>
          <a:p>
            <a:r>
              <a:rPr lang="pt-BR" sz="2800" dirty="0" smtClean="0"/>
              <a:t>5 - Escreva uma função que receba um ponteiro para uma string e troque todo o </a:t>
            </a:r>
            <a:r>
              <a:rPr lang="pt-BR" sz="2800" dirty="0" err="1" smtClean="0"/>
              <a:t>caracter</a:t>
            </a:r>
            <a:r>
              <a:rPr lang="pt-BR" sz="2800" dirty="0" smtClean="0"/>
              <a:t> após um branco pelo seu equivalente maiúsculo. </a:t>
            </a:r>
          </a:p>
          <a:p>
            <a:r>
              <a:rPr lang="pt-BR" sz="2800" dirty="0" smtClean="0"/>
              <a:t>6 -Escreva um programa que leia uma frase de até 80 caracteres e a imprima em ordem reversa convertendo todos os caracteres minúsculos para maiúsculos.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para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6094610" cy="2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331640" y="3789040"/>
            <a:ext cx="6310312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81000" y="1400175"/>
            <a:ext cx="8509000" cy="435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ebdings" charset="2"/>
              <a:buChar char="&lt;"/>
            </a:pPr>
            <a:r>
              <a:rPr lang="pt-BR" sz="2400" dirty="0"/>
              <a:t>Um ponteiro para um ponteiro é como se você anotasse o endereço de um papel que tem o endereço da casa do seu amigo. </a:t>
            </a:r>
          </a:p>
          <a:p>
            <a:pPr>
              <a:lnSpc>
                <a:spcPct val="130000"/>
              </a:lnSpc>
              <a:buFont typeface="Webdings" charset="2"/>
              <a:buChar char="&lt;"/>
            </a:pPr>
            <a:r>
              <a:rPr lang="pt-BR" sz="2400" dirty="0"/>
              <a:t>Podemos declarar um ponteiro para um ponteiro com a seguinte notação: </a:t>
            </a:r>
          </a:p>
          <a:p>
            <a:pPr>
              <a:lnSpc>
                <a:spcPct val="130000"/>
              </a:lnSpc>
            </a:pPr>
            <a:r>
              <a:rPr lang="pt-BR" sz="2400" dirty="0"/>
              <a:t>             </a:t>
            </a:r>
            <a:r>
              <a:rPr lang="pt-BR" sz="2400" i="1" dirty="0" err="1"/>
              <a:t>tipo_da_variável</a:t>
            </a:r>
            <a:r>
              <a:rPr lang="pt-BR" sz="2400" i="1" dirty="0"/>
              <a:t>  **</a:t>
            </a:r>
            <a:r>
              <a:rPr lang="pt-BR" sz="2400" i="1" dirty="0" err="1"/>
              <a:t>nome_da_variável</a:t>
            </a:r>
            <a:r>
              <a:rPr lang="pt-BR" sz="2400" i="1" dirty="0"/>
              <a:t>; </a:t>
            </a:r>
          </a:p>
          <a:p>
            <a:pPr>
              <a:lnSpc>
                <a:spcPct val="130000"/>
              </a:lnSpc>
              <a:buFont typeface="Webdings" charset="2"/>
              <a:buChar char="&lt;"/>
            </a:pPr>
            <a:r>
              <a:rPr lang="pt-BR" sz="2400" i="1" dirty="0"/>
              <a:t>**</a:t>
            </a:r>
            <a:r>
              <a:rPr lang="pt-BR" sz="2400" i="1" dirty="0" err="1"/>
              <a:t>nome_da_variável</a:t>
            </a:r>
            <a:r>
              <a:rPr lang="pt-BR" sz="2400" dirty="0"/>
              <a:t> é o conteúdo final da variável </a:t>
            </a:r>
          </a:p>
          <a:p>
            <a:pPr>
              <a:lnSpc>
                <a:spcPct val="130000"/>
              </a:lnSpc>
              <a:buFont typeface="Webdings" charset="2"/>
              <a:buNone/>
            </a:pPr>
            <a:r>
              <a:rPr lang="pt-BR" sz="2400" dirty="0"/>
              <a:t>    apontada; </a:t>
            </a:r>
            <a:r>
              <a:rPr lang="pt-BR" sz="2400" i="1" dirty="0"/>
              <a:t>*</a:t>
            </a:r>
            <a:r>
              <a:rPr lang="pt-BR" sz="2400" i="1" dirty="0" err="1"/>
              <a:t>nome_da_variável</a:t>
            </a:r>
            <a:r>
              <a:rPr lang="pt-BR" sz="2400" dirty="0"/>
              <a:t> é o conteúdo do</a:t>
            </a:r>
          </a:p>
          <a:p>
            <a:pPr>
              <a:lnSpc>
                <a:spcPct val="130000"/>
              </a:lnSpc>
            </a:pPr>
            <a:r>
              <a:rPr lang="pt-BR" sz="2400" dirty="0"/>
              <a:t>    ponteiro intermediário. </a:t>
            </a:r>
          </a:p>
        </p:txBody>
      </p:sp>
      <p:sp>
        <p:nvSpPr>
          <p:cNvPr id="37892" name="Title 6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Ponteiros para Ponteiros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ponteiros são usados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Possibilitar que funções modifiquem os argumentos que recebem</a:t>
            </a:r>
          </a:p>
          <a:p>
            <a:r>
              <a:rPr lang="pt-BR" dirty="0" smtClean="0"/>
              <a:t>Manipular vetores e strings - útil para passar vetores como parâmetro</a:t>
            </a:r>
          </a:p>
          <a:p>
            <a:r>
              <a:rPr lang="pt-BR" dirty="0" smtClean="0"/>
              <a:t>Criar estruturas de dados mais complexas, como listas encadeadas, árvores binárias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2775" y="3105150"/>
            <a:ext cx="8059738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  <a:p>
            <a:r>
              <a:rPr lang="pt-BR"/>
              <a:t>#include &lt;stdio.h&gt;</a:t>
            </a:r>
          </a:p>
          <a:p>
            <a:r>
              <a:rPr lang="pt-BR" b="1"/>
              <a:t>void</a:t>
            </a:r>
            <a:r>
              <a:rPr lang="pt-BR"/>
              <a:t> main()</a:t>
            </a:r>
          </a:p>
          <a:p>
            <a:r>
              <a:rPr lang="pt-BR"/>
              <a:t>{</a:t>
            </a:r>
          </a:p>
          <a:p>
            <a:r>
              <a:rPr lang="pt-BR"/>
              <a:t>    </a:t>
            </a:r>
            <a:r>
              <a:rPr lang="pt-BR" b="1"/>
              <a:t>float</a:t>
            </a:r>
            <a:r>
              <a:rPr lang="pt-BR"/>
              <a:t> fpi = 3.1415, *pf, **ppf;</a:t>
            </a:r>
          </a:p>
          <a:p>
            <a:r>
              <a:rPr lang="pt-BR"/>
              <a:t>    pf = &amp;fpi;                        /* pf armazena o endereco de fpi */</a:t>
            </a:r>
          </a:p>
          <a:p>
            <a:r>
              <a:rPr lang="pt-BR"/>
              <a:t>    ppf = &amp;pf;                       /* ppf armazena o endereco de pf */</a:t>
            </a:r>
          </a:p>
          <a:p>
            <a:r>
              <a:rPr lang="pt-BR"/>
              <a:t>    printf("%f", **ppf);        /* Imprime o valor de fpi */</a:t>
            </a:r>
          </a:p>
          <a:p>
            <a:r>
              <a:rPr lang="pt-BR"/>
              <a:t>    printf("%f", *pf);            /* Tambem imprime o valor de fpi */</a:t>
            </a:r>
          </a:p>
          <a:p>
            <a:r>
              <a:rPr lang="pt-BR"/>
              <a:t>}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4883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/>
              <a:t>Para acessar o valor desejado apontado por um ponteiro para ponteiro, o operador asterisco deve ser aplicado duas vezes:</a:t>
            </a:r>
            <a:endParaRPr lang="pt-BR"/>
          </a:p>
        </p:txBody>
      </p:sp>
      <p:sp>
        <p:nvSpPr>
          <p:cNvPr id="38916" name="Title 6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Ponteiros para Ponteiros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i="1" dirty="0" err="1" smtClean="0"/>
              <a:t>sizeof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 Geral: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Informa </a:t>
            </a:r>
            <a:r>
              <a:rPr lang="pt-BR" dirty="0" smtClean="0"/>
              <a:t>o número de bytes de um dado tipo ou </a:t>
            </a:r>
            <a:r>
              <a:rPr lang="pt-BR" dirty="0" smtClean="0"/>
              <a:t>variável em </a:t>
            </a:r>
            <a:r>
              <a:rPr lang="pt-BR" b="1" dirty="0" smtClean="0"/>
              <a:t>tempo de compilação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d = </a:t>
            </a:r>
            <a:r>
              <a:rPr lang="pt-BR" b="1" dirty="0" err="1" smtClean="0"/>
              <a:t>sizeof</a:t>
            </a:r>
            <a:r>
              <a:rPr lang="pt-BR" b="1" dirty="0" smtClean="0"/>
              <a:t>(</a:t>
            </a:r>
            <a:r>
              <a:rPr lang="pt-BR" b="1" dirty="0" err="1" smtClean="0"/>
              <a:t>float</a:t>
            </a:r>
            <a:r>
              <a:rPr lang="pt-BR" b="1" dirty="0" smtClean="0"/>
              <a:t>); </a:t>
            </a:r>
            <a:r>
              <a:rPr lang="pt-BR" b="1" dirty="0" smtClean="0">
                <a:sym typeface="Wingdings" pitchFamily="2" charset="2"/>
              </a:rPr>
              <a:t></a:t>
            </a:r>
            <a:r>
              <a:rPr lang="pt-BR" dirty="0" smtClean="0"/>
              <a:t>d </a:t>
            </a:r>
            <a:r>
              <a:rPr lang="pt-BR" dirty="0" smtClean="0"/>
              <a:t>armazena o valor 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7341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sizeof</a:t>
            </a:r>
            <a:r>
              <a:rPr lang="pt-BR" dirty="0" smtClean="0"/>
              <a:t> para Determinar</a:t>
            </a:r>
            <a:br>
              <a:rPr lang="pt-BR" dirty="0" smtClean="0"/>
            </a:br>
            <a:r>
              <a:rPr lang="pt-BR" dirty="0" smtClean="0"/>
              <a:t>Tamanho de Ponteiros e Vetores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294" y="1680369"/>
            <a:ext cx="74199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ponteiro variável é uma variável que contém o endereço de outra variável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39119"/>
            <a:ext cx="77438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Variáveis do Tipo Ponteiro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declarar uma variável do tipo ponteiro: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1913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259" y="3717032"/>
            <a:ext cx="70961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&amp;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unário que fornece o endereço de uma variável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pode ser aplicado a expressões ou constantes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7112843" cy="240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589240"/>
            <a:ext cx="49149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</a:t>
            </a:r>
            <a:r>
              <a:rPr lang="pt-BR" dirty="0" err="1" smtClean="0"/>
              <a:t>Indireção</a:t>
            </a:r>
            <a:r>
              <a:rPr lang="pt-BR" dirty="0" smtClean="0"/>
              <a:t> 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aplicado a uma variável do tipo ponteiro, acessa o conteúdo do endereço apontado por ela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373" y="2924944"/>
            <a:ext cx="74580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Ponteiros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772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5026</TotalTime>
  <Words>993</Words>
  <Application>Microsoft Office PowerPoint</Application>
  <PresentationFormat>Apresentação na tela (4:3)</PresentationFormat>
  <Paragraphs>183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1_modelo_vf</vt:lpstr>
      <vt:lpstr>Introdução a Programação</vt:lpstr>
      <vt:lpstr>Valores e Endereços</vt:lpstr>
      <vt:lpstr>Ponteiro</vt:lpstr>
      <vt:lpstr>Por que ponteiros são usados ?</vt:lpstr>
      <vt:lpstr>Ponteiro Variável</vt:lpstr>
      <vt:lpstr>Declarando Variáveis do Tipo Ponteiro em C</vt:lpstr>
      <vt:lpstr>Operador &amp;</vt:lpstr>
      <vt:lpstr>Operador de Indireção *</vt:lpstr>
      <vt:lpstr>Usando Ponteiros</vt:lpstr>
      <vt:lpstr>Usando Ponteiros</vt:lpstr>
      <vt:lpstr>Manipulando Ponteiros</vt:lpstr>
      <vt:lpstr>Funções e Ponteiros</vt:lpstr>
      <vt:lpstr>A Passagem de Argumentos em C é por valor...</vt:lpstr>
      <vt:lpstr>Mas C Permite a Passagem por Referência</vt:lpstr>
      <vt:lpstr>Passagem por Referência em C</vt:lpstr>
      <vt:lpstr>Passando endereços para uma função</vt:lpstr>
      <vt:lpstr>Usando Passagem por Referência para Função somaprod</vt:lpstr>
      <vt:lpstr>Operações com Ponteiros</vt:lpstr>
      <vt:lpstr>Operações com Ponteiros</vt:lpstr>
      <vt:lpstr>Operações com Ponteiros</vt:lpstr>
      <vt:lpstr>Operações com Ponteiros</vt:lpstr>
      <vt:lpstr>Associação entre Vetores e Ponteiros</vt:lpstr>
      <vt:lpstr>Ponteiros e Vetores</vt:lpstr>
      <vt:lpstr>Ponteiros e Vetores</vt:lpstr>
      <vt:lpstr>Representando Ponteiros e Vetores na Memória</vt:lpstr>
      <vt:lpstr>Ponteiros e Vetores</vt:lpstr>
      <vt:lpstr>Usando Notação de Ponteiros para Vetores</vt:lpstr>
      <vt:lpstr>Ponteiros Constantes</vt:lpstr>
      <vt:lpstr>Ponteiros Variáveis</vt:lpstr>
      <vt:lpstr>Ponteiros Constantes x Variáveis</vt:lpstr>
      <vt:lpstr>Passando Vetores como Argumento de Funções</vt:lpstr>
      <vt:lpstr>Passando Ponteiros como Argumento de Funções</vt:lpstr>
      <vt:lpstr>Passando Ponteiros como Argumento de Funções</vt:lpstr>
      <vt:lpstr>Passando Ponteiros como Argumento de Funções</vt:lpstr>
      <vt:lpstr>Exercícios</vt:lpstr>
      <vt:lpstr>Exercícios</vt:lpstr>
      <vt:lpstr>Exercícios</vt:lpstr>
      <vt:lpstr>Ponteiro para ...</vt:lpstr>
      <vt:lpstr>Ponteiros para Ponteiros</vt:lpstr>
      <vt:lpstr>Ponteiros para Ponteiros</vt:lpstr>
      <vt:lpstr>Comando sizeof</vt:lpstr>
      <vt:lpstr>Usando sizeof para Determinar Tamanho de Ponteiros e Vetores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561</cp:revision>
  <dcterms:created xsi:type="dcterms:W3CDTF">2007-08-06T19:02:57Z</dcterms:created>
  <dcterms:modified xsi:type="dcterms:W3CDTF">2012-10-08T18:55:12Z</dcterms:modified>
</cp:coreProperties>
</file>