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9"/>
  </p:notesMasterIdLst>
  <p:sldIdLst>
    <p:sldId id="34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6" r:id="rId10"/>
    <p:sldId id="357" r:id="rId11"/>
    <p:sldId id="358" r:id="rId12"/>
    <p:sldId id="355" r:id="rId13"/>
    <p:sldId id="359" r:id="rId14"/>
    <p:sldId id="383" r:id="rId15"/>
    <p:sldId id="384" r:id="rId16"/>
    <p:sldId id="360" r:id="rId17"/>
    <p:sldId id="364" r:id="rId18"/>
    <p:sldId id="363" r:id="rId19"/>
    <p:sldId id="366" r:id="rId20"/>
    <p:sldId id="367" r:id="rId21"/>
    <p:sldId id="347" r:id="rId22"/>
    <p:sldId id="365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35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Arquivos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8194" y="2004219"/>
            <a:ext cx="74961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7719" y="1942306"/>
            <a:ext cx="74771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Observações sobre Abertura de Arquivos em C: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SO mantém um “cursor” que indica a posição de trabalho no arquivo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Se não for possível a abertura, a função </a:t>
            </a:r>
            <a:r>
              <a:rPr lang="pt-BR" b="1" dirty="0" err="1" smtClean="0">
                <a:solidFill>
                  <a:srgbClr val="FF0000"/>
                </a:solidFill>
              </a:rPr>
              <a:t>fopen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retorna NULL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Fechamento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leitura/escrita do arquivo, devemos fechá-lo</a:t>
            </a:r>
          </a:p>
          <a:p>
            <a:r>
              <a:rPr lang="pt-BR" dirty="0" smtClean="0"/>
              <a:t>Função de fechamento</a:t>
            </a:r>
          </a:p>
          <a:p>
            <a:endParaRPr lang="pt-BR" dirty="0" smtClean="0"/>
          </a:p>
          <a:p>
            <a:r>
              <a:rPr lang="pt-BR" dirty="0" smtClean="0"/>
              <a:t>Retorna 0 se o arquivo foi fechado com sucesso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24088" y="3171825"/>
            <a:ext cx="4695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– Modo Binário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5281" y="2323306"/>
            <a:ext cx="8382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fwrite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20117" y="1484313"/>
            <a:ext cx="7032328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– Modo Binário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7669" y="2323306"/>
            <a:ext cx="8277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fread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69361" y="1484313"/>
            <a:ext cx="7333840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Leitura/Escrita de Blocos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funções </a:t>
            </a:r>
            <a:r>
              <a:rPr lang="pt-BR" dirty="0" err="1" smtClean="0"/>
              <a:t>fread</a:t>
            </a:r>
            <a:r>
              <a:rPr lang="pt-BR" dirty="0" smtClean="0"/>
              <a:t>/</a:t>
            </a:r>
            <a:r>
              <a:rPr lang="pt-BR" dirty="0" err="1" smtClean="0"/>
              <a:t>fwrite</a:t>
            </a:r>
            <a:r>
              <a:rPr lang="pt-BR" dirty="0" smtClean="0"/>
              <a:t> permitem ler/escrever grandes blocos de dados em um arquivo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Um dos parâmetros indica qual é a quantidade de dados de um determinado tipo a ser lido/escrito</a:t>
            </a:r>
          </a:p>
          <a:p>
            <a:r>
              <a:rPr lang="pt-BR" dirty="0" smtClean="0"/>
              <a:t>Portanto, podem ser úteis para ler/escrever estruturas ou vetores em um arquivo numa única chamada de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Escrevendo um Vetor de </a:t>
            </a:r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6476" y="1484313"/>
            <a:ext cx="7479610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representa um elemento de informação armazenado em memória secundária (disco)</a:t>
            </a:r>
          </a:p>
          <a:p>
            <a:r>
              <a:rPr lang="pt-BR" dirty="0" smtClean="0"/>
              <a:t>Características:</a:t>
            </a:r>
          </a:p>
          <a:p>
            <a:pPr lvl="1"/>
            <a:r>
              <a:rPr lang="pt-BR" dirty="0" smtClean="0"/>
              <a:t>Informações são persistidas</a:t>
            </a:r>
          </a:p>
          <a:p>
            <a:pPr lvl="1"/>
            <a:r>
              <a:rPr lang="pt-BR" dirty="0" smtClean="0"/>
              <a:t>Atribui-se nomes aos elementos de informação (arquivos e diretórios), em vez de endereços de memória</a:t>
            </a:r>
          </a:p>
          <a:p>
            <a:pPr lvl="1"/>
            <a:r>
              <a:rPr lang="pt-BR" dirty="0" smtClean="0"/>
              <a:t>Acesso às informações são mais lentos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um Vetor de </a:t>
            </a:r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0094" y="1647031"/>
            <a:ext cx="7572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– Modo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cada operação de leitura, os dados correspondentes são lidos e o cursor avança e aponta para o próximo dado</a:t>
            </a:r>
          </a:p>
          <a:p>
            <a:r>
              <a:rPr lang="pt-BR" sz="2800" dirty="0" smtClean="0"/>
              <a:t>Existe em C a função </a:t>
            </a:r>
            <a:r>
              <a:rPr lang="pt-BR" sz="2800" b="1" dirty="0" err="1" smtClean="0"/>
              <a:t>fscanf</a:t>
            </a:r>
            <a:r>
              <a:rPr lang="pt-BR" sz="2800" b="1" dirty="0" smtClean="0"/>
              <a:t> </a:t>
            </a:r>
            <a:r>
              <a:rPr lang="pt-BR" sz="2800" dirty="0" smtClean="0"/>
              <a:t>para leitura formatada de dados de um arquivo modo texto </a:t>
            </a:r>
          </a:p>
          <a:p>
            <a:pPr lvl="1"/>
            <a:r>
              <a:rPr lang="pt-BR" sz="2400" dirty="0" smtClean="0"/>
              <a:t>Similar a </a:t>
            </a:r>
            <a:r>
              <a:rPr lang="pt-BR" sz="2400" b="1" dirty="0" err="1" smtClean="0"/>
              <a:t>scanf</a:t>
            </a:r>
            <a:endParaRPr lang="pt-BR" sz="2400" b="1" dirty="0" smtClean="0"/>
          </a:p>
          <a:p>
            <a:pPr lvl="1"/>
            <a:r>
              <a:rPr lang="pt-BR" sz="2400" dirty="0" smtClean="0"/>
              <a:t>Lê de um arquivo passado como parâmetro em vez de somente da entrada padrão (teclado)</a:t>
            </a:r>
          </a:p>
          <a:p>
            <a:pPr lvl="1"/>
            <a:r>
              <a:rPr lang="pt-BR" sz="2400" dirty="0" smtClean="0"/>
              <a:t>Pode ler também da entrada padrão (arquivo </a:t>
            </a:r>
            <a:r>
              <a:rPr lang="pt-BR" sz="2400" dirty="0" err="1" smtClean="0"/>
              <a:t>stdin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com </a:t>
            </a:r>
            <a:r>
              <a:rPr lang="pt-BR" dirty="0" err="1" smtClean="0"/>
              <a:t>fscanf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1006" y="2251869"/>
            <a:ext cx="82105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com </a:t>
            </a:r>
            <a:r>
              <a:rPr lang="pt-BR" dirty="0" err="1" smtClean="0"/>
              <a:t>fscanf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IMPORTANTE: </a:t>
            </a:r>
            <a:r>
              <a:rPr lang="pt-BR" sz="2800" dirty="0" smtClean="0"/>
              <a:t>A cada operação de leitura, os dados correspondentes são convertidos de caracteres para o tipo (formato) especificado em </a:t>
            </a:r>
            <a:r>
              <a:rPr lang="pt-BR" sz="2800" b="1" dirty="0" err="1" smtClean="0"/>
              <a:t>fscanf</a:t>
            </a:r>
            <a:endParaRPr lang="pt-BR" sz="2800" b="1" dirty="0" smtClean="0"/>
          </a:p>
          <a:p>
            <a:r>
              <a:rPr lang="pt-BR" sz="2800" dirty="0" smtClean="0"/>
              <a:t>Portanto, arquivo deve ter sido previamente gravado em modo texto</a:t>
            </a:r>
          </a:p>
          <a:p>
            <a:pPr lvl="1"/>
            <a:r>
              <a:rPr lang="pt-BR" sz="2400" dirty="0" smtClean="0"/>
              <a:t>Se gravado em modo binário, a função tenta mapear os dados lidos para caracteres para depois fazer a conversão para o tipo especificado</a:t>
            </a:r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5733256"/>
            <a:ext cx="8077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fscanf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71924" y="1484313"/>
            <a:ext cx="7328715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 EOF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constante (simbólica) </a:t>
            </a:r>
            <a:r>
              <a:rPr lang="pt-BR" b="1" dirty="0" smtClean="0">
                <a:solidFill>
                  <a:srgbClr val="FF0000"/>
                </a:solidFill>
              </a:rPr>
              <a:t>EOF</a:t>
            </a:r>
            <a:r>
              <a:rPr lang="pt-BR" b="1" dirty="0" smtClean="0"/>
              <a:t> </a:t>
            </a:r>
            <a:r>
              <a:rPr lang="pt-BR" dirty="0" smtClean="0"/>
              <a:t>indica o </a:t>
            </a:r>
            <a:r>
              <a:rPr lang="pt-BR" b="1" dirty="0" smtClean="0">
                <a:solidFill>
                  <a:srgbClr val="FF0000"/>
                </a:solidFill>
              </a:rPr>
              <a:t>fim de Arquivo </a:t>
            </a:r>
          </a:p>
          <a:p>
            <a:pPr lvl="1"/>
            <a:r>
              <a:rPr lang="pt-BR" dirty="0" smtClean="0"/>
              <a:t>Definida no arquivo </a:t>
            </a:r>
            <a:r>
              <a:rPr lang="pt-BR" dirty="0" err="1" smtClean="0"/>
              <a:t>stdio</a:t>
            </a:r>
            <a:r>
              <a:rPr lang="pt-BR" dirty="0" smtClean="0"/>
              <a:t>.h</a:t>
            </a:r>
          </a:p>
          <a:p>
            <a:r>
              <a:rPr lang="pt-BR" dirty="0" smtClean="0"/>
              <a:t>Ela </a:t>
            </a:r>
            <a:r>
              <a:rPr lang="pt-BR" b="1" dirty="0" smtClean="0"/>
              <a:t>NÃO </a:t>
            </a:r>
            <a:r>
              <a:rPr lang="pt-BR" dirty="0" smtClean="0"/>
              <a:t>é um </a:t>
            </a:r>
            <a:r>
              <a:rPr lang="pt-BR" dirty="0" err="1" smtClean="0"/>
              <a:t>caracter</a:t>
            </a:r>
            <a:endParaRPr lang="pt-BR" dirty="0" smtClean="0"/>
          </a:p>
          <a:p>
            <a:pPr lvl="1"/>
            <a:r>
              <a:rPr lang="pt-BR" dirty="0" smtClean="0"/>
              <a:t>É um inteiro que indica fim de arquivo</a:t>
            </a:r>
          </a:p>
          <a:p>
            <a:pPr lvl="1"/>
            <a:r>
              <a:rPr lang="pt-BR" dirty="0" smtClean="0"/>
              <a:t>Geralmente um valor negativo</a:t>
            </a:r>
          </a:p>
          <a:p>
            <a:r>
              <a:rPr lang="pt-BR" b="1" dirty="0" smtClean="0"/>
              <a:t>NÃO é um valor presente no arquivo</a:t>
            </a:r>
          </a:p>
          <a:p>
            <a:pPr lvl="1"/>
            <a:r>
              <a:rPr lang="pt-BR" dirty="0" smtClean="0"/>
              <a:t>É um valor retornado por funções de leitura indicando fim de arquivo ou erro de leitura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funções de leitura</a:t>
            </a:r>
            <a:br>
              <a:rPr lang="pt-BR" dirty="0" smtClean="0"/>
            </a:br>
            <a:r>
              <a:rPr lang="pt-BR" dirty="0" smtClean="0"/>
              <a:t>Modo 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78681" y="1761331"/>
            <a:ext cx="73152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função </a:t>
            </a:r>
            <a:r>
              <a:rPr lang="pt-BR" dirty="0" err="1" smtClean="0"/>
              <a:t>fgetc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0948" y="1484313"/>
            <a:ext cx="763066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função </a:t>
            </a:r>
            <a:r>
              <a:rPr lang="pt-BR" dirty="0" err="1" smtClean="0"/>
              <a:t>fgetc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054" y="1484313"/>
            <a:ext cx="7640455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– Modo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cada operação de escrita, os dados são</a:t>
            </a:r>
          </a:p>
          <a:p>
            <a:r>
              <a:rPr lang="pt-BR" sz="2800" dirty="0" smtClean="0"/>
              <a:t>gravados na memória e posteriormente no</a:t>
            </a:r>
          </a:p>
          <a:p>
            <a:r>
              <a:rPr lang="pt-BR" sz="2800" dirty="0" smtClean="0"/>
              <a:t>disco, e o cursor avança apontando para a próxima posição do arquivo:</a:t>
            </a:r>
          </a:p>
          <a:p>
            <a:r>
              <a:rPr lang="pt-BR" sz="2800" dirty="0" smtClean="0"/>
              <a:t>Existe em C a função </a:t>
            </a:r>
            <a:r>
              <a:rPr lang="pt-BR" sz="2800" b="1" dirty="0" err="1" smtClean="0"/>
              <a:t>fprintf</a:t>
            </a:r>
            <a:r>
              <a:rPr lang="pt-BR" sz="2800" b="1" dirty="0" smtClean="0"/>
              <a:t> </a:t>
            </a:r>
            <a:r>
              <a:rPr lang="pt-BR" sz="2800" dirty="0" smtClean="0"/>
              <a:t>para escrita formatada de dados em um arquivo modo texto</a:t>
            </a:r>
          </a:p>
          <a:p>
            <a:pPr lvl="1"/>
            <a:r>
              <a:rPr lang="pt-BR" sz="2400" dirty="0" smtClean="0"/>
              <a:t>Similar a </a:t>
            </a:r>
            <a:r>
              <a:rPr lang="pt-BR" sz="2400" b="1" dirty="0" err="1" smtClean="0"/>
              <a:t>printf</a:t>
            </a:r>
            <a:endParaRPr lang="pt-BR" sz="2400" b="1" dirty="0" smtClean="0"/>
          </a:p>
          <a:p>
            <a:pPr lvl="1"/>
            <a:r>
              <a:rPr lang="pt-BR" sz="2400" dirty="0" smtClean="0"/>
              <a:t>Escreve em um arquivo passado como parâmetro em vez de somente na saída padrão (monitor)</a:t>
            </a:r>
          </a:p>
          <a:p>
            <a:pPr lvl="1"/>
            <a:r>
              <a:rPr lang="pt-BR" sz="2400" dirty="0" smtClean="0"/>
              <a:t>Pode escrever também na saída padrão (arquivo </a:t>
            </a:r>
            <a:r>
              <a:rPr lang="pt-BR" sz="2400" dirty="0" err="1" smtClean="0"/>
              <a:t>stdout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Acesso a Arquivos em 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1469" y="1727994"/>
            <a:ext cx="84296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fprintf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5281" y="1937544"/>
            <a:ext cx="8382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fprintf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cada operação de escrita, os dados correspondentes são convertidos do tipo (formato) especificado em </a:t>
            </a:r>
            <a:r>
              <a:rPr lang="pt-BR" b="1" dirty="0" err="1" smtClean="0"/>
              <a:t>fprintf</a:t>
            </a:r>
            <a:r>
              <a:rPr lang="pt-BR" b="1" dirty="0" smtClean="0"/>
              <a:t> </a:t>
            </a:r>
            <a:r>
              <a:rPr lang="pt-BR" dirty="0" smtClean="0"/>
              <a:t>para caracteres</a:t>
            </a:r>
          </a:p>
          <a:p>
            <a:r>
              <a:rPr lang="pt-BR" dirty="0" smtClean="0"/>
              <a:t>Se arquivo aberto em modo binário , dados são gravados também como caracteres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fprintf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57213" y="1484313"/>
            <a:ext cx="7358136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de Leitura/Escrita</a:t>
            </a:r>
            <a:br>
              <a:rPr lang="pt-BR" dirty="0" smtClean="0"/>
            </a:br>
            <a:r>
              <a:rPr lang="pt-BR" dirty="0" smtClean="0"/>
              <a:t>(Modo Texto x Modo Binário)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As operações de leitura/escrita em modo texto permitem uma visualização melhor do resultado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Para operações que envolvem estruturas ou vetores, operações em modo binário são menos trabalhosas</a:t>
            </a:r>
          </a:p>
          <a:p>
            <a:r>
              <a:rPr lang="pt-BR" sz="2800" dirty="0" smtClean="0"/>
              <a:t>Considere a estrutura abaixo: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71800" y="4509120"/>
            <a:ext cx="32670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Leitura/Escrita</a:t>
            </a:r>
            <a:br>
              <a:rPr lang="pt-BR" dirty="0" smtClean="0"/>
            </a:br>
            <a:r>
              <a:rPr lang="pt-BR" dirty="0" smtClean="0"/>
              <a:t>Modo 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6438" y="1484313"/>
            <a:ext cx="7859686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Leitura/Escrita</a:t>
            </a:r>
            <a:br>
              <a:rPr lang="pt-BR" dirty="0" smtClean="0"/>
            </a:br>
            <a:r>
              <a:rPr lang="pt-BR" dirty="0" smtClean="0"/>
              <a:t>Modo Binário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6425" y="1508352"/>
            <a:ext cx="7859713" cy="494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Utilitárias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268760"/>
            <a:ext cx="7362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3568" y="2813613"/>
            <a:ext cx="7488832" cy="378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pic>
        <p:nvPicPr>
          <p:cNvPr id="6146" name="Picture 2" descr="http://2.bp.blogspot.com/_q6NoBVMtnCU/SYDKG-u8ZuI/AAAAAAAAAEE/gOUH8iv3tRs/S1600-R/ac-dc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1124744"/>
            <a:ext cx="4334970" cy="3437013"/>
          </a:xfrm>
          <a:prstGeom prst="rect">
            <a:avLst/>
          </a:prstGeom>
          <a:noFill/>
        </p:spPr>
      </p:pic>
      <p:pic>
        <p:nvPicPr>
          <p:cNvPr id="6148" name="Picture 4" descr="http://www.showsnobrasil.net/wp-content/uploads/2009/08/ac-dc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88024" y="2420888"/>
            <a:ext cx="3622416" cy="3779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É interpretado como </a:t>
            </a:r>
            <a:r>
              <a:rPr lang="pt-BR" sz="2400" smtClean="0"/>
              <a:t>uma </a:t>
            </a:r>
            <a:r>
              <a:rPr lang="pt-BR" sz="2400" smtClean="0"/>
              <a:t>sequência </a:t>
            </a:r>
            <a:r>
              <a:rPr lang="pt-BR" sz="2400" dirty="0" smtClean="0"/>
              <a:t>de caracteres agrupadas em linhas</a:t>
            </a:r>
          </a:p>
          <a:p>
            <a:r>
              <a:rPr lang="pt-BR" sz="2400" dirty="0" smtClean="0"/>
              <a:t>Linhas são separadas por um caractere de nova linha</a:t>
            </a:r>
          </a:p>
          <a:p>
            <a:r>
              <a:rPr lang="pt-BR" sz="2400" dirty="0" smtClean="0">
                <a:solidFill>
                  <a:schemeClr val="accent2"/>
                </a:solidFill>
              </a:rPr>
              <a:t>Vantagens:</a:t>
            </a:r>
          </a:p>
          <a:p>
            <a:pPr lvl="1"/>
            <a:r>
              <a:rPr lang="pt-BR" sz="2000" dirty="0" smtClean="0">
                <a:solidFill>
                  <a:schemeClr val="accent2"/>
                </a:solidFill>
              </a:rPr>
              <a:t>Pode ser lido facilmente por uma pessoa</a:t>
            </a:r>
          </a:p>
          <a:p>
            <a:pPr lvl="1"/>
            <a:r>
              <a:rPr lang="pt-BR" sz="2000" dirty="0" smtClean="0">
                <a:solidFill>
                  <a:schemeClr val="accent2"/>
                </a:solidFill>
              </a:rPr>
              <a:t>Editado por editores de texto convencionais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Desvantagens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Codificação dos caracteres pode variar (ASCII, UTF- 8, ISSO-8859, </a:t>
            </a:r>
            <a:r>
              <a:rPr lang="pt-BR" sz="2000" dirty="0" err="1" smtClean="0">
                <a:solidFill>
                  <a:srgbClr val="FF0000"/>
                </a:solidFill>
              </a:rPr>
              <a:t>etc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Arquivos tendem a ser maiores (todas os dados são convertidos para caracteres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são armazenados da mesma forma que são armazenados na memória principal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Vantagens:</a:t>
            </a:r>
          </a:p>
          <a:p>
            <a:pPr lvl="1"/>
            <a:r>
              <a:rPr lang="pt-BR" dirty="0" smtClean="0">
                <a:solidFill>
                  <a:schemeClr val="accent2"/>
                </a:solidFill>
              </a:rPr>
              <a:t>Facilmente interpretados por programas</a:t>
            </a:r>
          </a:p>
          <a:p>
            <a:pPr lvl="1"/>
            <a:r>
              <a:rPr lang="pt-BR" dirty="0" smtClean="0">
                <a:solidFill>
                  <a:schemeClr val="accent2"/>
                </a:solidFill>
              </a:rPr>
              <a:t>Maior velocidade de manipulação</a:t>
            </a:r>
          </a:p>
          <a:p>
            <a:pPr lvl="1"/>
            <a:r>
              <a:rPr lang="pt-BR" dirty="0" smtClean="0">
                <a:solidFill>
                  <a:schemeClr val="accent2"/>
                </a:solidFill>
              </a:rPr>
              <a:t>Arquivos são, geralmente, mais compactos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Desvantagens: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Difícil de serem entendidos por pessoas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Dependentes da máquina onde foram gerados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em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Abertura</a:t>
            </a:r>
          </a:p>
          <a:p>
            <a:pPr lvl="1"/>
            <a:r>
              <a:rPr lang="pt-BR" sz="2000" dirty="0" smtClean="0"/>
              <a:t>Sistema Operacional (SO) encontra arquivo pelo nome</a:t>
            </a:r>
          </a:p>
          <a:p>
            <a:pPr lvl="1"/>
            <a:r>
              <a:rPr lang="pt-BR" sz="2000" dirty="0" smtClean="0"/>
              <a:t>Prepara buffer na memória</a:t>
            </a:r>
          </a:p>
          <a:p>
            <a:r>
              <a:rPr lang="pt-BR" sz="2400" dirty="0" smtClean="0"/>
              <a:t>Leitura</a:t>
            </a:r>
          </a:p>
          <a:p>
            <a:pPr lvl="1"/>
            <a:r>
              <a:rPr lang="pt-BR" sz="2000" dirty="0" smtClean="0"/>
              <a:t>SO recupera trecho solicitado do arquivo</a:t>
            </a:r>
          </a:p>
          <a:p>
            <a:pPr lvl="1"/>
            <a:r>
              <a:rPr lang="pt-BR" sz="2000" dirty="0" smtClean="0"/>
              <a:t>Parte ou todo trecho pode vir do buffer</a:t>
            </a:r>
          </a:p>
          <a:p>
            <a:r>
              <a:rPr lang="pt-BR" sz="2400" dirty="0" smtClean="0"/>
              <a:t>Escrita</a:t>
            </a:r>
          </a:p>
          <a:p>
            <a:pPr lvl="1"/>
            <a:r>
              <a:rPr lang="pt-BR" sz="2000" dirty="0" smtClean="0"/>
              <a:t>SO altera conteúdo do arquivo</a:t>
            </a:r>
          </a:p>
          <a:p>
            <a:pPr lvl="1"/>
            <a:r>
              <a:rPr lang="pt-BR" sz="2000" dirty="0" smtClean="0"/>
              <a:t>Alteração é feita primeiro no buffer para depois ser transferida para o disco</a:t>
            </a:r>
          </a:p>
          <a:p>
            <a:r>
              <a:rPr lang="pt-BR" sz="2400" dirty="0" smtClean="0"/>
              <a:t>Fechamento</a:t>
            </a:r>
          </a:p>
          <a:p>
            <a:pPr lvl="1"/>
            <a:r>
              <a:rPr lang="pt-BR" sz="2000" dirty="0" smtClean="0"/>
              <a:t>Informação do buffer é atualizada no disco</a:t>
            </a:r>
          </a:p>
          <a:p>
            <a:pPr lvl="1"/>
            <a:r>
              <a:rPr lang="pt-BR" sz="2000" dirty="0" smtClean="0"/>
              <a:t>Área do buffer utilizada na memória é liberada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Operações de manipulação de arquivos em C se encontram, geralmente, na </a:t>
            </a:r>
            <a:r>
              <a:rPr lang="pt-BR" sz="2800" dirty="0" err="1" smtClean="0"/>
              <a:t>stdio</a:t>
            </a:r>
            <a:r>
              <a:rPr lang="pt-BR" sz="2800" dirty="0" smtClean="0"/>
              <a:t>.h</a:t>
            </a:r>
          </a:p>
          <a:p>
            <a:r>
              <a:rPr lang="pt-BR" sz="2800" dirty="0" smtClean="0"/>
              <a:t>Função de Abertura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63141" y="2953469"/>
            <a:ext cx="71532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9619" y="1651794"/>
            <a:ext cx="7553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8194" y="1980406"/>
            <a:ext cx="74961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5653</TotalTime>
  <Words>821</Words>
  <Application>Microsoft Office PowerPoint</Application>
  <PresentationFormat>On-screen Show (4:3)</PresentationFormat>
  <Paragraphs>149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1_modelo_vf</vt:lpstr>
      <vt:lpstr>Introdução a Programação</vt:lpstr>
      <vt:lpstr>Arquivos</vt:lpstr>
      <vt:lpstr>Modos de Acesso a Arquivos em C</vt:lpstr>
      <vt:lpstr>Modo Texto</vt:lpstr>
      <vt:lpstr>Modo Binário</vt:lpstr>
      <vt:lpstr>Operações em Arquivos</vt:lpstr>
      <vt:lpstr>Abertura</vt:lpstr>
      <vt:lpstr>Abrindo Arquivos</vt:lpstr>
      <vt:lpstr>Abrindo Arquivos</vt:lpstr>
      <vt:lpstr>Abrindo Arquivos</vt:lpstr>
      <vt:lpstr>Abrindo Arquivos</vt:lpstr>
      <vt:lpstr>Abertura de Arquivos</vt:lpstr>
      <vt:lpstr>Fechamento de Arquivo</vt:lpstr>
      <vt:lpstr>Escrita – Modo Binário</vt:lpstr>
      <vt:lpstr>Usando fwrite</vt:lpstr>
      <vt:lpstr>Leitura – Modo Binário</vt:lpstr>
      <vt:lpstr>Usando fread</vt:lpstr>
      <vt:lpstr>Leitura/Escrita de Blocos de Dados</vt:lpstr>
      <vt:lpstr>Escrevendo um Vetor de Structs</vt:lpstr>
      <vt:lpstr>Lendo um Vetor de Structs</vt:lpstr>
      <vt:lpstr>Leitura – Modo Texto</vt:lpstr>
      <vt:lpstr>Leitura com fscanf</vt:lpstr>
      <vt:lpstr>Leitura com fscanf</vt:lpstr>
      <vt:lpstr>Usando o fscanf</vt:lpstr>
      <vt:lpstr>Constante EOF</vt:lpstr>
      <vt:lpstr>Outras funções de leitura Modo Texto</vt:lpstr>
      <vt:lpstr>Usando a função fgetc</vt:lpstr>
      <vt:lpstr>Usando a função fgetc</vt:lpstr>
      <vt:lpstr>Escrita – Modo Texto</vt:lpstr>
      <vt:lpstr>fprintf</vt:lpstr>
      <vt:lpstr>fprintf</vt:lpstr>
      <vt:lpstr>Usando o fprintf</vt:lpstr>
      <vt:lpstr>Operações de Leitura/Escrita (Modo Texto x Modo Binário)</vt:lpstr>
      <vt:lpstr>Operações Leitura/Escrita Modo Texto</vt:lpstr>
      <vt:lpstr>Operações Leitura/Escrita Modo Binário</vt:lpstr>
      <vt:lpstr>Funções Utilitárias</vt:lpstr>
      <vt:lpstr>Slide 37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618</cp:revision>
  <dcterms:created xsi:type="dcterms:W3CDTF">2007-08-06T19:02:57Z</dcterms:created>
  <dcterms:modified xsi:type="dcterms:W3CDTF">2013-04-08T21:02:50Z</dcterms:modified>
</cp:coreProperties>
</file>