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508" r:id="rId2"/>
    <p:sldId id="340" r:id="rId3"/>
    <p:sldId id="341" r:id="rId4"/>
    <p:sldId id="342" r:id="rId5"/>
    <p:sldId id="345" r:id="rId6"/>
    <p:sldId id="471" r:id="rId7"/>
    <p:sldId id="468" r:id="rId8"/>
    <p:sldId id="462" r:id="rId9"/>
    <p:sldId id="472" r:id="rId10"/>
    <p:sldId id="464" r:id="rId11"/>
    <p:sldId id="474" r:id="rId12"/>
    <p:sldId id="478" r:id="rId13"/>
    <p:sldId id="479" r:id="rId14"/>
    <p:sldId id="477" r:id="rId15"/>
    <p:sldId id="466" r:id="rId16"/>
    <p:sldId id="467" r:id="rId17"/>
    <p:sldId id="475" r:id="rId18"/>
    <p:sldId id="481" r:id="rId19"/>
    <p:sldId id="482" r:id="rId20"/>
    <p:sldId id="483" r:id="rId21"/>
    <p:sldId id="493" r:id="rId22"/>
    <p:sldId id="480" r:id="rId23"/>
    <p:sldId id="486" r:id="rId24"/>
    <p:sldId id="487" r:id="rId25"/>
    <p:sldId id="489" r:id="rId26"/>
    <p:sldId id="388" r:id="rId27"/>
    <p:sldId id="389" r:id="rId28"/>
    <p:sldId id="488" r:id="rId29"/>
    <p:sldId id="390" r:id="rId30"/>
    <p:sldId id="391" r:id="rId31"/>
    <p:sldId id="392" r:id="rId32"/>
    <p:sldId id="393" r:id="rId33"/>
    <p:sldId id="490" r:id="rId34"/>
    <p:sldId id="491" r:id="rId35"/>
    <p:sldId id="394" r:id="rId36"/>
    <p:sldId id="395" r:id="rId37"/>
    <p:sldId id="492" r:id="rId38"/>
    <p:sldId id="396" r:id="rId39"/>
    <p:sldId id="494" r:id="rId40"/>
    <p:sldId id="496" r:id="rId41"/>
    <p:sldId id="495" r:id="rId42"/>
    <p:sldId id="398" r:id="rId43"/>
    <p:sldId id="399" r:id="rId44"/>
    <p:sldId id="506" r:id="rId45"/>
    <p:sldId id="400" r:id="rId46"/>
    <p:sldId id="497" r:id="rId47"/>
    <p:sldId id="401" r:id="rId48"/>
    <p:sldId id="402" r:id="rId49"/>
    <p:sldId id="403" r:id="rId50"/>
    <p:sldId id="500" r:id="rId51"/>
    <p:sldId id="404" r:id="rId52"/>
    <p:sldId id="502" r:id="rId53"/>
    <p:sldId id="405" r:id="rId54"/>
    <p:sldId id="503" r:id="rId55"/>
    <p:sldId id="504" r:id="rId56"/>
    <p:sldId id="406" r:id="rId57"/>
    <p:sldId id="407" r:id="rId58"/>
    <p:sldId id="409" r:id="rId59"/>
    <p:sldId id="511" r:id="rId60"/>
    <p:sldId id="507" r:id="rId61"/>
  </p:sldIdLst>
  <p:sldSz cx="9144000" cy="6858000" type="screen4x3"/>
  <p:notesSz cx="6997700" cy="101346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FF9933"/>
    <a:srgbClr val="FFCC00"/>
    <a:srgbClr val="FF9900"/>
    <a:srgbClr val="00CC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6" Type="http://schemas.openxmlformats.org/officeDocument/2006/relationships/slide" Target="slides/slide28.xml"/><Relationship Id="rId5" Type="http://schemas.openxmlformats.org/officeDocument/2006/relationships/slide" Target="slides/slide25.xml"/><Relationship Id="rId4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endParaRPr lang="pt-PT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fld id="{5C5A414F-D5A1-49FB-9D36-0CBDB308C795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58825"/>
            <a:ext cx="5065712" cy="379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14888"/>
            <a:ext cx="5127625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25013"/>
            <a:ext cx="30337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625013"/>
            <a:ext cx="30337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E6A9F939-CAA5-49FD-AB66-AD488C0489A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3F184-1ADA-46B1-BD8E-1736F9706AC4}" type="slidenum">
              <a:rPr lang="pt-BR"/>
              <a:pPr/>
              <a:t>5</a:t>
            </a:fld>
            <a:endParaRPr lang="pt-B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A14C8-82FB-4667-94EE-E01328E1CB6A}" type="slidenum">
              <a:rPr lang="pt-BR"/>
              <a:pPr/>
              <a:t>7</a:t>
            </a:fld>
            <a:endParaRPr lang="pt-BR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C70E5-E86D-417B-ADF8-501499C955B8}" type="slidenum">
              <a:rPr lang="pt-BR"/>
              <a:pPr/>
              <a:t>25</a:t>
            </a:fld>
            <a:endParaRPr lang="pt-B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83B2D-AC2C-4FD0-A84E-DD1E4493AEA3}" type="slidenum">
              <a:rPr lang="pt-BR"/>
              <a:pPr/>
              <a:t>28</a:t>
            </a:fld>
            <a:endParaRPr lang="pt-B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3F526-6FF9-4313-A53D-2EEA727C1572}" type="slidenum">
              <a:rPr lang="pt-BR"/>
              <a:pPr/>
              <a:t>59</a:t>
            </a:fld>
            <a:endParaRPr lang="pt-BR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E7E7C-5DE1-4FFE-8674-11B94B06F9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BBD3A-09CB-4DDB-89EF-B4B848D4EA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9025" y="1773238"/>
            <a:ext cx="3921125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0B60CF79-1BFB-4477-9FAD-9AB0D970FD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0B60CF79-1BFB-4477-9FAD-9AB0D970FD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 smtClean="0"/>
              <a:t>Clique para editar o estilo do </a:t>
            </a:r>
            <a:r>
              <a:rPr lang="pt-BR" dirty="0" err="1" smtClean="0"/>
              <a:t>títulomestre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B8DFD-5982-451E-962C-014BD1DC6EB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2D123-D553-426B-BACE-8F0C4B26C4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CD4F6-C0FA-4962-8FF9-235EDD7F044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92DB2-C7CD-4B0E-9625-534E56BC5C0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E05-E25B-4E51-9C53-FF51DF40C18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F08B7-96FF-4FAC-8C0A-5AB8714C046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5AA01-A1B8-481B-9867-C7F1184F96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3FDB5-4150-4545-911C-A7B59E76F84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fld id="{0B60CF79-1BFB-4477-9FAD-9AB0D970FD2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</a:t>
            </a:r>
            <a:r>
              <a:rPr lang="pt-BR" sz="1400" dirty="0" smtClean="0"/>
              <a:t>Introdução</a:t>
            </a:r>
            <a:r>
              <a:rPr lang="pt-BR" sz="1400" baseline="0" dirty="0" smtClean="0"/>
              <a:t> a Programação</a:t>
            </a:r>
            <a:endParaRPr lang="pt-BR" sz="1400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Conceitos Introdutórios sobre Construção de Algoritmos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Robson Fidalgo 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38238"/>
            <a:ext cx="8955088" cy="5414962"/>
          </a:xfrm>
        </p:spPr>
        <p:txBody>
          <a:bodyPr/>
          <a:lstStyle/>
          <a:p>
            <a:r>
              <a:rPr lang="pt-BR"/>
              <a:t>Fluxograma </a:t>
            </a:r>
            <a:r>
              <a:rPr lang="pt-BR">
                <a:cs typeface="Times New Roman" pitchFamily="18" charset="0"/>
              </a:rPr>
              <a:t>do algoritmo </a:t>
            </a:r>
            <a:r>
              <a:rPr lang="pt-BR"/>
              <a:t>Fahrenheit-Celsius</a:t>
            </a:r>
          </a:p>
        </p:txBody>
      </p:sp>
      <p:sp>
        <p:nvSpPr>
          <p:cNvPr id="1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7A3D1-C9CE-4B10-8F8E-BDC7EA5DE4E1}" type="slidenum">
              <a:rPr lang="pt-BR"/>
              <a:pPr/>
              <a:t>10</a:t>
            </a:fld>
            <a:endParaRPr lang="pt-BR"/>
          </a:p>
        </p:txBody>
      </p:sp>
      <p:sp>
        <p:nvSpPr>
          <p:cNvPr id="324612" name="AutoShape 4"/>
          <p:cNvSpPr>
            <a:spLocks noChangeArrowheads="1"/>
          </p:cNvSpPr>
          <p:nvPr/>
        </p:nvSpPr>
        <p:spPr bwMode="auto">
          <a:xfrm>
            <a:off x="1862138" y="2117725"/>
            <a:ext cx="1006475" cy="471488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Início</a:t>
            </a:r>
          </a:p>
        </p:txBody>
      </p:sp>
      <p:sp>
        <p:nvSpPr>
          <p:cNvPr id="324613" name="AutoShape 5"/>
          <p:cNvSpPr>
            <a:spLocks noChangeArrowheads="1"/>
          </p:cNvSpPr>
          <p:nvPr/>
        </p:nvSpPr>
        <p:spPr bwMode="auto">
          <a:xfrm>
            <a:off x="1266825" y="2909888"/>
            <a:ext cx="2200275" cy="642937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Fahrenheit</a:t>
            </a:r>
          </a:p>
        </p:txBody>
      </p:sp>
      <p:sp>
        <p:nvSpPr>
          <p:cNvPr id="324614" name="AutoShape 6"/>
          <p:cNvSpPr>
            <a:spLocks noChangeArrowheads="1"/>
          </p:cNvSpPr>
          <p:nvPr/>
        </p:nvSpPr>
        <p:spPr bwMode="auto">
          <a:xfrm>
            <a:off x="533400" y="3917950"/>
            <a:ext cx="3663950" cy="642938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Celsius = 5/9 * (</a:t>
            </a:r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Fahrenheit – 32)</a:t>
            </a:r>
          </a:p>
        </p:txBody>
      </p:sp>
      <p:sp>
        <p:nvSpPr>
          <p:cNvPr id="324615" name="AutoShape 7"/>
          <p:cNvSpPr>
            <a:spLocks noChangeArrowheads="1"/>
          </p:cNvSpPr>
          <p:nvPr/>
        </p:nvSpPr>
        <p:spPr bwMode="auto">
          <a:xfrm>
            <a:off x="1808163" y="4926013"/>
            <a:ext cx="1117600" cy="711200"/>
          </a:xfrm>
          <a:prstGeom prst="flowChartDocumen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Celsius</a:t>
            </a:r>
            <a:endParaRPr lang="pt-BR" sz="18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4616" name="AutoShape 8"/>
          <p:cNvSpPr>
            <a:spLocks noChangeArrowheads="1"/>
          </p:cNvSpPr>
          <p:nvPr/>
        </p:nvSpPr>
        <p:spPr bwMode="auto">
          <a:xfrm>
            <a:off x="1925638" y="6005513"/>
            <a:ext cx="881062" cy="471487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Fim</a:t>
            </a:r>
          </a:p>
        </p:txBody>
      </p:sp>
      <p:cxnSp>
        <p:nvCxnSpPr>
          <p:cNvPr id="324617" name="AutoShape 9"/>
          <p:cNvCxnSpPr>
            <a:cxnSpLocks noChangeShapeType="1"/>
            <a:stCxn id="324612" idx="2"/>
            <a:endCxn id="324613" idx="1"/>
          </p:cNvCxnSpPr>
          <p:nvPr/>
        </p:nvCxnSpPr>
        <p:spPr bwMode="auto">
          <a:xfrm>
            <a:off x="2365375" y="2589213"/>
            <a:ext cx="1588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4618" name="AutoShape 10"/>
          <p:cNvCxnSpPr>
            <a:cxnSpLocks noChangeShapeType="1"/>
            <a:stCxn id="324613" idx="4"/>
            <a:endCxn id="324614" idx="0"/>
          </p:cNvCxnSpPr>
          <p:nvPr/>
        </p:nvCxnSpPr>
        <p:spPr bwMode="auto">
          <a:xfrm flipH="1">
            <a:off x="2365375" y="3552825"/>
            <a:ext cx="15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4619" name="AutoShape 11"/>
          <p:cNvCxnSpPr>
            <a:cxnSpLocks noChangeShapeType="1"/>
            <a:stCxn id="324614" idx="2"/>
            <a:endCxn id="324615" idx="0"/>
          </p:cNvCxnSpPr>
          <p:nvPr/>
        </p:nvCxnSpPr>
        <p:spPr bwMode="auto">
          <a:xfrm>
            <a:off x="2365375" y="4560888"/>
            <a:ext cx="15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4620" name="AutoShape 12"/>
          <p:cNvCxnSpPr>
            <a:cxnSpLocks noChangeShapeType="1"/>
            <a:stCxn id="324615" idx="2"/>
            <a:endCxn id="324616" idx="0"/>
          </p:cNvCxnSpPr>
          <p:nvPr/>
        </p:nvCxnSpPr>
        <p:spPr bwMode="auto">
          <a:xfrm>
            <a:off x="2366963" y="5597525"/>
            <a:ext cx="0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60925" y="1524000"/>
            <a:ext cx="3890963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70000"/>
              </a:lnSpc>
            </a:pPr>
            <a:r>
              <a:rPr lang="pt-BR"/>
              <a:t>Início do algoritmo</a:t>
            </a:r>
          </a:p>
          <a:p>
            <a:pPr>
              <a:lnSpc>
                <a:spcPct val="270000"/>
              </a:lnSpc>
            </a:pPr>
            <a:r>
              <a:rPr lang="pt-BR"/>
              <a:t>Entrada da temperatura (F)</a:t>
            </a:r>
          </a:p>
          <a:p>
            <a:pPr>
              <a:lnSpc>
                <a:spcPct val="270000"/>
              </a:lnSpc>
            </a:pPr>
            <a:r>
              <a:rPr lang="pt-BR"/>
              <a:t>Cálculo da temperatura (C)</a:t>
            </a:r>
          </a:p>
          <a:p>
            <a:pPr>
              <a:lnSpc>
                <a:spcPct val="270000"/>
              </a:lnSpc>
            </a:pPr>
            <a:r>
              <a:rPr lang="pt-BR"/>
              <a:t>Apresentação do resultado</a:t>
            </a:r>
          </a:p>
          <a:p>
            <a:pPr>
              <a:lnSpc>
                <a:spcPct val="270000"/>
              </a:lnSpc>
            </a:pPr>
            <a:r>
              <a:rPr lang="pt-BR"/>
              <a:t>Fim do algoritmo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44958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>
                <a:cs typeface="Times New Roman" pitchFamily="18" charset="0"/>
              </a:rPr>
              <a:t>Linguagem algorítmica (</a:t>
            </a:r>
            <a:r>
              <a:rPr lang="pt-BR" dirty="0" err="1">
                <a:cs typeface="Times New Roman" pitchFamily="18" charset="0"/>
              </a:rPr>
              <a:t>pseudo-código</a:t>
            </a:r>
            <a:r>
              <a:rPr lang="pt-BR" dirty="0">
                <a:cs typeface="Times New Roman" pitchFamily="18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pt-BR" dirty="0">
                <a:cs typeface="Times New Roman" pitchFamily="18" charset="0"/>
              </a:rPr>
              <a:t>A forma geral de um algoritmo em </a:t>
            </a:r>
            <a:r>
              <a:rPr lang="pt-BR" dirty="0" err="1">
                <a:cs typeface="Times New Roman" pitchFamily="18" charset="0"/>
              </a:rPr>
              <a:t>pseudo-código</a:t>
            </a:r>
            <a:r>
              <a:rPr lang="pt-BR" dirty="0">
                <a:cs typeface="Times New Roman" pitchFamily="18" charset="0"/>
              </a:rPr>
              <a:t>: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endParaRPr lang="pt-BR" sz="2200" b="0" dirty="0">
              <a:cs typeface="Times New Roman" pitchFamily="18" charset="0"/>
            </a:endParaRP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Algoritmo &lt;</a:t>
            </a:r>
            <a:r>
              <a:rPr lang="pt-BR" sz="2200" b="0" dirty="0" err="1">
                <a:cs typeface="Times New Roman" pitchFamily="18" charset="0"/>
              </a:rPr>
              <a:t>nome_do_algoritmo</a:t>
            </a:r>
            <a:r>
              <a:rPr lang="pt-BR" sz="2200" b="0" dirty="0">
                <a:cs typeface="Times New Roman" pitchFamily="18" charset="0"/>
              </a:rPr>
              <a:t>&gt;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[&lt;</a:t>
            </a:r>
            <a:r>
              <a:rPr lang="pt-BR" sz="2200" b="0" dirty="0" err="1">
                <a:cs typeface="Times New Roman" pitchFamily="18" charset="0"/>
              </a:rPr>
              <a:t>declaração_de_variáveis</a:t>
            </a:r>
            <a:r>
              <a:rPr lang="pt-BR" sz="2200" b="0" dirty="0">
                <a:cs typeface="Times New Roman" pitchFamily="18" charset="0"/>
              </a:rPr>
              <a:t>&gt;]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[&lt;</a:t>
            </a:r>
            <a:r>
              <a:rPr lang="pt-BR" sz="2200" b="0" dirty="0" err="1">
                <a:cs typeface="Times New Roman" pitchFamily="18" charset="0"/>
              </a:rPr>
              <a:t>sub-algoritmos</a:t>
            </a:r>
            <a:r>
              <a:rPr lang="pt-BR" sz="2200" b="0" dirty="0">
                <a:cs typeface="Times New Roman" pitchFamily="18" charset="0"/>
              </a:rPr>
              <a:t>&gt;]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Início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		&lt;</a:t>
            </a:r>
            <a:r>
              <a:rPr lang="pt-BR" sz="2200" b="0" dirty="0" err="1">
                <a:cs typeface="Times New Roman" pitchFamily="18" charset="0"/>
              </a:rPr>
              <a:t>corpo_do_algoritmo</a:t>
            </a:r>
            <a:r>
              <a:rPr lang="pt-BR" sz="2200" b="0" dirty="0">
                <a:cs typeface="Times New Roman" pitchFamily="18" charset="0"/>
              </a:rPr>
              <a:t>&gt;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Fim.</a:t>
            </a:r>
          </a:p>
          <a:p>
            <a:pPr lvl="1"/>
            <a:endParaRPr lang="pt-BR" sz="2200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C976-CBD5-479F-86D7-FCC859239FFA}" type="slidenum">
              <a:rPr lang="pt-BR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LINGUAGEM ALGORÍTMICA (PSEUDO-CÓDIGO)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Onde:</a:t>
            </a:r>
          </a:p>
          <a:p>
            <a:pPr lvl="2">
              <a:lnSpc>
                <a:spcPct val="30000"/>
              </a:lnSpc>
            </a:pPr>
            <a:endParaRPr lang="pt-BR" sz="2000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Algoritmo</a:t>
            </a:r>
          </a:p>
          <a:p>
            <a:pPr lvl="3">
              <a:lnSpc>
                <a:spcPct val="110000"/>
              </a:lnSpc>
            </a:pPr>
            <a:r>
              <a:rPr lang="pt-BR" b="0" dirty="0">
                <a:cs typeface="Times New Roman" pitchFamily="18" charset="0"/>
              </a:rPr>
              <a:t>Indica o início da definição do algoritmo</a:t>
            </a:r>
            <a:r>
              <a:rPr lang="pt-BR" sz="1800" dirty="0">
                <a:cs typeface="Times New Roman" pitchFamily="18" charset="0"/>
              </a:rPr>
              <a:t>.</a:t>
            </a:r>
          </a:p>
          <a:p>
            <a:pPr lvl="2">
              <a:lnSpc>
                <a:spcPct val="60000"/>
              </a:lnSpc>
            </a:pPr>
            <a:endParaRPr lang="pt-BR" sz="2000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&lt;</a:t>
            </a:r>
            <a:r>
              <a:rPr lang="pt-BR" sz="2000" dirty="0" err="1">
                <a:cs typeface="Times New Roman" pitchFamily="18" charset="0"/>
              </a:rPr>
              <a:t>nome_do_algoritmo</a:t>
            </a:r>
            <a:r>
              <a:rPr lang="pt-BR" sz="2000" dirty="0">
                <a:cs typeface="Times New Roman" pitchFamily="18" charset="0"/>
              </a:rPr>
              <a:t>&gt; </a:t>
            </a:r>
          </a:p>
          <a:p>
            <a:pPr lvl="3">
              <a:lnSpc>
                <a:spcPct val="110000"/>
              </a:lnSpc>
            </a:pPr>
            <a:r>
              <a:rPr lang="pt-BR" b="0" dirty="0">
                <a:cs typeface="Times New Roman" pitchFamily="18" charset="0"/>
              </a:rPr>
              <a:t>Nome dado ao algoritmo para distingui-lo dos demais.</a:t>
            </a:r>
          </a:p>
          <a:p>
            <a:pPr lvl="2">
              <a:lnSpc>
                <a:spcPct val="60000"/>
              </a:lnSpc>
            </a:pPr>
            <a:endParaRPr lang="pt-BR" sz="2000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[&lt;</a:t>
            </a:r>
            <a:r>
              <a:rPr lang="pt-BR" sz="2000" dirty="0" err="1">
                <a:cs typeface="Times New Roman" pitchFamily="18" charset="0"/>
              </a:rPr>
              <a:t>declaração_de_variáveis</a:t>
            </a:r>
            <a:r>
              <a:rPr lang="pt-BR" sz="2000" dirty="0">
                <a:cs typeface="Times New Roman" pitchFamily="18" charset="0"/>
              </a:rPr>
              <a:t>&gt;]</a:t>
            </a:r>
          </a:p>
          <a:p>
            <a:pPr lvl="3">
              <a:lnSpc>
                <a:spcPct val="110000"/>
              </a:lnSpc>
            </a:pPr>
            <a:r>
              <a:rPr lang="pt-BR" b="0" dirty="0">
                <a:cs typeface="Times New Roman" pitchFamily="18" charset="0"/>
              </a:rPr>
              <a:t>Parte opcional onde são declaradas as variáveis globais usadas no algoritmo principal e, eventualmente, nos </a:t>
            </a:r>
            <a:r>
              <a:rPr lang="pt-BR" b="0" dirty="0" err="1">
                <a:cs typeface="Times New Roman" pitchFamily="18" charset="0"/>
              </a:rPr>
              <a:t>sub-algoritmos</a:t>
            </a:r>
            <a:r>
              <a:rPr lang="pt-BR" b="0" dirty="0">
                <a:cs typeface="Times New Roman" pitchFamily="18" charset="0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B7E5B-9EE0-474A-8793-51E3550D9C6F}" type="slidenum">
              <a:rPr lang="pt-BR"/>
              <a:pPr/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LINGUAGEM ALGORÍTMICA (PSEUDO-CÓDIGO)</a:t>
            </a:r>
          </a:p>
          <a:p>
            <a:pPr lvl="1">
              <a:lnSpc>
                <a:spcPct val="80000"/>
              </a:lnSpc>
            </a:pPr>
            <a:r>
              <a:rPr lang="pt-BR" sz="2000" dirty="0">
                <a:cs typeface="Times New Roman" pitchFamily="18" charset="0"/>
              </a:rPr>
              <a:t>Onde:</a:t>
            </a:r>
            <a:endParaRPr lang="pt-BR" sz="1800" dirty="0">
              <a:cs typeface="Times New Roman" pitchFamily="18" charset="0"/>
            </a:endParaRP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[&lt;subalgoritmos&gt;]</a:t>
            </a:r>
          </a:p>
          <a:p>
            <a:pPr lvl="3"/>
            <a:r>
              <a:rPr lang="pt-BR" b="0" dirty="0">
                <a:cs typeface="Times New Roman" pitchFamily="18" charset="0"/>
              </a:rPr>
              <a:t>Parte opcional onde são definidos os </a:t>
            </a:r>
            <a:r>
              <a:rPr lang="pt-BR" b="0" dirty="0" err="1">
                <a:cs typeface="Times New Roman" pitchFamily="18" charset="0"/>
              </a:rPr>
              <a:t>sub-algoritmos</a:t>
            </a:r>
            <a:r>
              <a:rPr lang="pt-BR" b="0" dirty="0">
                <a:cs typeface="Times New Roman" pitchFamily="18" charset="0"/>
              </a:rPr>
              <a:t>.</a:t>
            </a: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Início</a:t>
            </a:r>
          </a:p>
          <a:p>
            <a:pPr lvl="3"/>
            <a:r>
              <a:rPr lang="pt-BR" b="0" dirty="0">
                <a:cs typeface="Times New Roman" pitchFamily="18" charset="0"/>
              </a:rPr>
              <a:t>Palavra que delimita o início </a:t>
            </a:r>
            <a:r>
              <a:rPr lang="pt-BR" sz="2400" b="0" dirty="0">
                <a:cs typeface="Times New Roman" pitchFamily="18" charset="0"/>
              </a:rPr>
              <a:t>do corpo do algoritmo.</a:t>
            </a: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&lt;</a:t>
            </a:r>
            <a:r>
              <a:rPr lang="pt-BR" sz="2000" dirty="0" err="1">
                <a:cs typeface="Times New Roman" pitchFamily="18" charset="0"/>
              </a:rPr>
              <a:t>corpo_do_algoritmo</a:t>
            </a:r>
            <a:r>
              <a:rPr lang="pt-BR" sz="2000" dirty="0">
                <a:cs typeface="Times New Roman" pitchFamily="18" charset="0"/>
              </a:rPr>
              <a:t>&gt; </a:t>
            </a:r>
          </a:p>
          <a:p>
            <a:pPr lvl="3"/>
            <a:r>
              <a:rPr lang="pt-BR" b="0" dirty="0">
                <a:cs typeface="Times New Roman" pitchFamily="18" charset="0"/>
              </a:rPr>
              <a:t>Conjunto</a:t>
            </a:r>
            <a:r>
              <a:rPr lang="pt-BR" sz="2400" b="0" dirty="0">
                <a:cs typeface="Times New Roman" pitchFamily="18" charset="0"/>
              </a:rPr>
              <a:t> de instruções do algoritmo.</a:t>
            </a:r>
            <a:endParaRPr lang="pt-BR" sz="1800" dirty="0">
              <a:cs typeface="Times New Roman" pitchFamily="18" charset="0"/>
            </a:endParaRP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Fim </a:t>
            </a:r>
          </a:p>
          <a:p>
            <a:pPr lvl="3"/>
            <a:r>
              <a:rPr lang="pt-BR" b="0" dirty="0">
                <a:cs typeface="Times New Roman" pitchFamily="18" charset="0"/>
              </a:rPr>
              <a:t>Palavra que delimita o término </a:t>
            </a:r>
            <a:r>
              <a:rPr lang="pt-BR" sz="2500" b="0" dirty="0">
                <a:cs typeface="Times New Roman" pitchFamily="18" charset="0"/>
              </a:rPr>
              <a:t>do corpo do algoritmo.</a:t>
            </a: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A9926-DACC-46B7-997D-82CDDF36EF21}" type="slidenum">
              <a:rPr lang="pt-BR"/>
              <a:pPr/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endParaRPr lang="pt-BR">
              <a:cs typeface="Times New Roman" pitchFamily="18" charset="0"/>
            </a:endParaRPr>
          </a:p>
          <a:p>
            <a:r>
              <a:rPr lang="pt-BR">
                <a:cs typeface="Times New Roman" pitchFamily="18" charset="0"/>
              </a:rPr>
              <a:t>Pseudo-código do algoritmo </a:t>
            </a:r>
            <a:r>
              <a:rPr lang="pt-BR"/>
              <a:t>Fahrenheit-Celsius</a:t>
            </a:r>
            <a:endParaRPr lang="pt-BR">
              <a:cs typeface="Times New Roman" pitchFamily="18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	</a:t>
            </a:r>
            <a:r>
              <a:rPr lang="pt-BR" sz="2200">
                <a:cs typeface="Times New Roman" pitchFamily="18" charset="0"/>
              </a:rPr>
              <a:t>Algoritmo Fahrenheit-Celsius</a:t>
            </a:r>
          </a:p>
          <a:p>
            <a:pPr lvl="1"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		Real: Fahrenheit, Celsius;</a:t>
            </a:r>
          </a:p>
          <a:p>
            <a:pPr lvl="2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Início</a:t>
            </a:r>
          </a:p>
          <a:p>
            <a:pPr lvl="3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Ler (Fahrenheit);</a:t>
            </a:r>
          </a:p>
          <a:p>
            <a:pPr lvl="3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Celsius </a:t>
            </a:r>
            <a:r>
              <a:rPr lang="pt-BR" sz="2200" b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2200" b="0">
                <a:cs typeface="Times New Roman" pitchFamily="18" charset="0"/>
              </a:rPr>
              <a:t> 5/9 * (Fahrenheit – 32);</a:t>
            </a:r>
          </a:p>
          <a:p>
            <a:pPr lvl="3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Escrever (Celsius);</a:t>
            </a:r>
          </a:p>
          <a:p>
            <a:pPr lvl="2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Fim</a:t>
            </a:r>
          </a:p>
          <a:p>
            <a:pPr lvl="1">
              <a:lnSpc>
                <a:spcPct val="110000"/>
              </a:lnSpc>
            </a:pPr>
            <a:endParaRPr lang="pt-BR" sz="220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8F4-3B64-4677-89ED-BCBC3F9BF2FC}" type="slidenum">
              <a:rPr lang="pt-BR"/>
              <a:pPr/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5359400" y="1296988"/>
            <a:ext cx="3835400" cy="5256212"/>
          </a:xfrm>
          <a:noFill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pt-BR" sz="2100" b="1"/>
              <a:t>     Ling. Algorítmica</a:t>
            </a:r>
          </a:p>
          <a:p>
            <a:pPr>
              <a:buFont typeface="Wingdings" pitchFamily="2" charset="2"/>
              <a:buNone/>
            </a:pPr>
            <a:endParaRPr lang="en-US" sz="2100"/>
          </a:p>
          <a:p>
            <a:pPr>
              <a:buFont typeface="Wingdings" pitchFamily="2" charset="2"/>
              <a:buNone/>
            </a:pPr>
            <a:r>
              <a:rPr lang="en-US" sz="1900"/>
              <a:t>Algoritmo Fahrenheit-Celsius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Real: Fahrenheit, Celsius;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Início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  Ler (Fahrenheit);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  Celsius </a:t>
            </a:r>
            <a:r>
              <a:rPr lang="en-US" sz="1900">
                <a:sym typeface="Wingdings" pitchFamily="2" charset="2"/>
              </a:rPr>
              <a:t></a:t>
            </a:r>
            <a:r>
              <a:rPr lang="en-US" sz="1900"/>
              <a:t> 5/9 * (Fahrenheit – 32);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  Escrever (Celsius);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Fim</a:t>
            </a:r>
          </a:p>
        </p:txBody>
      </p:sp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B6AC1-8CD6-4758-B521-16F3969DC63D}" type="slidenum">
              <a:rPr lang="pt-BR"/>
              <a:pPr/>
              <a:t>15</a:t>
            </a:fld>
            <a:endParaRPr lang="pt-BR"/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2895600" y="1125538"/>
            <a:ext cx="19970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pt-BR" sz="2200" b="1">
                <a:latin typeface="Arial" pitchFamily="34" charset="0"/>
              </a:rPr>
              <a:t>Fluxograma</a:t>
            </a:r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128588" y="1268413"/>
            <a:ext cx="2538412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9388" lvl="1"/>
            <a:r>
              <a:rPr lang="pt-BR" sz="2200" b="1" dirty="0">
                <a:latin typeface="Arial" pitchFamily="34" charset="0"/>
              </a:rPr>
              <a:t>Desc. Narrativa</a:t>
            </a:r>
          </a:p>
          <a:p>
            <a:pPr marL="358775" lvl="2"/>
            <a:endParaRPr lang="en-US" sz="2200" dirty="0">
              <a:latin typeface="Arial" pitchFamily="34" charset="0"/>
            </a:endParaRPr>
          </a:p>
          <a:p>
            <a:pPr marL="358775" lvl="2">
              <a:buFont typeface="Arial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Solicite</a:t>
            </a:r>
            <a:r>
              <a:rPr lang="en-US" sz="2000" dirty="0">
                <a:latin typeface="Arial" pitchFamily="34" charset="0"/>
              </a:rPr>
              <a:t> a </a:t>
            </a:r>
            <a:r>
              <a:rPr lang="en-US" sz="2000" dirty="0" err="1">
                <a:latin typeface="Arial" pitchFamily="34" charset="0"/>
              </a:rPr>
              <a:t>temperatura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em</a:t>
            </a:r>
            <a:r>
              <a:rPr lang="en-US" sz="2000" dirty="0">
                <a:latin typeface="Arial" pitchFamily="34" charset="0"/>
              </a:rPr>
              <a:t> Fahrenheit. </a:t>
            </a:r>
          </a:p>
          <a:p>
            <a:pPr marL="358775" lvl="2">
              <a:buFont typeface="Arial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Transforme</a:t>
            </a:r>
            <a:r>
              <a:rPr lang="en-US" sz="2000" dirty="0">
                <a:latin typeface="Arial" pitchFamily="34" charset="0"/>
              </a:rPr>
              <a:t> de Fahrenheit </a:t>
            </a:r>
            <a:r>
              <a:rPr lang="en-US" sz="2000" dirty="0" err="1">
                <a:latin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</a:rPr>
              <a:t> Celsius.</a:t>
            </a:r>
          </a:p>
          <a:p>
            <a:pPr marL="358775" lvl="2">
              <a:buFont typeface="Arial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Informe</a:t>
            </a:r>
            <a:r>
              <a:rPr lang="en-US" sz="2000" dirty="0">
                <a:latin typeface="Arial" pitchFamily="34" charset="0"/>
              </a:rPr>
              <a:t> a </a:t>
            </a:r>
            <a:r>
              <a:rPr lang="en-US" sz="2000" dirty="0" err="1">
                <a:latin typeface="Arial" pitchFamily="34" charset="0"/>
              </a:rPr>
              <a:t>temperatura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em</a:t>
            </a:r>
            <a:r>
              <a:rPr lang="en-US" sz="2000" dirty="0">
                <a:latin typeface="Arial" pitchFamily="34" charset="0"/>
              </a:rPr>
              <a:t> Celsius.</a:t>
            </a:r>
          </a:p>
        </p:txBody>
      </p:sp>
      <p:sp>
        <p:nvSpPr>
          <p:cNvPr id="326672" name="Line 16"/>
          <p:cNvSpPr>
            <a:spLocks noChangeShapeType="1"/>
          </p:cNvSpPr>
          <p:nvPr/>
        </p:nvSpPr>
        <p:spPr bwMode="auto">
          <a:xfrm>
            <a:off x="2667000" y="1125538"/>
            <a:ext cx="0" cy="518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>
            <a:spAutoFit/>
          </a:bodyPr>
          <a:lstStyle/>
          <a:p>
            <a:endParaRPr lang="pt-BR"/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5181600" y="1125538"/>
            <a:ext cx="0" cy="518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>
            <a:spAutoFit/>
          </a:bodyPr>
          <a:lstStyle/>
          <a:p>
            <a:endParaRPr lang="pt-BR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>
            <a:off x="0" y="170021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endParaRPr lang="pt-BR"/>
          </a:p>
        </p:txBody>
      </p:sp>
      <p:sp>
        <p:nvSpPr>
          <p:cNvPr id="326675" name="AutoShape 19"/>
          <p:cNvSpPr>
            <a:spLocks noChangeArrowheads="1"/>
          </p:cNvSpPr>
          <p:nvPr/>
        </p:nvSpPr>
        <p:spPr bwMode="auto">
          <a:xfrm>
            <a:off x="3433763" y="1849438"/>
            <a:ext cx="1006475" cy="428625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Início</a:t>
            </a:r>
          </a:p>
        </p:txBody>
      </p:sp>
      <p:sp>
        <p:nvSpPr>
          <p:cNvPr id="326676" name="AutoShape 20"/>
          <p:cNvSpPr>
            <a:spLocks noChangeArrowheads="1"/>
          </p:cNvSpPr>
          <p:nvPr/>
        </p:nvSpPr>
        <p:spPr bwMode="auto">
          <a:xfrm>
            <a:off x="2940050" y="2635250"/>
            <a:ext cx="1995488" cy="612775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Fahrenheit</a:t>
            </a:r>
          </a:p>
        </p:txBody>
      </p:sp>
      <p:sp>
        <p:nvSpPr>
          <p:cNvPr id="326677" name="AutoShape 21"/>
          <p:cNvSpPr>
            <a:spLocks noChangeArrowheads="1"/>
          </p:cNvSpPr>
          <p:nvPr/>
        </p:nvSpPr>
        <p:spPr bwMode="auto">
          <a:xfrm>
            <a:off x="2971800" y="3521075"/>
            <a:ext cx="1927225" cy="85725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Celsius = 5/9 * </a:t>
            </a:r>
            <a:br>
              <a:rPr lang="en-US" sz="160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Fahrenheit – 32)</a:t>
            </a:r>
          </a:p>
        </p:txBody>
      </p:sp>
      <p:sp>
        <p:nvSpPr>
          <p:cNvPr id="326678" name="AutoShape 22"/>
          <p:cNvSpPr>
            <a:spLocks noChangeArrowheads="1"/>
          </p:cNvSpPr>
          <p:nvPr/>
        </p:nvSpPr>
        <p:spPr bwMode="auto">
          <a:xfrm>
            <a:off x="3422650" y="4651375"/>
            <a:ext cx="1031875" cy="674688"/>
          </a:xfrm>
          <a:prstGeom prst="flowChartDocumen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Celsius</a:t>
            </a:r>
            <a:endParaRPr lang="pt-BR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6679" name="AutoShape 23"/>
          <p:cNvSpPr>
            <a:spLocks noChangeArrowheads="1"/>
          </p:cNvSpPr>
          <p:nvPr/>
        </p:nvSpPr>
        <p:spPr bwMode="auto">
          <a:xfrm>
            <a:off x="3497263" y="5737225"/>
            <a:ext cx="881062" cy="428625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Fim</a:t>
            </a:r>
          </a:p>
        </p:txBody>
      </p:sp>
      <p:cxnSp>
        <p:nvCxnSpPr>
          <p:cNvPr id="326680" name="AutoShape 24"/>
          <p:cNvCxnSpPr>
            <a:cxnSpLocks noChangeShapeType="1"/>
            <a:stCxn id="326675" idx="2"/>
            <a:endCxn id="326676" idx="1"/>
          </p:cNvCxnSpPr>
          <p:nvPr/>
        </p:nvCxnSpPr>
        <p:spPr bwMode="auto">
          <a:xfrm>
            <a:off x="3937000" y="2278063"/>
            <a:ext cx="1588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681" name="AutoShape 25"/>
          <p:cNvCxnSpPr>
            <a:cxnSpLocks noChangeShapeType="1"/>
            <a:stCxn id="326676" idx="4"/>
            <a:endCxn id="326677" idx="0"/>
          </p:cNvCxnSpPr>
          <p:nvPr/>
        </p:nvCxnSpPr>
        <p:spPr bwMode="auto">
          <a:xfrm flipH="1">
            <a:off x="3935413" y="3248025"/>
            <a:ext cx="3175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682" name="AutoShape 26"/>
          <p:cNvCxnSpPr>
            <a:cxnSpLocks noChangeShapeType="1"/>
            <a:stCxn id="326677" idx="2"/>
            <a:endCxn id="326678" idx="0"/>
          </p:cNvCxnSpPr>
          <p:nvPr/>
        </p:nvCxnSpPr>
        <p:spPr bwMode="auto">
          <a:xfrm>
            <a:off x="3935413" y="4378325"/>
            <a:ext cx="3175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683" name="AutoShape 27"/>
          <p:cNvCxnSpPr>
            <a:cxnSpLocks noChangeShapeType="1"/>
            <a:stCxn id="326678" idx="2"/>
            <a:endCxn id="326679" idx="0"/>
          </p:cNvCxnSpPr>
          <p:nvPr/>
        </p:nvCxnSpPr>
        <p:spPr bwMode="auto">
          <a:xfrm>
            <a:off x="3938588" y="5287963"/>
            <a:ext cx="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971F-3C33-47D8-A438-3C1F8B1F66CC}" type="slidenum">
              <a:rPr lang="pt-BR"/>
              <a:pPr/>
              <a:t>16</a:t>
            </a:fld>
            <a:endParaRPr lang="pt-BR"/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2773363" y="5472113"/>
            <a:ext cx="36004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327818" name="Object 138"/>
          <p:cNvGraphicFramePr>
            <a:graphicFrameLocks noChangeAspect="1"/>
          </p:cNvGraphicFramePr>
          <p:nvPr/>
        </p:nvGraphicFramePr>
        <p:xfrm>
          <a:off x="-42863" y="1449388"/>
          <a:ext cx="8961438" cy="4906962"/>
        </p:xfrm>
        <a:graphic>
          <a:graphicData uri="http://schemas.openxmlformats.org/presentationml/2006/ole">
            <p:oleObj spid="_x0000_s327818" name="Documento" r:id="rId3" imgW="5863229" imgH="3214094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Construindo algoritmos</a:t>
            </a:r>
            <a:endParaRPr lang="pt-BR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boa prática para construir algoritmos é dividir o problema em 3 fases (Entrada, Processamento e Saída).</a:t>
            </a:r>
          </a:p>
          <a:p>
            <a:pPr lvl="1"/>
            <a:r>
              <a:rPr lang="pt-BR" sz="2400" dirty="0" smtClean="0"/>
              <a:t>Lembra-se do seu primeiro mantra de programação?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ENTRADA: São os dados de entrada do algoritmo.</a:t>
            </a:r>
          </a:p>
          <a:p>
            <a:pPr lvl="1"/>
            <a:r>
              <a:rPr lang="pt-BR" sz="2400" dirty="0" smtClean="0"/>
              <a:t>PROCESSAMENTO: São os procedimentos utilizados para chegar ao resultado final.</a:t>
            </a:r>
          </a:p>
          <a:p>
            <a:pPr lvl="1"/>
            <a:r>
              <a:rPr lang="pt-BR" sz="2400" dirty="0" smtClean="0"/>
              <a:t>SAÍDA: São os dados já processados.</a:t>
            </a:r>
            <a:endParaRPr lang="pt-BR" sz="2400" dirty="0"/>
          </a:p>
        </p:txBody>
      </p:sp>
      <p:sp>
        <p:nvSpPr>
          <p:cNvPr id="11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C27FA-955A-42E7-A0E1-AC63BC76BE70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669925" y="3429000"/>
            <a:ext cx="1768475" cy="1057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80000"/>
              </a:lnSpc>
              <a:spcBef>
                <a:spcPct val="50000"/>
              </a:spcBef>
            </a:pPr>
            <a:r>
              <a:rPr lang="pt-BR" sz="2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Entrada</a:t>
            </a:r>
          </a:p>
          <a:p>
            <a:endParaRPr lang="pt-BR" sz="1400" b="1" dirty="0"/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3009900" y="3430587"/>
            <a:ext cx="3276600" cy="1057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80000"/>
              </a:lnSpc>
              <a:spcBef>
                <a:spcPct val="50000"/>
              </a:spcBef>
            </a:pPr>
            <a: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Processamento</a:t>
            </a:r>
          </a:p>
          <a:p>
            <a:endParaRPr lang="pt-BR" sz="1400" b="1"/>
          </a:p>
        </p:txBody>
      </p:sp>
      <p:sp>
        <p:nvSpPr>
          <p:cNvPr id="336909" name="Text Box 13"/>
          <p:cNvSpPr txBox="1">
            <a:spLocks noChangeArrowheads="1"/>
          </p:cNvSpPr>
          <p:nvPr/>
        </p:nvSpPr>
        <p:spPr bwMode="auto">
          <a:xfrm>
            <a:off x="6858000" y="3430587"/>
            <a:ext cx="1447800" cy="10572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80000"/>
              </a:lnSpc>
              <a:spcBef>
                <a:spcPct val="50000"/>
              </a:spcBef>
            </a:pPr>
            <a: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</a:rPr>
              <a:t>Saída</a:t>
            </a:r>
          </a:p>
          <a:p>
            <a:endParaRPr lang="pt-BR" sz="1400" b="1"/>
          </a:p>
        </p:txBody>
      </p:sp>
      <p:sp>
        <p:nvSpPr>
          <p:cNvPr id="336910" name="Line 14"/>
          <p:cNvSpPr>
            <a:spLocks noChangeShapeType="1"/>
          </p:cNvSpPr>
          <p:nvPr/>
        </p:nvSpPr>
        <p:spPr bwMode="auto">
          <a:xfrm>
            <a:off x="2425700" y="3962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36911" name="Line 15"/>
          <p:cNvSpPr>
            <a:spLocks noChangeShapeType="1"/>
          </p:cNvSpPr>
          <p:nvPr/>
        </p:nvSpPr>
        <p:spPr bwMode="auto">
          <a:xfrm>
            <a:off x="6273800" y="3962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Construindo algoritmos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>
              <a:lnSpc>
                <a:spcPct val="190000"/>
              </a:lnSpc>
            </a:pPr>
            <a:r>
              <a:rPr lang="pt-BR" sz="2800" dirty="0" smtClean="0">
                <a:cs typeface="Times New Roman" pitchFamily="18" charset="0"/>
              </a:rPr>
              <a:t>No algoritmo </a:t>
            </a:r>
            <a:r>
              <a:rPr lang="pt-BR" sz="2800" dirty="0" smtClean="0"/>
              <a:t>Fahrenheit-Celsius temos:</a:t>
            </a:r>
          </a:p>
          <a:p>
            <a:pPr lvl="1">
              <a:lnSpc>
                <a:spcPct val="120000"/>
              </a:lnSpc>
            </a:pPr>
            <a:r>
              <a:rPr lang="pt-BR" sz="2400" b="1" dirty="0" smtClean="0">
                <a:cs typeface="Times New Roman" pitchFamily="18" charset="0"/>
              </a:rPr>
              <a:t>ENTRADA</a:t>
            </a:r>
            <a:r>
              <a:rPr lang="pt-BR" sz="2400" dirty="0" smtClean="0">
                <a:cs typeface="Times New Roman" pitchFamily="18" charset="0"/>
              </a:rPr>
              <a:t>: Temperatura em </a:t>
            </a:r>
            <a:r>
              <a:rPr lang="pt-BR" sz="2400" dirty="0" smtClean="0"/>
              <a:t>Fahrenheit</a:t>
            </a:r>
            <a:endParaRPr lang="pt-BR" sz="2400" dirty="0" smtClean="0"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pt-BR" sz="2400" b="1" dirty="0" smtClean="0">
                <a:cs typeface="Times New Roman" pitchFamily="18" charset="0"/>
              </a:rPr>
              <a:t>PROCESSAMENTO</a:t>
            </a:r>
            <a:r>
              <a:rPr lang="pt-BR" sz="2400" dirty="0" smtClean="0">
                <a:cs typeface="Times New Roman" pitchFamily="18" charset="0"/>
              </a:rPr>
              <a:t>: Celsius = 5/9 *(Fahrenheit – 32)</a:t>
            </a:r>
          </a:p>
          <a:p>
            <a:pPr lvl="1">
              <a:lnSpc>
                <a:spcPct val="120000"/>
              </a:lnSpc>
            </a:pPr>
            <a:r>
              <a:rPr lang="pt-BR" sz="2400" b="1" dirty="0" smtClean="0">
                <a:cs typeface="Times New Roman" pitchFamily="18" charset="0"/>
              </a:rPr>
              <a:t>SAÍDA</a:t>
            </a:r>
            <a:r>
              <a:rPr lang="pt-BR" sz="2400" dirty="0" smtClean="0">
                <a:cs typeface="Times New Roman" pitchFamily="18" charset="0"/>
              </a:rPr>
              <a:t>: Temperatura em Celsius </a:t>
            </a:r>
          </a:p>
          <a:p>
            <a:pPr lvl="1"/>
            <a:endParaRPr lang="pt-BR" sz="2400" dirty="0" smtClean="0">
              <a:cs typeface="Times New Roman" pitchFamily="18" charset="0"/>
            </a:endParaRPr>
          </a:p>
          <a:p>
            <a:r>
              <a:rPr lang="pt-BR" sz="2800" dirty="0" smtClean="0">
                <a:cs typeface="Times New Roman" pitchFamily="18" charset="0"/>
              </a:rPr>
              <a:t>Num algoritmo para calcular a área de um triângulo temos:</a:t>
            </a:r>
          </a:p>
          <a:p>
            <a:pPr lvl="1">
              <a:lnSpc>
                <a:spcPct val="130000"/>
              </a:lnSpc>
            </a:pPr>
            <a:r>
              <a:rPr lang="pt-BR" sz="2400" b="1" dirty="0" smtClean="0">
                <a:cs typeface="Times New Roman" pitchFamily="18" charset="0"/>
              </a:rPr>
              <a:t>ENTRADA</a:t>
            </a:r>
            <a:r>
              <a:rPr lang="pt-BR" sz="2400" dirty="0" smtClean="0">
                <a:cs typeface="Times New Roman" pitchFamily="18" charset="0"/>
              </a:rPr>
              <a:t>: Base e Altura do triângulo</a:t>
            </a:r>
            <a:endParaRPr lang="pt-BR" sz="2400" b="1" dirty="0" smtClean="0"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pt-BR" sz="2400" b="1" dirty="0" smtClean="0">
                <a:cs typeface="Times New Roman" pitchFamily="18" charset="0"/>
              </a:rPr>
              <a:t>PROCESSAMENTO</a:t>
            </a:r>
            <a:r>
              <a:rPr lang="pt-BR" sz="2400" dirty="0" smtClean="0">
                <a:cs typeface="Times New Roman" pitchFamily="18" charset="0"/>
              </a:rPr>
              <a:t>: Área = (Base * Altura)/2</a:t>
            </a:r>
          </a:p>
          <a:p>
            <a:pPr lvl="1">
              <a:lnSpc>
                <a:spcPct val="130000"/>
              </a:lnSpc>
            </a:pPr>
            <a:r>
              <a:rPr lang="pt-BR" sz="2400" b="1" dirty="0" smtClean="0">
                <a:cs typeface="Times New Roman" pitchFamily="18" charset="0"/>
              </a:rPr>
              <a:t>SAÍDA: </a:t>
            </a:r>
            <a:r>
              <a:rPr lang="pt-BR" sz="2400" dirty="0" smtClean="0">
                <a:cs typeface="Times New Roman" pitchFamily="18" charset="0"/>
              </a:rPr>
              <a:t>Área</a:t>
            </a:r>
            <a:endParaRPr lang="pt-BR" sz="2400" dirty="0">
              <a:cs typeface="Times New Roman" pitchFamily="18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BE47-4A11-4CDD-83C3-9FDEFC5948A6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Construindo algoritmos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B12E-CB35-4F31-AB3F-032736CF1F0D}" type="slidenum">
              <a:rPr lang="pt-BR"/>
              <a:pPr/>
              <a:t>19</a:t>
            </a:fld>
            <a:endParaRPr lang="pt-BR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749300" y="1689100"/>
            <a:ext cx="7772400" cy="4181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Dividir o problema em Entrada, Processamento e Saída </a:t>
            </a:r>
            <a:b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irá ajudá-lo a ordenar corretamente as instruções do seus algoritmos.</a:t>
            </a:r>
          </a:p>
          <a:p>
            <a:pPr algn="ctr">
              <a:lnSpc>
                <a:spcPct val="11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pt-BR">
                <a:cs typeface="Times New Roman" pitchFamily="18" charset="0"/>
              </a:rPr>
              <a:t>Representação Algorítmica</a:t>
            </a:r>
          </a:p>
          <a:p>
            <a:pPr algn="just">
              <a:lnSpc>
                <a:spcPct val="160000"/>
              </a:lnSpc>
            </a:pPr>
            <a:r>
              <a:rPr lang="pt-BR">
                <a:cs typeface="Times New Roman" pitchFamily="18" charset="0"/>
              </a:rPr>
              <a:t>Fases Básicas da Construção de Algoritmos</a:t>
            </a:r>
          </a:p>
          <a:p>
            <a:pPr algn="just">
              <a:lnSpc>
                <a:spcPct val="160000"/>
              </a:lnSpc>
            </a:pPr>
            <a:r>
              <a:rPr lang="pt-BR">
                <a:cs typeface="Times New Roman" pitchFamily="18" charset="0"/>
              </a:rPr>
              <a:t>Programação Estruturada</a:t>
            </a:r>
          </a:p>
          <a:p>
            <a:pPr algn="just">
              <a:lnSpc>
                <a:spcPct val="160000"/>
              </a:lnSpc>
            </a:pPr>
            <a:r>
              <a:rPr lang="pt-BR">
                <a:cs typeface="Times New Roman" pitchFamily="18" charset="0"/>
              </a:rPr>
              <a:t>Introdução a uma Linguagem Algorítmica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206DC-E85E-46E0-AD70-6B0243214888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Construindo algoritmos</a:t>
            </a: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3C8C6-482B-4B1D-B686-D2E010DF6063}" type="slidenum">
              <a:rPr lang="pt-BR"/>
              <a:pPr/>
              <a:t>20</a:t>
            </a:fld>
            <a:endParaRPr lang="pt-BR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81000" y="1449388"/>
            <a:ext cx="8382000" cy="46466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Por isso, antes de construir um algoritmo, pare para  pensar e identificar:</a:t>
            </a:r>
          </a:p>
          <a:p>
            <a:pPr algn="ctr">
              <a:lnSpc>
                <a:spcPct val="7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Que dados preciso para começar? – </a:t>
            </a:r>
            <a: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Entrada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Quais são os cálculos e decisões? – </a:t>
            </a:r>
            <a: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Processamento</a:t>
            </a:r>
            <a:b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Que dados devem ser exibidos? – </a:t>
            </a:r>
            <a: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Saída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1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>
            <a:off x="7239000" y="40640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49192" name="Line 8"/>
          <p:cNvSpPr>
            <a:spLocks noChangeShapeType="1"/>
          </p:cNvSpPr>
          <p:nvPr/>
        </p:nvSpPr>
        <p:spPr bwMode="auto">
          <a:xfrm>
            <a:off x="7239000" y="46863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</a:t>
            </a:r>
            <a:endParaRPr lang="pt-BR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495300" indent="-495300"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Identifique a entrada, o processamento e a saída dos problemas abaixo:</a:t>
            </a:r>
          </a:p>
          <a:p>
            <a:pPr marL="914400" lvl="1" indent="-457200">
              <a:lnSpc>
                <a:spcPct val="30000"/>
              </a:lnSpc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Calcular e exibir a média ponderada de 2 notas dadas. (nota1= peso 6 e nota2= peso 4)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Reajustar um salário em 17,75%.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Calcular o desconto de 23% sobre o preço de um produto.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Dada uma taxa de câmbio, transformar um valor em Dólar para Reais.</a:t>
            </a:r>
          </a:p>
          <a:p>
            <a:pPr marL="914400" lvl="1" indent="-457200">
              <a:lnSpc>
                <a:spcPct val="4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Dada uma taxa de câmbio, transformar um valor em Reais para Dólar.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4DA4-E67C-4D0B-84A5-014CCCF30EB8}" type="slidenum">
              <a:rPr lang="pt-BR"/>
              <a:pPr/>
              <a:t>21</a:t>
            </a:fld>
            <a:endParaRPr lang="pt-BR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 – Respostas</a:t>
            </a:r>
            <a:endParaRPr lang="pt-BR"/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495300" indent="-495300">
              <a:lnSpc>
                <a:spcPct val="7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1. </a:t>
            </a:r>
            <a:r>
              <a:rPr lang="pt-BR" sz="2600">
                <a:cs typeface="Times New Roman" pitchFamily="18" charset="0"/>
              </a:rPr>
              <a:t>Calcular e exibir a média ponderada de 2 notas dadas. (nota1= peso 6 e nota2= peso 4)</a:t>
            </a:r>
          </a:p>
          <a:p>
            <a:pPr marL="914400" lvl="1" indent="-457200">
              <a:lnSpc>
                <a:spcPct val="50000"/>
              </a:lnSpc>
              <a:buSzTx/>
            </a:pPr>
            <a:endParaRPr lang="pt-BR" sz="2600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nota1 e nota2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médiaP=((nota1 * 6)+(nota2 * 4))/(6+4)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médiaP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200">
              <a:cs typeface="Times New Roman" pitchFamily="18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BA2D-63BA-4707-B5C8-DBDB32654D5E}" type="slidenum">
              <a:rPr lang="pt-BR"/>
              <a:pPr/>
              <a:t>22</a:t>
            </a:fld>
            <a:endParaRPr lang="pt-BR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 – Respostas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2.</a:t>
            </a:r>
            <a:r>
              <a:rPr lang="pt-BR" sz="2600">
                <a:cs typeface="Times New Roman" pitchFamily="18" charset="0"/>
              </a:rPr>
              <a:t> Reajustar um salário em 7,75%.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salário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salárioR = salário+(salário*0,0775)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salárioR</a:t>
            </a:r>
          </a:p>
          <a:p>
            <a:pPr marL="914400" lvl="1" indent="-457200">
              <a:lnSpc>
                <a:spcPct val="70000"/>
              </a:lnSpc>
              <a:buSzTx/>
              <a:buFont typeface="Wingdings" pitchFamily="2" charset="2"/>
              <a:buAutoNum type="arabicPeriod"/>
            </a:pPr>
            <a:endParaRPr lang="pt-BR" sz="2800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3. </a:t>
            </a:r>
            <a:r>
              <a:rPr lang="pt-BR" sz="2600">
                <a:cs typeface="Times New Roman" pitchFamily="18" charset="0"/>
              </a:rPr>
              <a:t>Calcular o desconto de 23% sobre o preço de um produto.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preço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desconto = preço*0,23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desconto</a:t>
            </a:r>
            <a:endParaRPr lang="pt-BR" sz="2800">
              <a:cs typeface="Times New Roman" pitchFamily="18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BA9CE-2D22-4938-80AF-7822C3555A41}" type="slidenum">
              <a:rPr lang="pt-BR"/>
              <a:pPr/>
              <a:t>23</a:t>
            </a:fld>
            <a:endParaRPr lang="pt-BR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 – Respostas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914400" lvl="1" indent="-457200">
              <a:lnSpc>
                <a:spcPct val="30000"/>
              </a:lnSpc>
              <a:buSzTx/>
              <a:buFont typeface="Wingdings" pitchFamily="2" charset="2"/>
              <a:buNone/>
            </a:pPr>
            <a:endParaRPr lang="pt-BR" sz="2800">
              <a:solidFill>
                <a:srgbClr val="FF3300"/>
              </a:solidFill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4.</a:t>
            </a:r>
            <a:r>
              <a:rPr lang="pt-BR" sz="2600">
                <a:cs typeface="Times New Roman" pitchFamily="18" charset="0"/>
              </a:rPr>
              <a:t> Dada uma taxa de câmbio, transformar um valor em Dólar para Reais.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câmbio e dólar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real = dólar * câmbio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real</a:t>
            </a:r>
          </a:p>
          <a:p>
            <a:pPr marL="914400" lvl="1" indent="-457200">
              <a:lnSpc>
                <a:spcPct val="40000"/>
              </a:lnSpc>
              <a:buSzTx/>
              <a:buFont typeface="Wingdings" pitchFamily="2" charset="2"/>
              <a:buAutoNum type="arabicPeriod"/>
            </a:pPr>
            <a:endParaRPr lang="pt-BR" sz="2800">
              <a:cs typeface="Times New Roman" pitchFamily="18" charset="0"/>
            </a:endParaRPr>
          </a:p>
          <a:p>
            <a:pPr marL="914400" lvl="1" indent="-457200">
              <a:lnSpc>
                <a:spcPct val="0"/>
              </a:lnSpc>
              <a:buSzTx/>
              <a:buFont typeface="Wingdings" pitchFamily="2" charset="2"/>
              <a:buAutoNum type="arabicPeriod"/>
            </a:pPr>
            <a:endParaRPr lang="pt-BR" sz="2800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5. </a:t>
            </a:r>
            <a:r>
              <a:rPr lang="pt-BR" sz="2600">
                <a:cs typeface="Times New Roman" pitchFamily="18" charset="0"/>
              </a:rPr>
              <a:t>Dada uma taxa de câmbio, transformar um valor em Reais para Dólar.</a:t>
            </a:r>
            <a:endParaRPr lang="pt-BR" sz="2800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câmbio e real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dólar = real/câmbio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dólar</a:t>
            </a:r>
          </a:p>
          <a:p>
            <a:pPr marL="914400" lvl="1" indent="-457200">
              <a:buSzTx/>
              <a:buFont typeface="Wingdings" pitchFamily="2" charset="2"/>
              <a:buNone/>
            </a:pPr>
            <a:endParaRPr lang="pt-BR" sz="2800">
              <a:cs typeface="Times New Roman" pitchFamily="18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19989-470D-4A10-9FF2-7B063DF2C990}" type="slidenum">
              <a:rPr lang="pt-BR"/>
              <a:pPr/>
              <a:t>24</a:t>
            </a:fld>
            <a:endParaRPr lang="pt-BR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3DF9-0E27-42B6-953C-3D93E5A01F09}" type="slidenum">
              <a:rPr lang="pt-BR"/>
              <a:pPr/>
              <a:t>25</a:t>
            </a:fld>
            <a:endParaRPr lang="pt-BR"/>
          </a:p>
        </p:txBody>
      </p:sp>
      <p:sp>
        <p:nvSpPr>
          <p:cNvPr id="35737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738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738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7200" b="1">
                <a:solidFill>
                  <a:schemeClr val="bg1"/>
                </a:solidFill>
              </a:rPr>
              <a:t>Um problema!</a:t>
            </a:r>
            <a:endParaRPr lang="pt-BR" sz="6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8955088" cy="55626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dirty="0">
                <a:cs typeface="Times New Roman" pitchFamily="18" charset="0"/>
              </a:rPr>
              <a:t>Nos primórdios da programação os programas eram desenvolvidos de forma intuitiva.</a:t>
            </a:r>
          </a:p>
          <a:p>
            <a:pPr lvl="1">
              <a:lnSpc>
                <a:spcPct val="3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dirty="0">
                <a:cs typeface="Times New Roman" pitchFamily="18" charset="0"/>
              </a:rPr>
              <a:t> Neste tipo de </a:t>
            </a:r>
            <a:r>
              <a:rPr lang="pt-BR" dirty="0" smtClean="0">
                <a:cs typeface="Times New Roman" pitchFamily="18" charset="0"/>
              </a:rPr>
              <a:t>abordagem, </a:t>
            </a:r>
            <a:r>
              <a:rPr lang="pt-BR" dirty="0">
                <a:cs typeface="Times New Roman" pitchFamily="18" charset="0"/>
              </a:rPr>
              <a:t>era comum o uso de desvios incondicionais (vá para/</a:t>
            </a:r>
            <a:r>
              <a:rPr lang="pt-BR" dirty="0" err="1">
                <a:cs typeface="Times New Roman" pitchFamily="18" charset="0"/>
              </a:rPr>
              <a:t>go</a:t>
            </a:r>
            <a:r>
              <a:rPr lang="pt-BR" dirty="0">
                <a:cs typeface="Times New Roman" pitchFamily="18" charset="0"/>
              </a:rPr>
              <a:t> to) para codificação das soluções.</a:t>
            </a:r>
          </a:p>
          <a:p>
            <a:pPr>
              <a:lnSpc>
                <a:spcPct val="3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dirty="0" smtClean="0">
                <a:cs typeface="Times New Roman" pitchFamily="18" charset="0"/>
              </a:rPr>
              <a:t>Porém, </a:t>
            </a:r>
            <a:r>
              <a:rPr lang="pt-BR" dirty="0">
                <a:cs typeface="Times New Roman" pitchFamily="18" charset="0"/>
              </a:rPr>
              <a:t>a abordagem intuitiva falha quando os programas são grandes e complicados.</a:t>
            </a:r>
          </a:p>
          <a:p>
            <a:pPr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24DDC-870E-44C3-B49C-D5098778214D}" type="slidenum">
              <a:rPr lang="pt-BR"/>
              <a:pPr/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idx="1"/>
          </p:nvPr>
        </p:nvSpPr>
        <p:spPr>
          <a:xfrm>
            <a:off x="-609600" y="990600"/>
            <a:ext cx="7443788" cy="5715000"/>
          </a:xfrm>
        </p:spPr>
        <p:txBody>
          <a:bodyPr/>
          <a:lstStyle/>
          <a:p>
            <a:pPr lvl="2">
              <a:lnSpc>
                <a:spcPct val="60000"/>
              </a:lnSpc>
              <a:buSzPct val="60000"/>
              <a:buFont typeface="Wingdings" pitchFamily="2" charset="2"/>
              <a:buNone/>
            </a:pPr>
            <a:endParaRPr lang="pt-BR" sz="2400">
              <a:solidFill>
                <a:srgbClr val="000000"/>
              </a:solidFill>
              <a:cs typeface="Times New Roman" pitchFamily="18" charset="0"/>
            </a:endParaRPr>
          </a:p>
          <a:p>
            <a:pPr lvl="2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Algoritmo UmExemploNãoEstruturado;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2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Início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Escreva( “Início do programa”);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FF"/>
                </a:solidFill>
                <a:cs typeface="Times New Roman" pitchFamily="18" charset="0"/>
              </a:rPr>
              <a:t>Vá Para Marca</a:t>
            </a: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sz="2400">
                <a:solidFill>
                  <a:srgbClr val="0000FF"/>
                </a:solidFill>
                <a:cs typeface="Times New Roman" pitchFamily="18" charset="0"/>
              </a:rPr>
              <a:t>{ou GOTO Marca}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FF3300"/>
                </a:solidFill>
                <a:cs typeface="Times New Roman" pitchFamily="18" charset="0"/>
              </a:rPr>
              <a:t>//Isso nunca será executado!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Escreva( “Meio do programa”);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FF"/>
                </a:solidFill>
                <a:cs typeface="Times New Roman" pitchFamily="18" charset="0"/>
              </a:rPr>
              <a:t>Marca {continua a partir daqui}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Escreva (“Fim do programa”);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2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Fim.</a:t>
            </a:r>
            <a:r>
              <a:rPr lang="pt-BR" sz="2400">
                <a:cs typeface="Times New Roman" pitchFamily="18" charset="0"/>
              </a:rPr>
              <a:t> </a:t>
            </a: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F21C9-C21C-4E0C-B127-8627B1B1AE0C}" type="slidenum">
              <a:rPr lang="pt-BR"/>
              <a:pPr/>
              <a:t>27</a:t>
            </a:fld>
            <a:endParaRPr lang="pt-BR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6134100" y="3241675"/>
            <a:ext cx="2095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60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desvio</a:t>
            </a:r>
            <a:br>
              <a:rPr lang="pt-BR" sz="260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260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incondicional</a:t>
            </a:r>
            <a:endParaRPr lang="pt-BR" b="1">
              <a:solidFill>
                <a:srgbClr val="FF33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47816" name="Freeform 8"/>
          <p:cNvSpPr>
            <a:spLocks/>
          </p:cNvSpPr>
          <p:nvPr/>
        </p:nvSpPr>
        <p:spPr bwMode="auto">
          <a:xfrm flipH="1">
            <a:off x="5676900" y="3124200"/>
            <a:ext cx="3429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600"/>
              </a:cxn>
              <a:cxn ang="0">
                <a:pos x="216" y="600"/>
              </a:cxn>
            </a:cxnLst>
            <a:rect l="0" t="0" r="r" b="b"/>
            <a:pathLst>
              <a:path w="216" h="600">
                <a:moveTo>
                  <a:pt x="192" y="0"/>
                </a:moveTo>
                <a:lnTo>
                  <a:pt x="0" y="0"/>
                </a:lnTo>
                <a:lnTo>
                  <a:pt x="0" y="600"/>
                </a:lnTo>
                <a:lnTo>
                  <a:pt x="216" y="60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5181600" y="5037138"/>
            <a:ext cx="3843338" cy="15160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>
                <a:solidFill>
                  <a:schemeClr val="bg1"/>
                </a:solidFill>
                <a:latin typeface="Arial Unicode MS" pitchFamily="34" charset="-128"/>
              </a:rPr>
              <a:t>A saída deste Algoritmo é :</a:t>
            </a:r>
          </a:p>
          <a:p>
            <a:pPr algn="ctr">
              <a:lnSpc>
                <a:spcPct val="130000"/>
              </a:lnSpc>
            </a:pPr>
            <a:r>
              <a:rPr lang="pt-BR">
                <a:solidFill>
                  <a:schemeClr val="bg1"/>
                </a:solidFill>
                <a:latin typeface="Arial Unicode MS" pitchFamily="34" charset="-128"/>
              </a:rPr>
              <a:t>Início do programa</a:t>
            </a:r>
          </a:p>
          <a:p>
            <a:pPr algn="ctr">
              <a:lnSpc>
                <a:spcPct val="130000"/>
              </a:lnSpc>
            </a:pPr>
            <a:r>
              <a:rPr lang="pt-BR">
                <a:solidFill>
                  <a:schemeClr val="bg1"/>
                </a:solidFill>
                <a:latin typeface="Arial Unicode MS" pitchFamily="34" charset="-128"/>
              </a:rPr>
              <a:t>Fim do programa</a:t>
            </a:r>
          </a:p>
        </p:txBody>
      </p:sp>
      <p:sp>
        <p:nvSpPr>
          <p:cNvPr id="247826" name="AutoShape 18"/>
          <p:cNvSpPr>
            <a:spLocks noChangeArrowheads="1"/>
          </p:cNvSpPr>
          <p:nvPr/>
        </p:nvSpPr>
        <p:spPr bwMode="auto">
          <a:xfrm>
            <a:off x="228600" y="5029200"/>
            <a:ext cx="4495800" cy="1600200"/>
          </a:xfrm>
          <a:prstGeom prst="star32">
            <a:avLst>
              <a:gd name="adj" fmla="val 37500"/>
            </a:avLst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819150" y="5499100"/>
            <a:ext cx="33718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b="1">
                <a:solidFill>
                  <a:schemeClr val="bg1"/>
                </a:solidFill>
                <a:latin typeface="Arial Unicode MS" pitchFamily="34" charset="-128"/>
              </a:rPr>
              <a:t>E o meio do programa?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3039E-0AC6-4B7B-B740-F6F86936B808}" type="slidenum">
              <a:rPr lang="pt-BR"/>
              <a:pPr/>
              <a:t>28</a:t>
            </a:fld>
            <a:endParaRPr lang="pt-BR"/>
          </a:p>
        </p:txBody>
      </p:sp>
      <p:sp>
        <p:nvSpPr>
          <p:cNvPr id="35533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533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533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533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7200" b="1">
                <a:solidFill>
                  <a:schemeClr val="bg1"/>
                </a:solidFill>
              </a:rPr>
              <a:t>A solução!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Nos anos 70 surgiu a programação estruturada como solução destes problemas.</a:t>
            </a:r>
          </a:p>
          <a:p>
            <a:pPr>
              <a:lnSpc>
                <a:spcPct val="90000"/>
              </a:lnSpc>
            </a:pPr>
            <a:r>
              <a:rPr lang="pt-BR" sz="2800" dirty="0" smtClean="0">
                <a:cs typeface="Times New Roman" pitchFamily="18" charset="0"/>
              </a:rPr>
              <a:t>Programação </a:t>
            </a:r>
            <a:r>
              <a:rPr lang="pt-BR" sz="2800" dirty="0">
                <a:cs typeface="Times New Roman" pitchFamily="18" charset="0"/>
              </a:rPr>
              <a:t>estruturada (Algoritmo Estruturado)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cs typeface="Times New Roman" pitchFamily="18" charset="0"/>
              </a:rPr>
              <a:t>“É a arte ou técnica de construir e formular algoritmos de forma sistemática ". </a:t>
            </a:r>
            <a:r>
              <a:rPr lang="pt-BR" sz="2400" dirty="0" err="1">
                <a:cs typeface="Times New Roman" pitchFamily="18" charset="0"/>
              </a:rPr>
              <a:t>Niklaus</a:t>
            </a:r>
            <a:r>
              <a:rPr lang="pt-BR" sz="2400" dirty="0">
                <a:cs typeface="Times New Roman" pitchFamily="18" charset="0"/>
              </a:rPr>
              <a:t> </a:t>
            </a:r>
            <a:r>
              <a:rPr lang="pt-BR" sz="2400" dirty="0" err="1">
                <a:cs typeface="Times New Roman" pitchFamily="18" charset="0"/>
              </a:rPr>
              <a:t>Wirth</a:t>
            </a:r>
            <a:r>
              <a:rPr lang="pt-BR" sz="2400" dirty="0">
                <a:cs typeface="Times New Roman" pitchFamily="18" charset="0"/>
              </a:rPr>
              <a:t> (Pai do PASCAL)</a:t>
            </a:r>
          </a:p>
          <a:p>
            <a:pPr>
              <a:lnSpc>
                <a:spcPct val="110000"/>
              </a:lnSpc>
            </a:pPr>
            <a:r>
              <a:rPr lang="pt-BR" sz="2800" dirty="0" smtClean="0">
                <a:cs typeface="Times New Roman" pitchFamily="18" charset="0"/>
              </a:rPr>
              <a:t>Objetivos</a:t>
            </a:r>
            <a:r>
              <a:rPr lang="pt-BR" sz="28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rgbClr val="000000"/>
                </a:solidFill>
                <a:cs typeface="Times New Roman" pitchFamily="18" charset="0"/>
              </a:rPr>
              <a:t>Facilitar a escrita, leitura e compreensão dos programas.</a:t>
            </a:r>
            <a:endParaRPr lang="pt-BR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rgbClr val="000000"/>
                </a:solidFill>
                <a:cs typeface="Times New Roman" pitchFamily="18" charset="0"/>
              </a:rPr>
              <a:t>Permitir a verificação/testes a priori dos programas.</a:t>
            </a:r>
            <a:endParaRPr lang="pt-BR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rgbClr val="000000"/>
                </a:solidFill>
                <a:cs typeface="Times New Roman" pitchFamily="18" charset="0"/>
              </a:rPr>
              <a:t>Facilitar a manutenção dos programas.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cs typeface="Times New Roman" pitchFamily="18" charset="0"/>
              </a:rPr>
              <a:t>Possibilitar o desenvolvimento em equipe.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cs typeface="Times New Roman" pitchFamily="18" charset="0"/>
              </a:rPr>
              <a:t>Reduzir a  complexidade.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8764-088D-4716-A7BA-979B345137B2}" type="slidenum">
              <a:rPr lang="pt-BR"/>
              <a:pPr/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Contextualização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>
              <a:cs typeface="Times New Roman" pitchFamily="18" charset="0"/>
            </a:endParaRPr>
          </a:p>
          <a:p>
            <a:pPr algn="just"/>
            <a:r>
              <a:rPr lang="pt-BR">
                <a:cs typeface="Times New Roman" pitchFamily="18" charset="0"/>
              </a:rPr>
              <a:t>Abrangência</a:t>
            </a:r>
          </a:p>
          <a:p>
            <a:pPr lvl="1" algn="just"/>
            <a:r>
              <a:rPr lang="pt-BR">
                <a:cs typeface="Times New Roman" pitchFamily="18" charset="0"/>
              </a:rPr>
              <a:t>Apresentar os primeiros conceitos relacionados à construção de algoritmos estruturados.</a:t>
            </a:r>
          </a:p>
          <a:p>
            <a:pPr algn="just"/>
            <a:endParaRPr lang="pt-BR">
              <a:cs typeface="Times New Roman" pitchFamily="18" charset="0"/>
            </a:endParaRPr>
          </a:p>
          <a:p>
            <a:pPr algn="just"/>
            <a:r>
              <a:rPr lang="pt-BR">
                <a:cs typeface="Times New Roman" pitchFamily="18" charset="0"/>
              </a:rPr>
              <a:t>Importância</a:t>
            </a:r>
          </a:p>
          <a:p>
            <a:pPr lvl="1" algn="just"/>
            <a:r>
              <a:rPr lang="pt-BR">
                <a:cs typeface="Times New Roman" pitchFamily="18" charset="0"/>
              </a:rPr>
              <a:t>Os conceitos discutidos formam a parte mais elementar de qualquer algoritmo.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03A5-9084-4E05-B6C5-1914E64343EF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Linguagem Algorítmica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800" dirty="0">
                <a:cs typeface="Times New Roman" pitchFamily="18" charset="0"/>
              </a:rPr>
              <a:t>Conceitos básicos: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Identificadores e Palavras Reservadas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Tipos de Dados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Variável e Constante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Expressões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Operadores 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Sintaxe e Semântica 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Instruções Primitivas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Estrutura de </a:t>
            </a:r>
            <a:r>
              <a:rPr lang="pt-BR" sz="2400" dirty="0" err="1">
                <a:cs typeface="Times New Roman" pitchFamily="18" charset="0"/>
              </a:rPr>
              <a:t>seqüência</a:t>
            </a:r>
            <a:r>
              <a:rPr lang="pt-BR" sz="2400" dirty="0">
                <a:cs typeface="Times New Roman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Estruturas de Decisão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Estruturas de Repetição</a:t>
            </a: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9AE7-CCC8-4E03-AD2C-EE13CC799362}" type="slidenum">
              <a:rPr lang="pt-BR"/>
              <a:pPr/>
              <a:t>30</a:t>
            </a:fld>
            <a:endParaRPr lang="pt-BR"/>
          </a:p>
        </p:txBody>
      </p:sp>
      <p:pic>
        <p:nvPicPr>
          <p:cNvPr id="249864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32240" y="1916832"/>
            <a:ext cx="1905000" cy="22288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249865" name="Picture 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88024" y="3717032"/>
            <a:ext cx="1905000" cy="26193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Identificadores e Palavras Reservadas</a:t>
            </a:r>
            <a:endParaRPr lang="pt-BR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556322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sz="2400" b="1" dirty="0"/>
              <a:t>Identificadores</a:t>
            </a:r>
            <a:r>
              <a:rPr lang="pt-BR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pt-BR" sz="2400" dirty="0"/>
              <a:t>São nomes únicos definidos pelos programadores para identificar/distinguir os elementos de um algoritmo</a:t>
            </a:r>
            <a:r>
              <a:rPr lang="pt-BR" sz="2400" dirty="0" smtClean="0"/>
              <a:t>.</a:t>
            </a:r>
            <a:endParaRPr lang="pt-BR" sz="2400" dirty="0"/>
          </a:p>
          <a:p>
            <a:pPr>
              <a:lnSpc>
                <a:spcPct val="120000"/>
              </a:lnSpc>
            </a:pPr>
            <a:r>
              <a:rPr lang="pt-BR" sz="2400" b="1" dirty="0"/>
              <a:t>Palavras Reservadas</a:t>
            </a:r>
            <a:endParaRPr lang="pt-BR" sz="2400" b="1" dirty="0">
              <a:latin typeface="Arial;Symbol"/>
            </a:endParaRPr>
          </a:p>
          <a:p>
            <a:pPr lvl="1">
              <a:lnSpc>
                <a:spcPct val="120000"/>
              </a:lnSpc>
            </a:pPr>
            <a:r>
              <a:rPr lang="pt-BR" sz="2400" dirty="0"/>
              <a:t>São instruções primitivas que têm significados pré-determinados e fazem parte da estrutura de qualquer linguagem de programação.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589CF-2E07-4C6C-A48F-8FAEBB64E476}" type="slidenum">
              <a:rPr lang="pt-BR"/>
              <a:pPr/>
              <a:t>31</a:t>
            </a:fld>
            <a:endParaRPr lang="pt-BR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403225" y="5519738"/>
            <a:ext cx="1619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629275" y="1484784"/>
            <a:ext cx="35147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Nomes de Identificadores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800" dirty="0">
                <a:cs typeface="Arial" pitchFamily="34" charset="0"/>
              </a:rPr>
              <a:t>Algumas regras para os nomes de Identificadores:</a:t>
            </a:r>
            <a:endParaRPr lang="pt-BR" sz="2800" dirty="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400" dirty="0">
                <a:cs typeface="Arial" pitchFamily="34" charset="0"/>
              </a:rPr>
              <a:t>1) Devem </a:t>
            </a:r>
            <a:r>
              <a:rPr lang="pt-BR" sz="2400" b="1" dirty="0">
                <a:cs typeface="Arial" pitchFamily="34" charset="0"/>
              </a:rPr>
              <a:t>começar </a:t>
            </a:r>
            <a:r>
              <a:rPr lang="pt-BR" sz="2400" dirty="0">
                <a:cs typeface="Arial" pitchFamily="34" charset="0"/>
              </a:rPr>
              <a:t>por um </a:t>
            </a:r>
            <a:r>
              <a:rPr lang="pt-BR" sz="2400" b="1" dirty="0">
                <a:cs typeface="Arial" pitchFamily="34" charset="0"/>
              </a:rPr>
              <a:t>caractere alfabético</a:t>
            </a:r>
            <a:r>
              <a:rPr lang="pt-BR" sz="2400" dirty="0">
                <a:cs typeface="Arial" pitchFamily="34" charset="0"/>
              </a:rPr>
              <a:t>.</a:t>
            </a:r>
            <a:endParaRPr lang="pt-BR" sz="2400" dirty="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400" dirty="0">
                <a:cs typeface="Arial" pitchFamily="34" charset="0"/>
              </a:rPr>
              <a:t>2) Podem ser seguidos por mais caracteres alfabéticos e/ou numéricos.</a:t>
            </a:r>
            <a:endParaRPr lang="pt-BR" sz="24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3) </a:t>
            </a:r>
            <a:r>
              <a:rPr lang="pt-BR" sz="2400" b="1" dirty="0">
                <a:cs typeface="Times New Roman" pitchFamily="18" charset="0"/>
              </a:rPr>
              <a:t>Não </a:t>
            </a:r>
            <a:r>
              <a:rPr lang="pt-BR" sz="2400" dirty="0">
                <a:cs typeface="Times New Roman" pitchFamily="18" charset="0"/>
              </a:rPr>
              <a:t>é </a:t>
            </a:r>
            <a:r>
              <a:rPr lang="pt-BR" sz="2400" b="1" dirty="0">
                <a:cs typeface="Times New Roman" pitchFamily="18" charset="0"/>
              </a:rPr>
              <a:t>permitido</a:t>
            </a:r>
            <a:r>
              <a:rPr lang="pt-BR" sz="2400" dirty="0">
                <a:cs typeface="Times New Roman" pitchFamily="18" charset="0"/>
              </a:rPr>
              <a:t> o uso de </a:t>
            </a:r>
            <a:r>
              <a:rPr lang="pt-BR" sz="2400" b="1" dirty="0">
                <a:cs typeface="Times New Roman" pitchFamily="18" charset="0"/>
              </a:rPr>
              <a:t>espaço </a:t>
            </a:r>
            <a:r>
              <a:rPr lang="pt-BR" sz="2400" dirty="0">
                <a:cs typeface="Times New Roman" pitchFamily="18" charset="0"/>
              </a:rPr>
              <a:t>em branco ou de </a:t>
            </a:r>
            <a:r>
              <a:rPr lang="pt-BR" sz="2400" b="1" dirty="0">
                <a:cs typeface="Times New Roman" pitchFamily="18" charset="0"/>
              </a:rPr>
              <a:t>caracteres especiais</a:t>
            </a:r>
            <a:r>
              <a:rPr lang="pt-BR" sz="2400" dirty="0">
                <a:cs typeface="Times New Roman" pitchFamily="18" charset="0"/>
              </a:rPr>
              <a:t>, como: @, #, </a:t>
            </a:r>
            <a:r>
              <a:rPr lang="pt-BR" sz="2400" dirty="0" smtClean="0">
                <a:cs typeface="Times New Roman" pitchFamily="18" charset="0"/>
              </a:rPr>
              <a:t>*, </a:t>
            </a:r>
            <a:r>
              <a:rPr lang="pt-BR" sz="2400" dirty="0">
                <a:cs typeface="Times New Roman" pitchFamily="18" charset="0"/>
              </a:rPr>
              <a:t>+, ?,$ (exceto o _ ).</a:t>
            </a: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4) Não poderá ser uma </a:t>
            </a:r>
            <a:r>
              <a:rPr lang="pt-BR" sz="2400" b="1" dirty="0">
                <a:cs typeface="Times New Roman" pitchFamily="18" charset="0"/>
              </a:rPr>
              <a:t>palavra reservada </a:t>
            </a:r>
            <a:r>
              <a:rPr lang="pt-BR" sz="2400" dirty="0">
                <a:cs typeface="Times New Roman" pitchFamily="18" charset="0"/>
              </a:rPr>
              <a:t>a uma instrução do algoritmo.</a:t>
            </a: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5) Devem ser </a:t>
            </a:r>
            <a:r>
              <a:rPr lang="pt-BR" sz="2400" b="1" dirty="0">
                <a:cs typeface="Times New Roman" pitchFamily="18" charset="0"/>
              </a:rPr>
              <a:t>significativos</a:t>
            </a:r>
            <a:r>
              <a:rPr lang="pt-BR" sz="24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6) </a:t>
            </a:r>
            <a:r>
              <a:rPr lang="pt-BR" sz="2400" b="1" dirty="0">
                <a:cs typeface="Times New Roman" pitchFamily="18" charset="0"/>
              </a:rPr>
              <a:t>Não </a:t>
            </a:r>
            <a:r>
              <a:rPr lang="pt-BR" sz="2400" dirty="0">
                <a:cs typeface="Times New Roman" pitchFamily="18" charset="0"/>
              </a:rPr>
              <a:t>podem ser </a:t>
            </a:r>
            <a:r>
              <a:rPr lang="pt-BR" sz="2400" b="1" dirty="0">
                <a:cs typeface="Times New Roman" pitchFamily="18" charset="0"/>
              </a:rPr>
              <a:t>repetidos </a:t>
            </a:r>
            <a:r>
              <a:rPr lang="pt-BR" sz="2400" dirty="0">
                <a:cs typeface="Times New Roman" pitchFamily="18" charset="0"/>
              </a:rPr>
              <a:t>dentro de um mesmo algoritmo/</a:t>
            </a:r>
            <a:r>
              <a:rPr lang="pt-BR" sz="2400" dirty="0" err="1">
                <a:cs typeface="Times New Roman" pitchFamily="18" charset="0"/>
              </a:rPr>
              <a:t>sub-algoritmo</a:t>
            </a:r>
            <a:r>
              <a:rPr lang="pt-BR" sz="2400" dirty="0">
                <a:cs typeface="Times New Roman" pitchFamily="18" charset="0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6004A-4D5A-4743-BF61-FC05B596D7DD}" type="slidenum">
              <a:rPr lang="pt-BR"/>
              <a:pPr/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Atividade 2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>
                <a:cs typeface="Arial" pitchFamily="34" charset="0"/>
              </a:rPr>
              <a:t>Identifique os erros e reescreva os identificadores abaixo: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vm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13salário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salário$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salário_mínimo 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salário+reajuste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novoSalário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fumante? 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preço médio</a:t>
            </a:r>
          </a:p>
          <a:p>
            <a:pPr lvl="1" algn="just">
              <a:lnSpc>
                <a:spcPct val="110000"/>
              </a:lnSpc>
            </a:pPr>
            <a:r>
              <a:rPr lang="pt-BR" sz="2200">
                <a:cs typeface="Times New Roman" pitchFamily="18" charset="0"/>
              </a:rPr>
              <a:t>%desconto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km/h</a:t>
            </a:r>
            <a:endParaRPr lang="pt-BR" sz="230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04B4-E885-41C7-9916-4E2FFB235BF4}" type="slidenum">
              <a:rPr lang="pt-BR"/>
              <a:pPr/>
              <a:t>33</a:t>
            </a:fld>
            <a:endParaRPr lang="pt-BR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91880" y="2348880"/>
            <a:ext cx="4829175" cy="3219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Atividade 2 - Respostas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>
                <a:cs typeface="Arial" pitchFamily="34" charset="0"/>
              </a:rPr>
              <a:t>Identifique os erros e reescreva os identificadores abaixo: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vm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sem significado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valor_médio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13salário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não começa com caractere </a:t>
            </a:r>
            <a:r>
              <a:rPr lang="pt-BR" sz="2000">
                <a:cs typeface="Times New Roman" pitchFamily="18" charset="0"/>
              </a:rPr>
              <a:t>alfabético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  salário13</a:t>
            </a:r>
            <a:r>
              <a:rPr lang="pt-BR" sz="200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salário$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usa caractere especial  salário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salário_mínimo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correto 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salário+reajuste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usa caractere especial  salário_reajustado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novoSalário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correto 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fumante?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usa caractere especial  fumante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preço médio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tem espaço em branco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preço_médio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%desconto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não começa com caractere </a:t>
            </a:r>
            <a:r>
              <a:rPr lang="pt-BR" sz="2000">
                <a:cs typeface="Times New Roman" pitchFamily="18" charset="0"/>
              </a:rPr>
              <a:t>alfabético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  percentual_desconto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km/h -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usa caractere especial  km_por_hora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AA14-D22A-4195-93DB-7034D742121B}" type="slidenum">
              <a:rPr lang="pt-BR"/>
              <a:pPr/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Times New Roman" pitchFamily="18" charset="0"/>
              </a:rPr>
              <a:t>Tipos de Dados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As fases de Entrada, Processamento e Saída podem manipular vários tipos primitivos de dados, a saber: </a:t>
            </a:r>
          </a:p>
          <a:p>
            <a:pPr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 smtClean="0">
              <a:cs typeface="Times New Roman" pitchFamily="18" charset="0"/>
            </a:endParaRPr>
          </a:p>
          <a:p>
            <a:pPr lvl="1">
              <a:lnSpc>
                <a:spcPct val="60000"/>
              </a:lnSpc>
            </a:pPr>
            <a:r>
              <a:rPr lang="pt-BR" dirty="0" err="1" smtClean="0">
                <a:solidFill>
                  <a:srgbClr val="FF0000"/>
                </a:solidFill>
                <a:cs typeface="Times New Roman" pitchFamily="18" charset="0"/>
              </a:rPr>
              <a:t>Obs</a:t>
            </a:r>
            <a:r>
              <a:rPr lang="pt-BR" dirty="0">
                <a:solidFill>
                  <a:srgbClr val="FF0000"/>
                </a:solidFill>
                <a:cs typeface="Times New Roman" pitchFamily="18" charset="0"/>
              </a:rPr>
              <a:t>: Um Caractere </a:t>
            </a:r>
            <a:r>
              <a:rPr lang="pt-BR" b="1" dirty="0">
                <a:solidFill>
                  <a:srgbClr val="FF0000"/>
                </a:solidFill>
                <a:cs typeface="Times New Roman" pitchFamily="18" charset="0"/>
              </a:rPr>
              <a:t>SEMPRE </a:t>
            </a:r>
            <a:r>
              <a:rPr lang="pt-BR" dirty="0">
                <a:solidFill>
                  <a:srgbClr val="FF0000"/>
                </a:solidFill>
                <a:cs typeface="Times New Roman" pitchFamily="18" charset="0"/>
              </a:rPr>
              <a:t>deve estar entre “   </a:t>
            </a:r>
            <a:r>
              <a:rPr lang="pt-BR" dirty="0" smtClean="0">
                <a:solidFill>
                  <a:srgbClr val="FF0000"/>
                </a:solidFill>
                <a:cs typeface="Times New Roman" pitchFamily="18" charset="0"/>
              </a:rPr>
              <a:t>” ou ‘ ‘</a:t>
            </a:r>
            <a:endParaRPr lang="pt-BR" dirty="0">
              <a:solidFill>
                <a:srgbClr val="FF0000"/>
              </a:solidFill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EX: “A”, “Fone 3333-33333”, “1”,  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9907E-67F8-4A7F-B8A6-D5C0C4F7D6C9}" type="slidenum">
              <a:rPr lang="pt-BR"/>
              <a:pPr/>
              <a:t>35</a:t>
            </a:fld>
            <a:endParaRPr lang="pt-BR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03225" y="5519738"/>
            <a:ext cx="1619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pic>
        <p:nvPicPr>
          <p:cNvPr id="253064" name="Picture 136"/>
          <p:cNvPicPr>
            <a:picLocks noChangeAspect="1" noChangeArrowheads="1"/>
          </p:cNvPicPr>
          <p:nvPr/>
        </p:nvPicPr>
        <p:blipFill>
          <a:blip r:embed="rId2" cstate="email"/>
          <a:srcRect r="13651"/>
          <a:stretch>
            <a:fillRect/>
          </a:stretch>
        </p:blipFill>
        <p:spPr bwMode="auto">
          <a:xfrm>
            <a:off x="468313" y="2821731"/>
            <a:ext cx="833596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Atividade 3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Classifique os dados de acordo com o seu tipo, sendo </a:t>
            </a:r>
            <a:br>
              <a:rPr lang="pt-BR" sz="2800" dirty="0">
                <a:cs typeface="Times New Roman" pitchFamily="18" charset="0"/>
              </a:rPr>
            </a:br>
            <a:r>
              <a:rPr lang="pt-BR" sz="2800" dirty="0">
                <a:cs typeface="Times New Roman" pitchFamily="18" charset="0"/>
              </a:rPr>
              <a:t>(</a:t>
            </a:r>
            <a:r>
              <a:rPr lang="pt-BR" sz="2400" dirty="0">
                <a:cs typeface="Times New Roman" pitchFamily="18" charset="0"/>
              </a:rPr>
              <a:t>I = Inteiro, R = Real, C = Caractere e L = Lógico</a:t>
            </a:r>
            <a:r>
              <a:rPr lang="pt-BR" sz="2800" dirty="0">
                <a:cs typeface="Times New Roman" pitchFamily="18" charset="0"/>
              </a:rPr>
              <a:t>):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a(   )  0	   b(   ) + 36	     c(   ) 0,3257	  d(   ) F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e(   )  1	   f(    ) “F” 	     g(   ) “+3257”	  h(   ) -1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i (   ) 0,0      j(  ) - 0,001	     k(   ) “-0,0”	  l (   ) “.F.”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m(   ) “o”	  n(    ) + 0,05	     o(   ) “.V.”		  p(   ) 7/2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q(   ) 32     r(   ) + 3257	     s(   ) V		  t (   ) -32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u(   ) “A”	  v(   ) “abc”	     x(   ) -1,9E123	  z(   ) “0”</a:t>
            </a:r>
            <a:endParaRPr lang="pt-BR" dirty="0"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740B5-5DCC-4604-995D-F7ED38F121F2}" type="slidenum">
              <a:rPr lang="pt-BR"/>
              <a:pPr/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Times New Roman" pitchFamily="18" charset="0"/>
              </a:rPr>
              <a:t>Atividade 3 - Respostas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Classifique os dados de acordo com o seu tipo, sendo </a:t>
            </a:r>
            <a:br>
              <a:rPr lang="pt-BR" sz="2800" dirty="0">
                <a:cs typeface="Times New Roman" pitchFamily="18" charset="0"/>
              </a:rPr>
            </a:br>
            <a:r>
              <a:rPr lang="pt-BR" sz="2800" dirty="0">
                <a:cs typeface="Times New Roman" pitchFamily="18" charset="0"/>
              </a:rPr>
              <a:t>(</a:t>
            </a:r>
            <a:r>
              <a:rPr lang="pt-BR" sz="2400" dirty="0">
                <a:cs typeface="Times New Roman" pitchFamily="18" charset="0"/>
              </a:rPr>
              <a:t>I = Inteiro, R = Real, C = Caractere e L = Lógico</a:t>
            </a:r>
            <a:r>
              <a:rPr lang="pt-BR" sz="2800" dirty="0">
                <a:cs typeface="Times New Roman" pitchFamily="18" charset="0"/>
              </a:rPr>
              <a:t>):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a( I )  0	   b( I ) + 36	     c(R) 0,3257	  d(L) F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e( I )  1	   f(C) “F” 	     g(C) “+3257”	  h( I ) -1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i (R) 0,0      j(R) - 0,001	     k(C) “-0,0”		  l (C) “.F.”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m(C) “o”	  n(R) + 0,05	     o(C) “.V.”		  p(R) 7/2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q( I ) 32     r( I ) + 3257	     s(L) V		  t ( I ) -32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u(C) “A”	  v(C) “abc”	     x(R) -1,9E123	  z(C) “0”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3893-A886-4B54-8AAB-BAC21BFBA20E}" type="slidenum">
              <a:rPr lang="pt-BR"/>
              <a:pPr/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Constante e Variável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pt-BR">
              <a:solidFill>
                <a:srgbClr val="FF330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Constante</a:t>
            </a:r>
            <a:r>
              <a:rPr lang="pt-BR">
                <a:cs typeface="Times New Roman" pitchFamily="18" charset="0"/>
              </a:rPr>
              <a:t> é um identificador que representa valores constantes, ou seja, que não variam no decorrer do algoritmo.</a:t>
            </a:r>
            <a:endParaRPr lang="pt-BR">
              <a:cs typeface="Times New Roman" pitchFamily="18" charset="0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pt-BR">
                <a:cs typeface="Times New Roman" pitchFamily="18" charset="0"/>
              </a:rPr>
              <a:t>Seu uso poupa tempo quando tem que alterar o seu valor no algoritmo.</a:t>
            </a:r>
          </a:p>
          <a:p>
            <a:pPr lvl="2">
              <a:lnSpc>
                <a:spcPct val="120000"/>
              </a:lnSpc>
            </a:pPr>
            <a:r>
              <a:rPr lang="pt-BR">
                <a:cs typeface="Times New Roman" pitchFamily="18" charset="0"/>
              </a:rPr>
              <a:t>Ao trocar o valor de uma constante, todas as instruções que a usam irão manipular, automaticamente, o novo valor.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9F77-EFF8-47AA-821B-7C6C8F4669B7}" type="slidenum">
              <a:rPr lang="pt-BR"/>
              <a:pPr/>
              <a:t>38</a:t>
            </a:fld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Variável</a:t>
            </a:r>
            <a:r>
              <a:rPr lang="pt-BR">
                <a:cs typeface="Times New Roman" pitchFamily="18" charset="0"/>
              </a:rPr>
              <a:t> é um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endereço físico</a:t>
            </a:r>
            <a:r>
              <a:rPr lang="pt-BR">
                <a:cs typeface="Times New Roman" pitchFamily="18" charset="0"/>
              </a:rPr>
              <a:t> da memória principal, que é representado por um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identificador </a:t>
            </a:r>
            <a:r>
              <a:rPr lang="pt-BR">
                <a:cs typeface="Times New Roman" pitchFamily="18" charset="0"/>
              </a:rPr>
              <a:t>que, ao longo do seu tempo de existência, pode armazenar vários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conteúdos</a:t>
            </a:r>
            <a:r>
              <a:rPr lang="pt-BR">
                <a:cs typeface="Times New Roman" pitchFamily="18" charset="0"/>
              </a:rPr>
              <a:t> de um único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tipo</a:t>
            </a:r>
            <a:r>
              <a:rPr lang="pt-BR">
                <a:cs typeface="Times New Roman" pitchFamily="18" charset="0"/>
              </a:rPr>
              <a:t> pré-determinado.</a:t>
            </a:r>
            <a:endParaRPr lang="pt-BR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F87C-AB43-47EA-980F-B9A1D107CF71}" type="slidenum">
              <a:rPr lang="pt-BR"/>
              <a:pPr/>
              <a:t>39</a:t>
            </a:fld>
            <a:endParaRPr lang="pt-BR"/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-2051050" y="4231853"/>
          <a:ext cx="11771313" cy="2149475"/>
        </p:xfrm>
        <a:graphic>
          <a:graphicData uri="http://schemas.openxmlformats.org/presentationml/2006/ole">
            <p:oleObj spid="_x0000_s363524" name="Documento" r:id="rId3" imgW="5708880" imgH="1042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Objetivos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50000"/>
              </a:lnSpc>
            </a:pPr>
            <a:endParaRPr lang="pt-BR" b="1" dirty="0">
              <a:cs typeface="Times New Roman" pitchFamily="18" charset="0"/>
            </a:endParaRPr>
          </a:p>
          <a:p>
            <a:pPr algn="just"/>
            <a:r>
              <a:rPr lang="pt-BR" sz="2800" dirty="0">
                <a:cs typeface="Times New Roman" pitchFamily="18" charset="0"/>
              </a:rPr>
              <a:t>Apresentar as principais formas de representar um algoritmo.</a:t>
            </a:r>
          </a:p>
          <a:p>
            <a:pPr algn="just"/>
            <a:r>
              <a:rPr lang="pt-BR" sz="2800" dirty="0">
                <a:cs typeface="Times New Roman" pitchFamily="18" charset="0"/>
              </a:rPr>
              <a:t>Discutir as 3 fases para construção de algoritmos.</a:t>
            </a:r>
          </a:p>
          <a:p>
            <a:pPr algn="just"/>
            <a:r>
              <a:rPr lang="pt-BR" sz="2800" dirty="0">
                <a:cs typeface="Times New Roman" pitchFamily="18" charset="0"/>
              </a:rPr>
              <a:t>Contextualizar a importância de Algoritmos Estruturados.</a:t>
            </a:r>
          </a:p>
          <a:p>
            <a:pPr algn="just"/>
            <a:r>
              <a:rPr lang="pt-BR" sz="2800" dirty="0">
                <a:cs typeface="Times New Roman" pitchFamily="18" charset="0"/>
              </a:rPr>
              <a:t>Definir os seguintes conceitos: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Identificadores e Palavras Reservadas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Tipos de Dados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Variável e Constante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Expressões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Operadores </a:t>
            </a:r>
          </a:p>
          <a:p>
            <a:pPr algn="just"/>
            <a:endParaRPr lang="pt-BR" sz="2800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B06-3EBC-4C54-988C-230E330DD835}" type="slidenum">
              <a:rPr lang="pt-BR"/>
              <a:pPr/>
              <a:t>4</a:t>
            </a:fld>
            <a:endParaRPr lang="pt-BR"/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44208" y="4221088"/>
            <a:ext cx="2322480" cy="200826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Simplificando...</a:t>
            </a:r>
          </a:p>
          <a:p>
            <a:pPr lvl="1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Considere que a memória principal do seu computador é um armário, onde cada gaveta é a uma variável.</a:t>
            </a:r>
          </a:p>
          <a:p>
            <a:pPr lvl="1">
              <a:lnSpc>
                <a:spcPct val="12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197F-79B3-49A0-8F03-9C010E322057}" type="slidenum">
              <a:rPr lang="pt-BR"/>
              <a:pPr/>
              <a:t>40</a:t>
            </a:fld>
            <a:endParaRPr lang="pt-BR"/>
          </a:p>
        </p:txBody>
      </p:sp>
      <p:pic>
        <p:nvPicPr>
          <p:cNvPr id="365573" name="Picture 5" descr="j028068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35896" y="2790825"/>
            <a:ext cx="3470275" cy="4067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22225" y="1066800"/>
            <a:ext cx="9359900" cy="5410200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pt-BR" dirty="0"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Declaração de Constantes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&lt;nome da constante&gt; = &lt;valor&gt;;</a:t>
            </a:r>
          </a:p>
          <a:p>
            <a:pPr lvl="1"/>
            <a:r>
              <a:rPr lang="pt-BR" sz="2400" dirty="0">
                <a:cs typeface="Arial" pitchFamily="34" charset="0"/>
              </a:rPr>
              <a:t> • </a:t>
            </a:r>
            <a:r>
              <a:rPr lang="pt-BR" sz="2400" dirty="0" err="1">
                <a:cs typeface="Arial" pitchFamily="34" charset="0"/>
              </a:rPr>
              <a:t>•</a:t>
            </a:r>
            <a:r>
              <a:rPr lang="pt-BR" sz="2400" dirty="0">
                <a:cs typeface="Arial" pitchFamily="34" charset="0"/>
              </a:rPr>
              <a:t> </a:t>
            </a:r>
            <a:r>
              <a:rPr lang="pt-BR" sz="2400" dirty="0" err="1">
                <a:cs typeface="Arial" pitchFamily="34" charset="0"/>
              </a:rPr>
              <a:t>•</a:t>
            </a:r>
            <a:endParaRPr lang="pt-BR" sz="2400" dirty="0">
              <a:cs typeface="Times New Roman" pitchFamily="18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	&lt;nome da constante&gt; = &lt;valor&gt;;</a:t>
            </a:r>
          </a:p>
          <a:p>
            <a:pPr>
              <a:lnSpc>
                <a:spcPct val="60000"/>
              </a:lnSpc>
            </a:pPr>
            <a:endParaRPr lang="pt-BR" sz="2800" dirty="0"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Declaração de Variáveis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&lt;</a:t>
            </a:r>
            <a:r>
              <a:rPr lang="pt-BR" sz="2400" i="1" dirty="0">
                <a:cs typeface="Times New Roman" pitchFamily="18" charset="0"/>
              </a:rPr>
              <a:t>tipo de dado</a:t>
            </a:r>
            <a:r>
              <a:rPr lang="pt-BR" sz="2400" dirty="0">
                <a:cs typeface="Times New Roman" pitchFamily="18" charset="0"/>
              </a:rPr>
              <a:t>:&gt;&lt;</a:t>
            </a:r>
            <a:r>
              <a:rPr lang="pt-BR" sz="2400" i="1" dirty="0">
                <a:cs typeface="Times New Roman" pitchFamily="18" charset="0"/>
              </a:rPr>
              <a:t>var1, ..., </a:t>
            </a:r>
            <a:r>
              <a:rPr lang="pt-BR" sz="2400" i="1" dirty="0" err="1">
                <a:cs typeface="Times New Roman" pitchFamily="18" charset="0"/>
              </a:rPr>
              <a:t>varN</a:t>
            </a:r>
            <a:r>
              <a:rPr lang="pt-BR" sz="2400" dirty="0">
                <a:cs typeface="Times New Roman" pitchFamily="18" charset="0"/>
              </a:rPr>
              <a:t>&gt;;</a:t>
            </a:r>
          </a:p>
          <a:p>
            <a:pPr lvl="1"/>
            <a:r>
              <a:rPr lang="pt-BR" sz="2400" dirty="0">
                <a:cs typeface="Arial" pitchFamily="34" charset="0"/>
              </a:rPr>
              <a:t> • </a:t>
            </a:r>
            <a:r>
              <a:rPr lang="pt-BR" sz="2400" dirty="0" err="1">
                <a:cs typeface="Arial" pitchFamily="34" charset="0"/>
              </a:rPr>
              <a:t>•</a:t>
            </a:r>
            <a:r>
              <a:rPr lang="pt-BR" sz="2400" dirty="0">
                <a:cs typeface="Arial" pitchFamily="34" charset="0"/>
              </a:rPr>
              <a:t> </a:t>
            </a:r>
            <a:r>
              <a:rPr lang="pt-BR" sz="2400" dirty="0" err="1">
                <a:cs typeface="Arial" pitchFamily="34" charset="0"/>
              </a:rPr>
              <a:t>•</a:t>
            </a:r>
            <a:endParaRPr lang="pt-BR" sz="2400" dirty="0">
              <a:cs typeface="Arial" pitchFamily="34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&lt;</a:t>
            </a:r>
            <a:r>
              <a:rPr lang="pt-BR" sz="2400" i="1" dirty="0">
                <a:cs typeface="Times New Roman" pitchFamily="18" charset="0"/>
              </a:rPr>
              <a:t>tipo de dado</a:t>
            </a:r>
            <a:r>
              <a:rPr lang="pt-BR" sz="2400" dirty="0">
                <a:cs typeface="Times New Roman" pitchFamily="18" charset="0"/>
              </a:rPr>
              <a:t>:&gt;&lt;</a:t>
            </a:r>
            <a:r>
              <a:rPr lang="pt-BR" sz="2400" i="1" dirty="0">
                <a:cs typeface="Times New Roman" pitchFamily="18" charset="0"/>
              </a:rPr>
              <a:t>var1, ..., </a:t>
            </a:r>
            <a:r>
              <a:rPr lang="pt-BR" sz="2400" i="1" dirty="0" err="1">
                <a:cs typeface="Times New Roman" pitchFamily="18" charset="0"/>
              </a:rPr>
              <a:t>varN</a:t>
            </a:r>
            <a:r>
              <a:rPr lang="pt-BR" sz="2400" dirty="0">
                <a:cs typeface="Times New Roman" pitchFamily="18" charset="0"/>
              </a:rPr>
              <a:t>&gt;;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3FA41-15B1-4205-8B41-99AC64BE6FD2}" type="slidenum">
              <a:rPr lang="pt-BR"/>
              <a:pPr/>
              <a:t>41</a:t>
            </a:fld>
            <a:endParaRPr lang="pt-BR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1066800" y="5589240"/>
            <a:ext cx="7178675" cy="895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   Obs: Declarar as constantes antes das variáveis   </a:t>
            </a:r>
          </a:p>
          <a:p>
            <a:pPr>
              <a:lnSpc>
                <a:spcPct val="60000"/>
              </a:lnSpc>
            </a:pP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r>
              <a:rPr lang="pt-BR" sz="2800" dirty="0">
                <a:cs typeface="Times New Roman" pitchFamily="18" charset="0"/>
              </a:rPr>
              <a:t>Exemplos corretos: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VAR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	Real: </a:t>
            </a:r>
            <a:r>
              <a:rPr lang="pt-BR" sz="2400" dirty="0" err="1">
                <a:cs typeface="Courier New" pitchFamily="49" charset="0"/>
              </a:rPr>
              <a:t>notaMédia</a:t>
            </a:r>
            <a:r>
              <a:rPr lang="pt-BR" sz="2400" dirty="0">
                <a:cs typeface="Courier New" pitchFamily="49" charset="0"/>
              </a:rPr>
              <a:t>, Salário;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Inteiro: contador;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Lógico: achou;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Caractere: nome, sexo;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endParaRPr lang="pt-BR" sz="2400" dirty="0">
              <a:cs typeface="Courier New" pitchFamily="49" charset="0"/>
            </a:endParaRPr>
          </a:p>
          <a:p>
            <a:pPr lvl="1" algn="just"/>
            <a:r>
              <a:rPr lang="en-US" sz="2400" dirty="0">
                <a:cs typeface="Courier New" pitchFamily="49" charset="0"/>
              </a:rPr>
              <a:t>CONST 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PI = 3.1416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MAX = 10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OK = V;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 </a:t>
            </a:r>
            <a:r>
              <a:rPr lang="en-US" sz="2400" dirty="0">
                <a:cs typeface="Courier New" pitchFamily="49" charset="0"/>
              </a:rPr>
              <a:t>País = “</a:t>
            </a:r>
            <a:r>
              <a:rPr lang="en-US" sz="2400" dirty="0" err="1">
                <a:cs typeface="Courier New" pitchFamily="49" charset="0"/>
              </a:rPr>
              <a:t>Brasil</a:t>
            </a:r>
            <a:r>
              <a:rPr lang="en-US" sz="2400" dirty="0">
                <a:cs typeface="Courier New" pitchFamily="49" charset="0"/>
              </a:rPr>
              <a:t>”;</a:t>
            </a:r>
          </a:p>
          <a:p>
            <a:pPr lvl="1" algn="just"/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CFEB7-629F-45DC-A402-AC4E6C464074}" type="slidenum">
              <a:rPr lang="pt-BR"/>
              <a:pPr/>
              <a:t>42</a:t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r>
              <a:rPr lang="pt-BR" sz="2800" dirty="0">
                <a:cs typeface="Times New Roman" pitchFamily="18" charset="0"/>
              </a:rPr>
              <a:t>Exemplos incorretos: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VAR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	Real: achou?, 13°Salário;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Inteiro: #contador;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Lógico: sobre nome;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Caractere: primeira nota, masculino/feminino;</a:t>
            </a:r>
          </a:p>
          <a:p>
            <a:pPr lvl="1" algn="just"/>
            <a:endParaRPr lang="pt-BR" sz="2400" dirty="0">
              <a:cs typeface="Courier New" pitchFamily="49" charset="0"/>
            </a:endParaRPr>
          </a:p>
          <a:p>
            <a:pPr lvl="1" algn="just"/>
            <a:r>
              <a:rPr lang="en-US" sz="2400" dirty="0">
                <a:cs typeface="Courier New" pitchFamily="49" charset="0"/>
              </a:rPr>
              <a:t>CONST 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_PI = 3.1416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Km/h = 80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OK! = V;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  País </a:t>
            </a:r>
            <a:r>
              <a:rPr lang="en-US" sz="2400" dirty="0" err="1">
                <a:cs typeface="Courier New" pitchFamily="49" charset="0"/>
              </a:rPr>
              <a:t>Padrão</a:t>
            </a:r>
            <a:r>
              <a:rPr lang="en-US" sz="2400" dirty="0">
                <a:cs typeface="Courier New" pitchFamily="49" charset="0"/>
              </a:rPr>
              <a:t> = “</a:t>
            </a:r>
            <a:r>
              <a:rPr lang="en-US" sz="2400" dirty="0" err="1">
                <a:cs typeface="Courier New" pitchFamily="49" charset="0"/>
              </a:rPr>
              <a:t>Brasil</a:t>
            </a:r>
            <a:r>
              <a:rPr lang="en-US" sz="2400" dirty="0">
                <a:cs typeface="Courier New" pitchFamily="49" charset="0"/>
              </a:rPr>
              <a:t>”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2A2F-335C-4EF1-91E8-D46BDEB86B89}" type="slidenum">
              <a:rPr lang="pt-BR"/>
              <a:pPr/>
              <a:t>43</a:t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Atividade 4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marL="495300" indent="-495300" algn="just">
              <a:buFont typeface="Wingdings" pitchFamily="2" charset="2"/>
              <a:buNone/>
            </a:pPr>
            <a:r>
              <a:rPr lang="pt-BR" sz="2800" dirty="0">
                <a:cs typeface="Times New Roman" pitchFamily="18" charset="0"/>
              </a:rPr>
              <a:t>1) Escreva a declaração das variáveis abaixo: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dólar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sexo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 err="1">
                <a:cs typeface="Times New Roman" pitchFamily="18" charset="0"/>
              </a:rPr>
              <a:t>cpf</a:t>
            </a:r>
            <a:endParaRPr lang="pt-BR" sz="2400" dirty="0">
              <a:cs typeface="Times New Roman" pitchFamily="18" charset="0"/>
            </a:endParaRP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nota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idade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fumante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raça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quantidade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média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escolaridade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universitário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078B2-30D6-4599-9B84-5C908744609E}" type="slidenum">
              <a:rPr lang="pt-BR"/>
              <a:pPr/>
              <a:t>44</a:t>
            </a:fld>
            <a:endParaRPr lang="pt-BR"/>
          </a:p>
        </p:txBody>
      </p:sp>
      <p:pic>
        <p:nvPicPr>
          <p:cNvPr id="384004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6016" y="1628800"/>
            <a:ext cx="3219450" cy="48291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Expressões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Uma expressão é uma fórmula para processamento de um valor.</a:t>
            </a:r>
          </a:p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As principais expressões são as seguintes: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Aritméticas: Retornam um valor numérico (inteiro ou real). </a:t>
            </a: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EX: 10+(3+1)/2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Lógicas: Retornam um valor lógico V ou F.</a:t>
            </a: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EX</a:t>
            </a:r>
            <a:r>
              <a:rPr lang="pt-BR" sz="2000" dirty="0">
                <a:cs typeface="Times New Roman" pitchFamily="18" charset="0"/>
                <a:sym typeface="Wingdings" pitchFamily="2" charset="2"/>
              </a:rPr>
              <a:t>: (3=2+1) e (3&gt;2) </a:t>
            </a:r>
          </a:p>
          <a:p>
            <a:pPr>
              <a:lnSpc>
                <a:spcPct val="110000"/>
              </a:lnSpc>
            </a:pPr>
            <a:endParaRPr lang="pt-BR" sz="2800" dirty="0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pt-BR" sz="2400" dirty="0" err="1">
                <a:cs typeface="Times New Roman" pitchFamily="18" charset="0"/>
              </a:rPr>
              <a:t>Obs</a:t>
            </a:r>
            <a:r>
              <a:rPr lang="pt-BR" sz="2400" dirty="0">
                <a:cs typeface="Times New Roman" pitchFamily="18" charset="0"/>
              </a:rPr>
              <a:t>: Ter atenção com as prioridades dos operadores !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3+2*2 = 7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(3+2)*2 = 10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1EF2F-669D-4F8C-84C9-432829C0CAC9}" type="slidenum">
              <a:rPr lang="pt-BR"/>
              <a:pPr/>
              <a:t>45</a:t>
            </a:fld>
            <a:endParaRPr lang="pt-BR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3131840" y="5661248"/>
            <a:ext cx="5441950" cy="488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 Use corretamente os parênteses!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Expressões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Expressões consistem de </a:t>
            </a:r>
            <a:r>
              <a:rPr lang="pt-BR" dirty="0" err="1">
                <a:cs typeface="Times New Roman" pitchFamily="18" charset="0"/>
              </a:rPr>
              <a:t>operandos</a:t>
            </a:r>
            <a:r>
              <a:rPr lang="pt-BR" dirty="0">
                <a:cs typeface="Times New Roman" pitchFamily="18" charset="0"/>
              </a:rPr>
              <a:t> e operadores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pt-BR" dirty="0" err="1">
                <a:cs typeface="Times New Roman" pitchFamily="18" charset="0"/>
              </a:rPr>
              <a:t>Operandos</a:t>
            </a:r>
            <a:r>
              <a:rPr lang="pt-BR" dirty="0">
                <a:cs typeface="Times New Roman" pitchFamily="18" charset="0"/>
              </a:rPr>
              <a:t> são os elementos de uma expressão que sofrem uma ação.</a:t>
            </a:r>
          </a:p>
          <a:p>
            <a:pPr lvl="2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Ex: variáveis, constantes ou outras expressões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1"/>
            <a:r>
              <a:rPr lang="pt-BR" dirty="0">
                <a:cs typeface="Times New Roman" pitchFamily="18" charset="0"/>
              </a:rPr>
              <a:t>Operadores são os elementos de uma expressão que realizam a ação.</a:t>
            </a:r>
          </a:p>
          <a:p>
            <a:pPr lvl="2"/>
            <a:r>
              <a:rPr lang="pt-BR" dirty="0">
                <a:cs typeface="Times New Roman" pitchFamily="18" charset="0"/>
              </a:rPr>
              <a:t>EX: aritméticos, lógicos e relacionais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1"/>
            <a:r>
              <a:rPr lang="pt-BR" dirty="0">
                <a:cs typeface="Times New Roman" pitchFamily="18" charset="0"/>
              </a:rPr>
              <a:t>Na expressão 3 + 2 = 5, temos “3, 2 e 5” como </a:t>
            </a:r>
            <a:r>
              <a:rPr lang="pt-BR" dirty="0" err="1">
                <a:cs typeface="Times New Roman" pitchFamily="18" charset="0"/>
              </a:rPr>
              <a:t>operandos</a:t>
            </a:r>
            <a:r>
              <a:rPr lang="pt-BR" dirty="0">
                <a:cs typeface="Times New Roman" pitchFamily="18" charset="0"/>
              </a:rPr>
              <a:t> e  “+ e =” como operadores.</a:t>
            </a:r>
          </a:p>
          <a:p>
            <a:pPr lvl="1"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4207-6CD1-4EC2-A3A8-8E2FBBAD9222}" type="slidenum">
              <a:rPr lang="pt-BR"/>
              <a:pPr/>
              <a:t>46</a:t>
            </a:fld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-22225" y="1143000"/>
            <a:ext cx="9283700" cy="5410200"/>
          </a:xfrm>
        </p:spPr>
        <p:txBody>
          <a:bodyPr/>
          <a:lstStyle/>
          <a:p>
            <a:pPr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Os operadores podem ser classificados em: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Binários: atuam sobre dois </a:t>
            </a:r>
            <a:r>
              <a:rPr lang="pt-BR" sz="2400" dirty="0" err="1">
                <a:cs typeface="Times New Roman" pitchFamily="18" charset="0"/>
              </a:rPr>
              <a:t>operandos</a:t>
            </a:r>
            <a:r>
              <a:rPr lang="pt-BR" sz="2400" dirty="0">
                <a:cs typeface="Times New Roman" pitchFamily="18" charset="0"/>
              </a:rPr>
              <a:t>.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Ex: operadores aritméticos básicos (+ - * /) 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Unários: atuam sobre um único operando.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Ex.: o sinal de (-) na frente de um número para inverter seu sinal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pt-BR" sz="2800" dirty="0">
                <a:cs typeface="Times New Roman" pitchFamily="18" charset="0"/>
              </a:rPr>
              <a:t>Tipos de operadores da nossa linguagem: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Atribuição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Aritméticos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Relacionais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Lógicos ou Booleanos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6B75-A4D7-49D2-BDB8-0AA4462A03F1}" type="slidenum">
              <a:rPr lang="pt-BR"/>
              <a:pPr/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Atribuição</a:t>
            </a:r>
            <a:r>
              <a:rPr lang="pt-BR" dirty="0">
                <a:cs typeface="Times New Roman" pitchFamily="18" charset="0"/>
              </a:rPr>
              <a:t>: serve para atribuir um valor a uma variável.</a:t>
            </a:r>
          </a:p>
          <a:p>
            <a:r>
              <a:rPr lang="pt-BR" dirty="0">
                <a:cs typeface="Times New Roman" pitchFamily="18" charset="0"/>
              </a:rPr>
              <a:t>Operador de atribuição “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b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r>
              <a:rPr lang="pt-BR" dirty="0">
                <a:cs typeface="Times New Roman" pitchFamily="18" charset="0"/>
              </a:rPr>
              <a:t>”</a:t>
            </a:r>
          </a:p>
          <a:p>
            <a:pPr lvl="1"/>
            <a:r>
              <a:rPr lang="pt-BR" dirty="0">
                <a:cs typeface="Times New Roman" pitchFamily="18" charset="0"/>
              </a:rPr>
              <a:t>EX:</a:t>
            </a:r>
          </a:p>
          <a:p>
            <a:pPr lvl="2"/>
            <a:r>
              <a:rPr lang="pt-BR" dirty="0">
                <a:cs typeface="Times New Roman" pitchFamily="18" charset="0"/>
              </a:rPr>
              <a:t>Nome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“Um nome”;</a:t>
            </a:r>
          </a:p>
          <a:p>
            <a:pPr lvl="2"/>
            <a:r>
              <a:rPr lang="pt-BR" dirty="0">
                <a:cs typeface="Times New Roman" pitchFamily="18" charset="0"/>
              </a:rPr>
              <a:t>Idade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18;</a:t>
            </a:r>
          </a:p>
          <a:p>
            <a:pPr lvl="2"/>
            <a:r>
              <a:rPr lang="pt-BR" dirty="0">
                <a:cs typeface="Times New Roman" pitchFamily="18" charset="0"/>
              </a:rPr>
              <a:t>Casado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F;</a:t>
            </a:r>
          </a:p>
          <a:p>
            <a:pPr lvl="2"/>
            <a:r>
              <a:rPr lang="pt-BR" dirty="0">
                <a:cs typeface="Times New Roman" pitchFamily="18" charset="0"/>
              </a:rPr>
              <a:t>Salário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500,50</a:t>
            </a:r>
            <a:r>
              <a:rPr lang="pt-BR" dirty="0" smtClean="0">
                <a:cs typeface="Times New Roman" pitchFamily="18" charset="0"/>
              </a:rPr>
              <a:t>;</a:t>
            </a:r>
            <a:endParaRPr lang="pt-BR" dirty="0">
              <a:cs typeface="Times New Roman" pitchFamily="18" charset="0"/>
            </a:endParaRPr>
          </a:p>
          <a:p>
            <a:pPr lvl="1"/>
            <a:r>
              <a:rPr lang="pt-BR" dirty="0">
                <a:cs typeface="Times New Roman" pitchFamily="18" charset="0"/>
              </a:rPr>
              <a:t>A expressão do lado direito do operador é avaliada e seu resultado é armazenado na variável à esquerda. </a:t>
            </a:r>
          </a:p>
          <a:p>
            <a:pPr lvl="2" algn="just">
              <a:lnSpc>
                <a:spcPct val="110000"/>
              </a:lnSpc>
            </a:pPr>
            <a:r>
              <a:rPr lang="pt-BR" sz="2100" dirty="0" err="1">
                <a:cs typeface="Times New Roman" pitchFamily="18" charset="0"/>
              </a:rPr>
              <a:t>Obs</a:t>
            </a:r>
            <a:r>
              <a:rPr lang="pt-BR" sz="2100" dirty="0">
                <a:cs typeface="Times New Roman" pitchFamily="18" charset="0"/>
              </a:rPr>
              <a:t>: A expressão deve retornar o mesmo tipo da variável 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06180-B7B5-4E1A-88A6-40DDEEC95212}" type="slidenum">
              <a:rPr lang="pt-BR"/>
              <a:pPr/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8826500" cy="5627687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pt-BR" dirty="0">
              <a:solidFill>
                <a:srgbClr val="FF3300"/>
              </a:solidFill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Aritméticos:</a:t>
            </a:r>
            <a:r>
              <a:rPr lang="pt-BR" dirty="0">
                <a:cs typeface="Times New Roman" pitchFamily="18" charset="0"/>
              </a:rPr>
              <a:t> são as operações aritméticas básicas</a:t>
            </a: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44E6B-638F-412C-B058-733C9AAB4601}" type="slidenum">
              <a:rPr lang="pt-BR"/>
              <a:pPr/>
              <a:t>49</a:t>
            </a:fld>
            <a:endParaRPr lang="pt-BR" dirty="0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98425" y="2367359"/>
          <a:ext cx="7472363" cy="4518025"/>
        </p:xfrm>
        <a:graphic>
          <a:graphicData uri="http://schemas.openxmlformats.org/presentationml/2006/ole">
            <p:oleObj spid="_x0000_s262148" name="Documento" r:id="rId3" imgW="5731122" imgH="3469908" progId="Word.Document.8">
              <p:embed/>
            </p:oleObj>
          </a:graphicData>
        </a:graphic>
      </p:graphicFrame>
      <p:sp>
        <p:nvSpPr>
          <p:cNvPr id="262150" name="AutoShape 6"/>
          <p:cNvSpPr>
            <a:spLocks noChangeArrowheads="1"/>
          </p:cNvSpPr>
          <p:nvPr/>
        </p:nvSpPr>
        <p:spPr bwMode="auto">
          <a:xfrm>
            <a:off x="7545388" y="2679402"/>
            <a:ext cx="838200" cy="3505200"/>
          </a:xfrm>
          <a:prstGeom prst="upArrow">
            <a:avLst>
              <a:gd name="adj1" fmla="val 50000"/>
              <a:gd name="adj2" fmla="val 9469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 rot="5400000" flipV="1">
            <a:off x="6413500" y="4530427"/>
            <a:ext cx="309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    Ordem prioridade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7459663" y="2266652"/>
            <a:ext cx="1009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Maior</a:t>
            </a: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7404100" y="6108402"/>
            <a:ext cx="1120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Menor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A5B8-A8F0-4469-8AC1-7603C5013183}" type="slidenum">
              <a:rPr lang="pt-BR"/>
              <a:pPr/>
              <a:t>5</a:t>
            </a:fld>
            <a:endParaRPr lang="pt-BR"/>
          </a:p>
        </p:txBody>
      </p:sp>
      <p:sp>
        <p:nvSpPr>
          <p:cNvPr id="16077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77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77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5400">
                <a:solidFill>
                  <a:schemeClr val="bg1"/>
                </a:solidFill>
              </a:rPr>
              <a:t>Como representar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um algoritmo?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9055100" cy="5627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Exemplos: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98A2-8413-47A1-BF6B-8EF69D97BC24}" type="slidenum">
              <a:rPr lang="pt-BR"/>
              <a:pPr/>
              <a:t>50</a:t>
            </a:fld>
            <a:endParaRPr lang="pt-BR"/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-90488" y="1866900"/>
          <a:ext cx="10083801" cy="5499100"/>
        </p:xfrm>
        <a:graphic>
          <a:graphicData uri="http://schemas.openxmlformats.org/presentationml/2006/ole">
            <p:oleObj spid="_x0000_s373769" name="Documento" r:id="rId3" imgW="6680053" imgH="3647065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55563" y="1066800"/>
            <a:ext cx="9055100" cy="5486400"/>
          </a:xfrm>
        </p:spPr>
        <p:txBody>
          <a:bodyPr/>
          <a:lstStyle/>
          <a:p>
            <a:pPr algn="just"/>
            <a:r>
              <a:rPr lang="pt-BR" sz="2500" dirty="0">
                <a:solidFill>
                  <a:srgbClr val="FF3300"/>
                </a:solidFill>
                <a:cs typeface="Times New Roman" pitchFamily="18" charset="0"/>
              </a:rPr>
              <a:t>Relacionais</a:t>
            </a:r>
            <a:r>
              <a:rPr lang="pt-BR" sz="2500" dirty="0">
                <a:cs typeface="Times New Roman" pitchFamily="18" charset="0"/>
              </a:rPr>
              <a:t>: são operadores binários (de mesma prioridade) que somente retornam os valores lógicos V ou F</a:t>
            </a:r>
            <a:r>
              <a:rPr lang="pt-BR" dirty="0">
                <a:cs typeface="Times New Roman" pitchFamily="18" charset="0"/>
              </a:rPr>
              <a:t>.</a:t>
            </a: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lvl="1" algn="just"/>
            <a:r>
              <a:rPr lang="pt-BR" sz="2400" dirty="0" smtClean="0">
                <a:cs typeface="Times New Roman" pitchFamily="18" charset="0"/>
              </a:rPr>
              <a:t>Estes </a:t>
            </a:r>
            <a:r>
              <a:rPr lang="pt-BR" sz="2400" dirty="0">
                <a:cs typeface="Times New Roman" pitchFamily="18" charset="0"/>
              </a:rPr>
              <a:t>somente são usados para efetuar comparações, as quais só podem ser feitas entre dados do mesmo tipo.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O resultado de uma comparação é sempre um valor lógico. 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FC6C-D1CC-42BC-8FA8-5AE6C0FAB696}" type="slidenum">
              <a:rPr lang="pt-BR"/>
              <a:pPr/>
              <a:t>51</a:t>
            </a:fld>
            <a:endParaRPr lang="pt-BR"/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1220788" y="2235200"/>
          <a:ext cx="7913687" cy="3149600"/>
        </p:xfrm>
        <a:graphic>
          <a:graphicData uri="http://schemas.openxmlformats.org/presentationml/2006/ole">
            <p:oleObj spid="_x0000_s263172" name="Documento" r:id="rId3" imgW="5721120" imgH="2283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9055100" cy="5627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Exemplos: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FC17-CCFB-46AF-94CE-6D6838E1CEE4}" type="slidenum">
              <a:rPr lang="pt-BR"/>
              <a:pPr/>
              <a:t>52</a:t>
            </a:fld>
            <a:endParaRPr lang="pt-BR"/>
          </a:p>
        </p:txBody>
      </p:sp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304800" y="2133600"/>
          <a:ext cx="7913688" cy="3149600"/>
        </p:xfrm>
        <a:graphic>
          <a:graphicData uri="http://schemas.openxmlformats.org/presentationml/2006/ole">
            <p:oleObj spid="_x0000_s376838" name="Documento" r:id="rId3" imgW="5719680" imgH="2283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Lógicos </a:t>
            </a:r>
            <a:r>
              <a:rPr lang="pt-BR" dirty="0">
                <a:cs typeface="Times New Roman" pitchFamily="18" charset="0"/>
              </a:rPr>
              <a:t>ou </a:t>
            </a:r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Booleanos</a:t>
            </a:r>
            <a:r>
              <a:rPr lang="pt-BR" dirty="0">
                <a:cs typeface="Times New Roman" pitchFamily="18" charset="0"/>
              </a:rPr>
              <a:t>: são usados para combinar expressões relacionais e lógicas. Também retornam como resultado valores lógicos V ou F.</a:t>
            </a: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>
              <a:lnSpc>
                <a:spcPct val="50000"/>
              </a:lnSpc>
            </a:pPr>
            <a:endParaRPr lang="pt-BR" dirty="0">
              <a:cs typeface="Times New Roman" pitchFamily="18" charset="0"/>
            </a:endParaRPr>
          </a:p>
          <a:p>
            <a:pPr lvl="1" algn="just"/>
            <a:endParaRPr lang="pt-BR" dirty="0">
              <a:cs typeface="Times New Roman" pitchFamily="18" charset="0"/>
            </a:endParaRP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FC16-6ADE-4DAC-841D-2958949A2AF0}" type="slidenum">
              <a:rPr lang="pt-BR"/>
              <a:pPr/>
              <a:t>53</a:t>
            </a:fld>
            <a:endParaRPr lang="pt-BR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-341313" y="3680618"/>
          <a:ext cx="8059738" cy="2052638"/>
        </p:xfrm>
        <a:graphic>
          <a:graphicData uri="http://schemas.openxmlformats.org/presentationml/2006/ole">
            <p:oleObj spid="_x0000_s264196" name="Documento" r:id="rId3" imgW="5719680" imgH="1455480" progId="Word.Document.8">
              <p:embed/>
            </p:oleObj>
          </a:graphicData>
        </a:graphic>
      </p:graphicFrame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7524328" y="3639443"/>
            <a:ext cx="1397000" cy="1762125"/>
          </a:xfrm>
          <a:prstGeom prst="upArrow">
            <a:avLst>
              <a:gd name="adj1" fmla="val 50000"/>
              <a:gd name="adj2" fmla="val 285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 rot="5400000" flipV="1">
            <a:off x="7341766" y="4223643"/>
            <a:ext cx="1711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/>
              <a:t>Ordem</a:t>
            </a:r>
            <a:br>
              <a:rPr lang="pt-BR"/>
            </a:br>
            <a:r>
              <a:rPr lang="pt-BR"/>
              <a:t>prioridade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7662441" y="3140968"/>
            <a:ext cx="1009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Maior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7718003" y="5382518"/>
            <a:ext cx="1120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Menor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9055100" cy="5627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Exemplos: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A289-58EF-4BF3-BD56-CD914587D3B2}" type="slidenum">
              <a:rPr lang="pt-BR"/>
              <a:pPr/>
              <a:t>54</a:t>
            </a:fld>
            <a:endParaRPr lang="pt-BR"/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550863" y="2443163"/>
          <a:ext cx="8059737" cy="2052637"/>
        </p:xfrm>
        <a:graphic>
          <a:graphicData uri="http://schemas.openxmlformats.org/presentationml/2006/ole">
            <p:oleObj spid="_x0000_s377861" name="Documento" r:id="rId3" imgW="5719680" imgH="1455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055100" cy="5791200"/>
          </a:xfrm>
        </p:spPr>
        <p:txBody>
          <a:bodyPr/>
          <a:lstStyle/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r>
              <a:rPr lang="pt-BR" dirty="0">
                <a:cs typeface="Times New Roman" pitchFamily="18" charset="0"/>
              </a:rPr>
              <a:t>Ordem de prioridades</a:t>
            </a: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r>
              <a:rPr lang="pt-BR" dirty="0" smtClean="0">
                <a:cs typeface="Times New Roman" pitchFamily="18" charset="0"/>
              </a:rPr>
              <a:t>Observações</a:t>
            </a:r>
            <a:r>
              <a:rPr lang="pt-BR" dirty="0">
                <a:cs typeface="Times New Roman" pitchFamily="18" charset="0"/>
              </a:rPr>
              <a:t>: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Operadores de igual prioridade, execução da esquerda para direita.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Para alterar a ordem de prioridade, utilizar parênteses.</a:t>
            </a: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21F0-3A31-4C78-86FA-202A8F9CA63D}" type="slidenum">
              <a:rPr lang="pt-BR"/>
              <a:pPr/>
              <a:t>55</a:t>
            </a:fld>
            <a:endParaRPr lang="pt-BR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1371600" y="2349500"/>
          <a:ext cx="4164013" cy="2052638"/>
        </p:xfrm>
        <a:graphic>
          <a:graphicData uri="http://schemas.openxmlformats.org/presentationml/2006/ole">
            <p:oleObj spid="_x0000_s381956" name="Documento" r:id="rId3" imgW="2945880" imgH="1455480" progId="Word.Document.8">
              <p:embed/>
            </p:oleObj>
          </a:graphicData>
        </a:graphic>
      </p:graphicFrame>
      <p:sp>
        <p:nvSpPr>
          <p:cNvPr id="381961" name="AutoShape 9"/>
          <p:cNvSpPr>
            <a:spLocks noChangeArrowheads="1"/>
          </p:cNvSpPr>
          <p:nvPr/>
        </p:nvSpPr>
        <p:spPr bwMode="auto">
          <a:xfrm>
            <a:off x="5181600" y="2251075"/>
            <a:ext cx="1397000" cy="1762125"/>
          </a:xfrm>
          <a:prstGeom prst="upArrow">
            <a:avLst>
              <a:gd name="adj1" fmla="val 50000"/>
              <a:gd name="adj2" fmla="val 285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 rot="5400000" flipV="1">
            <a:off x="4999038" y="2835275"/>
            <a:ext cx="1711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/>
              <a:t>Ordem</a:t>
            </a:r>
            <a:br>
              <a:rPr lang="pt-BR"/>
            </a:br>
            <a:r>
              <a:rPr lang="pt-BR"/>
              <a:t>prioridade</a:t>
            </a: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5319713" y="1752600"/>
            <a:ext cx="1009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Maior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5375275" y="3994150"/>
            <a:ext cx="1120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Menor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Atividade 5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cs typeface="Times New Roman" pitchFamily="18" charset="0"/>
              </a:rPr>
              <a:t>1) </a:t>
            </a:r>
            <a:r>
              <a:rPr lang="pt-BR" sz="2800" dirty="0">
                <a:cs typeface="Times New Roman" pitchFamily="18" charset="0"/>
              </a:rPr>
              <a:t>indique qual o resultado será obtido das seguintes expressões: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1 / 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b)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1 DIV 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1 MOD 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d)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(200 </a:t>
            </a:r>
            <a:r>
              <a:rPr lang="en-US" sz="2800" dirty="0">
                <a:cs typeface="Times New Roman" pitchFamily="18" charset="0"/>
              </a:rPr>
              <a:t>DIV </a:t>
            </a:r>
            <a:r>
              <a:rPr lang="en-US" sz="2800" dirty="0" smtClean="0">
                <a:cs typeface="Times New Roman" pitchFamily="18" charset="0"/>
              </a:rPr>
              <a:t>10)MOD </a:t>
            </a:r>
            <a:r>
              <a:rPr lang="en-US" sz="2800" dirty="0">
                <a:cs typeface="Times New Roman" pitchFamily="18" charset="0"/>
              </a:rPr>
              <a:t>4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e)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800" dirty="0" smtClean="0">
                <a:cs typeface="Times New Roman" pitchFamily="18" charset="0"/>
              </a:rPr>
              <a:t>POT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dirty="0" smtClean="0">
                <a:cs typeface="Times New Roman" pitchFamily="18" charset="0"/>
              </a:rPr>
              <a:t>5,2</a:t>
            </a:r>
            <a:r>
              <a:rPr lang="pt-BR" sz="2800" dirty="0">
                <a:cs typeface="Times New Roman" pitchFamily="18" charset="0"/>
              </a:rPr>
              <a:t>) + 3</a:t>
            </a: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f)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t-BR" sz="2800" dirty="0" smtClean="0">
                <a:cs typeface="Times New Roman" pitchFamily="18" charset="0"/>
              </a:rPr>
              <a:t>RAD(25</a:t>
            </a:r>
            <a:r>
              <a:rPr lang="pt-BR" sz="2800" dirty="0">
                <a:cs typeface="Times New Roman" pitchFamily="18" charset="0"/>
              </a:rPr>
              <a:t>)+19-23</a:t>
            </a: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g)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800" dirty="0" smtClean="0">
                <a:cs typeface="Times New Roman" pitchFamily="18" charset="0"/>
              </a:rPr>
              <a:t>3,0</a:t>
            </a:r>
            <a:r>
              <a:rPr lang="pt-BR" sz="2800" dirty="0">
                <a:cs typeface="Times New Roman" pitchFamily="18" charset="0"/>
              </a:rPr>
              <a:t>* 5,0 +1</a:t>
            </a: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h)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800" dirty="0" smtClean="0">
                <a:cs typeface="Times New Roman" pitchFamily="18" charset="0"/>
              </a:rPr>
              <a:t>1/4+2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i)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t-BR" sz="2800" dirty="0" smtClean="0">
                <a:cs typeface="Times New Roman" pitchFamily="18" charset="0"/>
              </a:rPr>
              <a:t>28,0/7+4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j)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t-BR" sz="2800" dirty="0" smtClean="0">
                <a:cs typeface="Times New Roman" pitchFamily="18" charset="0"/>
              </a:rPr>
              <a:t>3/6,0-7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pt-BR" sz="2800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69E2-4308-4519-B5F2-62D734313036}" type="slidenum">
              <a:rPr lang="pt-BR"/>
              <a:pPr/>
              <a:t>56</a:t>
            </a:fld>
            <a:endParaRPr lang="pt-BR"/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14825" y="2132856"/>
            <a:ext cx="4829175" cy="3219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Atividade 5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2) Indique o resultado das seguintes expressões: </a:t>
            </a:r>
          </a:p>
          <a:p>
            <a:pPr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a)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200">
                <a:cs typeface="Times New Roman" pitchFamily="18" charset="0"/>
              </a:rPr>
              <a:t>2 &gt; 3</a:t>
            </a: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b)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200">
                <a:cs typeface="Times New Roman" pitchFamily="18" charset="0"/>
              </a:rPr>
              <a:t>( 6 &lt; 8 ) OU ( 3 &gt; 7 )</a:t>
            </a: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c)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200">
                <a:cs typeface="Times New Roman" pitchFamily="18" charset="0"/>
              </a:rPr>
              <a:t>((( 10 DIV 2 ) MOD 6 ) &gt; 5 ) E ( 3 &lt; ( 2 MOD 2 ) )</a:t>
            </a: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200">
                <a:cs typeface="Times New Roman" pitchFamily="18" charset="0"/>
              </a:rPr>
              <a:t>d)</a:t>
            </a:r>
            <a:r>
              <a:rPr lang="pt-BR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pt-BR" sz="2200">
                <a:cs typeface="Times New Roman" pitchFamily="18" charset="0"/>
              </a:rPr>
              <a:t>NÃO ( 2 &lt; 3 )</a:t>
            </a:r>
          </a:p>
          <a:p>
            <a:pPr algn="just">
              <a:lnSpc>
                <a:spcPct val="30000"/>
              </a:lnSpc>
              <a:buFont typeface="Wingdings" pitchFamily="2" charset="2"/>
              <a:buNone/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  3) Escreva o comando de atribuição e resolva a expressão das seguintes fórmulas matemáticas.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200">
                <a:cs typeface="Times New Roman" pitchFamily="18" charset="0"/>
              </a:rPr>
              <a:t>a)     	           	onde A= 2, B= 6, C = 3, D=4, E=8, F=4</a:t>
            </a:r>
          </a:p>
          <a:p>
            <a:pPr algn="just">
              <a:lnSpc>
                <a:spcPct val="90000"/>
              </a:lnSpc>
            </a:pPr>
            <a:r>
              <a:rPr lang="pt-BR" sz="220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5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50000"/>
              </a:lnSpc>
            </a:pPr>
            <a:r>
              <a:rPr lang="pt-BR" sz="2200">
                <a:cs typeface="Times New Roman" pitchFamily="18" charset="0"/>
              </a:rPr>
              <a:t>b)   					onde X = 2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36DF7-2904-4D28-A337-54EBDCC44B2B}" type="slidenum">
              <a:rPr lang="pt-BR"/>
              <a:pPr/>
              <a:t>57</a:t>
            </a:fld>
            <a:endParaRPr lang="pt-BR"/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949325" y="3887788"/>
          <a:ext cx="1576388" cy="1603375"/>
        </p:xfrm>
        <a:graphic>
          <a:graphicData uri="http://schemas.openxmlformats.org/presentationml/2006/ole">
            <p:oleObj spid="_x0000_s266244" name="Equation" r:id="rId3" imgW="749160" imgH="761760" progId="Equation.3">
              <p:embed/>
            </p:oleObj>
          </a:graphicData>
        </a:graphic>
      </p:graphicFrame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952500" y="5470525"/>
          <a:ext cx="3657600" cy="1193800"/>
        </p:xfrm>
        <a:graphic>
          <a:graphicData uri="http://schemas.openxmlformats.org/presentationml/2006/ole">
            <p:oleObj spid="_x0000_s266245" name="Equation" r:id="rId4" imgW="1828800" imgH="596880" progId="Equation.3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Atividade 5</a:t>
            </a:r>
          </a:p>
        </p:txBody>
      </p:sp>
      <p:sp>
        <p:nvSpPr>
          <p:cNvPr id="268291" name="Rectangle 4099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4)</a:t>
            </a:r>
            <a:r>
              <a:rPr lang="pt-BR" sz="2500">
                <a:cs typeface="Times New Roman" pitchFamily="18" charset="0"/>
              </a:rPr>
              <a:t>Para cada linha informar o valor da expressão e das variáveis.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5; Y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1; 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3;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5 + Y * Z;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X; Y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Z 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Y = X 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X+Y/2**2;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Z; 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Y;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X=Y;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Z&gt;X;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Y&lt;Z;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F71E-4899-4BA1-9E2A-1ED799DCB5D6}" type="slidenum">
              <a:rPr lang="pt-BR"/>
              <a:pPr/>
              <a:t>58</a:t>
            </a:fld>
            <a:endParaRPr lang="pt-BR"/>
          </a:p>
        </p:txBody>
      </p:sp>
      <p:sp>
        <p:nvSpPr>
          <p:cNvPr id="268292" name="Text Box 4100"/>
          <p:cNvSpPr txBox="1">
            <a:spLocks noChangeArrowheads="1"/>
          </p:cNvSpPr>
          <p:nvPr/>
        </p:nvSpPr>
        <p:spPr bwMode="auto">
          <a:xfrm>
            <a:off x="3657600" y="3200400"/>
            <a:ext cx="5410200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Arial" pitchFamily="34" charset="0"/>
                <a:cs typeface="Times New Roman" pitchFamily="18" charset="0"/>
              </a:rPr>
              <a:t>5) Se X possui o valor 15 e foram executadas as seguintes instruções:</a:t>
            </a:r>
            <a:br>
              <a:rPr lang="pt-BR">
                <a:latin typeface="Arial" pitchFamily="34" charset="0"/>
                <a:cs typeface="Times New Roman" pitchFamily="18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 + 3;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 – 6;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 / 2;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3 * X;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X-X+X*X/X</a:t>
            </a:r>
            <a:r>
              <a:rPr lang="pt-BR">
                <a:latin typeface="Arial" pitchFamily="34" charset="0"/>
                <a:cs typeface="Times New Roman" pitchFamily="18" charset="0"/>
              </a:rPr>
              <a:t/>
            </a:r>
            <a:br>
              <a:rPr lang="pt-BR">
                <a:latin typeface="Arial" pitchFamily="34" charset="0"/>
                <a:cs typeface="Times New Roman" pitchFamily="18" charset="0"/>
              </a:rPr>
            </a:br>
            <a:r>
              <a:rPr lang="pt-BR">
                <a:latin typeface="Arial" pitchFamily="34" charset="0"/>
                <a:cs typeface="Times New Roman" pitchFamily="18" charset="0"/>
              </a:rPr>
              <a:t>Qual será o valor armazenado em X?</a:t>
            </a:r>
          </a:p>
          <a:p>
            <a:pPr>
              <a:spcBef>
                <a:spcPct val="50000"/>
              </a:spcBef>
            </a:pPr>
            <a:endParaRPr lang="pt-BR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75D-367A-46BE-8DE4-D88D7D269E7F}" type="slidenum">
              <a:rPr lang="pt-BR"/>
              <a:pPr/>
              <a:t>59</a:t>
            </a:fld>
            <a:endParaRPr lang="pt-BR"/>
          </a:p>
        </p:txBody>
      </p:sp>
      <p:sp>
        <p:nvSpPr>
          <p:cNvPr id="686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MESA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Todo algoritmo deve ser testado</a:t>
            </a:r>
          </a:p>
          <a:p>
            <a:r>
              <a:rPr lang="pt-BR"/>
              <a:t>Usar dados e resultados previamente calculados, seguir precisamente as instruções do algoritmo e verificar se o procedimento está correto ou não</a:t>
            </a:r>
          </a:p>
          <a:p>
            <a:r>
              <a:rPr lang="pt-BR">
                <a:solidFill>
                  <a:srgbClr val="FF9900"/>
                </a:solidFill>
              </a:rPr>
              <a:t>Exemplo: Fazer teste de mesa para o algoritmo da média</a:t>
            </a:r>
          </a:p>
          <a:p>
            <a:endParaRPr lang="pt-BR">
              <a:solidFill>
                <a:srgbClr val="FF9900"/>
              </a:solidFill>
            </a:endParaRPr>
          </a:p>
          <a:p>
            <a:endParaRPr lang="pt-BR">
              <a:solidFill>
                <a:srgbClr val="FF9900"/>
              </a:solidFill>
            </a:endParaRPr>
          </a:p>
          <a:p>
            <a:endParaRPr lang="pt-BR">
              <a:solidFill>
                <a:schemeClr val="accent1"/>
              </a:solidFill>
            </a:endParaRPr>
          </a:p>
          <a:p>
            <a:endParaRPr lang="pt-BR"/>
          </a:p>
        </p:txBody>
      </p:sp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38400" y="5340945"/>
            <a:ext cx="34083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cs typeface="Times New Roman" pitchFamily="18" charset="0"/>
              </a:rPr>
              <a:t>Algoritmos podem ser representados, dentre outras maneiras, por: </a:t>
            </a:r>
            <a:endParaRPr lang="pt-BR" sz="2800" dirty="0" smtClean="0">
              <a:cs typeface="Times New Roman" pitchFamily="18" charset="0"/>
            </a:endParaRPr>
          </a:p>
          <a:p>
            <a:pPr lvl="1"/>
            <a:r>
              <a:rPr lang="pt-BR" sz="2400" dirty="0" smtClean="0">
                <a:cs typeface="Times New Roman" pitchFamily="18" charset="0"/>
              </a:rPr>
              <a:t>DESCRIÇÃO </a:t>
            </a:r>
            <a:r>
              <a:rPr lang="pt-BR" sz="2400" dirty="0">
                <a:cs typeface="Times New Roman" pitchFamily="18" charset="0"/>
              </a:rPr>
              <a:t>NARRATIVA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Utiliza uma linguagem de escrita natural para descrever algoritmos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sz="2000" dirty="0">
              <a:cs typeface="Times New Roman" pitchFamily="18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FLUXOGRAMA (DIAGRAMA DE MÓDULOS)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Utiliza uma linguagem de representação gráfica para descrever algoritmos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sz="2000" dirty="0">
              <a:cs typeface="Times New Roman" pitchFamily="18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LINGUAGEM ALGORÍTMICA (PSEUDO-CÓDIGO)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Utiliza uma linguagem de escrita artificial para descrever algoritmos.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4E2D0-862B-4D1A-98C2-5F1CB91C43EF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Bacharelado em Sistemas de Informação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8644-1EF3-4796-8BB1-A079B12ED58E}" type="slidenum">
              <a:rPr lang="pt-BR"/>
              <a:pPr/>
              <a:t>60</a:t>
            </a:fld>
            <a:endParaRPr lang="pt-BR"/>
          </a:p>
        </p:txBody>
      </p:sp>
      <p:pic>
        <p:nvPicPr>
          <p:cNvPr id="38502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628800"/>
            <a:ext cx="3528392" cy="35283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385029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64088" y="1556792"/>
            <a:ext cx="2667000" cy="2667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38503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76056" y="4365104"/>
            <a:ext cx="2952328" cy="222686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EE82-DABB-406B-BE9F-B049C9EBD19B}" type="slidenum">
              <a:rPr lang="pt-BR"/>
              <a:pPr/>
              <a:t>7</a:t>
            </a:fld>
            <a:endParaRPr lang="pt-BR"/>
          </a:p>
        </p:txBody>
      </p:sp>
      <p:sp>
        <p:nvSpPr>
          <p:cNvPr id="32870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70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70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71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4800" b="1">
                <a:solidFill>
                  <a:schemeClr val="bg1"/>
                </a:solidFill>
              </a:rPr>
              <a:t>Exemplo:</a:t>
            </a:r>
          </a:p>
          <a:p>
            <a:pPr algn="ctr"/>
            <a:r>
              <a:rPr lang="pt-BR" sz="4400">
                <a:solidFill>
                  <a:schemeClr val="bg1"/>
                </a:solidFill>
              </a:rPr>
              <a:t>Algoritmo para converter uma </a:t>
            </a:r>
            <a:br>
              <a:rPr lang="pt-BR" sz="4400">
                <a:solidFill>
                  <a:schemeClr val="bg1"/>
                </a:solidFill>
              </a:rPr>
            </a:br>
            <a:r>
              <a:rPr lang="pt-BR" sz="4400">
                <a:solidFill>
                  <a:schemeClr val="bg1"/>
                </a:solidFill>
              </a:rPr>
              <a:t>temperatura em Fahrenheit </a:t>
            </a:r>
            <a:br>
              <a:rPr lang="pt-BR" sz="4400">
                <a:solidFill>
                  <a:schemeClr val="bg1"/>
                </a:solidFill>
              </a:rPr>
            </a:br>
            <a:r>
              <a:rPr lang="pt-BR" sz="4400">
                <a:solidFill>
                  <a:schemeClr val="bg1"/>
                </a:solidFill>
              </a:rPr>
              <a:t>para Celsius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38238"/>
            <a:ext cx="8955088" cy="5414962"/>
          </a:xfrm>
        </p:spPr>
        <p:txBody>
          <a:bodyPr/>
          <a:lstStyle/>
          <a:p>
            <a:pPr>
              <a:lnSpc>
                <a:spcPct val="60000"/>
              </a:lnSpc>
            </a:pPr>
            <a:endParaRPr lang="pt-BR" sz="2800" dirty="0"/>
          </a:p>
          <a:p>
            <a:r>
              <a:rPr lang="pt-BR" dirty="0">
                <a:cs typeface="Times New Roman" pitchFamily="18" charset="0"/>
              </a:rPr>
              <a:t>Descrição narrativa do algoritmo </a:t>
            </a:r>
            <a:r>
              <a:rPr lang="pt-BR" dirty="0"/>
              <a:t>Fahrenheit-Celsius:</a:t>
            </a:r>
            <a:endParaRPr lang="pt-BR" dirty="0"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endParaRPr lang="pt-B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pt-BR" dirty="0"/>
              <a:t>solicite a temperatura em Fahrenheit;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pt-BR" dirty="0"/>
              <a:t>transforme a temperatura em Fahrenheit para Celsius;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pt-BR" dirty="0"/>
              <a:t>informe a temperatura em Celsius.</a:t>
            </a:r>
          </a:p>
          <a:p>
            <a:pPr>
              <a:lnSpc>
                <a:spcPct val="70000"/>
              </a:lnSpc>
            </a:pP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E26E4-A90D-4525-AC99-60D6B181055C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Fluxograma (Diagrama de Módulos)</a:t>
            </a:r>
          </a:p>
          <a:p>
            <a:pPr lvl="1"/>
            <a:r>
              <a:rPr lang="pt-BR" dirty="0">
                <a:cs typeface="Times New Roman" pitchFamily="18" charset="0"/>
              </a:rPr>
              <a:t>Seus principais símbolos gráficos são:</a:t>
            </a:r>
          </a:p>
          <a:p>
            <a:pPr lvl="1"/>
            <a:endParaRPr lang="pt-BR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20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DAA1-76BC-4637-A8C3-E0D9998EF55C}" type="slidenum">
              <a:rPr lang="pt-BR"/>
              <a:pPr/>
              <a:t>9</a:t>
            </a:fld>
            <a:endParaRPr lang="pt-BR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730104" y="2584599"/>
            <a:ext cx="42830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Início e final do fluxograma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2726929" y="3087836"/>
            <a:ext cx="49101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Operação de entrada de dados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2701529" y="3667274"/>
            <a:ext cx="58816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 dirty="0">
                <a:latin typeface="Arial Narrow" pitchFamily="34" charset="0"/>
              </a:rPr>
              <a:t>=  Operação de saída de </a:t>
            </a:r>
            <a:r>
              <a:rPr lang="pt-BR" b="1" dirty="0" smtClean="0">
                <a:latin typeface="Arial Narrow" pitchFamily="34" charset="0"/>
              </a:rPr>
              <a:t>dados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2665016" y="4259610"/>
            <a:ext cx="39671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Operações de processamento</a:t>
            </a:r>
          </a:p>
        </p:txBody>
      </p:sp>
      <p:sp>
        <p:nvSpPr>
          <p:cNvPr id="333832" name="Rectangle 8"/>
          <p:cNvSpPr>
            <a:spLocks noChangeArrowheads="1"/>
          </p:cNvSpPr>
          <p:nvPr/>
        </p:nvSpPr>
        <p:spPr bwMode="auto">
          <a:xfrm>
            <a:off x="2668191" y="4808885"/>
            <a:ext cx="5791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Decisão</a:t>
            </a:r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2687241" y="5251797"/>
            <a:ext cx="5791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Seta de Fluxo de Dados</a:t>
            </a:r>
          </a:p>
        </p:txBody>
      </p:sp>
      <p:sp>
        <p:nvSpPr>
          <p:cNvPr id="333835" name="AutoShape 11"/>
          <p:cNvSpPr>
            <a:spLocks noChangeArrowheads="1"/>
          </p:cNvSpPr>
          <p:nvPr/>
        </p:nvSpPr>
        <p:spPr bwMode="auto">
          <a:xfrm>
            <a:off x="1115616" y="2629049"/>
            <a:ext cx="1360488" cy="312737"/>
          </a:xfrm>
          <a:prstGeom prst="flowChartTerminator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36" name="AutoShape 12"/>
          <p:cNvSpPr>
            <a:spLocks noChangeArrowheads="1"/>
          </p:cNvSpPr>
          <p:nvPr/>
        </p:nvSpPr>
        <p:spPr bwMode="auto">
          <a:xfrm>
            <a:off x="1115616" y="3052911"/>
            <a:ext cx="1360488" cy="415925"/>
          </a:xfrm>
          <a:prstGeom prst="flowChartManualInpu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37" name="AutoShape 13"/>
          <p:cNvSpPr>
            <a:spLocks noChangeArrowheads="1"/>
          </p:cNvSpPr>
          <p:nvPr/>
        </p:nvSpPr>
        <p:spPr bwMode="auto">
          <a:xfrm>
            <a:off x="1115616" y="3675211"/>
            <a:ext cx="1360488" cy="419100"/>
          </a:xfrm>
          <a:prstGeom prst="flowChartDocumen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39" name="AutoShape 15"/>
          <p:cNvSpPr>
            <a:spLocks noChangeArrowheads="1"/>
          </p:cNvSpPr>
          <p:nvPr/>
        </p:nvSpPr>
        <p:spPr bwMode="auto">
          <a:xfrm>
            <a:off x="1115616" y="4238972"/>
            <a:ext cx="1360488" cy="415925"/>
          </a:xfrm>
          <a:prstGeom prst="flowChart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40" name="AutoShape 16"/>
          <p:cNvSpPr>
            <a:spLocks noChangeArrowheads="1"/>
          </p:cNvSpPr>
          <p:nvPr/>
        </p:nvSpPr>
        <p:spPr bwMode="auto">
          <a:xfrm>
            <a:off x="1115616" y="4796185"/>
            <a:ext cx="1360488" cy="419100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>
            <a:off x="1137841" y="5461347"/>
            <a:ext cx="13604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3842" name="AutoShape 18"/>
          <p:cNvSpPr>
            <a:spLocks noChangeArrowheads="1"/>
          </p:cNvSpPr>
          <p:nvPr/>
        </p:nvSpPr>
        <p:spPr bwMode="auto">
          <a:xfrm>
            <a:off x="1715691" y="5682010"/>
            <a:ext cx="228600" cy="195262"/>
          </a:xfrm>
          <a:prstGeom prst="flowChartConnec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843" name="Rectangle 19"/>
          <p:cNvSpPr>
            <a:spLocks noChangeArrowheads="1"/>
          </p:cNvSpPr>
          <p:nvPr/>
        </p:nvSpPr>
        <p:spPr bwMode="auto">
          <a:xfrm>
            <a:off x="2684066" y="5605810"/>
            <a:ext cx="5791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 dirty="0">
                <a:latin typeface="Arial Narrow" pitchFamily="34" charset="0"/>
              </a:rPr>
              <a:t>=  Conector de Fluxo de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- 0 - Apresentacao da Disciplina</Template>
  <TotalTime>9718</TotalTime>
  <Words>2299</Words>
  <Application>Microsoft Office PowerPoint</Application>
  <PresentationFormat>Apresentação na tela (4:3)</PresentationFormat>
  <Paragraphs>607</Paragraphs>
  <Slides>60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63" baseType="lpstr">
      <vt:lpstr>1_modelo_vf</vt:lpstr>
      <vt:lpstr>Documento</vt:lpstr>
      <vt:lpstr>Equation</vt:lpstr>
      <vt:lpstr>Introdução a Programação</vt:lpstr>
      <vt:lpstr>Conteúdo</vt:lpstr>
      <vt:lpstr>Contextualização</vt:lpstr>
      <vt:lpstr>Objetivos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Construindo algoritmos</vt:lpstr>
      <vt:lpstr>Construindo algoritmos</vt:lpstr>
      <vt:lpstr>Construindo algoritmos</vt:lpstr>
      <vt:lpstr>Construindo algoritmos</vt:lpstr>
      <vt:lpstr>Atividade 1</vt:lpstr>
      <vt:lpstr>Atividade 1 – Respostas</vt:lpstr>
      <vt:lpstr>Atividade 1 – Respostas</vt:lpstr>
      <vt:lpstr>Atividade 1 – Respostas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Linguagem Algorítmica</vt:lpstr>
      <vt:lpstr>Identificadores e Palavras Reservadas</vt:lpstr>
      <vt:lpstr>Nomes de Identificadores</vt:lpstr>
      <vt:lpstr>Atividade 2</vt:lpstr>
      <vt:lpstr>Atividade 2 - Respostas</vt:lpstr>
      <vt:lpstr>Tipos de Dados</vt:lpstr>
      <vt:lpstr>Atividade 3</vt:lpstr>
      <vt:lpstr>Atividade 3 - Respostas</vt:lpstr>
      <vt:lpstr>Constante e Variável </vt:lpstr>
      <vt:lpstr>Variável e Constante</vt:lpstr>
      <vt:lpstr>Variável e Constante</vt:lpstr>
      <vt:lpstr>Variável e Constante</vt:lpstr>
      <vt:lpstr>Variável e Constante</vt:lpstr>
      <vt:lpstr>Variável e Constante</vt:lpstr>
      <vt:lpstr>Atividade 4</vt:lpstr>
      <vt:lpstr>Expressões</vt:lpstr>
      <vt:lpstr>Expressões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Atividade 5</vt:lpstr>
      <vt:lpstr>Atividade 5</vt:lpstr>
      <vt:lpstr>Atividade 5</vt:lpstr>
      <vt:lpstr>TESTE DE MESA</vt:lpstr>
      <vt:lpstr>Bacharelado em Sistemas de Informação</vt:lpstr>
    </vt:vector>
  </TitlesOfParts>
  <Company>Universidade Federal de Pernambuco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FUNIJ – Programação I</dc:title>
  <dc:creator>Centro de Informática</dc:creator>
  <cp:lastModifiedBy>Marcelo</cp:lastModifiedBy>
  <cp:revision>412</cp:revision>
  <cp:lastPrinted>2003-02-06T20:43:47Z</cp:lastPrinted>
  <dcterms:created xsi:type="dcterms:W3CDTF">2002-01-30T14:05:29Z</dcterms:created>
  <dcterms:modified xsi:type="dcterms:W3CDTF">2012-03-20T20:16:31Z</dcterms:modified>
</cp:coreProperties>
</file>