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438" r:id="rId2"/>
    <p:sldId id="439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500" r:id="rId32"/>
    <p:sldId id="501" r:id="rId33"/>
    <p:sldId id="502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6" r:id="rId58"/>
    <p:sldId id="497" r:id="rId59"/>
    <p:sldId id="498" r:id="rId60"/>
    <p:sldId id="499" r:id="rId61"/>
    <p:sldId id="503" r:id="rId62"/>
    <p:sldId id="504" r:id="rId63"/>
  </p:sldIdLst>
  <p:sldSz cx="9144000" cy="6858000" type="screen4x3"/>
  <p:notesSz cx="6997700" cy="101346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na" initials="" lastIdx="1" clrIdx="0"/>
  <p:cmAuthor id="1" name="Marina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FF9933"/>
    <a:srgbClr val="FFCC00"/>
    <a:srgbClr val="FF9900"/>
    <a:srgbClr val="00CC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5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5.xml"/><Relationship Id="rId18" Type="http://schemas.openxmlformats.org/officeDocument/2006/relationships/slide" Target="slides/slide43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20.xml"/><Relationship Id="rId17" Type="http://schemas.openxmlformats.org/officeDocument/2006/relationships/slide" Target="slides/slide41.xml"/><Relationship Id="rId2" Type="http://schemas.openxmlformats.org/officeDocument/2006/relationships/slide" Target="slides/slide4.xml"/><Relationship Id="rId16" Type="http://schemas.openxmlformats.org/officeDocument/2006/relationships/slide" Target="slides/slide38.xml"/><Relationship Id="rId20" Type="http://schemas.openxmlformats.org/officeDocument/2006/relationships/slide" Target="slides/slide51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7.xml"/><Relationship Id="rId5" Type="http://schemas.openxmlformats.org/officeDocument/2006/relationships/slide" Target="slides/slide7.xml"/><Relationship Id="rId15" Type="http://schemas.openxmlformats.org/officeDocument/2006/relationships/slide" Target="slides/slide35.xml"/><Relationship Id="rId10" Type="http://schemas.openxmlformats.org/officeDocument/2006/relationships/slide" Target="slides/slide14.xml"/><Relationship Id="rId19" Type="http://schemas.openxmlformats.org/officeDocument/2006/relationships/slide" Target="slides/slide48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endParaRPr lang="pt-PT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fld id="{378CE75E-DC3B-406E-9318-36FBA8066D0E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58825"/>
            <a:ext cx="5065712" cy="379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14888"/>
            <a:ext cx="5127625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25013"/>
            <a:ext cx="30337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625013"/>
            <a:ext cx="30337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8B35601-A01D-4363-8CAD-736812EB875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57338-C8C1-4C5E-BD9F-D86EF0A8ECA5}" type="slidenum">
              <a:rPr lang="pt-BR"/>
              <a:pPr/>
              <a:t>4</a:t>
            </a:fld>
            <a:endParaRPr lang="pt-BR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05131-4840-4536-8CB9-568F4D80A6BD}" type="slidenum">
              <a:rPr lang="pt-BR"/>
              <a:pPr/>
              <a:t>38</a:t>
            </a:fld>
            <a:endParaRPr lang="pt-BR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97CAB-30E3-46E9-94A4-DCFBC819C164}" type="slidenum">
              <a:rPr lang="pt-BR"/>
              <a:pPr/>
              <a:t>39</a:t>
            </a:fld>
            <a:endParaRPr lang="pt-B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4E0EC-E37F-4870-9E98-725FEEBE287A}" type="slidenum">
              <a:rPr lang="pt-BR"/>
              <a:pPr/>
              <a:t>40</a:t>
            </a:fld>
            <a:endParaRPr lang="pt-BR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B4288-1D8E-4DCB-AF28-A965082D7F50}" type="slidenum">
              <a:rPr lang="pt-BR"/>
              <a:pPr/>
              <a:t>42</a:t>
            </a:fld>
            <a:endParaRPr lang="pt-BR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CD747-FBD7-4588-82F5-471D3BF2B788}" type="slidenum">
              <a:rPr lang="pt-BR"/>
              <a:pPr/>
              <a:t>47</a:t>
            </a:fld>
            <a:endParaRPr lang="pt-BR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2B98E-136C-400D-B8E4-65BB0449AF9B}" type="slidenum">
              <a:rPr lang="pt-BR"/>
              <a:pPr/>
              <a:t>49</a:t>
            </a:fld>
            <a:endParaRPr lang="pt-BR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C2EED-E716-4D7C-A194-93E7091CE050}" type="slidenum">
              <a:rPr lang="pt-BR"/>
              <a:pPr/>
              <a:t>50</a:t>
            </a:fld>
            <a:endParaRPr lang="pt-BR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3ED91-67A5-46D0-B1A5-7DBD489BECAF}" type="slidenum">
              <a:rPr lang="pt-BR"/>
              <a:pPr/>
              <a:t>6</a:t>
            </a:fld>
            <a:endParaRPr lang="pt-BR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AF4F2-E9C3-4FC6-B5D5-993EC2DD0AC3}" type="slidenum">
              <a:rPr lang="pt-BR"/>
              <a:pPr/>
              <a:t>10</a:t>
            </a:fld>
            <a:endParaRPr lang="pt-BR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A53A1-5607-43A3-837E-E6E91805B140}" type="slidenum">
              <a:rPr lang="pt-BR"/>
              <a:pPr/>
              <a:t>14</a:t>
            </a:fld>
            <a:endParaRPr lang="pt-BR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5573B-773F-4E84-85A2-D40B1F5C3628}" type="slidenum">
              <a:rPr lang="pt-BR"/>
              <a:pPr/>
              <a:t>15</a:t>
            </a:fld>
            <a:endParaRPr lang="pt-BR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07943-91B4-45D7-997B-D40A050FA613}" type="slidenum">
              <a:rPr lang="pt-BR"/>
              <a:pPr/>
              <a:t>16</a:t>
            </a:fld>
            <a:endParaRPr lang="pt-BR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CC763-4025-493C-80BC-13C7D9DB61B1}" type="slidenum">
              <a:rPr lang="pt-BR"/>
              <a:pPr/>
              <a:t>19</a:t>
            </a:fld>
            <a:endParaRPr lang="pt-BR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E39FD-695F-4002-8DD4-5287D89D1C8C}" type="slidenum">
              <a:rPr lang="pt-BR"/>
              <a:pPr/>
              <a:t>24</a:t>
            </a:fld>
            <a:endParaRPr lang="pt-BR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06E4B-998A-4BCE-B45D-7906AEF2029A}" type="slidenum">
              <a:rPr lang="pt-BR"/>
              <a:pPr/>
              <a:t>34</a:t>
            </a:fld>
            <a:endParaRPr lang="pt-BR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1FF2-A230-4ED4-8D39-78EEA80F13D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D9668-78EF-47B9-8681-913E3D8F26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9025" y="1773238"/>
            <a:ext cx="3921125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0AD14-B37F-4586-BC8F-98E0F78FFB8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BD755-3D34-453B-AFB5-6BA8FC6971F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26617-2F66-46C8-8D3A-D113C7CE6B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9F16E-A901-4DFE-ABBE-B4A8303A6E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890F9-F8CD-4C0E-9138-FF0513B236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03126-3418-425E-8EDD-0A34C7777E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73D67-49CC-421C-A18C-260641CE9D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3D933-2744-4E9B-B75C-91F2D44216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Documento_do_Microsoft_Office_Word_97_-_20035.doc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Estruturas de Dados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Robson Fidalgo 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BF91-B569-476D-B68E-BC8E6B3E2F0C}" type="slidenum">
              <a:rPr lang="pt-BR"/>
              <a:pPr/>
              <a:t>10</a:t>
            </a:fld>
            <a:endParaRPr lang="pt-BR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893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4" name="Oval 6"/>
          <p:cNvSpPr>
            <a:spLocks noChangeArrowheads="1"/>
          </p:cNvSpPr>
          <p:nvPr/>
        </p:nvSpPr>
        <p:spPr bwMode="auto">
          <a:xfrm>
            <a:off x="304800" y="1219200"/>
            <a:ext cx="8610600" cy="472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54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O que é estrutura de dados</a:t>
            </a:r>
          </a:p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UNIDIMENSIONAL?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FE399-1BD0-4D87-98D4-B1AB56755969}" type="slidenum">
              <a:rPr lang="pt-BR"/>
              <a:pPr/>
              <a:t>11</a:t>
            </a:fld>
            <a:endParaRPr lang="pt-BR"/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UNIDIMENSIONAL</a:t>
            </a:r>
          </a:p>
          <a:p>
            <a:pPr algn="ctr">
              <a:lnSpc>
                <a:spcPct val="7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90000"/>
              </a:lnSpc>
            </a:pPr>
            <a:r>
              <a:rPr lang="pt-BR" sz="5400" b="1">
                <a:solidFill>
                  <a:schemeClr val="bg1"/>
                </a:solidFill>
              </a:rPr>
              <a:t>CONJUNTO DE DADOS 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onde cada elemento é 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identificado por um 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único índice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947F8-12F2-43C7-BA05-DDB0AA47EFBA}" type="slidenum">
              <a:rPr lang="pt-BR"/>
              <a:pPr/>
              <a:t>12</a:t>
            </a:fld>
            <a:endParaRPr lang="pt-BR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6884" name="Oval 4"/>
          <p:cNvSpPr>
            <a:spLocks noChangeArrowheads="1"/>
          </p:cNvSpPr>
          <p:nvPr/>
        </p:nvSpPr>
        <p:spPr bwMode="auto">
          <a:xfrm>
            <a:off x="8382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1454150" y="1781175"/>
            <a:ext cx="2174378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/>
              <a:t>1. </a:t>
            </a:r>
            <a:r>
              <a:rPr lang="pt-BR" sz="3200" dirty="0" smtClean="0"/>
              <a:t>Jesus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2. </a:t>
            </a:r>
            <a:r>
              <a:rPr lang="pt-BR" sz="3200" dirty="0" smtClean="0"/>
              <a:t>Isaac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3. </a:t>
            </a:r>
            <a:r>
              <a:rPr lang="pt-BR" sz="3200" dirty="0" err="1" smtClean="0"/>
              <a:t>Jony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4. </a:t>
            </a:r>
            <a:r>
              <a:rPr lang="pt-BR" sz="3200" dirty="0" smtClean="0"/>
              <a:t>André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5. </a:t>
            </a:r>
            <a:r>
              <a:rPr lang="pt-BR" sz="3200" dirty="0" smtClean="0"/>
              <a:t>Caio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6. </a:t>
            </a:r>
            <a:r>
              <a:rPr lang="pt-BR" sz="3200" dirty="0" smtClean="0"/>
              <a:t>Leonildo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7. </a:t>
            </a:r>
            <a:r>
              <a:rPr lang="pt-BR" sz="3200" dirty="0" smtClean="0"/>
              <a:t>Rivelino</a:t>
            </a:r>
            <a:endParaRPr lang="pt-BR" sz="3200" dirty="0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1524000" y="1066800"/>
            <a:ext cx="1377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Alunos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370638" y="1790700"/>
            <a:ext cx="11017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/>
              <a:t>1. 23</a:t>
            </a:r>
          </a:p>
          <a:p>
            <a:pPr>
              <a:lnSpc>
                <a:spcPct val="130000"/>
              </a:lnSpc>
            </a:pPr>
            <a:r>
              <a:rPr lang="pt-BR" sz="3200"/>
              <a:t>2. 38</a:t>
            </a:r>
          </a:p>
          <a:p>
            <a:pPr>
              <a:lnSpc>
                <a:spcPct val="130000"/>
              </a:lnSpc>
            </a:pPr>
            <a:r>
              <a:rPr lang="pt-BR" sz="3200"/>
              <a:t>3. 47</a:t>
            </a:r>
          </a:p>
          <a:p>
            <a:pPr>
              <a:lnSpc>
                <a:spcPct val="130000"/>
              </a:lnSpc>
            </a:pPr>
            <a:r>
              <a:rPr lang="pt-BR" sz="3200"/>
              <a:t>4. 19</a:t>
            </a:r>
          </a:p>
          <a:p>
            <a:pPr>
              <a:lnSpc>
                <a:spcPct val="130000"/>
              </a:lnSpc>
            </a:pPr>
            <a:r>
              <a:rPr lang="pt-BR" sz="3200"/>
              <a:t>5. 26</a:t>
            </a:r>
          </a:p>
          <a:p>
            <a:pPr>
              <a:lnSpc>
                <a:spcPct val="130000"/>
              </a:lnSpc>
            </a:pPr>
            <a:r>
              <a:rPr lang="pt-BR" sz="3200"/>
              <a:t>6. 52</a:t>
            </a:r>
          </a:p>
          <a:p>
            <a:pPr>
              <a:lnSpc>
                <a:spcPct val="130000"/>
              </a:lnSpc>
            </a:pPr>
            <a:r>
              <a:rPr lang="pt-BR" sz="3200"/>
              <a:t>7. 29</a:t>
            </a:r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6224588" y="1066800"/>
            <a:ext cx="1395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Idades</a:t>
            </a:r>
          </a:p>
        </p:txBody>
      </p:sp>
      <p:sp>
        <p:nvSpPr>
          <p:cNvPr id="506890" name="Oval 10"/>
          <p:cNvSpPr>
            <a:spLocks noChangeArrowheads="1"/>
          </p:cNvSpPr>
          <p:nvPr/>
        </p:nvSpPr>
        <p:spPr bwMode="auto">
          <a:xfrm>
            <a:off x="55626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6400800" y="1828800"/>
            <a:ext cx="457200" cy="457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2" name="Rectangle 12"/>
          <p:cNvSpPr>
            <a:spLocks noChangeArrowheads="1"/>
          </p:cNvSpPr>
          <p:nvPr/>
        </p:nvSpPr>
        <p:spPr bwMode="auto">
          <a:xfrm>
            <a:off x="1447800" y="1790700"/>
            <a:ext cx="457200" cy="457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3716338" y="1524000"/>
            <a:ext cx="146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3300"/>
                </a:solidFill>
              </a:rPr>
              <a:t>Índices</a:t>
            </a:r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 flipH="1">
            <a:off x="1905000" y="1828800"/>
            <a:ext cx="1828800" cy="7620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>
            <a:off x="5105400" y="1828800"/>
            <a:ext cx="1219200" cy="15240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235F-C1E4-4F8A-B59C-0D3E22EDF03A}" type="slidenum">
              <a:rPr lang="pt-BR"/>
              <a:pPr/>
              <a:t>13</a:t>
            </a:fld>
            <a:endParaRPr lang="pt-BR"/>
          </a:p>
        </p:txBody>
      </p:sp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1000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UNIDIMENSIONAL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VETOR em Computação 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E5C6-C5EA-4489-A6CF-9E86E2AB2193}" type="slidenum">
              <a:rPr lang="pt-BR"/>
              <a:pPr/>
              <a:t>14</a:t>
            </a:fld>
            <a:endParaRPr lang="pt-BR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483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483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483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4838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000" dirty="0">
                <a:solidFill>
                  <a:schemeClr val="bg1"/>
                </a:solidFill>
              </a:rPr>
              <a:t> Qual o nome e a idade 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do Aluno </a:t>
            </a:r>
            <a:r>
              <a:rPr lang="pt-BR" sz="6000" dirty="0" smtClean="0">
                <a:solidFill>
                  <a:schemeClr val="bg1"/>
                </a:solidFill>
              </a:rPr>
              <a:t>2?</a:t>
            </a:r>
            <a:endParaRPr lang="pt-BR" sz="6000" dirty="0">
              <a:solidFill>
                <a:schemeClr val="bg1"/>
              </a:solidFill>
            </a:endParaRPr>
          </a:p>
          <a:p>
            <a:pPr algn="ctr">
              <a:lnSpc>
                <a:spcPct val="40000"/>
              </a:lnSpc>
            </a:pPr>
            <a:endParaRPr lang="pt-BR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0ED2-AF6F-41D0-B502-F21B7F063E50}" type="slidenum">
              <a:rPr lang="pt-BR"/>
              <a:pPr/>
              <a:t>15</a:t>
            </a:fld>
            <a:endParaRPr lang="pt-BR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531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531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531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5318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8000" dirty="0" smtClean="0">
                <a:solidFill>
                  <a:schemeClr val="bg1"/>
                </a:solidFill>
              </a:rPr>
              <a:t>Isaac, 38!</a:t>
            </a:r>
            <a:endParaRPr lang="pt-BR" sz="8000" dirty="0">
              <a:solidFill>
                <a:schemeClr val="bg1"/>
              </a:solidFill>
            </a:endParaRPr>
          </a:p>
          <a:p>
            <a:pPr algn="ctr">
              <a:lnSpc>
                <a:spcPct val="40000"/>
              </a:lnSpc>
            </a:pP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CC72-89D6-41F5-8282-BD5180101E4A}" type="slidenum">
              <a:rPr lang="pt-BR"/>
              <a:pPr/>
              <a:t>16</a:t>
            </a:fld>
            <a:endParaRPr lang="pt-BR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2003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04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05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06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600">
                <a:solidFill>
                  <a:schemeClr val="bg1"/>
                </a:solidFill>
              </a:rPr>
              <a:t>Como isso funciona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 Computador?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52E79-E69D-4D54-8576-2198225A2038}" type="slidenum">
              <a:rPr lang="pt-BR"/>
              <a:pPr/>
              <a:t>17</a:t>
            </a:fld>
            <a:endParaRPr lang="pt-BR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687388" y="15430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1303338" y="1717675"/>
            <a:ext cx="2174378" cy="44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 smtClean="0"/>
              <a:t>1. Jesus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2. Isaac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3. </a:t>
            </a:r>
            <a:r>
              <a:rPr lang="pt-BR" sz="3200" dirty="0" err="1" smtClean="0"/>
              <a:t>Jony</a:t>
            </a:r>
            <a:endParaRPr lang="pt-BR" sz="3200" dirty="0" smtClean="0"/>
          </a:p>
          <a:p>
            <a:pPr>
              <a:lnSpc>
                <a:spcPct val="130000"/>
              </a:lnSpc>
            </a:pPr>
            <a:r>
              <a:rPr lang="pt-BR" sz="3200" dirty="0" smtClean="0"/>
              <a:t>4. André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5. Caio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6. Leonildo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7. Rivelino</a:t>
            </a:r>
            <a:endParaRPr lang="pt-BR" sz="3200" dirty="0"/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1495425" y="1003300"/>
            <a:ext cx="119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Aluno</a:t>
            </a:r>
          </a:p>
        </p:txBody>
      </p:sp>
      <p:graphicFrame>
        <p:nvGraphicFramePr>
          <p:cNvPr id="515084" name="Object 12"/>
          <p:cNvGraphicFramePr>
            <a:graphicFrameLocks noChangeAspect="1"/>
          </p:cNvGraphicFramePr>
          <p:nvPr/>
        </p:nvGraphicFramePr>
        <p:xfrm>
          <a:off x="5940152" y="2141091"/>
          <a:ext cx="2268538" cy="4240237"/>
        </p:xfrm>
        <a:graphic>
          <a:graphicData uri="http://schemas.openxmlformats.org/presentationml/2006/ole">
            <p:oleObj spid="_x0000_s467970" name="Document" r:id="rId3" imgW="5587299" imgH="1815995" progId="Word.Document.8">
              <p:embed/>
            </p:oleObj>
          </a:graphicData>
        </a:graphic>
      </p:graphicFrame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5699125" y="927100"/>
            <a:ext cx="1725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3200" dirty="0"/>
              <a:t>Memória</a:t>
            </a:r>
            <a:br>
              <a:rPr lang="pt-BR" sz="3200" dirty="0"/>
            </a:br>
            <a:r>
              <a:rPr lang="pt-BR" sz="3200" dirty="0"/>
              <a:t>RAM</a:t>
            </a:r>
          </a:p>
        </p:txBody>
      </p:sp>
      <p:sp>
        <p:nvSpPr>
          <p:cNvPr id="515086" name="Rectangle 14"/>
          <p:cNvSpPr>
            <a:spLocks noChangeArrowheads="1"/>
          </p:cNvSpPr>
          <p:nvPr/>
        </p:nvSpPr>
        <p:spPr bwMode="auto">
          <a:xfrm>
            <a:off x="5183188" y="2598738"/>
            <a:ext cx="762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[1]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[2]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[3]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[4]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[5]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[6]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[7]</a:t>
            </a:r>
          </a:p>
        </p:txBody>
      </p:sp>
      <p:sp>
        <p:nvSpPr>
          <p:cNvPr id="515087" name="AutoShape 15"/>
          <p:cNvSpPr>
            <a:spLocks/>
          </p:cNvSpPr>
          <p:nvPr/>
        </p:nvSpPr>
        <p:spPr bwMode="auto">
          <a:xfrm>
            <a:off x="5030788" y="25273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88" name="Rectangle 16"/>
          <p:cNvSpPr>
            <a:spLocks noChangeArrowheads="1"/>
          </p:cNvSpPr>
          <p:nvPr/>
        </p:nvSpPr>
        <p:spPr bwMode="auto">
          <a:xfrm rot="-5400000">
            <a:off x="3298826" y="3716337"/>
            <a:ext cx="2355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Índices</a:t>
            </a:r>
            <a:br>
              <a:rPr lang="pt-BR" sz="2400"/>
            </a:br>
            <a:r>
              <a:rPr lang="pt-BR" sz="2400"/>
              <a:t>Unidimensionais</a:t>
            </a:r>
          </a:p>
        </p:txBody>
      </p:sp>
      <p:sp>
        <p:nvSpPr>
          <p:cNvPr id="515092" name="AutoShape 20"/>
          <p:cNvSpPr>
            <a:spLocks/>
          </p:cNvSpPr>
          <p:nvPr/>
        </p:nvSpPr>
        <p:spPr bwMode="auto">
          <a:xfrm flipH="1" flipV="1">
            <a:off x="7545388" y="25273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93" name="Rectangle 21"/>
          <p:cNvSpPr>
            <a:spLocks noChangeArrowheads="1"/>
          </p:cNvSpPr>
          <p:nvPr/>
        </p:nvSpPr>
        <p:spPr bwMode="auto">
          <a:xfrm rot="5400000" flipH="1">
            <a:off x="6738144" y="3702844"/>
            <a:ext cx="2770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Estrutura de Dados</a:t>
            </a:r>
          </a:p>
          <a:p>
            <a:pPr algn="ctr"/>
            <a:r>
              <a:rPr lang="pt-BR" sz="2400"/>
              <a:t>Alunos</a:t>
            </a:r>
          </a:p>
        </p:txBody>
      </p:sp>
      <p:sp>
        <p:nvSpPr>
          <p:cNvPr id="515094" name="Line 22"/>
          <p:cNvSpPr>
            <a:spLocks noChangeShapeType="1"/>
          </p:cNvSpPr>
          <p:nvPr/>
        </p:nvSpPr>
        <p:spPr bwMode="auto">
          <a:xfrm>
            <a:off x="3962400" y="15367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15095" name="Rectangle 23"/>
          <p:cNvSpPr>
            <a:spLocks noChangeArrowheads="1"/>
          </p:cNvSpPr>
          <p:nvPr/>
        </p:nvSpPr>
        <p:spPr bwMode="auto">
          <a:xfrm>
            <a:off x="5280025" y="6172200"/>
            <a:ext cx="279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/>
              <a:t>Alunos[5] = José</a:t>
            </a:r>
          </a:p>
        </p:txBody>
      </p:sp>
      <p:sp>
        <p:nvSpPr>
          <p:cNvPr id="515096" name="Rectangle 24"/>
          <p:cNvSpPr>
            <a:spLocks noChangeArrowheads="1"/>
          </p:cNvSpPr>
          <p:nvPr/>
        </p:nvSpPr>
        <p:spPr bwMode="auto">
          <a:xfrm>
            <a:off x="1143000" y="4457700"/>
            <a:ext cx="17526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97" name="Rectangle 25"/>
          <p:cNvSpPr>
            <a:spLocks noChangeArrowheads="1"/>
          </p:cNvSpPr>
          <p:nvPr/>
        </p:nvSpPr>
        <p:spPr bwMode="auto">
          <a:xfrm>
            <a:off x="5232400" y="4279900"/>
            <a:ext cx="21717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5181600" y="6172200"/>
            <a:ext cx="29210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4DC4E-A653-45B8-915D-8939FDC680EC}" type="slidenum">
              <a:rPr lang="pt-BR"/>
              <a:pPr/>
              <a:t>18</a:t>
            </a:fld>
            <a:endParaRPr lang="pt-BR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699125" y="990600"/>
            <a:ext cx="1725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3200"/>
              <a:t>Memória</a:t>
            </a:r>
            <a:br>
              <a:rPr lang="pt-BR" sz="3200"/>
            </a:br>
            <a:r>
              <a:rPr lang="pt-BR" sz="3200"/>
              <a:t>RAM</a:t>
            </a: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5183188" y="2662238"/>
            <a:ext cx="762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[1]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[2]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[3]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[4]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[5]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[6]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[7]</a:t>
            </a:r>
          </a:p>
        </p:txBody>
      </p:sp>
      <p:sp>
        <p:nvSpPr>
          <p:cNvPr id="517130" name="AutoShape 10"/>
          <p:cNvSpPr>
            <a:spLocks/>
          </p:cNvSpPr>
          <p:nvPr/>
        </p:nvSpPr>
        <p:spPr bwMode="auto">
          <a:xfrm>
            <a:off x="5030788" y="25908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 rot="-5400000">
            <a:off x="3298826" y="3779837"/>
            <a:ext cx="2355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Índices</a:t>
            </a:r>
            <a:br>
              <a:rPr lang="pt-BR" sz="2400"/>
            </a:br>
            <a:r>
              <a:rPr lang="pt-BR" sz="2400"/>
              <a:t>Unidimensionais</a:t>
            </a:r>
          </a:p>
        </p:txBody>
      </p:sp>
      <p:sp>
        <p:nvSpPr>
          <p:cNvPr id="517132" name="AutoShape 12"/>
          <p:cNvSpPr>
            <a:spLocks/>
          </p:cNvSpPr>
          <p:nvPr/>
        </p:nvSpPr>
        <p:spPr bwMode="auto">
          <a:xfrm flipH="1" flipV="1">
            <a:off x="7545388" y="25908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33" name="Rectangle 13"/>
          <p:cNvSpPr>
            <a:spLocks noChangeArrowheads="1"/>
          </p:cNvSpPr>
          <p:nvPr/>
        </p:nvSpPr>
        <p:spPr bwMode="auto">
          <a:xfrm rot="5400000" flipH="1">
            <a:off x="6738144" y="3766344"/>
            <a:ext cx="2770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Estrutura de Dados</a:t>
            </a:r>
          </a:p>
          <a:p>
            <a:pPr algn="ctr"/>
            <a:r>
              <a:rPr lang="pt-BR" sz="2400"/>
              <a:t>Idades</a:t>
            </a:r>
          </a:p>
        </p:txBody>
      </p:sp>
      <p:sp>
        <p:nvSpPr>
          <p:cNvPr id="517135" name="Rectangle 15"/>
          <p:cNvSpPr>
            <a:spLocks noChangeArrowheads="1"/>
          </p:cNvSpPr>
          <p:nvPr/>
        </p:nvSpPr>
        <p:spPr bwMode="auto">
          <a:xfrm>
            <a:off x="5327650" y="61722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/>
              <a:t>Idades[5] = 26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1493838" y="1790700"/>
            <a:ext cx="11017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/>
              <a:t>1. 23</a:t>
            </a:r>
          </a:p>
          <a:p>
            <a:pPr>
              <a:lnSpc>
                <a:spcPct val="130000"/>
              </a:lnSpc>
            </a:pPr>
            <a:r>
              <a:rPr lang="pt-BR" sz="3200"/>
              <a:t>2. 38</a:t>
            </a:r>
          </a:p>
          <a:p>
            <a:pPr>
              <a:lnSpc>
                <a:spcPct val="130000"/>
              </a:lnSpc>
            </a:pPr>
            <a:r>
              <a:rPr lang="pt-BR" sz="3200"/>
              <a:t>3. 47</a:t>
            </a:r>
          </a:p>
          <a:p>
            <a:pPr>
              <a:lnSpc>
                <a:spcPct val="130000"/>
              </a:lnSpc>
            </a:pPr>
            <a:r>
              <a:rPr lang="pt-BR" sz="3200"/>
              <a:t>4. 19</a:t>
            </a:r>
          </a:p>
          <a:p>
            <a:pPr>
              <a:lnSpc>
                <a:spcPct val="130000"/>
              </a:lnSpc>
            </a:pPr>
            <a:r>
              <a:rPr lang="pt-BR" sz="3200"/>
              <a:t>5. 26</a:t>
            </a:r>
          </a:p>
          <a:p>
            <a:pPr>
              <a:lnSpc>
                <a:spcPct val="130000"/>
              </a:lnSpc>
            </a:pPr>
            <a:r>
              <a:rPr lang="pt-BR" sz="3200"/>
              <a:t>6. 52</a:t>
            </a:r>
          </a:p>
          <a:p>
            <a:pPr>
              <a:lnSpc>
                <a:spcPct val="130000"/>
              </a:lnSpc>
            </a:pPr>
            <a:r>
              <a:rPr lang="pt-BR" sz="3200"/>
              <a:t>7. 29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1447800" y="1066800"/>
            <a:ext cx="139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Idades</a:t>
            </a:r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6858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0" name="Line 20"/>
          <p:cNvSpPr>
            <a:spLocks noChangeShapeType="1"/>
          </p:cNvSpPr>
          <p:nvPr/>
        </p:nvSpPr>
        <p:spPr bwMode="auto">
          <a:xfrm>
            <a:off x="3962400" y="1600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aphicFrame>
        <p:nvGraphicFramePr>
          <p:cNvPr id="517141" name="Object 21"/>
          <p:cNvGraphicFramePr>
            <a:graphicFrameLocks noChangeAspect="1"/>
          </p:cNvGraphicFramePr>
          <p:nvPr/>
        </p:nvGraphicFramePr>
        <p:xfrm>
          <a:off x="5905500" y="2159000"/>
          <a:ext cx="1854200" cy="4419600"/>
        </p:xfrm>
        <a:graphic>
          <a:graphicData uri="http://schemas.openxmlformats.org/presentationml/2006/ole">
            <p:oleObj spid="_x0000_s468994" name="Documento" r:id="rId3" imgW="5581800" imgH="1816200" progId="Word.Document.8">
              <p:embed/>
            </p:oleObj>
          </a:graphicData>
        </a:graphic>
      </p:graphicFrame>
      <p:sp>
        <p:nvSpPr>
          <p:cNvPr id="517142" name="Rectangle 22"/>
          <p:cNvSpPr>
            <a:spLocks noChangeArrowheads="1"/>
          </p:cNvSpPr>
          <p:nvPr/>
        </p:nvSpPr>
        <p:spPr bwMode="auto">
          <a:xfrm>
            <a:off x="1143000" y="4546600"/>
            <a:ext cx="17526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3" name="Rectangle 23"/>
          <p:cNvSpPr>
            <a:spLocks noChangeArrowheads="1"/>
          </p:cNvSpPr>
          <p:nvPr/>
        </p:nvSpPr>
        <p:spPr bwMode="auto">
          <a:xfrm>
            <a:off x="5232400" y="4368800"/>
            <a:ext cx="21717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4" name="Rectangle 24"/>
          <p:cNvSpPr>
            <a:spLocks noChangeArrowheads="1"/>
          </p:cNvSpPr>
          <p:nvPr/>
        </p:nvSpPr>
        <p:spPr bwMode="auto">
          <a:xfrm>
            <a:off x="5257800" y="6197600"/>
            <a:ext cx="26797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439D4-3718-40D8-A883-923032C3B9BC}" type="slidenum">
              <a:rPr lang="pt-BR"/>
              <a:pPr/>
              <a:t>19</a:t>
            </a:fld>
            <a:endParaRPr lang="pt-BR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81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81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600">
                <a:solidFill>
                  <a:schemeClr val="bg1"/>
                </a:solidFill>
              </a:rPr>
              <a:t>Como se faz isso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 Algoritmo?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</a:t>
            </a:r>
            <a:endParaRPr lang="pt-BR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Estruturas de Dados Homogêneas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Estruturas de Dados Homogêneas Unidimensionais</a:t>
            </a:r>
          </a:p>
          <a:p>
            <a:pPr lvl="1"/>
            <a:r>
              <a:rPr lang="pt-BR" dirty="0" smtClean="0"/>
              <a:t>Estruturas de Dados Homogêneas Multidimensionais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9097-F55B-4F48-908C-6C43DB2352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A39D-BBC4-4999-9396-793957019ADA}" type="slidenum">
              <a:rPr lang="pt-BR"/>
              <a:pPr/>
              <a:t>20</a:t>
            </a:fld>
            <a:endParaRPr lang="pt-BR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17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 dirty="0">
                <a:cs typeface="Times New Roman" pitchFamily="18" charset="0"/>
              </a:rPr>
              <a:t>Faça um algoritmo para ler o nome e a idade de 7 Alunos</a:t>
            </a:r>
            <a:endParaRPr lang="pt-BR" sz="2200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ExemploEstruturaUnidimensional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N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7;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da constante N com o valor 7}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nomes: vetor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[1..N] de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Caracter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 smtClean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de vetor de caracteres}</a:t>
            </a:r>
            <a:endParaRPr lang="pt-BR" sz="2200" b="1" dirty="0" smtClean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idades :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vetor [1..N] de Inteiro; </a:t>
            </a:r>
            <a:r>
              <a:rPr lang="pt-BR" sz="2200" b="1" dirty="0" smtClean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de vetor de inteiro}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i:Inteiro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da variável contadora do laço para}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N faça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{Laço para ler os 7 nomes e idades dos Alunos}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Escreva (“Informe nome e idade do Aluno ” </a:t>
            </a:r>
            <a:r>
              <a:rPr lang="pt-BR" sz="2000" b="1" dirty="0">
                <a:latin typeface="Arial Narrow" pitchFamily="34" charset="0"/>
                <a:cs typeface="Courier New" pitchFamily="49" charset="0"/>
              </a:rPr>
              <a:t>, i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Leia (nomes[i], idades[i]);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Escreva (nomes[5], idades[5]);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{escreve o nome e idade do funcionário 5}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33284-F3EB-4BC7-95B9-5F087FF17A16}" type="slidenum">
              <a:rPr lang="pt-BR"/>
              <a:pPr/>
              <a:t>21</a:t>
            </a:fld>
            <a:endParaRPr lang="pt-BR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cs typeface="Times New Roman" pitchFamily="18" charset="0"/>
              </a:rPr>
              <a:t>Declaração de vetores</a:t>
            </a:r>
          </a:p>
          <a:p>
            <a:pPr algn="just"/>
            <a:r>
              <a:rPr lang="pt-BR" dirty="0">
                <a:cs typeface="Times New Roman" pitchFamily="18" charset="0"/>
              </a:rPr>
              <a:t>Sintaxe:</a:t>
            </a:r>
          </a:p>
          <a:p>
            <a:pPr algn="just">
              <a:lnSpc>
                <a:spcPct val="0"/>
              </a:lnSpc>
            </a:pPr>
            <a:endParaRPr lang="pt-BR" dirty="0">
              <a:cs typeface="Times New Roman" pitchFamily="18" charset="0"/>
            </a:endParaRPr>
          </a:p>
          <a:p>
            <a:pPr lvl="2" algn="just">
              <a:lnSpc>
                <a:spcPct val="30000"/>
              </a:lnSpc>
              <a:buFont typeface="Wingdings" pitchFamily="2" charset="2"/>
              <a:buNone/>
            </a:pPr>
            <a:endParaRPr lang="pt-BR" sz="2200" dirty="0">
              <a:latin typeface="Arial Narrow" pitchFamily="34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None/>
            </a:pPr>
            <a:r>
              <a:rPr lang="pt-BR" sz="2200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da variável do tipo vetor}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lista-de-variáveis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 : vetor "["&lt;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lista-de-intervalos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&gt;"]" de 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tipo-de-dado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 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ONDE</a:t>
            </a:r>
            <a:r>
              <a:rPr lang="pt-BR" sz="2200" dirty="0">
                <a:latin typeface="Arial Narrow" pitchFamily="34" charset="0"/>
                <a:cs typeface="Times New Roman" pitchFamily="18" charset="0"/>
              </a:rPr>
              <a:t>: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lista-de-variáveis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&gt;, os nomes das variáveis estão separados por vírgulas. 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lista-de-intervalos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&gt;, o intervalo é separado por pontos, e têm a seguinte sintaxe: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&lt;valor-inicial&gt; .. &lt;valor-final&gt; </a:t>
            </a:r>
          </a:p>
          <a:p>
            <a:pPr lvl="2" algn="just">
              <a:buFont typeface="Wingdings" pitchFamily="2" charset="2"/>
              <a:buNone/>
            </a:pPr>
            <a:endParaRPr lang="pt-BR" sz="2200" dirty="0" smtClean="0">
              <a:latin typeface="Arial Narrow" pitchFamily="34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vetor </a:t>
            </a:r>
            <a:r>
              <a:rPr lang="pt-BR" sz="2200" dirty="0">
                <a:latin typeface="Arial Narrow" pitchFamily="34" charset="0"/>
                <a:cs typeface="Times New Roman" pitchFamily="18" charset="0"/>
              </a:rPr>
              <a:t>= palavra reservada para indicar que o tipo criado é um vetor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>
                <a:latin typeface="Arial Narrow" pitchFamily="34" charset="0"/>
                <a:cs typeface="Times New Roman" pitchFamily="18" charset="0"/>
              </a:rPr>
              <a:t>início/fim = índices iniciais e finais do vetor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5582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dados Unidimensional</a:t>
            </a:r>
            <a:endParaRPr lang="pt-BR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Declaração de vetores</a:t>
            </a:r>
          </a:p>
          <a:p>
            <a:r>
              <a:rPr lang="pt-BR" sz="2800" dirty="0" smtClean="0"/>
              <a:t>Semântica: </a:t>
            </a:r>
          </a:p>
          <a:p>
            <a:pPr lvl="1"/>
            <a:r>
              <a:rPr lang="pt-BR" sz="2400" dirty="0" smtClean="0"/>
              <a:t>São estruturas de dados homogêneas unidimensionais que permitem agrupar diversas informações dentro de uma variável </a:t>
            </a:r>
          </a:p>
          <a:p>
            <a:pPr lvl="1"/>
            <a:r>
              <a:rPr lang="pt-BR" sz="2400" dirty="0" smtClean="0"/>
              <a:t>Estas correspondem a um grupo de posições </a:t>
            </a:r>
            <a:r>
              <a:rPr lang="pt-BR" sz="2400" dirty="0" smtClean="0">
                <a:solidFill>
                  <a:srgbClr val="FF0000"/>
                </a:solidFill>
              </a:rPr>
              <a:t>contínuas na memória</a:t>
            </a:r>
            <a:r>
              <a:rPr lang="pt-BR" sz="2400" dirty="0" smtClean="0"/>
              <a:t> que possuem o </a:t>
            </a:r>
            <a:r>
              <a:rPr lang="pt-BR" sz="2400" dirty="0" smtClean="0">
                <a:solidFill>
                  <a:srgbClr val="FF0000"/>
                </a:solidFill>
              </a:rPr>
              <a:t>mesmo nome</a:t>
            </a:r>
            <a:r>
              <a:rPr lang="pt-BR" sz="2400" dirty="0" smtClean="0"/>
              <a:t> e o mesmo </a:t>
            </a:r>
            <a:r>
              <a:rPr lang="pt-BR" sz="2400" dirty="0" smtClean="0">
                <a:solidFill>
                  <a:srgbClr val="FF0000"/>
                </a:solidFill>
              </a:rPr>
              <a:t>tipo de dado </a:t>
            </a:r>
            <a:r>
              <a:rPr lang="pt-BR" sz="2400" dirty="0" smtClean="0"/>
              <a:t>e são acessadas por um ÚNICO índice</a:t>
            </a:r>
          </a:p>
          <a:p>
            <a:pPr lvl="1"/>
            <a:r>
              <a:rPr lang="pt-BR" sz="2400" dirty="0" smtClean="0"/>
              <a:t>Seu tamanho é definido por constantes inteiras e positivas e a </a:t>
            </a:r>
            <a:r>
              <a:rPr lang="pt-BR" sz="2400" dirty="0" smtClean="0">
                <a:solidFill>
                  <a:srgbClr val="FF0000"/>
                </a:solidFill>
              </a:rPr>
              <a:t>definição </a:t>
            </a:r>
            <a:r>
              <a:rPr lang="pt-BR" sz="2400" dirty="0" smtClean="0"/>
              <a:t>do seu </a:t>
            </a:r>
            <a:r>
              <a:rPr lang="pt-BR" sz="2400" dirty="0" smtClean="0">
                <a:solidFill>
                  <a:srgbClr val="FF0000"/>
                </a:solidFill>
              </a:rPr>
              <a:t>nome</a:t>
            </a:r>
            <a:r>
              <a:rPr lang="pt-BR" sz="2400" dirty="0" smtClean="0"/>
              <a:t> segue as </a:t>
            </a:r>
            <a:r>
              <a:rPr lang="pt-BR" sz="2400" dirty="0" smtClean="0">
                <a:solidFill>
                  <a:srgbClr val="FF0000"/>
                </a:solidFill>
              </a:rPr>
              <a:t>mesmas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regras</a:t>
            </a:r>
            <a:r>
              <a:rPr lang="pt-BR" sz="2400" dirty="0" smtClean="0"/>
              <a:t> aplicadas para identificadores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AE01-145E-47DE-8C9F-CB22D0F50DA6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42FE-30BF-41E4-9607-06D0B6676CE9}" type="slidenum">
              <a:rPr lang="pt-BR"/>
              <a:pPr/>
              <a:t>23</a:t>
            </a:fld>
            <a:endParaRPr lang="pt-BR"/>
          </a:p>
        </p:txBody>
      </p:sp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76200" y="2133600"/>
            <a:ext cx="87630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Os vetores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3400" b="1" u="sng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nomes</a:t>
            </a: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e </a:t>
            </a:r>
            <a:r>
              <a:rPr lang="pt-BR" sz="3400" b="1" u="sng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idades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têm 7 posições cada. Isto é, cada um equivale </a:t>
            </a:r>
            <a:b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 7 variáveis de mesmo nome, só distinguíveis pelos seus índices. Ou seja, os dois vetores juntos equivalem a criar 14 variáveis, só que é menos trabalhoso!</a:t>
            </a:r>
            <a:r>
              <a:rPr lang="pt-BR" sz="340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036888" y="1447800"/>
            <a:ext cx="3071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1DCE1-77F8-483D-BDCE-D7D0311D5651}" type="slidenum">
              <a:rPr lang="pt-BR"/>
              <a:pPr/>
              <a:t>24</a:t>
            </a:fld>
            <a:endParaRPr lang="pt-B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121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122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122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122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E se aumentar de 7 para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700 Alunos?</a:t>
            </a:r>
          </a:p>
          <a:p>
            <a:pPr algn="ctr">
              <a:lnSpc>
                <a:spcPct val="40000"/>
              </a:lnSpc>
            </a:pPr>
            <a:endParaRPr lang="pt-B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3E5B-6638-4116-A7B0-BAEF6A1EB837}" type="slidenum">
              <a:rPr lang="pt-BR"/>
              <a:pPr/>
              <a:t>25</a:t>
            </a:fld>
            <a:endParaRPr lang="pt-BR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</a:pPr>
            <a:endParaRPr lang="pt-BR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ExemploEstruturaUnidimensional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N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30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700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{é só alterar o valor da constante, que N muda automaticamente!}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nomes :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vetor [1..N] de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Caracter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Idades: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vetor [1..N] de Inteiro;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i:Inteiro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N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faça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Escreva (“Informe nome e idade do funcionário ”, i);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Leia (nomes[i], idades[i]);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Escreva (nomes[5], idades[5]);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8F3D7-F4C6-47E7-97F2-0CDC5B7FBB23}" type="slidenum">
              <a:rPr lang="pt-BR"/>
              <a:pPr/>
              <a:t>26</a:t>
            </a:fld>
            <a:endParaRPr lang="pt-BR"/>
          </a:p>
        </p:txBody>
      </p:sp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76200" y="2133600"/>
            <a:ext cx="8763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Resolver o problema anterior sem vetores implicaria no árduo trabalho de ter que declarar e manipular 700 variáveis!</a:t>
            </a:r>
          </a:p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Por isso, a solução de certos problemas só é viável usando estruturas de dados!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3036888" y="1447800"/>
            <a:ext cx="3071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108C2-FEC6-4646-85B6-29BC7D320393}" type="slidenum">
              <a:rPr lang="pt-BR"/>
              <a:pPr/>
              <a:t>27</a:t>
            </a:fld>
            <a:endParaRPr lang="pt-BR"/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32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-76200" y="2351088"/>
            <a:ext cx="9067800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Não é possível operar com todos os elementos do vetor de uma só vez. </a:t>
            </a:r>
            <a:b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Por isso, o correto é acessar cada um de seus elementos isoladamente.</a:t>
            </a:r>
          </a:p>
          <a:p>
            <a:pPr lvl="1" algn="ctr">
              <a:lnSpc>
                <a:spcPct val="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000">
              <a:solidFill>
                <a:srgbClr val="FF33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4933-4AEC-4C58-8C81-6132176498E7}" type="slidenum">
              <a:rPr lang="pt-BR"/>
              <a:pPr/>
              <a:t>28</a:t>
            </a:fld>
            <a:endParaRPr lang="pt-BR"/>
          </a:p>
        </p:txBody>
      </p:sp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64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-76200" y="2555875"/>
            <a:ext cx="90678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 acesso a cada elemento de um </a:t>
            </a:r>
            <a:b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vetor é feito pela manipulação do seu índice entre </a:t>
            </a:r>
            <a:r>
              <a:rPr lang="pt-BR" sz="380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[</a:t>
            </a: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colchetes</a:t>
            </a:r>
            <a:r>
              <a:rPr lang="pt-BR" sz="380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]</a:t>
            </a: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!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9CA75-B22E-425D-8473-CDBD59ED8F79}" type="slidenum">
              <a:rPr lang="pt-BR"/>
              <a:pPr/>
              <a:t>29</a:t>
            </a:fld>
            <a:endParaRPr lang="pt-BR"/>
          </a:p>
        </p:txBody>
      </p:sp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76200" y="2220913"/>
            <a:ext cx="8763000" cy="56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nomes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[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5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]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 “José”;</a:t>
            </a:r>
            <a:endParaRPr lang="pt-BR" sz="3400" b="1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lvl="1">
              <a:lnSpc>
                <a:spcPct val="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 . 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Escreva(nomes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[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5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]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. . 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1 até 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N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 faça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	soma 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 soma + 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idades</a:t>
            </a:r>
            <a:r>
              <a:rPr lang="pt-BR" sz="34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[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i</a:t>
            </a:r>
            <a:r>
              <a:rPr lang="pt-BR" sz="34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]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;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40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40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588CF-0801-4525-AA3E-ED8B6B2C6A02}" type="slidenum">
              <a:rPr lang="pt-BR"/>
              <a:pPr/>
              <a:t>3</a:t>
            </a:fld>
            <a:endParaRPr lang="pt-BR"/>
          </a:p>
        </p:txBody>
      </p:sp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Iniciando . . .</a:t>
            </a:r>
          </a:p>
        </p:txBody>
      </p:sp>
      <p:pic>
        <p:nvPicPr>
          <p:cNvPr id="440323" name="Picture 1027" descr="http://annenblog.typepad.com/photos/uncategorized/start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143000"/>
            <a:ext cx="9144000" cy="542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AB23F-8B26-4E6A-B2CD-8496C04AF1FB}" type="slidenum">
              <a:rPr lang="pt-BR"/>
              <a:pPr/>
              <a:t>30</a:t>
            </a:fld>
            <a:endParaRPr lang="pt-BR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143000"/>
            <a:ext cx="8816975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EX: 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ExemploUsoDeVetor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{Calcula a média de 10 idades e exibir aquelas acima da média}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N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 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10;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idade:  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vetor [1..N] de Inteiro;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i, soma :Inteiro; media : Real;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Inicio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soma 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0;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N faça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Escreva (“informe a idade”, i);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  Leia (idade [ i ]);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soma 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soma + idade[ i ];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Fim Para;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media 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soma / n; 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n faça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Se (idade [ i ] &gt; media) Então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	    Escreva (idade[ i ]);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Fim.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4267200" y="3605213"/>
            <a:ext cx="34018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dirty="0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{Laço para ler e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dirty="0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somar as N </a:t>
            </a:r>
            <a:r>
              <a:rPr lang="pt-BR" dirty="0" smtClean="0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idades} </a:t>
            </a:r>
            <a:endParaRPr lang="pt-BR" dirty="0">
              <a:solidFill>
                <a:srgbClr val="FF3300"/>
              </a:solidFill>
              <a:latin typeface="Arial" charset="0"/>
              <a:cs typeface="Courier New" pitchFamily="49" charset="0"/>
            </a:endParaRPr>
          </a:p>
        </p:txBody>
      </p:sp>
      <p:sp>
        <p:nvSpPr>
          <p:cNvPr id="487429" name="AutoShape 5"/>
          <p:cNvSpPr>
            <a:spLocks/>
          </p:cNvSpPr>
          <p:nvPr/>
        </p:nvSpPr>
        <p:spPr bwMode="auto">
          <a:xfrm>
            <a:off x="4495800" y="33528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4343400" y="5422900"/>
            <a:ext cx="41148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dirty="0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{Laço para exibir as </a:t>
            </a:r>
            <a:r>
              <a:rPr lang="pt-BR" dirty="0" smtClean="0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idades que </a:t>
            </a:r>
            <a:r>
              <a:rPr lang="pt-BR" dirty="0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são maiores que a média}</a:t>
            </a:r>
          </a:p>
        </p:txBody>
      </p:sp>
      <p:sp>
        <p:nvSpPr>
          <p:cNvPr id="487431" name="AutoShape 7"/>
          <p:cNvSpPr>
            <a:spLocks/>
          </p:cNvSpPr>
          <p:nvPr/>
        </p:nvSpPr>
        <p:spPr bwMode="auto">
          <a:xfrm>
            <a:off x="4430713" y="5257800"/>
            <a:ext cx="228600" cy="1090613"/>
          </a:xfrm>
          <a:prstGeom prst="rightBrace">
            <a:avLst>
              <a:gd name="adj1" fmla="val 39757"/>
              <a:gd name="adj2" fmla="val 50000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F94D-59F9-418B-824E-25A733714440}" type="slidenum">
              <a:rPr lang="pt-BR"/>
              <a:pPr/>
              <a:t>31</a:t>
            </a:fld>
            <a:endParaRPr lang="pt-B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914400"/>
            <a:ext cx="9144000" cy="5791200"/>
          </a:xfrm>
        </p:spPr>
        <p:txBody>
          <a:bodyPr/>
          <a:lstStyle/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25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1) leia um vetor VN (vetor de números) de 10 números inteiros e exiba qual o maior e o menor número desse vetor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2) estenda a questão 1 para a partir de VN escrever os vetores VP (vetor de pares) e VI (vetor de impares). Ter atenção para não acessar posição vazia!</a:t>
            </a:r>
          </a:p>
          <a:p>
            <a:pPr algn="just">
              <a:lnSpc>
                <a:spcPct val="50000"/>
              </a:lnSpc>
              <a:buFont typeface="Wingdings" pitchFamily="2" charset="2"/>
              <a:buNone/>
            </a:pPr>
            <a:endParaRPr lang="pt-BR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3) estenda a questão 1 para escrever o vetor VO (vetor oposto) que corresponde ao vetor VN ao contrário</a:t>
            </a:r>
          </a:p>
          <a:p>
            <a:pPr algn="just">
              <a:buFont typeface="Wingdings" pitchFamily="2" charset="2"/>
              <a:buNone/>
            </a:pPr>
            <a:endParaRPr lang="pt-BR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4) leia os vetores quantidade e preço de 20 produtos, calcule e escreva: a) o faturamento por produto e b) o faturamento total</a:t>
            </a:r>
          </a:p>
        </p:txBody>
      </p:sp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cs typeface="Times New Roman" pitchFamily="18" charset="0"/>
              </a:rPr>
              <a:t>Atividade 1 - Faça um algoritmo que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27C28-2940-4937-B8DA-04489AE0CB51}" type="slidenum">
              <a:rPr lang="pt-BR"/>
              <a:pPr/>
              <a:t>32</a:t>
            </a:fld>
            <a:endParaRPr lang="pt-BR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914400"/>
            <a:ext cx="9144000" cy="5791200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5) leia um vetor L de 10 letras </a:t>
            </a:r>
            <a:r>
              <a:rPr lang="pt-BR" sz="2500">
                <a:cs typeface="Arial" charset="0"/>
              </a:rPr>
              <a:t>e escreva a quantidade de vogais e o percentual de consoantes</a:t>
            </a:r>
            <a:endParaRPr lang="pt-BR" sz="25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6) </a:t>
            </a:r>
            <a:r>
              <a:rPr lang="pt-BR" sz="2500">
                <a:solidFill>
                  <a:srgbClr val="000000"/>
                </a:solidFill>
                <a:cs typeface="Times New Roman" pitchFamily="18" charset="0"/>
              </a:rPr>
              <a:t>estenda a questão 5 para trocar as posições das letras dentro do vetor L. Para isto faça: primeira posição troca com a última, segunda posição troca com a penúltima, terceira posição troca com a antepenúltima, e assim sucessivamente</a:t>
            </a:r>
          </a:p>
          <a:p>
            <a:pPr algn="just"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7) leia os vetores X e Y de 50 números inteiros e escreva o vetor S que corresponde a soma de X[i] e Y [i] (i = índice do vetor), quando esta soma for um número primo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cs typeface="Times New Roman" pitchFamily="18" charset="0"/>
              </a:rPr>
              <a:t>Atividade 1 - Faça um algoritmo que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5013-7C3C-4692-923B-47DC286687B9}" type="slidenum">
              <a:rPr lang="pt-BR"/>
              <a:pPr/>
              <a:t>33</a:t>
            </a:fld>
            <a:endParaRPr lang="pt-BR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3338" y="914400"/>
            <a:ext cx="9144001" cy="57150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8) estenda a questão 6 para escrever o vetor Z, o qual corresponde a intercalação dos elementos dos vetores X e Y. Todos os elementos de X e Y devem estar em Z</a:t>
            </a: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9) </a:t>
            </a:r>
            <a:r>
              <a:rPr lang="pt-BR" sz="2500">
                <a:cs typeface="Times New Roman" pitchFamily="18" charset="0"/>
              </a:rPr>
              <a:t>estenda a questão 6 para escrever o vetor I que corresponde a interseção entre os vetores X e Y</a:t>
            </a: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10) </a:t>
            </a:r>
            <a:r>
              <a:rPr lang="pt-BR" sz="2500">
                <a:cs typeface="Times New Roman" pitchFamily="18" charset="0"/>
              </a:rPr>
              <a:t>estenda a questão 6 para gerar e escrever o vetor U que corresponde a união entre os vetores X e Y</a:t>
            </a: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230313" y="163513"/>
            <a:ext cx="7913687" cy="617537"/>
          </a:xfrm>
          <a:noFill/>
          <a:ln/>
        </p:spPr>
        <p:txBody>
          <a:bodyPr/>
          <a:lstStyle/>
          <a:p>
            <a:r>
              <a:rPr lang="pt-BR" sz="3200" dirty="0">
                <a:solidFill>
                  <a:schemeClr val="folHlink"/>
                </a:solidFill>
                <a:cs typeface="Times New Roman" pitchFamily="18" charset="0"/>
              </a:rPr>
              <a:t>Atividade 1 - Faça um algoritmo que</a:t>
            </a:r>
          </a:p>
        </p:txBody>
      </p:sp>
      <p:sp>
        <p:nvSpPr>
          <p:cNvPr id="5" name="Título 4"/>
          <p:cNvSpPr txBox="1">
            <a:spLocks/>
          </p:cNvSpPr>
          <p:nvPr/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Atividade 1 - Faça um algoritmo que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8C227-3AF7-4D8F-8514-BD0AC0AD409C}" type="slidenum">
              <a:rPr lang="pt-BR"/>
              <a:pPr/>
              <a:t>34</a:t>
            </a:fld>
            <a:endParaRPr lang="pt-BR"/>
          </a:p>
        </p:txBody>
      </p:sp>
      <p:sp>
        <p:nvSpPr>
          <p:cNvPr id="537603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7604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7605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304800" y="1219200"/>
            <a:ext cx="8610600" cy="472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54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O que é estrutura de dados</a:t>
            </a:r>
          </a:p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MULTIDIMENSIONAL?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1C67-8099-4075-8EBB-45611D7A5F69}" type="slidenum">
              <a:rPr lang="pt-BR"/>
              <a:pPr/>
              <a:t>35</a:t>
            </a:fld>
            <a:endParaRPr lang="pt-BR"/>
          </a:p>
        </p:txBody>
      </p:sp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pt-BR" sz="5400" b="1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pt-BR" sz="5400" b="1" dirty="0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80000"/>
              </a:lnSpc>
            </a:pPr>
            <a:r>
              <a:rPr lang="pt-BR" sz="5400" b="1" dirty="0">
                <a:solidFill>
                  <a:schemeClr val="bg1"/>
                </a:solidFill>
              </a:rPr>
              <a:t>MULTIDIMENSIONAL</a:t>
            </a:r>
          </a:p>
          <a:p>
            <a:pPr algn="ctr">
              <a:lnSpc>
                <a:spcPct val="70000"/>
              </a:lnSpc>
            </a:pPr>
            <a:r>
              <a:rPr lang="pt-BR" sz="5400" b="1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90000"/>
              </a:lnSpc>
            </a:pPr>
            <a:r>
              <a:rPr lang="pt-BR" sz="5400" b="1" dirty="0">
                <a:solidFill>
                  <a:schemeClr val="bg1"/>
                </a:solidFill>
              </a:rPr>
              <a:t>CONJUNTO DE DADOS </a:t>
            </a:r>
            <a:br>
              <a:rPr lang="pt-BR" sz="5400" b="1" dirty="0">
                <a:solidFill>
                  <a:schemeClr val="bg1"/>
                </a:solidFill>
              </a:rPr>
            </a:br>
            <a:r>
              <a:rPr lang="pt-BR" sz="5400" b="1" dirty="0" smtClean="0">
                <a:solidFill>
                  <a:schemeClr val="bg1"/>
                </a:solidFill>
              </a:rPr>
              <a:t>no qual </a:t>
            </a:r>
            <a:r>
              <a:rPr lang="pt-BR" sz="5400" b="1" dirty="0">
                <a:solidFill>
                  <a:schemeClr val="bg1"/>
                </a:solidFill>
              </a:rPr>
              <a:t>cada elemento é </a:t>
            </a:r>
            <a:br>
              <a:rPr lang="pt-BR" sz="5400" b="1" dirty="0">
                <a:solidFill>
                  <a:schemeClr val="bg1"/>
                </a:solidFill>
              </a:rPr>
            </a:br>
            <a:r>
              <a:rPr lang="pt-BR" sz="5400" b="1" dirty="0">
                <a:solidFill>
                  <a:schemeClr val="bg1"/>
                </a:solidFill>
              </a:rPr>
              <a:t>identificado por MAIS </a:t>
            </a:r>
            <a:br>
              <a:rPr lang="pt-BR" sz="5400" b="1" dirty="0">
                <a:solidFill>
                  <a:schemeClr val="bg1"/>
                </a:solidFill>
              </a:rPr>
            </a:br>
            <a:r>
              <a:rPr lang="pt-BR" sz="5400" b="1" dirty="0">
                <a:solidFill>
                  <a:schemeClr val="bg1"/>
                </a:solidFill>
              </a:rPr>
              <a:t>de um índice</a:t>
            </a:r>
          </a:p>
          <a:p>
            <a:pPr algn="ctr">
              <a:lnSpc>
                <a:spcPct val="50000"/>
              </a:lnSpc>
            </a:pP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5955C-762A-43D8-97EB-25709D457421}" type="slidenum">
              <a:rPr lang="pt-BR"/>
              <a:pPr/>
              <a:t>36</a:t>
            </a:fld>
            <a:endParaRPr lang="pt-BR"/>
          </a:p>
        </p:txBody>
      </p:sp>
      <p:sp>
        <p:nvSpPr>
          <p:cNvPr id="502786" name="Oval 2"/>
          <p:cNvSpPr>
            <a:spLocks noChangeArrowheads="1"/>
          </p:cNvSpPr>
          <p:nvPr/>
        </p:nvSpPr>
        <p:spPr bwMode="auto">
          <a:xfrm>
            <a:off x="4572000" y="1819275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87" name="Oval 3"/>
          <p:cNvSpPr>
            <a:spLocks noChangeArrowheads="1"/>
          </p:cNvSpPr>
          <p:nvPr/>
        </p:nvSpPr>
        <p:spPr bwMode="auto">
          <a:xfrm>
            <a:off x="4165600" y="1819275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88" name="Oval 4"/>
          <p:cNvSpPr>
            <a:spLocks noChangeArrowheads="1"/>
          </p:cNvSpPr>
          <p:nvPr/>
        </p:nvSpPr>
        <p:spPr bwMode="auto">
          <a:xfrm>
            <a:off x="3759200" y="1819275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89" name="Oval 5"/>
          <p:cNvSpPr>
            <a:spLocks noChangeArrowheads="1"/>
          </p:cNvSpPr>
          <p:nvPr/>
        </p:nvSpPr>
        <p:spPr bwMode="auto">
          <a:xfrm>
            <a:off x="3352800" y="1819275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799" name="Oval 15"/>
          <p:cNvSpPr>
            <a:spLocks noChangeArrowheads="1"/>
          </p:cNvSpPr>
          <p:nvPr/>
        </p:nvSpPr>
        <p:spPr bwMode="auto">
          <a:xfrm>
            <a:off x="2946400" y="1819275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0" name="Text Box 16"/>
          <p:cNvSpPr txBox="1">
            <a:spLocks noChangeArrowheads="1"/>
          </p:cNvSpPr>
          <p:nvPr/>
        </p:nvSpPr>
        <p:spPr bwMode="auto">
          <a:xfrm>
            <a:off x="3351213" y="2109788"/>
            <a:ext cx="115411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pt-BR" sz="2400"/>
              <a:t>1.   7,5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2.   8,0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3.   4,5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4.   9,0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5. 10,0</a:t>
            </a:r>
          </a:p>
          <a:p>
            <a:pPr marL="457200" indent="-457200">
              <a:lnSpc>
                <a:spcPct val="130000"/>
              </a:lnSpc>
              <a:buFontTx/>
              <a:buAutoNum type="arabicPeriod" startAt="6"/>
            </a:pPr>
            <a:r>
              <a:rPr lang="pt-BR" sz="2400"/>
              <a:t>5,0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7. 10,0</a:t>
            </a: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3048000" y="914400"/>
            <a:ext cx="3121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800"/>
              <a:t>Notas de 7 alunos </a:t>
            </a:r>
            <a:br>
              <a:rPr lang="pt-BR" sz="2800"/>
            </a:br>
            <a:r>
              <a:rPr lang="pt-BR" sz="2800"/>
              <a:t>por 5 disciplinas</a:t>
            </a: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3733800" y="5843588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1.</a:t>
            </a: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4159250" y="5843588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2.</a:t>
            </a:r>
          </a:p>
        </p:txBody>
      </p:sp>
      <p:sp>
        <p:nvSpPr>
          <p:cNvPr id="502804" name="Rectangle 20"/>
          <p:cNvSpPr>
            <a:spLocks noChangeArrowheads="1"/>
          </p:cNvSpPr>
          <p:nvPr/>
        </p:nvSpPr>
        <p:spPr bwMode="auto">
          <a:xfrm>
            <a:off x="4586288" y="5843588"/>
            <a:ext cx="44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3.</a:t>
            </a:r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5440363" y="5843588"/>
            <a:ext cx="44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5.</a:t>
            </a:r>
          </a:p>
        </p:txBody>
      </p:sp>
      <p:sp>
        <p:nvSpPr>
          <p:cNvPr id="502806" name="Rectangle 22"/>
          <p:cNvSpPr>
            <a:spLocks noChangeArrowheads="1"/>
          </p:cNvSpPr>
          <p:nvPr/>
        </p:nvSpPr>
        <p:spPr bwMode="auto">
          <a:xfrm>
            <a:off x="5013325" y="5843588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4.</a:t>
            </a:r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3327400" y="2185988"/>
            <a:ext cx="457200" cy="3352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1524000" y="5233988"/>
            <a:ext cx="1465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3300"/>
                </a:solidFill>
              </a:rPr>
              <a:t>Índices</a:t>
            </a: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 flipV="1">
            <a:off x="2209800" y="3862388"/>
            <a:ext cx="1066800" cy="137160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 rot="5400000">
            <a:off x="4572000" y="5030788"/>
            <a:ext cx="457200" cy="213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2286000" y="5767388"/>
            <a:ext cx="1371600" cy="30480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0A7AC-05F9-47FB-9ED8-4DB85F6E9224}" type="slidenum">
              <a:rPr lang="pt-BR"/>
              <a:pPr/>
              <a:t>37</a:t>
            </a:fld>
            <a:endParaRPr lang="pt-BR"/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1000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MULTIDIMENSIONAL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 MATRIZ em Computação 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B50E-4178-45FF-B27A-47DB8079DF23}" type="slidenum">
              <a:rPr lang="pt-BR"/>
              <a:pPr/>
              <a:t>38</a:t>
            </a:fld>
            <a:endParaRPr lang="pt-BR"/>
          </a:p>
        </p:txBody>
      </p:sp>
      <p:sp>
        <p:nvSpPr>
          <p:cNvPr id="542723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2724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2725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000">
                <a:solidFill>
                  <a:schemeClr val="bg1"/>
                </a:solidFill>
              </a:rPr>
              <a:t> Qual a nota do aluno 5 </a:t>
            </a:r>
            <a:br>
              <a:rPr lang="pt-BR" sz="6000">
                <a:solidFill>
                  <a:schemeClr val="bg1"/>
                </a:solidFill>
              </a:rPr>
            </a:br>
            <a:r>
              <a:rPr lang="pt-BR" sz="6000">
                <a:solidFill>
                  <a:schemeClr val="bg1"/>
                </a:solidFill>
              </a:rPr>
              <a:t>na disciplina 1?</a:t>
            </a:r>
          </a:p>
          <a:p>
            <a:pPr algn="ctr">
              <a:lnSpc>
                <a:spcPct val="40000"/>
              </a:lnSpc>
            </a:pP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A63A-7718-47D9-ADDF-3FF1F831F3CB}" type="slidenum">
              <a:rPr lang="pt-BR"/>
              <a:pPr/>
              <a:t>39</a:t>
            </a:fld>
            <a:endParaRPr lang="pt-BR"/>
          </a:p>
        </p:txBody>
      </p:sp>
      <p:sp>
        <p:nvSpPr>
          <p:cNvPr id="54477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477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477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8000">
                <a:solidFill>
                  <a:schemeClr val="bg1"/>
                </a:solidFill>
              </a:rPr>
              <a:t>10,0!</a:t>
            </a:r>
          </a:p>
          <a:p>
            <a:pPr algn="ctr">
              <a:lnSpc>
                <a:spcPct val="40000"/>
              </a:lnSpc>
            </a:pPr>
            <a:endParaRPr lang="pt-BR" sz="66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C543-E509-423E-AB85-669F6F6ED415}" type="slidenum">
              <a:rPr lang="pt-BR"/>
              <a:pPr/>
              <a:t>4</a:t>
            </a:fld>
            <a:endParaRPr lang="pt-B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4413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13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13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13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O que é uma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ESTRUTURA DE DADOS?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A5C1-23A2-40DD-A825-6CEF32E24393}" type="slidenum">
              <a:rPr lang="pt-BR"/>
              <a:pPr/>
              <a:t>40</a:t>
            </a:fld>
            <a:endParaRPr lang="pt-BR"/>
          </a:p>
        </p:txBody>
      </p:sp>
      <p:sp>
        <p:nvSpPr>
          <p:cNvPr id="54681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682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682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600">
                <a:solidFill>
                  <a:schemeClr val="bg1"/>
                </a:solidFill>
              </a:rPr>
              <a:t>Como isso funciona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 Computador?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88F8D-EEB4-44BF-BB17-CC5EC366D1DD}" type="slidenum">
              <a:rPr lang="pt-BR"/>
              <a:pPr/>
              <a:t>41</a:t>
            </a:fld>
            <a:endParaRPr lang="pt-BR"/>
          </a:p>
        </p:txBody>
      </p:sp>
      <p:graphicFrame>
        <p:nvGraphicFramePr>
          <p:cNvPr id="549050" name="Object 186"/>
          <p:cNvGraphicFramePr>
            <a:graphicFrameLocks noChangeAspect="1"/>
          </p:cNvGraphicFramePr>
          <p:nvPr/>
        </p:nvGraphicFramePr>
        <p:xfrm>
          <a:off x="4521200" y="2908300"/>
          <a:ext cx="4800600" cy="3106738"/>
        </p:xfrm>
        <a:graphic>
          <a:graphicData uri="http://schemas.openxmlformats.org/presentationml/2006/ole">
            <p:oleObj spid="_x0000_s470018" name="Documento" r:id="rId3" imgW="5584680" imgH="1627920" progId="Word.Document.8">
              <p:embed/>
            </p:oleObj>
          </a:graphicData>
        </a:graphic>
      </p:graphicFrame>
      <p:sp>
        <p:nvSpPr>
          <p:cNvPr id="548872" name="Rectangle 8"/>
          <p:cNvSpPr>
            <a:spLocks noChangeArrowheads="1"/>
          </p:cNvSpPr>
          <p:nvPr/>
        </p:nvSpPr>
        <p:spPr bwMode="auto">
          <a:xfrm>
            <a:off x="5894388" y="927100"/>
            <a:ext cx="1725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3200"/>
              <a:t>Memória</a:t>
            </a:r>
            <a:br>
              <a:rPr lang="pt-BR" sz="3200"/>
            </a:br>
            <a:r>
              <a:rPr lang="pt-BR" sz="3200"/>
              <a:t>RAM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 rot="-5400000">
            <a:off x="2260600" y="41910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Índices Multidimensionais</a:t>
            </a:r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 flipH="1">
            <a:off x="4648200" y="19812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/>
              <a:t>Estrutura de Dados Notas</a:t>
            </a:r>
          </a:p>
        </p:txBody>
      </p:sp>
      <p:sp>
        <p:nvSpPr>
          <p:cNvPr id="548878" name="Line 14"/>
          <p:cNvSpPr>
            <a:spLocks noChangeShapeType="1"/>
          </p:cNvSpPr>
          <p:nvPr/>
        </p:nvSpPr>
        <p:spPr bwMode="auto">
          <a:xfrm>
            <a:off x="3962400" y="15367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48879" name="Rectangle 15"/>
          <p:cNvSpPr>
            <a:spLocks noChangeArrowheads="1"/>
          </p:cNvSpPr>
          <p:nvPr/>
        </p:nvSpPr>
        <p:spPr bwMode="auto">
          <a:xfrm>
            <a:off x="5408613" y="6070600"/>
            <a:ext cx="289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/>
              <a:t>notas[5,1] = 10,0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4572000" y="4635500"/>
            <a:ext cx="4572000" cy="355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5395913" y="6070600"/>
            <a:ext cx="29083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3" name="Oval 19"/>
          <p:cNvSpPr>
            <a:spLocks noChangeArrowheads="1"/>
          </p:cNvSpPr>
          <p:nvPr/>
        </p:nvSpPr>
        <p:spPr bwMode="auto">
          <a:xfrm>
            <a:off x="1790700" y="2071688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4" name="Oval 20"/>
          <p:cNvSpPr>
            <a:spLocks noChangeArrowheads="1"/>
          </p:cNvSpPr>
          <p:nvPr/>
        </p:nvSpPr>
        <p:spPr bwMode="auto">
          <a:xfrm>
            <a:off x="1384300" y="2071688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5" name="Oval 21"/>
          <p:cNvSpPr>
            <a:spLocks noChangeArrowheads="1"/>
          </p:cNvSpPr>
          <p:nvPr/>
        </p:nvSpPr>
        <p:spPr bwMode="auto">
          <a:xfrm>
            <a:off x="977900" y="2071688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6" name="Oval 22"/>
          <p:cNvSpPr>
            <a:spLocks noChangeArrowheads="1"/>
          </p:cNvSpPr>
          <p:nvPr/>
        </p:nvSpPr>
        <p:spPr bwMode="auto">
          <a:xfrm>
            <a:off x="571500" y="2071688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7" name="Oval 23"/>
          <p:cNvSpPr>
            <a:spLocks noChangeArrowheads="1"/>
          </p:cNvSpPr>
          <p:nvPr/>
        </p:nvSpPr>
        <p:spPr bwMode="auto">
          <a:xfrm>
            <a:off x="165100" y="2071688"/>
            <a:ext cx="1981200" cy="39973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48888" name="Text Box 24"/>
          <p:cNvSpPr txBox="1">
            <a:spLocks noChangeArrowheads="1"/>
          </p:cNvSpPr>
          <p:nvPr/>
        </p:nvSpPr>
        <p:spPr bwMode="auto">
          <a:xfrm>
            <a:off x="569913" y="2362200"/>
            <a:ext cx="1154112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pt-BR" sz="2400"/>
              <a:t>1.   7,5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2.   8,0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3.   4,5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4.   9,0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5. 10,0</a:t>
            </a:r>
          </a:p>
          <a:p>
            <a:pPr marL="457200" indent="-457200">
              <a:lnSpc>
                <a:spcPct val="130000"/>
              </a:lnSpc>
              <a:buFontTx/>
              <a:buAutoNum type="arabicPeriod" startAt="6"/>
            </a:pPr>
            <a:r>
              <a:rPr lang="pt-BR" sz="2400"/>
              <a:t>5,0</a:t>
            </a:r>
          </a:p>
          <a:p>
            <a:pPr marL="457200" indent="-457200">
              <a:lnSpc>
                <a:spcPct val="130000"/>
              </a:lnSpc>
            </a:pPr>
            <a:r>
              <a:rPr lang="pt-BR" sz="2400"/>
              <a:t>7. 10,0</a:t>
            </a:r>
          </a:p>
        </p:txBody>
      </p: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990600" y="6096000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1.</a:t>
            </a: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1416050" y="6096000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2.</a:t>
            </a:r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843088" y="6096000"/>
            <a:ext cx="44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3.</a:t>
            </a:r>
          </a:p>
        </p:txBody>
      </p:sp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2697163" y="6096000"/>
            <a:ext cx="44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5.</a:t>
            </a:r>
          </a:p>
        </p:txBody>
      </p:sp>
      <p:sp>
        <p:nvSpPr>
          <p:cNvPr id="548893" name="Rectangle 29"/>
          <p:cNvSpPr>
            <a:spLocks noChangeArrowheads="1"/>
          </p:cNvSpPr>
          <p:nvPr/>
        </p:nvSpPr>
        <p:spPr bwMode="auto">
          <a:xfrm>
            <a:off x="2270125" y="6096000"/>
            <a:ext cx="44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/>
              <a:t>4.</a:t>
            </a:r>
          </a:p>
        </p:txBody>
      </p:sp>
      <p:sp>
        <p:nvSpPr>
          <p:cNvPr id="548899" name="Rectangle 35"/>
          <p:cNvSpPr>
            <a:spLocks noChangeArrowheads="1"/>
          </p:cNvSpPr>
          <p:nvPr/>
        </p:nvSpPr>
        <p:spPr bwMode="auto">
          <a:xfrm>
            <a:off x="457200" y="1143000"/>
            <a:ext cx="3121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800"/>
              <a:t>Notas de 7 alunos </a:t>
            </a:r>
            <a:br>
              <a:rPr lang="pt-BR" sz="2800"/>
            </a:br>
            <a:r>
              <a:rPr lang="pt-BR" sz="2800"/>
              <a:t>por 5 disciplinas</a:t>
            </a:r>
          </a:p>
        </p:txBody>
      </p:sp>
      <p:sp>
        <p:nvSpPr>
          <p:cNvPr id="549048" name="Rectangle 184"/>
          <p:cNvSpPr>
            <a:spLocks noChangeArrowheads="1"/>
          </p:cNvSpPr>
          <p:nvPr/>
        </p:nvSpPr>
        <p:spPr bwMode="auto">
          <a:xfrm>
            <a:off x="4724400" y="2489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Índices Multidimensionais</a:t>
            </a:r>
          </a:p>
        </p:txBody>
      </p:sp>
      <p:sp>
        <p:nvSpPr>
          <p:cNvPr id="549049" name="Rectangle 185"/>
          <p:cNvSpPr>
            <a:spLocks noChangeArrowheads="1"/>
          </p:cNvSpPr>
          <p:nvPr/>
        </p:nvSpPr>
        <p:spPr bwMode="auto">
          <a:xfrm rot="5400000">
            <a:off x="4013200" y="3911600"/>
            <a:ext cx="2971800" cy="889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A759E-97EC-4A39-8FF2-B8C3BA866A95}" type="slidenum">
              <a:rPr lang="pt-BR"/>
              <a:pPr/>
              <a:t>42</a:t>
            </a:fld>
            <a:endParaRPr lang="pt-BR"/>
          </a:p>
        </p:txBody>
      </p:sp>
      <p:sp>
        <p:nvSpPr>
          <p:cNvPr id="55091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091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091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600">
                <a:solidFill>
                  <a:schemeClr val="bg1"/>
                </a:solidFill>
              </a:rPr>
              <a:t>Como se faz isso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 Algoritmo?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AE49C-7ED8-4B2C-A226-DFD4D2370719}" type="slidenum">
              <a:rPr lang="pt-BR"/>
              <a:pPr/>
              <a:t>43</a:t>
            </a:fld>
            <a:endParaRPr lang="pt-BR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 dirty="0">
                <a:cs typeface="Times New Roman" pitchFamily="18" charset="0"/>
              </a:rPr>
              <a:t>Faça um algoritmo para ler as notas de 7 alunos em 5 disciplinas</a:t>
            </a:r>
            <a:endParaRPr lang="pt-BR" sz="2200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ExemploEstruturaMultidimensional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Alunos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7; Disciplinas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5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{Constantes alunos e disciplina}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notas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: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vetor [1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..Alunos, 1..Disciplinas] de Real;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a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, 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d: Inteiro;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{Variáveis contadoras dos laços paras}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a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Alunos faça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{Laço para percorrer o índice de alunos}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Para d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Disciplinas faça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{Laço para percorrer o índice de disciplinas}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    Escreva (“Informe a nota do aluno ”, a, “ na disciplina ”, d);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    Leia (notas[a,d]);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 Fim Para;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Escreva (notas[5,1]);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{escreve a nota do aluno 5 na disciplina 1}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39992-D0BC-46C3-B343-7A7C1E81332C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t-BR" smtClean="0">
                <a:cs typeface="Times New Roman" pitchFamily="18" charset="0"/>
              </a:rPr>
              <a:t>Declaração de Matrizes</a:t>
            </a:r>
          </a:p>
          <a:p>
            <a:pPr algn="just">
              <a:lnSpc>
                <a:spcPct val="90000"/>
              </a:lnSpc>
            </a:pPr>
            <a:r>
              <a:rPr lang="pt-BR" smtClean="0">
                <a:cs typeface="Times New Roman" pitchFamily="18" charset="0"/>
              </a:rPr>
              <a:t>Sintaxe:</a:t>
            </a:r>
          </a:p>
          <a:p>
            <a:pPr algn="just">
              <a:lnSpc>
                <a:spcPct val="0"/>
              </a:lnSpc>
            </a:pPr>
            <a:endParaRPr lang="pt-BR" smtClean="0"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&lt;identificador&gt; : vetor [&lt;tamanho1&gt;, &lt;tamanho2&gt;] de &lt;tipo&gt;</a:t>
            </a:r>
            <a:br>
              <a:rPr lang="pt-BR" sz="2000" smtClean="0"/>
            </a:br>
            <a:endParaRPr lang="pt-BR" sz="2000" smtClean="0">
              <a:latin typeface="Arial Narrow" pitchFamily="34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>
                <a:latin typeface="Arial Narrow" pitchFamily="34" charset="0"/>
                <a:cs typeface="Times New Roman" pitchFamily="18" charset="0"/>
              </a:rPr>
              <a:t>ONDE: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>
                <a:latin typeface="Arial Narrow" pitchFamily="34" charset="0"/>
                <a:cs typeface="Times New Roman" pitchFamily="18" charset="0"/>
              </a:rPr>
              <a:t>vetor = palavra reservada para indicar que o tipo criado é uma estrutura de dados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>
                <a:latin typeface="Arial Narrow" pitchFamily="34" charset="0"/>
                <a:cs typeface="Times New Roman" pitchFamily="18" charset="0"/>
              </a:rPr>
              <a:t>Tamanho1 = tamanho da linha da matriz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>
                <a:latin typeface="Arial Narrow" pitchFamily="34" charset="0"/>
                <a:cs typeface="Times New Roman" pitchFamily="18" charset="0"/>
              </a:rPr>
              <a:t>Tamanho2 =  tamanho da coluna da matriz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endParaRPr lang="pt-BR" sz="2200" smtClean="0">
              <a:latin typeface="Arial Narrow" pitchFamily="34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>
                <a:latin typeface="Arial Narrow" pitchFamily="34" charset="0"/>
                <a:cs typeface="Times New Roman" pitchFamily="18" charset="0"/>
              </a:rPr>
              <a:t>EXEMPLO: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notas : vetor [1..3,1..2] de Inteiro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1..3 = 3 linhas (3 grupos)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 smtClean="0"/>
              <a:t>1..2 = 2 colunas (2 componentes por grupo)</a:t>
            </a:r>
            <a:endParaRPr lang="pt-BR" sz="22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6286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F0266-F916-4438-8799-EAFCA59B3944}" type="slidenum">
              <a:rPr lang="pt-BR"/>
              <a:pPr/>
              <a:t>45</a:t>
            </a:fld>
            <a:endParaRPr lang="pt-BR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3025" y="1143000"/>
            <a:ext cx="9283700" cy="54102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pt-BR" dirty="0">
                <a:cs typeface="Times New Roman" pitchFamily="18" charset="0"/>
              </a:rPr>
              <a:t>Declaração de Matrizes</a:t>
            </a:r>
          </a:p>
          <a:p>
            <a:pPr algn="just"/>
            <a:r>
              <a:rPr lang="pt-BR" dirty="0">
                <a:cs typeface="Times New Roman" pitchFamily="18" charset="0"/>
              </a:rPr>
              <a:t>Semântica: </a:t>
            </a:r>
          </a:p>
          <a:p>
            <a:pPr lvl="1" algn="just">
              <a:lnSpc>
                <a:spcPct val="120000"/>
              </a:lnSpc>
            </a:pPr>
            <a:r>
              <a:rPr lang="pt-BR" sz="2300" dirty="0">
                <a:cs typeface="Times New Roman" pitchFamily="18" charset="0"/>
              </a:rPr>
              <a:t>São estruturas de dados homogêneas multidimensionais que permitem agrupar diversas informações dentro de uma variável. </a:t>
            </a:r>
          </a:p>
          <a:p>
            <a:pPr lvl="1">
              <a:lnSpc>
                <a:spcPct val="120000"/>
              </a:lnSpc>
            </a:pPr>
            <a:r>
              <a:rPr lang="pt-BR" sz="2300" dirty="0">
                <a:cs typeface="Times New Roman" pitchFamily="18" charset="0"/>
              </a:rPr>
              <a:t>Estas correspondem a um grupo de posições contínuas na memória que possuem o mesmo nome e o </a:t>
            </a:r>
            <a:r>
              <a:rPr lang="pt-BR" sz="2300" u="sng" dirty="0">
                <a:solidFill>
                  <a:srgbClr val="FF0000"/>
                </a:solidFill>
                <a:cs typeface="Times New Roman" pitchFamily="18" charset="0"/>
              </a:rPr>
              <a:t>mesmo tipo de dado</a:t>
            </a:r>
            <a:r>
              <a:rPr lang="pt-BR" sz="23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pt-BR" sz="2300" dirty="0">
                <a:cs typeface="Times New Roman" pitchFamily="18" charset="0"/>
              </a:rPr>
              <a:t>e são acessadas por MAIS DE UM índice.</a:t>
            </a:r>
          </a:p>
          <a:p>
            <a:pPr lvl="1">
              <a:lnSpc>
                <a:spcPct val="120000"/>
              </a:lnSpc>
            </a:pPr>
            <a:r>
              <a:rPr lang="pt-BR" sz="2300" dirty="0">
                <a:cs typeface="Times New Roman" pitchFamily="18" charset="0"/>
              </a:rPr>
              <a:t>Seu tamanho é definido por constantes inteiras e positivas e a definição do seu nome segue as mesmas regras aplicadas para identificadores. </a:t>
            </a:r>
          </a:p>
        </p:txBody>
      </p:sp>
      <p:sp>
        <p:nvSpPr>
          <p:cNvPr id="6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5C830-0687-4989-BB4A-E59AB9CEA46F}" type="slidenum">
              <a:rPr lang="pt-BR"/>
              <a:pPr/>
              <a:t>46</a:t>
            </a:fld>
            <a:endParaRPr lang="pt-BR"/>
          </a:p>
        </p:txBody>
      </p:sp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56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Multidimensional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-25400" y="2209800"/>
            <a:ext cx="891540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6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 matiz notas ocupa 35 posições de memória (notas de 7 alunos X 5 disciplinas = criar 35 variáveis). </a:t>
            </a:r>
          </a:p>
          <a:p>
            <a:pPr lvl="1" algn="ctr">
              <a:lnSpc>
                <a:spcPct val="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60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lvl="1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6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Ressalta-se que a matriz nota não armazena nome de aluno ou disciplina.</a:t>
            </a:r>
          </a:p>
          <a:p>
            <a:pPr lvl="1" algn="ctr">
              <a:lnSpc>
                <a:spcPct val="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60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6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48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Somente Notas!</a:t>
            </a: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3036888" y="1447800"/>
            <a:ext cx="3071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48D97-EE8D-4853-A785-D7511EBE7320}" type="slidenum">
              <a:rPr lang="pt-BR"/>
              <a:pPr/>
              <a:t>47</a:t>
            </a:fld>
            <a:endParaRPr lang="pt-BR"/>
          </a:p>
        </p:txBody>
      </p:sp>
      <p:sp>
        <p:nvSpPr>
          <p:cNvPr id="55705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706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706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706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E se aumentar de 7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para 700 alunos e de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5 para 50 disciplinas?</a:t>
            </a:r>
          </a:p>
          <a:p>
            <a:pPr algn="ctr">
              <a:lnSpc>
                <a:spcPct val="40000"/>
              </a:lnSpc>
            </a:pPr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F1A4C-7DDD-47F7-B028-0B185CFD3A43}" type="slidenum">
              <a:rPr lang="pt-BR"/>
              <a:pPr/>
              <a:t>48</a:t>
            </a:fld>
            <a:endParaRPr lang="pt-BR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70000"/>
              </a:lnSpc>
            </a:pPr>
            <a:endParaRPr lang="pt-BR" sz="2200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ExemploEstruturaMultidimensional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Alunos =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700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Disciplinas =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50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{é só alterar o valor de alunos e disciplinas!}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notas: vetor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[1..Alunos, 1..Disciplinas] de Real;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a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, 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d: Inteiro ; 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a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Alunos faça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Para d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Disciplinas faça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    Escreva (“Informe a nota do aluno ”, a, “ na disciplina ”, d);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    Leia (notas[a,d]);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 Fim Para;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Escreva (notas[5,1]); 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  <p:sp>
        <p:nvSpPr>
          <p:cNvPr id="6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D38DB-4C0D-4F80-908C-553F4E7AC37E}" type="slidenum">
              <a:rPr lang="pt-BR"/>
              <a:pPr/>
              <a:t>49</a:t>
            </a:fld>
            <a:endParaRPr lang="pt-BR"/>
          </a:p>
        </p:txBody>
      </p:sp>
      <p:sp>
        <p:nvSpPr>
          <p:cNvPr id="56729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730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730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730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endParaRPr lang="pt-BR" sz="66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6600">
                <a:solidFill>
                  <a:schemeClr val="bg1"/>
                </a:solidFill>
              </a:rPr>
              <a:t>E se acrescentar uma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nova dimensão?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6490-4C4E-4A95-9187-6E1222EBF814}" type="slidenum">
              <a:rPr lang="pt-BR"/>
              <a:pPr/>
              <a:t>5</a:t>
            </a:fld>
            <a:endParaRPr lang="pt-BR"/>
          </a:p>
        </p:txBody>
      </p:sp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1905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3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pt-BR" sz="5400" b="1">
                <a:solidFill>
                  <a:schemeClr val="bg1"/>
                </a:solidFill>
              </a:rPr>
              <a:t>CONJUNTO DE DADOS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84354-C8F2-4BBA-8FFD-09BDA13E3740}" type="slidenum">
              <a:rPr lang="pt-BR"/>
              <a:pPr/>
              <a:t>50</a:t>
            </a:fld>
            <a:endParaRPr lang="pt-BR"/>
          </a:p>
        </p:txBody>
      </p:sp>
      <p:sp>
        <p:nvSpPr>
          <p:cNvPr id="5693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93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93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93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Notas por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7 Alunos,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5 Disciplinas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rgbClr val="FF3300"/>
                </a:solidFill>
              </a:rPr>
              <a:t>e 10 Cursos?</a:t>
            </a:r>
          </a:p>
          <a:p>
            <a:pPr algn="ctr">
              <a:lnSpc>
                <a:spcPct val="40000"/>
              </a:lnSpc>
            </a:pPr>
            <a:endParaRPr lang="pt-BR" sz="3200">
              <a:solidFill>
                <a:srgbClr val="FF3300"/>
              </a:solidFill>
            </a:endParaRPr>
          </a:p>
        </p:txBody>
      </p:sp>
      <p:sp>
        <p:nvSpPr>
          <p:cNvPr id="10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0EEFA-180F-4C6D-AF5C-AD557FD9AB99}" type="slidenum">
              <a:rPr lang="pt-BR"/>
              <a:pPr/>
              <a:t>51</a:t>
            </a:fld>
            <a:endParaRPr lang="pt-BR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30000"/>
              </a:lnSpc>
            </a:pPr>
            <a:endParaRPr lang="pt-BR" sz="2200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ExemploEstruturaMultidimensional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Alunos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7; Disciplinas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5;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Cursos </a:t>
            </a:r>
            <a:r>
              <a:rPr lang="pt-BR" sz="24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600" b="1" dirty="0" smtClean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10;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notas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: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vetor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[1..Alunos, 1..Disciplinas,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1.. Cursos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] de Real;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a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, d, </a:t>
            </a:r>
            <a:r>
              <a:rPr lang="pt-BR" sz="2600" b="1" dirty="0" smtClean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c: 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Inteiro; 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a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Alunos faça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Para d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Disciplinas faça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      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Para c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1 até Cursos faça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        Escreva (“Informe a nota do aluno”, a, “na disciplina”, d, “no curso”,c);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        Leia (notas[a,d,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c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]);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 </a:t>
            </a:r>
            <a:r>
              <a:rPr lang="pt-BR" sz="2600" b="1" dirty="0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Fim Para;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  <p:sp>
        <p:nvSpPr>
          <p:cNvPr id="6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0DD4-9910-4669-A717-451E63B7B47E}" type="slidenum">
              <a:rPr lang="pt-BR"/>
              <a:pPr/>
              <a:t>52</a:t>
            </a:fld>
            <a:endParaRPr lang="pt-BR"/>
          </a:p>
        </p:txBody>
      </p:sp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76200" y="2333625"/>
            <a:ext cx="87630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Cada dimensão da matriz é manipulada por um laço exclusivo. Por isso, ao se adicionar uma nova dimensão, deve-se criar uma nova variável e um novo laço para manipulá-la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3036888" y="1447800"/>
            <a:ext cx="3071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VI</a:t>
            </a: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9EF7-5C1A-4479-A483-B8C3FDA895AF}" type="slidenum">
              <a:rPr lang="pt-BR"/>
              <a:pPr/>
              <a:t>53</a:t>
            </a:fld>
            <a:endParaRPr lang="pt-BR"/>
          </a:p>
        </p:txBody>
      </p:sp>
      <p:sp>
        <p:nvSpPr>
          <p:cNvPr id="575490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0" y="2301875"/>
            <a:ext cx="914400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Análogo aos vetores, não é possível operar com todos os elementos da matriz de uma só vez. </a:t>
            </a:r>
            <a:b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Por isso, o correto é operar com cada um de seus elementos isoladamente.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6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Lembre-se</a:t>
            </a:r>
            <a:r>
              <a:rPr lang="pt-BR" sz="36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: </a:t>
            </a:r>
            <a:r>
              <a:rPr lang="pt-BR" sz="36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um laço para cada índice!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600" b="1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VII</a:t>
            </a: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16E1C-9DA8-4101-8A7D-A997A20FC2EA}" type="slidenum">
              <a:rPr lang="pt-BR"/>
              <a:pPr/>
              <a:t>54</a:t>
            </a:fld>
            <a:endParaRPr lang="pt-BR"/>
          </a:p>
        </p:txBody>
      </p:sp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-76200" y="2555875"/>
            <a:ext cx="9067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Por isso, semelhante aos vetores, o acesso a cada elemento de uma matriz é feito pela manipulação dos seus índices entre [colchetes]!</a:t>
            </a:r>
          </a:p>
        </p:txBody>
      </p:sp>
      <p:sp>
        <p:nvSpPr>
          <p:cNvPr id="576518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VIII</a:t>
            </a: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4C8E5-521D-49A3-991F-B132B1D49DE0}" type="slidenum">
              <a:rPr lang="pt-BR"/>
              <a:pPr/>
              <a:t>55</a:t>
            </a:fld>
            <a:endParaRPr lang="pt-BR"/>
          </a:p>
        </p:txBody>
      </p:sp>
      <p:sp>
        <p:nvSpPr>
          <p:cNvPr id="577538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0" y="2057400"/>
            <a:ext cx="87630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nomes</a:t>
            </a:r>
            <a:r>
              <a:rPr lang="pt-BR" sz="3000" b="1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[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5,1,1</a:t>
            </a:r>
            <a:r>
              <a:rPr lang="pt-BR" sz="3000" b="1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]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  <a:sym typeface="Wingdings" pitchFamily="2" charset="2"/>
              </a:rPr>
              <a:t> 10,0;</a:t>
            </a:r>
            <a:endParaRPr lang="pt-BR" sz="3000" b="1">
              <a:solidFill>
                <a:schemeClr val="bg1"/>
              </a:solidFill>
              <a:latin typeface="Arial Narrow" pitchFamily="34" charset="0"/>
              <a:cs typeface="Times New Roman" pitchFamily="18" charset="0"/>
            </a:endParaRPr>
          </a:p>
          <a:p>
            <a:pPr lvl="1">
              <a:lnSpc>
                <a:spcPct val="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. . .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Escreva(notas</a:t>
            </a:r>
            <a:r>
              <a:rPr lang="pt-BR" sz="3000" b="1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[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a,d,c</a:t>
            </a:r>
            <a:r>
              <a:rPr lang="pt-BR" sz="3000" b="1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]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);</a:t>
            </a:r>
          </a:p>
          <a:p>
            <a:pPr lvl="1">
              <a:lnSpc>
                <a:spcPct val="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. . .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Para a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1 até Alunos faça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   Para d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1 até Disciplinas faça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       Para c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1 até Cursos faça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		Leia (notas</a:t>
            </a:r>
            <a:r>
              <a:rPr lang="pt-BR" sz="30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[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a,d,c</a:t>
            </a:r>
            <a:r>
              <a:rPr lang="pt-BR" sz="30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]</a:t>
            </a: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	  Fim Para;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   Fim Para;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0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Fim Para;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3048000" y="1219200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Exemplo</a:t>
            </a:r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76433-52E9-4132-9400-261037C22556}" type="slidenum">
              <a:rPr lang="pt-BR"/>
              <a:pPr/>
              <a:t>56</a:t>
            </a:fld>
            <a:endParaRPr lang="pt-BR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092200"/>
            <a:ext cx="9283700" cy="5638800"/>
          </a:xfrm>
        </p:spPr>
        <p:txBody>
          <a:bodyPr/>
          <a:lstStyle/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pt-BR" sz="2200" b="1">
                <a:cs typeface="Times New Roman" pitchFamily="18" charset="0"/>
              </a:rPr>
              <a:t>     EX: Algoritmo ExemploUsoDeMatriz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pt-BR" sz="21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	{Calcula a média de 20 notas (2 disciplinas) e exibe aquelas acima da média}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N = 10; D = 2; {número de elementos da matriz}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Tipo TnotaXdis : Matiz [1..N,1..D] de Real; 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TnotaXdis : notaXdis; Inteiro: i, j, soma; Real: media;</a:t>
            </a:r>
          </a:p>
          <a:p>
            <a:pPr lvl="1" algn="just">
              <a:lnSpc>
                <a:spcPct val="5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Inicio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5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soma </a:t>
            </a:r>
            <a:r>
              <a:rPr lang="pt-BR" sz="2200" b="1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>
                <a:latin typeface="Arial Narrow" pitchFamily="34" charset="0"/>
                <a:cs typeface="Courier New" pitchFamily="49" charset="0"/>
              </a:rPr>
              <a:t> 0;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Para I</a:t>
            </a:r>
            <a:r>
              <a:rPr lang="en-US" sz="2200" b="1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2200" b="1">
                <a:latin typeface="Arial Narrow" pitchFamily="34" charset="0"/>
                <a:cs typeface="Courier New" pitchFamily="49" charset="0"/>
              </a:rPr>
              <a:t>1 até n faça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Times New Roman" pitchFamily="18" charset="0"/>
              </a:rPr>
              <a:t>	Para j</a:t>
            </a:r>
            <a:r>
              <a:rPr lang="pt-BR" sz="2200" b="1">
                <a:latin typeface="Arial Narrow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2200" b="1">
                <a:latin typeface="Arial Narrow" pitchFamily="34" charset="0"/>
                <a:cs typeface="Times New Roman" pitchFamily="18" charset="0"/>
              </a:rPr>
              <a:t>1 até d faça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		</a:t>
            </a:r>
            <a:r>
              <a:rPr lang="pt-BR" sz="2200" b="1">
                <a:latin typeface="Arial Narrow" pitchFamily="34" charset="0"/>
                <a:cs typeface="Courier New" pitchFamily="49" charset="0"/>
              </a:rPr>
              <a:t>leia(notaXdis [ i, j ]);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		soma </a:t>
            </a:r>
            <a:r>
              <a:rPr lang="pt-BR" sz="2200" b="1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>
                <a:latin typeface="Arial Narrow" pitchFamily="34" charset="0"/>
                <a:cs typeface="Courier New" pitchFamily="49" charset="0"/>
              </a:rPr>
              <a:t>soma + notaXdis [ i, j ];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Times New Roman" pitchFamily="18" charset="0"/>
              </a:rPr>
              <a:t>	Fim Para;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Times New Roman" pitchFamily="18" charset="0"/>
              </a:rPr>
              <a:t>Fim Para;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Courier New" pitchFamily="49" charset="0"/>
              </a:rPr>
              <a:t>media </a:t>
            </a:r>
            <a:r>
              <a:rPr lang="pt-BR" sz="2200" b="1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>
                <a:latin typeface="Arial Narrow" pitchFamily="34" charset="0"/>
                <a:cs typeface="Courier New" pitchFamily="49" charset="0"/>
              </a:rPr>
              <a:t>soma / (N*D) ; 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Para I</a:t>
            </a:r>
            <a:r>
              <a:rPr lang="en-US" sz="2200" b="1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2200" b="1">
                <a:latin typeface="Arial Narrow" pitchFamily="34" charset="0"/>
                <a:cs typeface="Courier New" pitchFamily="49" charset="0"/>
              </a:rPr>
              <a:t>1 até n faça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	Para j</a:t>
            </a:r>
            <a:r>
              <a:rPr lang="en-US" sz="2200" b="1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2200" b="1">
                <a:latin typeface="Arial Narrow" pitchFamily="34" charset="0"/>
                <a:cs typeface="Courier New" pitchFamily="49" charset="0"/>
              </a:rPr>
              <a:t>1 até d faça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		 Se (notaXdis [ i, j ] &gt; media) Então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   		     Escreva(notaXdis [ i, j ]);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	Fim Para;</a:t>
            </a:r>
            <a:endParaRPr lang="pt-BR" sz="2200" b="1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2200" b="1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>
                <a:latin typeface="Arial Narrow" pitchFamily="34" charset="0"/>
                <a:cs typeface="Times New Roman" pitchFamily="18" charset="0"/>
              </a:rPr>
              <a:t>Fim.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4684713" y="3321050"/>
            <a:ext cx="4459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{Laço para ler e somar as N notas X D disciplinas} </a:t>
            </a:r>
          </a:p>
        </p:txBody>
      </p:sp>
      <p:sp>
        <p:nvSpPr>
          <p:cNvPr id="492549" name="AutoShape 5"/>
          <p:cNvSpPr>
            <a:spLocks/>
          </p:cNvSpPr>
          <p:nvPr/>
        </p:nvSpPr>
        <p:spPr bwMode="auto">
          <a:xfrm>
            <a:off x="4800600" y="3048000"/>
            <a:ext cx="265113" cy="1219200"/>
          </a:xfrm>
          <a:prstGeom prst="rightBrace">
            <a:avLst>
              <a:gd name="adj1" fmla="val 38323"/>
              <a:gd name="adj2" fmla="val 50000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4972050" y="5180013"/>
            <a:ext cx="4191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{Laço para exibir as N notas X D disciplinas que são maiores que a média}</a:t>
            </a:r>
          </a:p>
        </p:txBody>
      </p:sp>
      <p:sp>
        <p:nvSpPr>
          <p:cNvPr id="492551" name="AutoShape 7"/>
          <p:cNvSpPr>
            <a:spLocks/>
          </p:cNvSpPr>
          <p:nvPr/>
        </p:nvSpPr>
        <p:spPr bwMode="auto">
          <a:xfrm>
            <a:off x="5072063" y="49530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Título 10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pPr lvl="0"/>
            <a:r>
              <a:rPr lang="pt-BR" dirty="0" smtClean="0"/>
              <a:t>Estrutura de dados Multidimensional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0284-A2E7-4CB3-BBBC-34587CFCFDE9}" type="slidenum">
              <a:rPr lang="pt-BR"/>
              <a:pPr/>
              <a:t>57</a:t>
            </a:fld>
            <a:endParaRPr lang="pt-BR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1117600"/>
            <a:ext cx="9144000" cy="5791200"/>
          </a:xfrm>
        </p:spPr>
        <p:txBody>
          <a:bodyPr/>
          <a:lstStyle/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1900">
                <a:cs typeface="Times New Roman" pitchFamily="18" charset="0"/>
              </a:rPr>
              <a:t>1) Dado as matrizes A e B abaixo: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190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1900">
                <a:cs typeface="Times New Roman" pitchFamily="18" charset="0"/>
              </a:rPr>
              <a:t>qual será o conteúdo de B depois de executado os seguintes comandos: 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1900">
                <a:cs typeface="Times New Roman" pitchFamily="18" charset="0"/>
              </a:rPr>
              <a:t>	</a:t>
            </a:r>
            <a:r>
              <a:rPr lang="en-US" sz="1700">
                <a:cs typeface="Times New Roman" pitchFamily="18" charset="0"/>
              </a:rPr>
              <a:t>Para I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700">
                <a:cs typeface="Times New Roman" pitchFamily="18" charset="0"/>
              </a:rPr>
              <a:t> 1 até 4 faça</a:t>
            </a: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    		Para j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700">
                <a:cs typeface="Times New Roman" pitchFamily="18" charset="0"/>
              </a:rPr>
              <a:t>1 até 4 faça</a:t>
            </a: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    	   		 </a:t>
            </a:r>
            <a:r>
              <a:rPr lang="pt-BR" sz="1700">
                <a:cs typeface="Times New Roman" pitchFamily="18" charset="0"/>
              </a:rPr>
              <a:t>B[ j, i 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A[ i, j ];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	Fim Para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Fim Para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aux</a:t>
            </a:r>
            <a:r>
              <a:rPr lang="pt-BR" sz="17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 [1,1];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B[1,1]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B[3,7];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B[3,7]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aux;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aux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B[3,1];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B[3,1]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B[1,7];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B[1,7]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aux;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aux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B[2,2];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B[2,2]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B[2,5]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B[2,5]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aux; 	</a:t>
            </a:r>
          </a:p>
        </p:txBody>
      </p:sp>
      <p:graphicFrame>
        <p:nvGraphicFramePr>
          <p:cNvPr id="493967" name="Object 399"/>
          <p:cNvGraphicFramePr>
            <a:graphicFrameLocks noChangeAspect="1"/>
          </p:cNvGraphicFramePr>
          <p:nvPr/>
        </p:nvGraphicFramePr>
        <p:xfrm>
          <a:off x="1676400" y="1346200"/>
          <a:ext cx="1371600" cy="1982788"/>
        </p:xfrm>
        <a:graphic>
          <a:graphicData uri="http://schemas.openxmlformats.org/presentationml/2006/ole">
            <p:oleObj spid="_x0000_s471042" name="Documento" r:id="rId3" imgW="5581800" imgH="1452600" progId="Word.Document.8">
              <p:embed/>
            </p:oleObj>
          </a:graphicData>
        </a:graphic>
      </p:graphicFrame>
      <p:graphicFrame>
        <p:nvGraphicFramePr>
          <p:cNvPr id="493968" name="Object 400"/>
          <p:cNvGraphicFramePr>
            <a:graphicFrameLocks noChangeAspect="1"/>
          </p:cNvGraphicFramePr>
          <p:nvPr/>
        </p:nvGraphicFramePr>
        <p:xfrm>
          <a:off x="3810000" y="1676400"/>
          <a:ext cx="3276600" cy="1141413"/>
        </p:xfrm>
        <a:graphic>
          <a:graphicData uri="http://schemas.openxmlformats.org/presentationml/2006/ole">
            <p:oleObj spid="_x0000_s471043" name="Documento" r:id="rId4" imgW="5581800" imgH="726480" progId="Word.Document.8">
              <p:embed/>
            </p:oleObj>
          </a:graphicData>
        </a:graphic>
      </p:graphicFrame>
      <p:sp>
        <p:nvSpPr>
          <p:cNvPr id="493969" name="Rectangle 401"/>
          <p:cNvSpPr>
            <a:spLocks noChangeArrowheads="1"/>
          </p:cNvSpPr>
          <p:nvPr/>
        </p:nvSpPr>
        <p:spPr bwMode="auto">
          <a:xfrm>
            <a:off x="304800" y="1981200"/>
            <a:ext cx="11620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100">
                <a:latin typeface="Arial" charset="0"/>
                <a:cs typeface="Times New Roman" pitchFamily="18" charset="0"/>
              </a:rPr>
              <a:t>Matriz A</a:t>
            </a:r>
          </a:p>
        </p:txBody>
      </p:sp>
      <p:sp>
        <p:nvSpPr>
          <p:cNvPr id="493970" name="Rectangle 402"/>
          <p:cNvSpPr>
            <a:spLocks noChangeArrowheads="1"/>
          </p:cNvSpPr>
          <p:nvPr/>
        </p:nvSpPr>
        <p:spPr bwMode="auto">
          <a:xfrm>
            <a:off x="4876800" y="1295400"/>
            <a:ext cx="11620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100">
                <a:latin typeface="Arial" charset="0"/>
                <a:cs typeface="Times New Roman" pitchFamily="18" charset="0"/>
              </a:rPr>
              <a:t>Matriz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17240-3FB0-459A-817A-CCFD42ACBBD7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1143000"/>
            <a:ext cx="9144000" cy="57912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 dirty="0" smtClean="0">
                <a:cs typeface="Times New Roman" pitchFamily="18" charset="0"/>
              </a:rPr>
              <a:t>2) leia a matriz A(4X4) de números inteiros e escreva os elementos </a:t>
            </a:r>
            <a:r>
              <a:rPr lang="pt-BR" sz="2500" dirty="0" smtClean="0">
                <a:cs typeface="Times New Roman" pitchFamily="18" charset="0"/>
              </a:rPr>
              <a:t>da ultima coluna e da </a:t>
            </a:r>
            <a:r>
              <a:rPr lang="pt-BR" sz="2500" smtClean="0">
                <a:cs typeface="Times New Roman" pitchFamily="18" charset="0"/>
              </a:rPr>
              <a:t>ultima linha</a:t>
            </a:r>
            <a:endParaRPr lang="pt-BR" sz="25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500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 dirty="0" smtClean="0">
                <a:cs typeface="Times New Roman" pitchFamily="18" charset="0"/>
              </a:rPr>
              <a:t>3) leia 20 notas (10 p/ cada avaliação) de uma disciplina e escreva qual a maior nota por avaliação da turma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500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 dirty="0" smtClean="0">
                <a:cs typeface="Times New Roman" pitchFamily="18" charset="0"/>
              </a:rPr>
              <a:t>4) estenda o exercício 2 escrevendo o percentual e quais notas estão abaixo da média geral da turma nas duas avaliações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500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 dirty="0" smtClean="0">
                <a:cs typeface="Times New Roman" pitchFamily="18" charset="0"/>
              </a:rPr>
              <a:t>5) leia duas matrizes 5X5 de inteiros, uma operação aritmética (+, -, *, /) e escreva a matriz R com o resultado da operação</a:t>
            </a:r>
            <a:endParaRPr lang="pt-BR" sz="2500" dirty="0">
              <a:cs typeface="Times New Roman" pitchFamily="18" charset="0"/>
            </a:endParaRPr>
          </a:p>
        </p:txBody>
      </p:sp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666750"/>
          </a:xfrm>
        </p:spPr>
        <p:txBody>
          <a:bodyPr/>
          <a:lstStyle/>
          <a:p>
            <a:r>
              <a:rPr lang="pt-BR" dirty="0" smtClean="0"/>
              <a:t>Atividade 2 - Faça um algoritmo que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950-D6CE-4CEF-8A4E-9AB8A70035F4}" type="slidenum">
              <a:rPr lang="pt-BR"/>
              <a:pPr/>
              <a:t>59</a:t>
            </a:fld>
            <a:endParaRPr lang="pt-BR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3338" y="914400"/>
            <a:ext cx="9144001" cy="571500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800" dirty="0">
                <a:cs typeface="Times New Roman" pitchFamily="18" charset="0"/>
              </a:rPr>
              <a:t>6) leia uma matriz N (2X3) de números inteiros e positivos e escreva uma matriz C de caracteres, onde C[i,j] terá o valor </a:t>
            </a:r>
            <a:r>
              <a:rPr lang="pt-BR" sz="2800" b="1" dirty="0">
                <a:cs typeface="Times New Roman" pitchFamily="18" charset="0"/>
              </a:rPr>
              <a:t>“P” </a:t>
            </a:r>
            <a:r>
              <a:rPr lang="pt-BR" sz="2800" dirty="0">
                <a:cs typeface="Times New Roman" pitchFamily="18" charset="0"/>
              </a:rPr>
              <a:t>ou </a:t>
            </a:r>
            <a:r>
              <a:rPr lang="pt-BR" sz="2800" b="1" dirty="0">
                <a:cs typeface="Times New Roman" pitchFamily="18" charset="0"/>
              </a:rPr>
              <a:t>“I” </a:t>
            </a:r>
            <a:r>
              <a:rPr lang="pt-BR" sz="2800" dirty="0">
                <a:cs typeface="Times New Roman" pitchFamily="18" charset="0"/>
              </a:rPr>
              <a:t>quando N[i,j] for PAR ou IMPAR, respectivamente.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pt-BR" sz="2800" dirty="0">
                <a:cs typeface="Arial" charset="0"/>
              </a:rPr>
              <a:t>7) leia uma matriz contendo o preço de 4 fornecedores para 10 produtos, calcule o preço médio para cada fornecedor e para cada produto e depois guarde-os nos vetores MF e MP, respectivamente. Escrever os dois vetores.</a:t>
            </a:r>
            <a:endParaRPr lang="pt-BR" sz="28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pt-BR" sz="2800" dirty="0">
              <a:cs typeface="Times New Roman" pitchFamily="18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6"/>
          <p:cNvSpPr txBox="1">
            <a:spLocks/>
          </p:cNvSpPr>
          <p:nvPr/>
        </p:nvSpPr>
        <p:spPr bwMode="auto">
          <a:xfrm>
            <a:off x="152400" y="6286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Atividade 2 - Faça um algoritmo que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763CA-18DA-4244-AE5D-DC25036023E4}" type="slidenum">
              <a:rPr lang="pt-BR"/>
              <a:pPr/>
              <a:t>6</a:t>
            </a:fld>
            <a:endParaRPr lang="pt-BR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49869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869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869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869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54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O que é uma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HOMOGÊNEA?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7FBB-A6F2-4F88-8B58-F733DDA29E5D}" type="slidenum">
              <a:rPr lang="pt-BR"/>
              <a:pPr/>
              <a:t>60</a:t>
            </a:fld>
            <a:endParaRPr lang="pt-BR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3338" y="914400"/>
            <a:ext cx="9144001" cy="5715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8) leia uma matriz M(3X3) de números inteiros e escreva quantas linhas consecutivas são iguais e se M é simétrica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9) leia um vetor com os nomes dos 50 alunos de uma turma, uma matriz com as suas 4 notas e depois calcule e escreva o nome dos alunos com média superior ou igual à média geral da turma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10) leia um vetor com os nomes dos 500 candidatos de um concurso, um vetor com o gabarito das respostas (“a”, “b”, “c”, “d” ou “e”) das 60 questões e uma matriz com as respostas dos candidatos. Ao final, escrever a maior quantidade de acertos e os nomes dos candidatos que obtiveram esta quantidade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cs typeface="Times New Roman" pitchFamily="18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6"/>
          <p:cNvSpPr txBox="1">
            <a:spLocks/>
          </p:cNvSpPr>
          <p:nvPr/>
        </p:nvSpPr>
        <p:spPr bwMode="auto">
          <a:xfrm>
            <a:off x="152400" y="6286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Atividade 2 - Faça um algoritmo que</a:t>
            </a:r>
            <a:endParaRPr kumimoji="0" lang="pt-BR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0AD14-B37F-4586-BC8F-98E0F78FFB86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980728"/>
            <a:ext cx="2450430" cy="245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808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851920" y="1916832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126-3418-425E-8EDD-0A34C7777E21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55910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83671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24128" y="2996952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580112" y="836712"/>
            <a:ext cx="2619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907704" y="3861048"/>
            <a:ext cx="23907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9B483-8728-4437-B4D2-39D41DE979A3}" type="slidenum">
              <a:rPr lang="pt-BR"/>
              <a:pPr/>
              <a:t>7</a:t>
            </a:fld>
            <a:endParaRPr lang="pt-BR"/>
          </a:p>
        </p:txBody>
      </p:sp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HOMOGÊNEA</a:t>
            </a:r>
          </a:p>
          <a:p>
            <a:pPr algn="ctr">
              <a:lnSpc>
                <a:spcPct val="13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pt-BR" sz="5400" b="1">
                <a:solidFill>
                  <a:schemeClr val="bg1"/>
                </a:solidFill>
              </a:rPr>
              <a:t>CONJUNTO DE DADOS</a:t>
            </a:r>
          </a:p>
          <a:p>
            <a:pPr algn="ctr">
              <a:lnSpc>
                <a:spcPct val="120000"/>
              </a:lnSpc>
            </a:pPr>
            <a:r>
              <a:rPr lang="pt-BR" sz="5400" b="1">
                <a:solidFill>
                  <a:schemeClr val="bg1"/>
                </a:solidFill>
              </a:rPr>
              <a:t>DO MESMO TIPO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8EAF-42F7-4C83-B4B2-654DED94CBAE}" type="slidenum">
              <a:rPr lang="pt-BR"/>
              <a:pPr/>
              <a:t>8</a:t>
            </a:fld>
            <a:endParaRPr lang="pt-B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482314" name="Oval 10"/>
          <p:cNvSpPr>
            <a:spLocks noChangeArrowheads="1"/>
          </p:cNvSpPr>
          <p:nvPr/>
        </p:nvSpPr>
        <p:spPr bwMode="auto">
          <a:xfrm>
            <a:off x="8382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2318" name="Text Box 14"/>
          <p:cNvSpPr txBox="1">
            <a:spLocks noChangeArrowheads="1"/>
          </p:cNvSpPr>
          <p:nvPr/>
        </p:nvSpPr>
        <p:spPr bwMode="auto">
          <a:xfrm>
            <a:off x="1454150" y="1781175"/>
            <a:ext cx="1696683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 smtClean="0"/>
              <a:t>Jesus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Isaac</a:t>
            </a:r>
          </a:p>
          <a:p>
            <a:pPr>
              <a:lnSpc>
                <a:spcPct val="130000"/>
              </a:lnSpc>
            </a:pPr>
            <a:r>
              <a:rPr lang="pt-BR" sz="3200" dirty="0" err="1" smtClean="0"/>
              <a:t>Jony</a:t>
            </a:r>
            <a:endParaRPr lang="pt-BR" sz="3200" dirty="0" smtClean="0"/>
          </a:p>
          <a:p>
            <a:pPr>
              <a:lnSpc>
                <a:spcPct val="130000"/>
              </a:lnSpc>
            </a:pPr>
            <a:r>
              <a:rPr lang="pt-BR" sz="3200" dirty="0" smtClean="0"/>
              <a:t>André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Caio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Leonildo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Rivelino</a:t>
            </a:r>
            <a:endParaRPr lang="pt-BR" sz="3200" dirty="0"/>
          </a:p>
        </p:txBody>
      </p:sp>
      <p:sp>
        <p:nvSpPr>
          <p:cNvPr id="482327" name="Rectangle 23"/>
          <p:cNvSpPr>
            <a:spLocks noChangeArrowheads="1"/>
          </p:cNvSpPr>
          <p:nvPr/>
        </p:nvSpPr>
        <p:spPr bwMode="auto">
          <a:xfrm>
            <a:off x="1520825" y="1066800"/>
            <a:ext cx="1377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Alunos</a:t>
            </a:r>
          </a:p>
        </p:txBody>
      </p:sp>
      <p:sp>
        <p:nvSpPr>
          <p:cNvPr id="482352" name="Rectangle 48"/>
          <p:cNvSpPr>
            <a:spLocks noChangeArrowheads="1"/>
          </p:cNvSpPr>
          <p:nvPr/>
        </p:nvSpPr>
        <p:spPr bwMode="auto">
          <a:xfrm>
            <a:off x="4191000" y="1295400"/>
            <a:ext cx="45720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Conjunto de Alunos</a:t>
            </a:r>
          </a:p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homogênea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 do 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tipo CARACTER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7946-E804-4678-B6B1-AD28145B41AB}" type="slidenum">
              <a:rPr lang="pt-BR"/>
              <a:pPr/>
              <a:t>9</a:t>
            </a:fld>
            <a:endParaRPr lang="pt-BR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6370638" y="1790700"/>
            <a:ext cx="8826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/>
              <a:t>  23</a:t>
            </a:r>
          </a:p>
          <a:p>
            <a:pPr>
              <a:lnSpc>
                <a:spcPct val="130000"/>
              </a:lnSpc>
            </a:pPr>
            <a:r>
              <a:rPr lang="pt-BR" sz="3200"/>
              <a:t>  38</a:t>
            </a:r>
          </a:p>
          <a:p>
            <a:pPr>
              <a:lnSpc>
                <a:spcPct val="130000"/>
              </a:lnSpc>
            </a:pPr>
            <a:r>
              <a:rPr lang="pt-BR" sz="3200"/>
              <a:t>  47</a:t>
            </a:r>
          </a:p>
          <a:p>
            <a:pPr>
              <a:lnSpc>
                <a:spcPct val="130000"/>
              </a:lnSpc>
            </a:pPr>
            <a:r>
              <a:rPr lang="pt-BR" sz="3200"/>
              <a:t>  19</a:t>
            </a:r>
          </a:p>
          <a:p>
            <a:pPr>
              <a:lnSpc>
                <a:spcPct val="130000"/>
              </a:lnSpc>
            </a:pPr>
            <a:r>
              <a:rPr lang="pt-BR" sz="3200"/>
              <a:t>  26</a:t>
            </a:r>
          </a:p>
          <a:p>
            <a:pPr>
              <a:lnSpc>
                <a:spcPct val="130000"/>
              </a:lnSpc>
            </a:pPr>
            <a:r>
              <a:rPr lang="pt-BR" sz="3200"/>
              <a:t>  52</a:t>
            </a:r>
          </a:p>
          <a:p>
            <a:pPr>
              <a:lnSpc>
                <a:spcPct val="130000"/>
              </a:lnSpc>
            </a:pPr>
            <a:r>
              <a:rPr lang="pt-BR" sz="3200"/>
              <a:t>  29</a:t>
            </a: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6324600" y="1066800"/>
            <a:ext cx="139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Idades</a:t>
            </a:r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55626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9" name="Rectangle 11"/>
          <p:cNvSpPr>
            <a:spLocks noChangeArrowheads="1"/>
          </p:cNvSpPr>
          <p:nvPr/>
        </p:nvSpPr>
        <p:spPr bwMode="auto">
          <a:xfrm>
            <a:off x="457200" y="1295400"/>
            <a:ext cx="45720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Conjunto de Idades</a:t>
            </a:r>
          </a:p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homogênea</a:t>
            </a:r>
          </a:p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 do 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tipo INTEIRO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- 2 - Construção de Algoritmos</Template>
  <TotalTime>13496</TotalTime>
  <Words>2317</Words>
  <Application>Microsoft Office PowerPoint</Application>
  <PresentationFormat>Apresentação na tela (4:3)</PresentationFormat>
  <Paragraphs>582</Paragraphs>
  <Slides>62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62</vt:i4>
      </vt:variant>
    </vt:vector>
  </HeadingPairs>
  <TitlesOfParts>
    <vt:vector size="65" baseType="lpstr">
      <vt:lpstr>1_modelo_vf</vt:lpstr>
      <vt:lpstr>Document</vt:lpstr>
      <vt:lpstr>Documento</vt:lpstr>
      <vt:lpstr>Introdução a Programação</vt:lpstr>
      <vt:lpstr>Conteúdo</vt:lpstr>
      <vt:lpstr>Iniciando . . .</vt:lpstr>
      <vt:lpstr>Estrutura de dados</vt:lpstr>
      <vt:lpstr>Estrutura de dados</vt:lpstr>
      <vt:lpstr>Estrutura de dados</vt:lpstr>
      <vt:lpstr>Estrutura de dados</vt:lpstr>
      <vt:lpstr>Estrutura de dados</vt:lpstr>
      <vt:lpstr>Estrutura de dados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Atividade 1 - Faça um algoritmo que</vt:lpstr>
      <vt:lpstr>Atividade 1 - Faça um algoritmo que</vt:lpstr>
      <vt:lpstr>Atividade 1 - Faça um algoritmo que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Estrutura de dados Multidimensional</vt:lpstr>
      <vt:lpstr>Slide 57</vt:lpstr>
      <vt:lpstr>Atividade 2 - Faça um algoritmo que</vt:lpstr>
      <vt:lpstr>Slide 59</vt:lpstr>
      <vt:lpstr>Slide 60</vt:lpstr>
      <vt:lpstr>Slide 61</vt:lpstr>
      <vt:lpstr>Slide 62</vt:lpstr>
    </vt:vector>
  </TitlesOfParts>
  <Company>Universidade Federal de Pernambuco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FUNIJ – Programação I</dc:title>
  <dc:creator>Centro de Informática</dc:creator>
  <cp:lastModifiedBy>Marcelo</cp:lastModifiedBy>
  <cp:revision>482</cp:revision>
  <cp:lastPrinted>2003-02-06T20:43:47Z</cp:lastPrinted>
  <dcterms:created xsi:type="dcterms:W3CDTF">2002-01-30T14:05:29Z</dcterms:created>
  <dcterms:modified xsi:type="dcterms:W3CDTF">2012-03-28T00:37:41Z</dcterms:modified>
</cp:coreProperties>
</file>