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7"/>
  </p:notesMasterIdLst>
  <p:handoutMasterIdLst>
    <p:handoutMasterId r:id="rId58"/>
  </p:handoutMasterIdLst>
  <p:sldIdLst>
    <p:sldId id="438" r:id="rId2"/>
    <p:sldId id="439" r:id="rId3"/>
    <p:sldId id="442" r:id="rId4"/>
    <p:sldId id="443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453" r:id="rId15"/>
    <p:sldId id="454" r:id="rId16"/>
    <p:sldId id="455" r:id="rId17"/>
    <p:sldId id="456" r:id="rId18"/>
    <p:sldId id="457" r:id="rId19"/>
    <p:sldId id="458" r:id="rId20"/>
    <p:sldId id="459" r:id="rId21"/>
    <p:sldId id="460" r:id="rId22"/>
    <p:sldId id="461" r:id="rId23"/>
    <p:sldId id="462" r:id="rId24"/>
    <p:sldId id="463" r:id="rId25"/>
    <p:sldId id="464" r:id="rId26"/>
    <p:sldId id="465" r:id="rId27"/>
    <p:sldId id="466" r:id="rId28"/>
    <p:sldId id="467" r:id="rId29"/>
    <p:sldId id="468" r:id="rId30"/>
    <p:sldId id="469" r:id="rId31"/>
    <p:sldId id="493" r:id="rId32"/>
    <p:sldId id="494" r:id="rId33"/>
    <p:sldId id="495" r:id="rId34"/>
    <p:sldId id="496" r:id="rId35"/>
    <p:sldId id="497" r:id="rId36"/>
    <p:sldId id="498" r:id="rId37"/>
    <p:sldId id="499" r:id="rId38"/>
    <p:sldId id="520" r:id="rId39"/>
    <p:sldId id="505" r:id="rId40"/>
    <p:sldId id="506" r:id="rId41"/>
    <p:sldId id="507" r:id="rId42"/>
    <p:sldId id="509" r:id="rId43"/>
    <p:sldId id="510" r:id="rId44"/>
    <p:sldId id="529" r:id="rId45"/>
    <p:sldId id="530" r:id="rId46"/>
    <p:sldId id="516" r:id="rId47"/>
    <p:sldId id="519" r:id="rId48"/>
    <p:sldId id="531" r:id="rId49"/>
    <p:sldId id="532" r:id="rId50"/>
    <p:sldId id="501" r:id="rId51"/>
    <p:sldId id="533" r:id="rId52"/>
    <p:sldId id="504" r:id="rId53"/>
    <p:sldId id="534" r:id="rId54"/>
    <p:sldId id="511" r:id="rId55"/>
    <p:sldId id="512" r:id="rId56"/>
  </p:sldIdLst>
  <p:sldSz cx="9144000" cy="6858000" type="screen4x3"/>
  <p:notesSz cx="6997700" cy="101346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na" initials="" lastIdx="1" clrIdx="0"/>
  <p:cmAuthor id="1" name="Marina" initials="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66CCFF"/>
    <a:srgbClr val="FF9933"/>
    <a:srgbClr val="FFCC00"/>
    <a:srgbClr val="FF9900"/>
    <a:srgbClr val="00CC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7" d="100"/>
          <a:sy n="77" d="100"/>
        </p:scale>
        <p:origin x="-94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8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25.xml"/><Relationship Id="rId3" Type="http://schemas.openxmlformats.org/officeDocument/2006/relationships/slide" Target="slides/slide5.xml"/><Relationship Id="rId7" Type="http://schemas.openxmlformats.org/officeDocument/2006/relationships/slide" Target="slides/slide10.xml"/><Relationship Id="rId12" Type="http://schemas.openxmlformats.org/officeDocument/2006/relationships/slide" Target="slides/slide20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8.xml"/><Relationship Id="rId11" Type="http://schemas.openxmlformats.org/officeDocument/2006/relationships/slide" Target="slides/slide17.xml"/><Relationship Id="rId5" Type="http://schemas.openxmlformats.org/officeDocument/2006/relationships/slide" Target="slides/slide7.xml"/><Relationship Id="rId10" Type="http://schemas.openxmlformats.org/officeDocument/2006/relationships/slide" Target="slides/slide14.xml"/><Relationship Id="rId4" Type="http://schemas.openxmlformats.org/officeDocument/2006/relationships/slide" Target="slides/slide6.xml"/><Relationship Id="rId9" Type="http://schemas.openxmlformats.org/officeDocument/2006/relationships/slide" Target="slides/slide12.xml"/><Relationship Id="rId14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59" tIns="45228" rIns="90459" bIns="45228" numCol="1" anchor="t" anchorCtr="0" compatLnSpc="1">
            <a:prstTxWarp prst="textNoShape">
              <a:avLst/>
            </a:prstTxWarp>
          </a:bodyPr>
          <a:lstStyle>
            <a:lvl1pPr defTabSz="904875">
              <a:defRPr sz="1100"/>
            </a:lvl1pPr>
          </a:lstStyle>
          <a:p>
            <a:endParaRPr lang="pt-PT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5435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59" tIns="45228" rIns="90459" bIns="45228" numCol="1" anchor="t" anchorCtr="0" compatLnSpc="1">
            <a:prstTxWarp prst="textNoShape">
              <a:avLst/>
            </a:prstTxWarp>
          </a:bodyPr>
          <a:lstStyle>
            <a:lvl1pPr algn="r" defTabSz="904875">
              <a:defRPr sz="1100"/>
            </a:lvl1pPr>
          </a:lstStyle>
          <a:p>
            <a:endParaRPr lang="pt-PT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13900"/>
            <a:ext cx="305435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59" tIns="45228" rIns="90459" bIns="45228" numCol="1" anchor="b" anchorCtr="0" compatLnSpc="1">
            <a:prstTxWarp prst="textNoShape">
              <a:avLst/>
            </a:prstTxWarp>
          </a:bodyPr>
          <a:lstStyle>
            <a:lvl1pPr defTabSz="904875">
              <a:defRPr sz="1100"/>
            </a:lvl1pPr>
          </a:lstStyle>
          <a:p>
            <a:endParaRPr lang="pt-PT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9613900"/>
            <a:ext cx="305435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59" tIns="45228" rIns="90459" bIns="45228" numCol="1" anchor="b" anchorCtr="0" compatLnSpc="1">
            <a:prstTxWarp prst="textNoShape">
              <a:avLst/>
            </a:prstTxWarp>
          </a:bodyPr>
          <a:lstStyle>
            <a:lvl1pPr algn="r" defTabSz="904875">
              <a:defRPr sz="1100"/>
            </a:lvl1pPr>
          </a:lstStyle>
          <a:p>
            <a:fld id="{378CE75E-DC3B-406E-9318-36FBA8066D0E}" type="slidenum">
              <a:rPr lang="pt-PT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00" tIns="48351" rIns="96700" bIns="48351" numCol="1" anchor="t" anchorCtr="0" compatLnSpc="1">
            <a:prstTxWarp prst="textNoShape">
              <a:avLst/>
            </a:prstTxWarp>
          </a:bodyPr>
          <a:lstStyle>
            <a:lvl1pPr defTabSz="968375">
              <a:defRPr sz="1200"/>
            </a:lvl1pPr>
          </a:lstStyle>
          <a:p>
            <a:endParaRPr lang="pt-B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3712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00" tIns="48351" rIns="96700" bIns="48351" numCol="1" anchor="t" anchorCtr="0" compatLnSpc="1">
            <a:prstTxWarp prst="textNoShape">
              <a:avLst/>
            </a:prstTxWarp>
          </a:bodyPr>
          <a:lstStyle>
            <a:lvl1pPr algn="r" defTabSz="968375">
              <a:defRPr sz="1200"/>
            </a:lvl1pPr>
          </a:lstStyle>
          <a:p>
            <a:endParaRPr lang="pt-B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6788" y="758825"/>
            <a:ext cx="5065712" cy="3798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814888"/>
            <a:ext cx="5127625" cy="456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00" tIns="48351" rIns="96700" bIns="483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25013"/>
            <a:ext cx="30337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00" tIns="48351" rIns="96700" bIns="48351" numCol="1" anchor="b" anchorCtr="0" compatLnSpc="1">
            <a:prstTxWarp prst="textNoShape">
              <a:avLst/>
            </a:prstTxWarp>
          </a:bodyPr>
          <a:lstStyle>
            <a:lvl1pPr defTabSz="968375">
              <a:defRPr sz="1200"/>
            </a:lvl1pPr>
          </a:lstStyle>
          <a:p>
            <a:endParaRPr lang="pt-B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9625013"/>
            <a:ext cx="3033712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00" tIns="48351" rIns="96700" bIns="48351" numCol="1" anchor="b" anchorCtr="0" compatLnSpc="1">
            <a:prstTxWarp prst="textNoShape">
              <a:avLst/>
            </a:prstTxWarp>
          </a:bodyPr>
          <a:lstStyle>
            <a:lvl1pPr algn="r" defTabSz="968375">
              <a:defRPr sz="1200"/>
            </a:lvl1pPr>
          </a:lstStyle>
          <a:p>
            <a:fld id="{38B35601-A01D-4363-8CAD-736812EB875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57338-C8C1-4C5E-BD9F-D86EF0A8ECA5}" type="slidenum">
              <a:rPr lang="pt-BR"/>
              <a:pPr/>
              <a:t>4</a:t>
            </a:fld>
            <a:endParaRPr lang="pt-BR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760413"/>
            <a:ext cx="5067300" cy="3800475"/>
          </a:xfrm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814888"/>
            <a:ext cx="5130800" cy="4559300"/>
          </a:xfrm>
        </p:spPr>
        <p:txBody>
          <a:bodyPr lIns="97858" tIns="48930" rIns="97858" bIns="48930"/>
          <a:lstStyle/>
          <a:p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3ED91-67A5-46D0-B1A5-7DBD489BECAF}" type="slidenum">
              <a:rPr lang="pt-BR"/>
              <a:pPr/>
              <a:t>6</a:t>
            </a:fld>
            <a:endParaRPr lang="pt-BR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760413"/>
            <a:ext cx="5067300" cy="3800475"/>
          </a:xfrm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814888"/>
            <a:ext cx="5130800" cy="4559300"/>
          </a:xfrm>
        </p:spPr>
        <p:txBody>
          <a:bodyPr lIns="97858" tIns="48930" rIns="97858" bIns="48930"/>
          <a:lstStyle/>
          <a:p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3AF4F2-E9C3-4FC6-B5D5-993EC2DD0AC3}" type="slidenum">
              <a:rPr lang="pt-BR"/>
              <a:pPr/>
              <a:t>10</a:t>
            </a:fld>
            <a:endParaRPr lang="pt-BR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760413"/>
            <a:ext cx="5067300" cy="3800475"/>
          </a:xfrm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814888"/>
            <a:ext cx="5130800" cy="4559300"/>
          </a:xfrm>
        </p:spPr>
        <p:txBody>
          <a:bodyPr lIns="97858" tIns="48930" rIns="97858" bIns="48930"/>
          <a:lstStyle/>
          <a:p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1A53A1-5607-43A3-837E-E6E91805B140}" type="slidenum">
              <a:rPr lang="pt-BR"/>
              <a:pPr/>
              <a:t>14</a:t>
            </a:fld>
            <a:endParaRPr lang="pt-BR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760413"/>
            <a:ext cx="5067300" cy="3800475"/>
          </a:xfrm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814888"/>
            <a:ext cx="5130800" cy="4559300"/>
          </a:xfrm>
        </p:spPr>
        <p:txBody>
          <a:bodyPr lIns="97858" tIns="48930" rIns="97858" bIns="48930"/>
          <a:lstStyle/>
          <a:p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05573B-773F-4E84-85A2-D40B1F5C3628}" type="slidenum">
              <a:rPr lang="pt-BR"/>
              <a:pPr/>
              <a:t>15</a:t>
            </a:fld>
            <a:endParaRPr lang="pt-BR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760413"/>
            <a:ext cx="5067300" cy="3800475"/>
          </a:xfrm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814888"/>
            <a:ext cx="5130800" cy="4559300"/>
          </a:xfrm>
        </p:spPr>
        <p:txBody>
          <a:bodyPr lIns="97858" tIns="48930" rIns="97858" bIns="48930"/>
          <a:lstStyle/>
          <a:p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F07943-91B4-45D7-997B-D40A050FA613}" type="slidenum">
              <a:rPr lang="pt-BR"/>
              <a:pPr/>
              <a:t>16</a:t>
            </a:fld>
            <a:endParaRPr lang="pt-BR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760413"/>
            <a:ext cx="5067300" cy="3800475"/>
          </a:xfrm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814888"/>
            <a:ext cx="5130800" cy="4559300"/>
          </a:xfrm>
        </p:spPr>
        <p:txBody>
          <a:bodyPr lIns="97858" tIns="48930" rIns="97858" bIns="48930"/>
          <a:lstStyle/>
          <a:p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BCC763-4025-493C-80BC-13C7D9DB61B1}" type="slidenum">
              <a:rPr lang="pt-BR"/>
              <a:pPr/>
              <a:t>19</a:t>
            </a:fld>
            <a:endParaRPr lang="pt-BR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760413"/>
            <a:ext cx="5067300" cy="3800475"/>
          </a:xfrm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814888"/>
            <a:ext cx="5130800" cy="4559300"/>
          </a:xfrm>
        </p:spPr>
        <p:txBody>
          <a:bodyPr lIns="97858" tIns="48930" rIns="97858" bIns="48930"/>
          <a:lstStyle/>
          <a:p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7E39FD-695F-4002-8DD4-5287D89D1C8C}" type="slidenum">
              <a:rPr lang="pt-BR"/>
              <a:pPr/>
              <a:t>24</a:t>
            </a:fld>
            <a:endParaRPr lang="pt-BR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760413"/>
            <a:ext cx="5067300" cy="3800475"/>
          </a:xfrm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814888"/>
            <a:ext cx="5130800" cy="4559300"/>
          </a:xfrm>
        </p:spPr>
        <p:txBody>
          <a:bodyPr lIns="97858" tIns="48930" rIns="97858" bIns="48930"/>
          <a:lstStyle/>
          <a:p>
            <a:endParaRPr lang="pt-P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3AF4F2-E9C3-4FC6-B5D5-993EC2DD0AC3}" type="slidenum">
              <a:rPr lang="pt-BR"/>
              <a:pPr/>
              <a:t>38</a:t>
            </a:fld>
            <a:endParaRPr lang="pt-BR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5200" y="760413"/>
            <a:ext cx="5067300" cy="3800475"/>
          </a:xfrm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814888"/>
            <a:ext cx="5130800" cy="4559300"/>
          </a:xfrm>
        </p:spPr>
        <p:txBody>
          <a:bodyPr lIns="97858" tIns="48930" rIns="97858" bIns="48930"/>
          <a:lstStyle/>
          <a:p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1143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91FF2-A230-4ED4-8D39-78EEA80F13DE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76250"/>
            <a:ext cx="2286000" cy="60007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476250"/>
            <a:ext cx="6705600" cy="60007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D9668-78EF-47B9-8681-913E3D8F26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1_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413" y="188913"/>
            <a:ext cx="8640762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827088" y="1773238"/>
            <a:ext cx="3919537" cy="41052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99025" y="1773238"/>
            <a:ext cx="3921125" cy="41052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330325" y="6435725"/>
            <a:ext cx="1162050" cy="449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54288" y="6435725"/>
            <a:ext cx="5257800" cy="4492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19138" y="6435725"/>
            <a:ext cx="539750" cy="449263"/>
          </a:xfrm>
        </p:spPr>
        <p:txBody>
          <a:bodyPr/>
          <a:lstStyle>
            <a:lvl1pPr>
              <a:defRPr smtClean="0"/>
            </a:lvl1pPr>
          </a:lstStyle>
          <a:p>
            <a:fld id="{255E5103-B363-4144-9E15-DF11F4737DD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1_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413" y="188913"/>
            <a:ext cx="8640762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827088" y="1773238"/>
            <a:ext cx="3919537" cy="41052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899025" y="1773238"/>
            <a:ext cx="3921125" cy="1976437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899025" y="3902075"/>
            <a:ext cx="3921125" cy="197643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1330325" y="6435725"/>
            <a:ext cx="1162050" cy="449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2554288" y="6435725"/>
            <a:ext cx="5257800" cy="4492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719138" y="6435725"/>
            <a:ext cx="539750" cy="449263"/>
          </a:xfrm>
        </p:spPr>
        <p:txBody>
          <a:bodyPr/>
          <a:lstStyle>
            <a:lvl1pPr>
              <a:defRPr smtClean="0"/>
            </a:lvl1pPr>
          </a:lstStyle>
          <a:p>
            <a:fld id="{255E5103-B363-4144-9E15-DF11F4737DD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50AD14-B37F-4586-BC8F-98E0F78FFB8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2BD755-3D34-453B-AFB5-6BA8FC6971F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484313"/>
            <a:ext cx="4279900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4281487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B26617-2F66-46C8-8D3A-D113C7CE6BB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9F16E-A901-4DFE-ABBE-B4A8303A6ED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1890F9-F8CD-4C0E-9138-FF0513B236E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203126-3418-425E-8EDD-0A34C7777E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273D67-49CC-421C-A18C-260641CE9D4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23D933-2744-4E9B-B75C-91F2D44216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476250"/>
            <a:ext cx="9144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484313"/>
            <a:ext cx="8713787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497638"/>
            <a:ext cx="1236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 smtClean="0"/>
            </a:lvl1pPr>
          </a:lstStyle>
          <a:p>
            <a:fld id="{255E5103-B363-4144-9E15-DF11F4737DD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pt-BR" sz="1400" dirty="0"/>
              <a:t>SI – Introdução a Programação</a:t>
            </a: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0" y="6564313"/>
            <a:ext cx="274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 sz="1200"/>
          </a:p>
        </p:txBody>
      </p:sp>
      <p:sp>
        <p:nvSpPr>
          <p:cNvPr id="11469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43213" y="64008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Documento_do_Microsoft_Office_Word_97_-_20034.doc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828800"/>
            <a:ext cx="7772400" cy="1143000"/>
          </a:xfrm>
        </p:spPr>
        <p:txBody>
          <a:bodyPr/>
          <a:lstStyle/>
          <a:p>
            <a:pPr eaLnBrk="1" hangingPunct="1"/>
            <a:r>
              <a:rPr lang="pt-BR" sz="3600" dirty="0" smtClean="0"/>
              <a:t>Introdução a Programação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149600"/>
            <a:ext cx="72390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>
                <a:latin typeface="Arial" pitchFamily="34" charset="0"/>
              </a:rPr>
              <a:t>Estruturas de Dados e Procedimentos</a:t>
            </a:r>
          </a:p>
          <a:p>
            <a:pPr>
              <a:lnSpc>
                <a:spcPct val="90000"/>
              </a:lnSpc>
            </a:pPr>
            <a:r>
              <a:rPr lang="pt-BR" sz="2000" dirty="0" smtClean="0">
                <a:latin typeface="Arial" pitchFamily="34" charset="0"/>
              </a:rPr>
              <a:t>(Baseados no material do Prof. Robson Fidalgo )</a:t>
            </a:r>
            <a:endParaRPr lang="pt-BR" sz="2000" dirty="0" smtClean="0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609600" y="4800600"/>
            <a:ext cx="7010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i="1"/>
              <a:t>Prof. Msc. Marcelo Iury de Sousa Oliveira</a:t>
            </a:r>
          </a:p>
          <a:p>
            <a:r>
              <a:rPr lang="pt-BR" sz="2000" i="1"/>
              <a:t>marceloiury@gmail.com</a:t>
            </a:r>
          </a:p>
          <a:p>
            <a:r>
              <a:rPr lang="pt-BR" sz="2000" i="1"/>
              <a:t>http://sites.google.com/site/marceloiury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BF91-B569-476D-B68E-BC8E6B3E2F0C}" type="slidenum">
              <a:rPr lang="pt-BR"/>
              <a:pPr/>
              <a:t>10</a:t>
            </a:fld>
            <a:endParaRPr lang="pt-BR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 Unidimensional</a:t>
            </a:r>
          </a:p>
        </p:txBody>
      </p:sp>
      <p:sp>
        <p:nvSpPr>
          <p:cNvPr id="508931" name="Freeform 3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08932" name="Freeform 4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08933" name="Freeform 5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08934" name="Oval 6"/>
          <p:cNvSpPr>
            <a:spLocks noChangeArrowheads="1"/>
          </p:cNvSpPr>
          <p:nvPr/>
        </p:nvSpPr>
        <p:spPr bwMode="auto">
          <a:xfrm>
            <a:off x="304800" y="1219200"/>
            <a:ext cx="8610600" cy="4724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40000"/>
              </a:lnSpc>
            </a:pPr>
            <a:endParaRPr lang="pt-BR" sz="5400">
              <a:solidFill>
                <a:schemeClr val="bg1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pt-BR" sz="5400">
                <a:solidFill>
                  <a:schemeClr val="bg1"/>
                </a:solidFill>
              </a:rPr>
              <a:t>O que é estrutura de dados</a:t>
            </a:r>
          </a:p>
          <a:p>
            <a:pPr algn="ctr">
              <a:lnSpc>
                <a:spcPct val="110000"/>
              </a:lnSpc>
            </a:pPr>
            <a:r>
              <a:rPr lang="pt-BR" sz="5400">
                <a:solidFill>
                  <a:schemeClr val="bg1"/>
                </a:solidFill>
              </a:rPr>
              <a:t>UNIDIMENSIONAL?</a:t>
            </a:r>
          </a:p>
          <a:p>
            <a:pPr algn="ctr">
              <a:lnSpc>
                <a:spcPct val="40000"/>
              </a:lnSpc>
            </a:pPr>
            <a:endParaRPr lang="pt-BR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FE399-1BD0-4D87-98D4-B1AB56755969}" type="slidenum">
              <a:rPr lang="pt-BR"/>
              <a:pPr/>
              <a:t>11</a:t>
            </a:fld>
            <a:endParaRPr lang="pt-BR"/>
          </a:p>
        </p:txBody>
      </p:sp>
      <p:sp>
        <p:nvSpPr>
          <p:cNvPr id="510978" name="Rectangle 2"/>
          <p:cNvSpPr>
            <a:spLocks noChangeArrowheads="1"/>
          </p:cNvSpPr>
          <p:nvPr/>
        </p:nvSpPr>
        <p:spPr bwMode="auto">
          <a:xfrm>
            <a:off x="127000" y="1295400"/>
            <a:ext cx="8915400" cy="5105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endParaRPr lang="pt-BR" sz="5400" b="1">
              <a:solidFill>
                <a:schemeClr val="bg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pt-BR" sz="5400" b="1">
                <a:solidFill>
                  <a:schemeClr val="bg1"/>
                </a:solidFill>
              </a:rPr>
              <a:t>ESTRUTURA DE DADOS</a:t>
            </a:r>
          </a:p>
          <a:p>
            <a:pPr algn="ctr">
              <a:lnSpc>
                <a:spcPct val="80000"/>
              </a:lnSpc>
            </a:pPr>
            <a:r>
              <a:rPr lang="pt-BR" sz="5400" b="1">
                <a:solidFill>
                  <a:schemeClr val="bg1"/>
                </a:solidFill>
              </a:rPr>
              <a:t>UNIDIMENSIONAL</a:t>
            </a:r>
          </a:p>
          <a:p>
            <a:pPr algn="ctr">
              <a:lnSpc>
                <a:spcPct val="70000"/>
              </a:lnSpc>
            </a:pPr>
            <a:r>
              <a:rPr lang="pt-BR" sz="5400" b="1">
                <a:solidFill>
                  <a:schemeClr val="bg1"/>
                </a:solidFill>
              </a:rPr>
              <a:t>=</a:t>
            </a:r>
          </a:p>
          <a:p>
            <a:pPr algn="ctr">
              <a:lnSpc>
                <a:spcPct val="90000"/>
              </a:lnSpc>
            </a:pPr>
            <a:r>
              <a:rPr lang="pt-BR" sz="5400" b="1">
                <a:solidFill>
                  <a:schemeClr val="bg1"/>
                </a:solidFill>
              </a:rPr>
              <a:t>CONJUNTO DE DADOS </a:t>
            </a:r>
            <a:br>
              <a:rPr lang="pt-BR" sz="5400" b="1">
                <a:solidFill>
                  <a:schemeClr val="bg1"/>
                </a:solidFill>
              </a:rPr>
            </a:br>
            <a:r>
              <a:rPr lang="pt-BR" sz="5400" b="1">
                <a:solidFill>
                  <a:schemeClr val="bg1"/>
                </a:solidFill>
              </a:rPr>
              <a:t>onde cada elemento é </a:t>
            </a:r>
            <a:br>
              <a:rPr lang="pt-BR" sz="5400" b="1">
                <a:solidFill>
                  <a:schemeClr val="bg1"/>
                </a:solidFill>
              </a:rPr>
            </a:br>
            <a:r>
              <a:rPr lang="pt-BR" sz="5400" b="1">
                <a:solidFill>
                  <a:schemeClr val="bg1"/>
                </a:solidFill>
              </a:rPr>
              <a:t>identificado por um </a:t>
            </a:r>
            <a:br>
              <a:rPr lang="pt-BR" sz="5400" b="1">
                <a:solidFill>
                  <a:schemeClr val="bg1"/>
                </a:solidFill>
              </a:rPr>
            </a:br>
            <a:r>
              <a:rPr lang="pt-BR" sz="5400" b="1">
                <a:solidFill>
                  <a:schemeClr val="bg1"/>
                </a:solidFill>
              </a:rPr>
              <a:t>único índice</a:t>
            </a:r>
          </a:p>
          <a:p>
            <a:pPr algn="ctr">
              <a:lnSpc>
                <a:spcPct val="50000"/>
              </a:lnSpc>
            </a:pPr>
            <a:endParaRPr lang="pt-BR" sz="5400" b="1">
              <a:solidFill>
                <a:schemeClr val="bg1"/>
              </a:solidFill>
            </a:endParaRP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22350"/>
            <a:ext cx="9144000" cy="5562600"/>
          </a:xfrm>
          <a:noFill/>
        </p:spPr>
        <p:txBody>
          <a:bodyPr/>
          <a:lstStyle/>
          <a:p>
            <a:pPr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</p:txBody>
      </p:sp>
      <p:sp>
        <p:nvSpPr>
          <p:cNvPr id="510980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163513"/>
            <a:ext cx="8458200" cy="617537"/>
          </a:xfrm>
          <a:noFill/>
          <a:ln/>
        </p:spPr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 Unidimensional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947F8-12F2-43C7-BA05-DDB0AA47EFBA}" type="slidenum">
              <a:rPr lang="pt-BR"/>
              <a:pPr/>
              <a:t>12</a:t>
            </a:fld>
            <a:endParaRPr lang="pt-BR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 Unidimensional</a:t>
            </a:r>
          </a:p>
        </p:txBody>
      </p:sp>
      <p:sp>
        <p:nvSpPr>
          <p:cNvPr id="506884" name="Oval 4"/>
          <p:cNvSpPr>
            <a:spLocks noChangeArrowheads="1"/>
          </p:cNvSpPr>
          <p:nvPr/>
        </p:nvSpPr>
        <p:spPr bwMode="auto">
          <a:xfrm>
            <a:off x="838200" y="1606550"/>
            <a:ext cx="2743200" cy="48768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6885" name="Text Box 5"/>
          <p:cNvSpPr txBox="1">
            <a:spLocks noChangeArrowheads="1"/>
          </p:cNvSpPr>
          <p:nvPr/>
        </p:nvSpPr>
        <p:spPr bwMode="auto">
          <a:xfrm>
            <a:off x="1454150" y="1781175"/>
            <a:ext cx="2174378" cy="457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3200" dirty="0"/>
              <a:t>1. </a:t>
            </a:r>
            <a:r>
              <a:rPr lang="pt-BR" sz="3200" dirty="0" smtClean="0"/>
              <a:t>Jesus</a:t>
            </a:r>
            <a:endParaRPr lang="pt-BR" sz="3200" dirty="0"/>
          </a:p>
          <a:p>
            <a:pPr>
              <a:lnSpc>
                <a:spcPct val="130000"/>
              </a:lnSpc>
            </a:pPr>
            <a:r>
              <a:rPr lang="pt-BR" sz="3200" dirty="0"/>
              <a:t>2. </a:t>
            </a:r>
            <a:r>
              <a:rPr lang="pt-BR" sz="3200" dirty="0" smtClean="0"/>
              <a:t>Isaac</a:t>
            </a:r>
            <a:endParaRPr lang="pt-BR" sz="3200" dirty="0"/>
          </a:p>
          <a:p>
            <a:pPr>
              <a:lnSpc>
                <a:spcPct val="130000"/>
              </a:lnSpc>
            </a:pPr>
            <a:r>
              <a:rPr lang="pt-BR" sz="3200" dirty="0"/>
              <a:t>3. </a:t>
            </a:r>
            <a:r>
              <a:rPr lang="pt-BR" sz="3200" dirty="0" err="1" smtClean="0"/>
              <a:t>Jony</a:t>
            </a:r>
            <a:endParaRPr lang="pt-BR" sz="3200" dirty="0"/>
          </a:p>
          <a:p>
            <a:pPr>
              <a:lnSpc>
                <a:spcPct val="130000"/>
              </a:lnSpc>
            </a:pPr>
            <a:r>
              <a:rPr lang="pt-BR" sz="3200" dirty="0"/>
              <a:t>4. </a:t>
            </a:r>
            <a:r>
              <a:rPr lang="pt-BR" sz="3200" dirty="0" smtClean="0"/>
              <a:t>André</a:t>
            </a:r>
            <a:endParaRPr lang="pt-BR" sz="3200" dirty="0"/>
          </a:p>
          <a:p>
            <a:pPr>
              <a:lnSpc>
                <a:spcPct val="130000"/>
              </a:lnSpc>
            </a:pPr>
            <a:r>
              <a:rPr lang="pt-BR" sz="3200" dirty="0"/>
              <a:t>5. </a:t>
            </a:r>
            <a:r>
              <a:rPr lang="pt-BR" sz="3200" dirty="0" smtClean="0"/>
              <a:t>Caio</a:t>
            </a:r>
            <a:endParaRPr lang="pt-BR" sz="3200" dirty="0"/>
          </a:p>
          <a:p>
            <a:pPr>
              <a:lnSpc>
                <a:spcPct val="130000"/>
              </a:lnSpc>
            </a:pPr>
            <a:r>
              <a:rPr lang="pt-BR" sz="3200" dirty="0"/>
              <a:t>6. </a:t>
            </a:r>
            <a:r>
              <a:rPr lang="pt-BR" sz="3200" dirty="0" smtClean="0"/>
              <a:t>Leonildo</a:t>
            </a:r>
            <a:endParaRPr lang="pt-BR" sz="3200" dirty="0"/>
          </a:p>
          <a:p>
            <a:pPr>
              <a:lnSpc>
                <a:spcPct val="130000"/>
              </a:lnSpc>
            </a:pPr>
            <a:r>
              <a:rPr lang="pt-BR" sz="3200" dirty="0"/>
              <a:t>7. </a:t>
            </a:r>
            <a:r>
              <a:rPr lang="pt-BR" sz="3200" dirty="0" smtClean="0"/>
              <a:t>Rivelino</a:t>
            </a:r>
            <a:endParaRPr lang="pt-BR" sz="3200" dirty="0"/>
          </a:p>
        </p:txBody>
      </p:sp>
      <p:sp>
        <p:nvSpPr>
          <p:cNvPr id="506886" name="Rectangle 6"/>
          <p:cNvSpPr>
            <a:spLocks noChangeArrowheads="1"/>
          </p:cNvSpPr>
          <p:nvPr/>
        </p:nvSpPr>
        <p:spPr bwMode="auto">
          <a:xfrm>
            <a:off x="1524000" y="1066800"/>
            <a:ext cx="1377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3200"/>
              <a:t>Alunos</a:t>
            </a:r>
          </a:p>
        </p:txBody>
      </p:sp>
      <p:sp>
        <p:nvSpPr>
          <p:cNvPr id="506888" name="Text Box 8"/>
          <p:cNvSpPr txBox="1">
            <a:spLocks noChangeArrowheads="1"/>
          </p:cNvSpPr>
          <p:nvPr/>
        </p:nvSpPr>
        <p:spPr bwMode="auto">
          <a:xfrm>
            <a:off x="6370638" y="1790700"/>
            <a:ext cx="11017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3200"/>
              <a:t>1. 23</a:t>
            </a:r>
          </a:p>
          <a:p>
            <a:pPr>
              <a:lnSpc>
                <a:spcPct val="130000"/>
              </a:lnSpc>
            </a:pPr>
            <a:r>
              <a:rPr lang="pt-BR" sz="3200"/>
              <a:t>2. 38</a:t>
            </a:r>
          </a:p>
          <a:p>
            <a:pPr>
              <a:lnSpc>
                <a:spcPct val="130000"/>
              </a:lnSpc>
            </a:pPr>
            <a:r>
              <a:rPr lang="pt-BR" sz="3200"/>
              <a:t>3. 47</a:t>
            </a:r>
          </a:p>
          <a:p>
            <a:pPr>
              <a:lnSpc>
                <a:spcPct val="130000"/>
              </a:lnSpc>
            </a:pPr>
            <a:r>
              <a:rPr lang="pt-BR" sz="3200"/>
              <a:t>4. 19</a:t>
            </a:r>
          </a:p>
          <a:p>
            <a:pPr>
              <a:lnSpc>
                <a:spcPct val="130000"/>
              </a:lnSpc>
            </a:pPr>
            <a:r>
              <a:rPr lang="pt-BR" sz="3200"/>
              <a:t>5. 26</a:t>
            </a:r>
          </a:p>
          <a:p>
            <a:pPr>
              <a:lnSpc>
                <a:spcPct val="130000"/>
              </a:lnSpc>
            </a:pPr>
            <a:r>
              <a:rPr lang="pt-BR" sz="3200"/>
              <a:t>6. 52</a:t>
            </a:r>
          </a:p>
          <a:p>
            <a:pPr>
              <a:lnSpc>
                <a:spcPct val="130000"/>
              </a:lnSpc>
            </a:pPr>
            <a:r>
              <a:rPr lang="pt-BR" sz="3200"/>
              <a:t>7. 29</a:t>
            </a:r>
          </a:p>
        </p:txBody>
      </p:sp>
      <p:sp>
        <p:nvSpPr>
          <p:cNvPr id="506889" name="Rectangle 9"/>
          <p:cNvSpPr>
            <a:spLocks noChangeArrowheads="1"/>
          </p:cNvSpPr>
          <p:nvPr/>
        </p:nvSpPr>
        <p:spPr bwMode="auto">
          <a:xfrm>
            <a:off x="6224588" y="1066800"/>
            <a:ext cx="13954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3200"/>
              <a:t>Idades</a:t>
            </a:r>
          </a:p>
        </p:txBody>
      </p:sp>
      <p:sp>
        <p:nvSpPr>
          <p:cNvPr id="506890" name="Oval 10"/>
          <p:cNvSpPr>
            <a:spLocks noChangeArrowheads="1"/>
          </p:cNvSpPr>
          <p:nvPr/>
        </p:nvSpPr>
        <p:spPr bwMode="auto">
          <a:xfrm>
            <a:off x="5562600" y="1606550"/>
            <a:ext cx="2743200" cy="48768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6891" name="Rectangle 11"/>
          <p:cNvSpPr>
            <a:spLocks noChangeArrowheads="1"/>
          </p:cNvSpPr>
          <p:nvPr/>
        </p:nvSpPr>
        <p:spPr bwMode="auto">
          <a:xfrm>
            <a:off x="6400800" y="1828800"/>
            <a:ext cx="457200" cy="4572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6892" name="Rectangle 12"/>
          <p:cNvSpPr>
            <a:spLocks noChangeArrowheads="1"/>
          </p:cNvSpPr>
          <p:nvPr/>
        </p:nvSpPr>
        <p:spPr bwMode="auto">
          <a:xfrm>
            <a:off x="1447800" y="1790700"/>
            <a:ext cx="457200" cy="4572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6893" name="Rectangle 13"/>
          <p:cNvSpPr>
            <a:spLocks noChangeArrowheads="1"/>
          </p:cNvSpPr>
          <p:nvPr/>
        </p:nvSpPr>
        <p:spPr bwMode="auto">
          <a:xfrm>
            <a:off x="3716338" y="1524000"/>
            <a:ext cx="14652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3200">
                <a:solidFill>
                  <a:srgbClr val="FF3300"/>
                </a:solidFill>
              </a:rPr>
              <a:t>Índices</a:t>
            </a:r>
          </a:p>
        </p:txBody>
      </p:sp>
      <p:sp>
        <p:nvSpPr>
          <p:cNvPr id="506894" name="Line 14"/>
          <p:cNvSpPr>
            <a:spLocks noChangeShapeType="1"/>
          </p:cNvSpPr>
          <p:nvPr/>
        </p:nvSpPr>
        <p:spPr bwMode="auto">
          <a:xfrm flipH="1">
            <a:off x="1905000" y="1828800"/>
            <a:ext cx="1828800" cy="76200"/>
          </a:xfrm>
          <a:prstGeom prst="line">
            <a:avLst/>
          </a:prstGeom>
          <a:noFill/>
          <a:ln w="1905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506895" name="Line 15"/>
          <p:cNvSpPr>
            <a:spLocks noChangeShapeType="1"/>
          </p:cNvSpPr>
          <p:nvPr/>
        </p:nvSpPr>
        <p:spPr bwMode="auto">
          <a:xfrm>
            <a:off x="5105400" y="1828800"/>
            <a:ext cx="1219200" cy="152400"/>
          </a:xfrm>
          <a:prstGeom prst="line">
            <a:avLst/>
          </a:prstGeom>
          <a:noFill/>
          <a:ln w="1905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8235F-C1E4-4F8A-B59C-0D3E22EDF03A}" type="slidenum">
              <a:rPr lang="pt-BR"/>
              <a:pPr/>
              <a:t>13</a:t>
            </a:fld>
            <a:endParaRPr lang="pt-BR"/>
          </a:p>
        </p:txBody>
      </p:sp>
      <p:sp>
        <p:nvSpPr>
          <p:cNvPr id="524290" name="Rectangle 2"/>
          <p:cNvSpPr>
            <a:spLocks noChangeArrowheads="1"/>
          </p:cNvSpPr>
          <p:nvPr/>
        </p:nvSpPr>
        <p:spPr bwMode="auto">
          <a:xfrm>
            <a:off x="127000" y="1295400"/>
            <a:ext cx="8915400" cy="5105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0"/>
              </a:lnSpc>
            </a:pPr>
            <a:endParaRPr lang="pt-BR" sz="5400" b="1">
              <a:solidFill>
                <a:schemeClr val="bg1"/>
              </a:solidFill>
            </a:endParaRPr>
          </a:p>
          <a:p>
            <a:pPr algn="ctr">
              <a:lnSpc>
                <a:spcPct val="10000"/>
              </a:lnSpc>
            </a:pPr>
            <a:endParaRPr lang="pt-BR" sz="5400" b="1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pt-BR" sz="5400" b="1">
                <a:solidFill>
                  <a:schemeClr val="bg1"/>
                </a:solidFill>
              </a:rPr>
              <a:t>ESTRUTURA DE DADOS</a:t>
            </a:r>
          </a:p>
          <a:p>
            <a:pPr algn="ctr">
              <a:lnSpc>
                <a:spcPct val="140000"/>
              </a:lnSpc>
            </a:pPr>
            <a:r>
              <a:rPr lang="pt-BR" sz="5400" b="1">
                <a:solidFill>
                  <a:schemeClr val="bg1"/>
                </a:solidFill>
              </a:rPr>
              <a:t>UNIDIMENSIONAL</a:t>
            </a:r>
          </a:p>
          <a:p>
            <a:pPr algn="ctr">
              <a:lnSpc>
                <a:spcPct val="140000"/>
              </a:lnSpc>
            </a:pPr>
            <a:r>
              <a:rPr lang="pt-BR" sz="5400" b="1">
                <a:solidFill>
                  <a:schemeClr val="bg1"/>
                </a:solidFill>
              </a:rPr>
              <a:t>=</a:t>
            </a:r>
          </a:p>
          <a:p>
            <a:pPr algn="ctr">
              <a:lnSpc>
                <a:spcPct val="140000"/>
              </a:lnSpc>
            </a:pPr>
            <a:r>
              <a:rPr lang="pt-BR" sz="5400" b="1">
                <a:solidFill>
                  <a:schemeClr val="bg1"/>
                </a:solidFill>
              </a:rPr>
              <a:t>VETOR em Computação </a:t>
            </a:r>
          </a:p>
          <a:p>
            <a:pPr algn="ctr">
              <a:lnSpc>
                <a:spcPct val="50000"/>
              </a:lnSpc>
            </a:pPr>
            <a:endParaRPr lang="pt-BR" sz="5400" b="1">
              <a:solidFill>
                <a:schemeClr val="bg1"/>
              </a:solidFill>
            </a:endParaRP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22350"/>
            <a:ext cx="9144000" cy="5562600"/>
          </a:xfrm>
          <a:noFill/>
        </p:spPr>
        <p:txBody>
          <a:bodyPr/>
          <a:lstStyle/>
          <a:p>
            <a:pPr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</p:txBody>
      </p:sp>
      <p:sp>
        <p:nvSpPr>
          <p:cNvPr id="524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163513"/>
            <a:ext cx="8458200" cy="617537"/>
          </a:xfrm>
          <a:noFill/>
          <a:ln/>
        </p:spPr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 Unidimensional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E5C6-C5EA-4489-A6CF-9E86E2AB2193}" type="slidenum">
              <a:rPr lang="pt-BR"/>
              <a:pPr/>
              <a:t>14</a:t>
            </a:fld>
            <a:endParaRPr lang="pt-BR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 Unidimensional</a:t>
            </a:r>
          </a:p>
        </p:txBody>
      </p:sp>
      <p:sp>
        <p:nvSpPr>
          <p:cNvPr id="504835" name="Freeform 3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04836" name="Freeform 4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04837" name="Freeform 5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04838" name="Oval 6"/>
          <p:cNvSpPr>
            <a:spLocks noChangeArrowheads="1"/>
          </p:cNvSpPr>
          <p:nvPr/>
        </p:nvSpPr>
        <p:spPr bwMode="auto">
          <a:xfrm>
            <a:off x="304800" y="1676400"/>
            <a:ext cx="8610600" cy="426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pt-BR" sz="6000" dirty="0">
                <a:solidFill>
                  <a:schemeClr val="bg1"/>
                </a:solidFill>
              </a:rPr>
              <a:t> Qual o nome e a idade </a:t>
            </a:r>
            <a:br>
              <a:rPr lang="pt-BR" sz="6000" dirty="0">
                <a:solidFill>
                  <a:schemeClr val="bg1"/>
                </a:solidFill>
              </a:rPr>
            </a:br>
            <a:r>
              <a:rPr lang="pt-BR" sz="6000" dirty="0">
                <a:solidFill>
                  <a:schemeClr val="bg1"/>
                </a:solidFill>
              </a:rPr>
              <a:t>do Aluno </a:t>
            </a:r>
            <a:r>
              <a:rPr lang="pt-BR" sz="6000" dirty="0" smtClean="0">
                <a:solidFill>
                  <a:schemeClr val="bg1"/>
                </a:solidFill>
              </a:rPr>
              <a:t>2?</a:t>
            </a:r>
            <a:endParaRPr lang="pt-BR" sz="6000" dirty="0">
              <a:solidFill>
                <a:schemeClr val="bg1"/>
              </a:solidFill>
            </a:endParaRPr>
          </a:p>
          <a:p>
            <a:pPr algn="ctr">
              <a:lnSpc>
                <a:spcPct val="40000"/>
              </a:lnSpc>
            </a:pPr>
            <a:endParaRPr lang="pt-BR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A0ED2-AF6F-41D0-B502-F21B7F063E50}" type="slidenum">
              <a:rPr lang="pt-BR"/>
              <a:pPr/>
              <a:t>15</a:t>
            </a:fld>
            <a:endParaRPr lang="pt-BR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 Unidimensional</a:t>
            </a:r>
          </a:p>
        </p:txBody>
      </p:sp>
      <p:sp>
        <p:nvSpPr>
          <p:cNvPr id="525315" name="Freeform 3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5316" name="Freeform 4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5317" name="Freeform 5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5318" name="Oval 6"/>
          <p:cNvSpPr>
            <a:spLocks noChangeArrowheads="1"/>
          </p:cNvSpPr>
          <p:nvPr/>
        </p:nvSpPr>
        <p:spPr bwMode="auto">
          <a:xfrm>
            <a:off x="304800" y="1676400"/>
            <a:ext cx="8610600" cy="426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pt-BR" sz="8000" dirty="0" smtClean="0">
                <a:solidFill>
                  <a:schemeClr val="bg1"/>
                </a:solidFill>
              </a:rPr>
              <a:t>Isaac, 38!</a:t>
            </a:r>
            <a:endParaRPr lang="pt-BR" sz="8000" dirty="0">
              <a:solidFill>
                <a:schemeClr val="bg1"/>
              </a:solidFill>
            </a:endParaRPr>
          </a:p>
          <a:p>
            <a:pPr algn="ctr">
              <a:lnSpc>
                <a:spcPct val="40000"/>
              </a:lnSpc>
            </a:pPr>
            <a:endParaRPr lang="pt-BR" sz="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1CC72-89D6-41F5-8282-BD5180101E4A}" type="slidenum">
              <a:rPr lang="pt-BR"/>
              <a:pPr/>
              <a:t>16</a:t>
            </a:fld>
            <a:endParaRPr lang="pt-BR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 Unidimensional</a:t>
            </a:r>
          </a:p>
        </p:txBody>
      </p:sp>
      <p:sp>
        <p:nvSpPr>
          <p:cNvPr id="512003" name="Freeform 3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2004" name="Freeform 4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2005" name="Freeform 5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2006" name="Oval 6"/>
          <p:cNvSpPr>
            <a:spLocks noChangeArrowheads="1"/>
          </p:cNvSpPr>
          <p:nvPr/>
        </p:nvSpPr>
        <p:spPr bwMode="auto">
          <a:xfrm>
            <a:off x="304800" y="1676400"/>
            <a:ext cx="8610600" cy="426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pt-BR" sz="6600">
                <a:solidFill>
                  <a:schemeClr val="bg1"/>
                </a:solidFill>
              </a:rPr>
              <a:t>Como isso funciona </a:t>
            </a:r>
            <a:br>
              <a:rPr lang="pt-BR" sz="6600">
                <a:solidFill>
                  <a:schemeClr val="bg1"/>
                </a:solidFill>
              </a:rPr>
            </a:br>
            <a:r>
              <a:rPr lang="pt-BR" sz="6600">
                <a:solidFill>
                  <a:schemeClr val="bg1"/>
                </a:solidFill>
              </a:rPr>
              <a:t>no Computador?</a:t>
            </a:r>
          </a:p>
          <a:p>
            <a:pPr algn="ctr">
              <a:lnSpc>
                <a:spcPct val="40000"/>
              </a:lnSpc>
            </a:pPr>
            <a:endParaRPr lang="pt-BR" sz="4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52E79-E69D-4D54-8576-2198225A2038}" type="slidenum">
              <a:rPr lang="pt-BR"/>
              <a:pPr/>
              <a:t>17</a:t>
            </a:fld>
            <a:endParaRPr lang="pt-BR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 Unidimensional</a:t>
            </a:r>
          </a:p>
        </p:txBody>
      </p:sp>
      <p:sp>
        <p:nvSpPr>
          <p:cNvPr id="515076" name="Oval 4"/>
          <p:cNvSpPr>
            <a:spLocks noChangeArrowheads="1"/>
          </p:cNvSpPr>
          <p:nvPr/>
        </p:nvSpPr>
        <p:spPr bwMode="auto">
          <a:xfrm>
            <a:off x="687388" y="1543050"/>
            <a:ext cx="2743200" cy="48768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5077" name="Text Box 5"/>
          <p:cNvSpPr txBox="1">
            <a:spLocks noChangeArrowheads="1"/>
          </p:cNvSpPr>
          <p:nvPr/>
        </p:nvSpPr>
        <p:spPr bwMode="auto">
          <a:xfrm>
            <a:off x="1303338" y="1717675"/>
            <a:ext cx="2174378" cy="4497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3200" dirty="0" smtClean="0"/>
              <a:t>1. Jesus</a:t>
            </a:r>
          </a:p>
          <a:p>
            <a:pPr>
              <a:lnSpc>
                <a:spcPct val="130000"/>
              </a:lnSpc>
            </a:pPr>
            <a:r>
              <a:rPr lang="pt-BR" sz="3200" dirty="0" smtClean="0"/>
              <a:t>2. Isaac</a:t>
            </a:r>
          </a:p>
          <a:p>
            <a:pPr>
              <a:lnSpc>
                <a:spcPct val="130000"/>
              </a:lnSpc>
            </a:pPr>
            <a:r>
              <a:rPr lang="pt-BR" sz="3200" dirty="0" smtClean="0"/>
              <a:t>3. </a:t>
            </a:r>
            <a:r>
              <a:rPr lang="pt-BR" sz="3200" dirty="0" err="1" smtClean="0"/>
              <a:t>Jony</a:t>
            </a:r>
            <a:endParaRPr lang="pt-BR" sz="3200" dirty="0" smtClean="0"/>
          </a:p>
          <a:p>
            <a:pPr>
              <a:lnSpc>
                <a:spcPct val="130000"/>
              </a:lnSpc>
            </a:pPr>
            <a:r>
              <a:rPr lang="pt-BR" sz="3200" dirty="0" smtClean="0"/>
              <a:t>4. André</a:t>
            </a:r>
          </a:p>
          <a:p>
            <a:pPr>
              <a:lnSpc>
                <a:spcPct val="130000"/>
              </a:lnSpc>
            </a:pPr>
            <a:r>
              <a:rPr lang="pt-BR" sz="3200" dirty="0" smtClean="0"/>
              <a:t>5. Caio</a:t>
            </a:r>
          </a:p>
          <a:p>
            <a:pPr>
              <a:lnSpc>
                <a:spcPct val="130000"/>
              </a:lnSpc>
            </a:pPr>
            <a:r>
              <a:rPr lang="pt-BR" sz="3200" dirty="0" smtClean="0"/>
              <a:t>6. Leonildo</a:t>
            </a:r>
          </a:p>
          <a:p>
            <a:pPr>
              <a:lnSpc>
                <a:spcPct val="130000"/>
              </a:lnSpc>
            </a:pPr>
            <a:r>
              <a:rPr lang="pt-BR" sz="3200" dirty="0" smtClean="0"/>
              <a:t>7. Rivelino</a:t>
            </a:r>
            <a:endParaRPr lang="pt-BR" sz="3200" dirty="0"/>
          </a:p>
        </p:txBody>
      </p:sp>
      <p:sp>
        <p:nvSpPr>
          <p:cNvPr id="515078" name="Rectangle 6"/>
          <p:cNvSpPr>
            <a:spLocks noChangeArrowheads="1"/>
          </p:cNvSpPr>
          <p:nvPr/>
        </p:nvSpPr>
        <p:spPr bwMode="auto">
          <a:xfrm>
            <a:off x="1495425" y="1003300"/>
            <a:ext cx="119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3200"/>
              <a:t>Aluno</a:t>
            </a:r>
          </a:p>
        </p:txBody>
      </p:sp>
      <p:graphicFrame>
        <p:nvGraphicFramePr>
          <p:cNvPr id="515084" name="Object 12"/>
          <p:cNvGraphicFramePr>
            <a:graphicFrameLocks noChangeAspect="1"/>
          </p:cNvGraphicFramePr>
          <p:nvPr/>
        </p:nvGraphicFramePr>
        <p:xfrm>
          <a:off x="5940152" y="2141091"/>
          <a:ext cx="2268538" cy="4240237"/>
        </p:xfrm>
        <a:graphic>
          <a:graphicData uri="http://schemas.openxmlformats.org/presentationml/2006/ole">
            <p:oleObj spid="_x0000_s467970" name="Document" r:id="rId3" imgW="5587299" imgH="1815995" progId="Word.Document.8">
              <p:embed/>
            </p:oleObj>
          </a:graphicData>
        </a:graphic>
      </p:graphicFrame>
      <p:sp>
        <p:nvSpPr>
          <p:cNvPr id="515085" name="Rectangle 13"/>
          <p:cNvSpPr>
            <a:spLocks noChangeArrowheads="1"/>
          </p:cNvSpPr>
          <p:nvPr/>
        </p:nvSpPr>
        <p:spPr bwMode="auto">
          <a:xfrm>
            <a:off x="5699125" y="927100"/>
            <a:ext cx="17256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t-BR" sz="3200" dirty="0"/>
              <a:t>Memória</a:t>
            </a:r>
            <a:br>
              <a:rPr lang="pt-BR" sz="3200" dirty="0"/>
            </a:br>
            <a:r>
              <a:rPr lang="pt-BR" sz="3200" dirty="0"/>
              <a:t>RAM</a:t>
            </a:r>
          </a:p>
        </p:txBody>
      </p:sp>
      <p:sp>
        <p:nvSpPr>
          <p:cNvPr id="515086" name="Rectangle 14"/>
          <p:cNvSpPr>
            <a:spLocks noChangeArrowheads="1"/>
          </p:cNvSpPr>
          <p:nvPr/>
        </p:nvSpPr>
        <p:spPr bwMode="auto">
          <a:xfrm>
            <a:off x="5183188" y="2598738"/>
            <a:ext cx="762000" cy="297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pt-BR" sz="2400"/>
              <a:t>[1]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pt-BR" sz="2400"/>
              <a:t>[2]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pt-BR" sz="2400"/>
              <a:t>[3]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pt-BR" sz="2400"/>
              <a:t>[4]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pt-BR" sz="2400"/>
              <a:t>[5]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pt-BR" sz="2400"/>
              <a:t>[6]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pt-BR" sz="2400"/>
              <a:t>[7]</a:t>
            </a:r>
          </a:p>
        </p:txBody>
      </p:sp>
      <p:sp>
        <p:nvSpPr>
          <p:cNvPr id="515087" name="AutoShape 15"/>
          <p:cNvSpPr>
            <a:spLocks/>
          </p:cNvSpPr>
          <p:nvPr/>
        </p:nvSpPr>
        <p:spPr bwMode="auto">
          <a:xfrm>
            <a:off x="5030788" y="2527300"/>
            <a:ext cx="76200" cy="3200400"/>
          </a:xfrm>
          <a:prstGeom prst="leftBrace">
            <a:avLst>
              <a:gd name="adj1" fmla="val 350000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5088" name="Rectangle 16"/>
          <p:cNvSpPr>
            <a:spLocks noChangeArrowheads="1"/>
          </p:cNvSpPr>
          <p:nvPr/>
        </p:nvSpPr>
        <p:spPr bwMode="auto">
          <a:xfrm rot="-5400000">
            <a:off x="3298826" y="3716337"/>
            <a:ext cx="23558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t-BR" sz="2400"/>
              <a:t>Índices</a:t>
            </a:r>
            <a:br>
              <a:rPr lang="pt-BR" sz="2400"/>
            </a:br>
            <a:r>
              <a:rPr lang="pt-BR" sz="2400"/>
              <a:t>Unidimensionais</a:t>
            </a:r>
          </a:p>
        </p:txBody>
      </p:sp>
      <p:sp>
        <p:nvSpPr>
          <p:cNvPr id="515092" name="AutoShape 20"/>
          <p:cNvSpPr>
            <a:spLocks/>
          </p:cNvSpPr>
          <p:nvPr/>
        </p:nvSpPr>
        <p:spPr bwMode="auto">
          <a:xfrm flipH="1" flipV="1">
            <a:off x="7545388" y="2527300"/>
            <a:ext cx="76200" cy="3200400"/>
          </a:xfrm>
          <a:prstGeom prst="leftBrace">
            <a:avLst>
              <a:gd name="adj1" fmla="val 350000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5093" name="Rectangle 21"/>
          <p:cNvSpPr>
            <a:spLocks noChangeArrowheads="1"/>
          </p:cNvSpPr>
          <p:nvPr/>
        </p:nvSpPr>
        <p:spPr bwMode="auto">
          <a:xfrm rot="5400000" flipH="1">
            <a:off x="6738144" y="3702844"/>
            <a:ext cx="27701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t-BR" sz="2400"/>
              <a:t>Estrutura de Dados</a:t>
            </a:r>
          </a:p>
          <a:p>
            <a:pPr algn="ctr"/>
            <a:r>
              <a:rPr lang="pt-BR" sz="2400"/>
              <a:t>Alunos</a:t>
            </a:r>
          </a:p>
        </p:txBody>
      </p:sp>
      <p:sp>
        <p:nvSpPr>
          <p:cNvPr id="515094" name="Line 22"/>
          <p:cNvSpPr>
            <a:spLocks noChangeShapeType="1"/>
          </p:cNvSpPr>
          <p:nvPr/>
        </p:nvSpPr>
        <p:spPr bwMode="auto">
          <a:xfrm>
            <a:off x="3962400" y="15367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515095" name="Rectangle 23"/>
          <p:cNvSpPr>
            <a:spLocks noChangeArrowheads="1"/>
          </p:cNvSpPr>
          <p:nvPr/>
        </p:nvSpPr>
        <p:spPr bwMode="auto">
          <a:xfrm>
            <a:off x="5280025" y="6172200"/>
            <a:ext cx="2797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400" b="1"/>
              <a:t>Alunos[5] = José</a:t>
            </a:r>
          </a:p>
        </p:txBody>
      </p:sp>
      <p:sp>
        <p:nvSpPr>
          <p:cNvPr id="515096" name="Rectangle 24"/>
          <p:cNvSpPr>
            <a:spLocks noChangeArrowheads="1"/>
          </p:cNvSpPr>
          <p:nvPr/>
        </p:nvSpPr>
        <p:spPr bwMode="auto">
          <a:xfrm>
            <a:off x="1143000" y="4457700"/>
            <a:ext cx="1752600" cy="4572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5097" name="Rectangle 25"/>
          <p:cNvSpPr>
            <a:spLocks noChangeArrowheads="1"/>
          </p:cNvSpPr>
          <p:nvPr/>
        </p:nvSpPr>
        <p:spPr bwMode="auto">
          <a:xfrm>
            <a:off x="5232400" y="4279900"/>
            <a:ext cx="2171700" cy="4572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5098" name="Rectangle 26"/>
          <p:cNvSpPr>
            <a:spLocks noChangeArrowheads="1"/>
          </p:cNvSpPr>
          <p:nvPr/>
        </p:nvSpPr>
        <p:spPr bwMode="auto">
          <a:xfrm>
            <a:off x="5181600" y="6172200"/>
            <a:ext cx="2921000" cy="4572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4DC4E-A653-45B8-915D-8939FDC680EC}" type="slidenum">
              <a:rPr lang="pt-BR"/>
              <a:pPr/>
              <a:t>18</a:t>
            </a:fld>
            <a:endParaRPr lang="pt-BR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 Unidimensional</a:t>
            </a:r>
          </a:p>
        </p:txBody>
      </p:sp>
      <p:sp>
        <p:nvSpPr>
          <p:cNvPr id="517128" name="Rectangle 8"/>
          <p:cNvSpPr>
            <a:spLocks noChangeArrowheads="1"/>
          </p:cNvSpPr>
          <p:nvPr/>
        </p:nvSpPr>
        <p:spPr bwMode="auto">
          <a:xfrm>
            <a:off x="5699125" y="990600"/>
            <a:ext cx="17256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t-BR" sz="3200"/>
              <a:t>Memória</a:t>
            </a:r>
            <a:br>
              <a:rPr lang="pt-BR" sz="3200"/>
            </a:br>
            <a:r>
              <a:rPr lang="pt-BR" sz="3200"/>
              <a:t>RAM</a:t>
            </a:r>
          </a:p>
        </p:txBody>
      </p:sp>
      <p:sp>
        <p:nvSpPr>
          <p:cNvPr id="517129" name="Rectangle 9"/>
          <p:cNvSpPr>
            <a:spLocks noChangeArrowheads="1"/>
          </p:cNvSpPr>
          <p:nvPr/>
        </p:nvSpPr>
        <p:spPr bwMode="auto">
          <a:xfrm>
            <a:off x="5183188" y="2662238"/>
            <a:ext cx="762000" cy="297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pt-BR" sz="2400"/>
              <a:t>[1]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pt-BR" sz="2400"/>
              <a:t>[2]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pt-BR" sz="2400"/>
              <a:t>[3]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pt-BR" sz="2400"/>
              <a:t>[4]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pt-BR" sz="2400"/>
              <a:t>[5]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pt-BR" sz="2400"/>
              <a:t>[6]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pt-BR" sz="2400"/>
              <a:t>[7]</a:t>
            </a:r>
          </a:p>
        </p:txBody>
      </p:sp>
      <p:sp>
        <p:nvSpPr>
          <p:cNvPr id="517130" name="AutoShape 10"/>
          <p:cNvSpPr>
            <a:spLocks/>
          </p:cNvSpPr>
          <p:nvPr/>
        </p:nvSpPr>
        <p:spPr bwMode="auto">
          <a:xfrm>
            <a:off x="5030788" y="2590800"/>
            <a:ext cx="76200" cy="3200400"/>
          </a:xfrm>
          <a:prstGeom prst="leftBrace">
            <a:avLst>
              <a:gd name="adj1" fmla="val 350000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7131" name="Rectangle 11"/>
          <p:cNvSpPr>
            <a:spLocks noChangeArrowheads="1"/>
          </p:cNvSpPr>
          <p:nvPr/>
        </p:nvSpPr>
        <p:spPr bwMode="auto">
          <a:xfrm rot="-5400000">
            <a:off x="3298826" y="3779837"/>
            <a:ext cx="23558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t-BR" sz="2400"/>
              <a:t>Índices</a:t>
            </a:r>
            <a:br>
              <a:rPr lang="pt-BR" sz="2400"/>
            </a:br>
            <a:r>
              <a:rPr lang="pt-BR" sz="2400"/>
              <a:t>Unidimensionais</a:t>
            </a:r>
          </a:p>
        </p:txBody>
      </p:sp>
      <p:sp>
        <p:nvSpPr>
          <p:cNvPr id="517132" name="AutoShape 12"/>
          <p:cNvSpPr>
            <a:spLocks/>
          </p:cNvSpPr>
          <p:nvPr/>
        </p:nvSpPr>
        <p:spPr bwMode="auto">
          <a:xfrm flipH="1" flipV="1">
            <a:off x="7545388" y="2590800"/>
            <a:ext cx="76200" cy="3200400"/>
          </a:xfrm>
          <a:prstGeom prst="leftBrace">
            <a:avLst>
              <a:gd name="adj1" fmla="val 350000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7133" name="Rectangle 13"/>
          <p:cNvSpPr>
            <a:spLocks noChangeArrowheads="1"/>
          </p:cNvSpPr>
          <p:nvPr/>
        </p:nvSpPr>
        <p:spPr bwMode="auto">
          <a:xfrm rot="5400000" flipH="1">
            <a:off x="6738144" y="3766344"/>
            <a:ext cx="27701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t-BR" sz="2400"/>
              <a:t>Estrutura de Dados</a:t>
            </a:r>
          </a:p>
          <a:p>
            <a:pPr algn="ctr"/>
            <a:r>
              <a:rPr lang="pt-BR" sz="2400"/>
              <a:t>Idades</a:t>
            </a:r>
          </a:p>
        </p:txBody>
      </p:sp>
      <p:sp>
        <p:nvSpPr>
          <p:cNvPr id="517135" name="Rectangle 15"/>
          <p:cNvSpPr>
            <a:spLocks noChangeArrowheads="1"/>
          </p:cNvSpPr>
          <p:nvPr/>
        </p:nvSpPr>
        <p:spPr bwMode="auto">
          <a:xfrm>
            <a:off x="5327650" y="6172200"/>
            <a:ext cx="252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400" b="1"/>
              <a:t>Idades[5] = 26</a:t>
            </a:r>
          </a:p>
        </p:txBody>
      </p:sp>
      <p:sp>
        <p:nvSpPr>
          <p:cNvPr id="517136" name="Text Box 16"/>
          <p:cNvSpPr txBox="1">
            <a:spLocks noChangeArrowheads="1"/>
          </p:cNvSpPr>
          <p:nvPr/>
        </p:nvSpPr>
        <p:spPr bwMode="auto">
          <a:xfrm>
            <a:off x="1493838" y="1790700"/>
            <a:ext cx="11017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3200"/>
              <a:t>1. 23</a:t>
            </a:r>
          </a:p>
          <a:p>
            <a:pPr>
              <a:lnSpc>
                <a:spcPct val="130000"/>
              </a:lnSpc>
            </a:pPr>
            <a:r>
              <a:rPr lang="pt-BR" sz="3200"/>
              <a:t>2. 38</a:t>
            </a:r>
          </a:p>
          <a:p>
            <a:pPr>
              <a:lnSpc>
                <a:spcPct val="130000"/>
              </a:lnSpc>
            </a:pPr>
            <a:r>
              <a:rPr lang="pt-BR" sz="3200"/>
              <a:t>3. 47</a:t>
            </a:r>
          </a:p>
          <a:p>
            <a:pPr>
              <a:lnSpc>
                <a:spcPct val="130000"/>
              </a:lnSpc>
            </a:pPr>
            <a:r>
              <a:rPr lang="pt-BR" sz="3200"/>
              <a:t>4. 19</a:t>
            </a:r>
          </a:p>
          <a:p>
            <a:pPr>
              <a:lnSpc>
                <a:spcPct val="130000"/>
              </a:lnSpc>
            </a:pPr>
            <a:r>
              <a:rPr lang="pt-BR" sz="3200"/>
              <a:t>5. 26</a:t>
            </a:r>
          </a:p>
          <a:p>
            <a:pPr>
              <a:lnSpc>
                <a:spcPct val="130000"/>
              </a:lnSpc>
            </a:pPr>
            <a:r>
              <a:rPr lang="pt-BR" sz="3200"/>
              <a:t>6. 52</a:t>
            </a:r>
          </a:p>
          <a:p>
            <a:pPr>
              <a:lnSpc>
                <a:spcPct val="130000"/>
              </a:lnSpc>
            </a:pPr>
            <a:r>
              <a:rPr lang="pt-BR" sz="3200"/>
              <a:t>7. 29</a:t>
            </a:r>
          </a:p>
        </p:txBody>
      </p:sp>
      <p:sp>
        <p:nvSpPr>
          <p:cNvPr id="517137" name="Rectangle 17"/>
          <p:cNvSpPr>
            <a:spLocks noChangeArrowheads="1"/>
          </p:cNvSpPr>
          <p:nvPr/>
        </p:nvSpPr>
        <p:spPr bwMode="auto">
          <a:xfrm>
            <a:off x="1447800" y="1066800"/>
            <a:ext cx="13954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3200"/>
              <a:t>Idades</a:t>
            </a:r>
          </a:p>
        </p:txBody>
      </p:sp>
      <p:sp>
        <p:nvSpPr>
          <p:cNvPr id="517138" name="Oval 18"/>
          <p:cNvSpPr>
            <a:spLocks noChangeArrowheads="1"/>
          </p:cNvSpPr>
          <p:nvPr/>
        </p:nvSpPr>
        <p:spPr bwMode="auto">
          <a:xfrm>
            <a:off x="685800" y="1606550"/>
            <a:ext cx="2743200" cy="48768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7140" name="Line 20"/>
          <p:cNvSpPr>
            <a:spLocks noChangeShapeType="1"/>
          </p:cNvSpPr>
          <p:nvPr/>
        </p:nvSpPr>
        <p:spPr bwMode="auto">
          <a:xfrm>
            <a:off x="3962400" y="1600200"/>
            <a:ext cx="0" cy="487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  <p:graphicFrame>
        <p:nvGraphicFramePr>
          <p:cNvPr id="517141" name="Object 21"/>
          <p:cNvGraphicFramePr>
            <a:graphicFrameLocks noChangeAspect="1"/>
          </p:cNvGraphicFramePr>
          <p:nvPr/>
        </p:nvGraphicFramePr>
        <p:xfrm>
          <a:off x="5905500" y="2159000"/>
          <a:ext cx="1854200" cy="4419600"/>
        </p:xfrm>
        <a:graphic>
          <a:graphicData uri="http://schemas.openxmlformats.org/presentationml/2006/ole">
            <p:oleObj spid="_x0000_s468994" name="Documento" r:id="rId3" imgW="5581800" imgH="1816200" progId="Word.Document.8">
              <p:embed/>
            </p:oleObj>
          </a:graphicData>
        </a:graphic>
      </p:graphicFrame>
      <p:sp>
        <p:nvSpPr>
          <p:cNvPr id="517142" name="Rectangle 22"/>
          <p:cNvSpPr>
            <a:spLocks noChangeArrowheads="1"/>
          </p:cNvSpPr>
          <p:nvPr/>
        </p:nvSpPr>
        <p:spPr bwMode="auto">
          <a:xfrm>
            <a:off x="1143000" y="4546600"/>
            <a:ext cx="1752600" cy="4572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7143" name="Rectangle 23"/>
          <p:cNvSpPr>
            <a:spLocks noChangeArrowheads="1"/>
          </p:cNvSpPr>
          <p:nvPr/>
        </p:nvSpPr>
        <p:spPr bwMode="auto">
          <a:xfrm>
            <a:off x="5232400" y="4368800"/>
            <a:ext cx="2171700" cy="4572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17144" name="Rectangle 24"/>
          <p:cNvSpPr>
            <a:spLocks noChangeArrowheads="1"/>
          </p:cNvSpPr>
          <p:nvPr/>
        </p:nvSpPr>
        <p:spPr bwMode="auto">
          <a:xfrm>
            <a:off x="5257800" y="6197600"/>
            <a:ext cx="2679700" cy="4572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439D4-3718-40D8-A883-923032C3B9BC}" type="slidenum">
              <a:rPr lang="pt-BR"/>
              <a:pPr/>
              <a:t>19</a:t>
            </a:fld>
            <a:endParaRPr lang="pt-BR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 Unidimensional</a:t>
            </a:r>
          </a:p>
        </p:txBody>
      </p:sp>
      <p:sp>
        <p:nvSpPr>
          <p:cNvPr id="518147" name="Freeform 3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8148" name="Freeform 4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8149" name="Freeform 5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8150" name="Oval 6"/>
          <p:cNvSpPr>
            <a:spLocks noChangeArrowheads="1"/>
          </p:cNvSpPr>
          <p:nvPr/>
        </p:nvSpPr>
        <p:spPr bwMode="auto">
          <a:xfrm>
            <a:off x="304800" y="1676400"/>
            <a:ext cx="8610600" cy="426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pt-BR" sz="6600">
                <a:solidFill>
                  <a:schemeClr val="bg1"/>
                </a:solidFill>
              </a:rPr>
              <a:t>Como se faz isso </a:t>
            </a:r>
            <a:br>
              <a:rPr lang="pt-BR" sz="6600">
                <a:solidFill>
                  <a:schemeClr val="bg1"/>
                </a:solidFill>
              </a:rPr>
            </a:br>
            <a:r>
              <a:rPr lang="pt-BR" sz="6600">
                <a:solidFill>
                  <a:schemeClr val="bg1"/>
                </a:solidFill>
              </a:rPr>
              <a:t>no Algoritmo?</a:t>
            </a:r>
          </a:p>
          <a:p>
            <a:pPr algn="ctr">
              <a:lnSpc>
                <a:spcPct val="40000"/>
              </a:lnSpc>
            </a:pPr>
            <a:endParaRPr lang="pt-BR" sz="4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Conteúdo</a:t>
            </a:r>
            <a:endParaRPr lang="pt-BR"/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smtClean="0"/>
          </a:p>
          <a:p>
            <a:r>
              <a:rPr lang="pt-BR" smtClean="0"/>
              <a:t>Estruturas de Dados Homogêneas</a:t>
            </a:r>
          </a:p>
          <a:p>
            <a:endParaRPr lang="pt-BR" smtClean="0"/>
          </a:p>
          <a:p>
            <a:r>
              <a:rPr lang="pt-BR" smtClean="0"/>
              <a:t>Estruturas de Dados Homogêneas Unidimensionais</a:t>
            </a:r>
          </a:p>
          <a:p>
            <a:r>
              <a:rPr lang="pt-BR" smtClean="0"/>
              <a:t>Estruturas de Dados Homogêneas Multidimensionais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C9097-F55B-4F48-908C-6C43DB235247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4A39D-BBC4-4999-9396-793957019ADA}" type="slidenum">
              <a:rPr lang="pt-BR"/>
              <a:pPr/>
              <a:t>20</a:t>
            </a:fld>
            <a:endParaRPr lang="pt-BR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 Unidimensional</a:t>
            </a:r>
          </a:p>
        </p:txBody>
      </p:sp>
      <p:sp>
        <p:nvSpPr>
          <p:cNvPr id="50177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0" y="1022350"/>
            <a:ext cx="9144000" cy="5683250"/>
          </a:xfrm>
          <a:noFill/>
          <a:ln/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pt-BR" sz="2200" dirty="0">
                <a:cs typeface="Times New Roman" pitchFamily="18" charset="0"/>
              </a:rPr>
              <a:t>Faça um algoritmo para ler o nome e a idade de 7 Alunos</a:t>
            </a:r>
            <a:endParaRPr lang="pt-BR" sz="2200" dirty="0">
              <a:solidFill>
                <a:srgbClr val="FF3300"/>
              </a:solidFill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Algoritmo </a:t>
            </a:r>
            <a:r>
              <a:rPr lang="pt-BR" sz="2200" b="1" dirty="0" err="1">
                <a:latin typeface="Arial Narrow" pitchFamily="34" charset="0"/>
                <a:cs typeface="Times New Roman" pitchFamily="18" charset="0"/>
              </a:rPr>
              <a:t>ExemploEstruturaUnidimensional</a:t>
            </a:r>
            <a:endParaRPr lang="pt-BR" sz="2200" b="1" dirty="0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N </a:t>
            </a:r>
            <a:r>
              <a:rPr lang="pt-BR" sz="2200" b="1" dirty="0" smtClean="0">
                <a:latin typeface="Arial Narrow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200" b="1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7; </a:t>
            </a:r>
            <a:r>
              <a:rPr lang="pt-BR" sz="2200" b="1" dirty="0">
                <a:solidFill>
                  <a:srgbClr val="FF3300"/>
                </a:solidFill>
                <a:latin typeface="Arial Narrow" pitchFamily="34" charset="0"/>
                <a:cs typeface="Times New Roman" pitchFamily="18" charset="0"/>
              </a:rPr>
              <a:t>{Declaração da constante N com o valor 7}</a:t>
            </a:r>
            <a:endParaRPr lang="pt-BR" sz="2200" b="1" dirty="0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 smtClean="0">
                <a:latin typeface="Arial Narrow" pitchFamily="34" charset="0"/>
                <a:cs typeface="Times New Roman" pitchFamily="18" charset="0"/>
              </a:rPr>
              <a:t>nomes: vetor </a:t>
            </a: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[1..N] de </a:t>
            </a:r>
            <a:r>
              <a:rPr lang="pt-BR" sz="2200" b="1" dirty="0" err="1">
                <a:latin typeface="Arial Narrow" pitchFamily="34" charset="0"/>
                <a:cs typeface="Times New Roman" pitchFamily="18" charset="0"/>
              </a:rPr>
              <a:t>Caracter</a:t>
            </a: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; </a:t>
            </a:r>
            <a:r>
              <a:rPr lang="pt-BR" sz="2200" b="1" dirty="0" smtClean="0">
                <a:solidFill>
                  <a:srgbClr val="FF3300"/>
                </a:solidFill>
                <a:latin typeface="Arial Narrow" pitchFamily="34" charset="0"/>
                <a:cs typeface="Times New Roman" pitchFamily="18" charset="0"/>
              </a:rPr>
              <a:t>{Declaração de vetor de caracteres}</a:t>
            </a:r>
            <a:endParaRPr lang="pt-BR" sz="2200" b="1" dirty="0" smtClean="0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None/>
            </a:pPr>
            <a:r>
              <a:rPr lang="pt-BR" sz="2200" b="1" dirty="0" smtClean="0">
                <a:latin typeface="Arial Narrow" pitchFamily="34" charset="0"/>
                <a:cs typeface="Times New Roman" pitchFamily="18" charset="0"/>
              </a:rPr>
              <a:t>idades : </a:t>
            </a: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vetor [1..N] de Inteiro; </a:t>
            </a:r>
            <a:r>
              <a:rPr lang="pt-BR" sz="2200" b="1" dirty="0" smtClean="0">
                <a:solidFill>
                  <a:srgbClr val="FF3300"/>
                </a:solidFill>
                <a:latin typeface="Arial Narrow" pitchFamily="34" charset="0"/>
                <a:cs typeface="Times New Roman" pitchFamily="18" charset="0"/>
              </a:rPr>
              <a:t>{Declaração de vetor de inteiro}</a:t>
            </a:r>
            <a:endParaRPr lang="pt-BR" sz="2200" b="1" dirty="0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 smtClean="0">
                <a:latin typeface="Arial Narrow" pitchFamily="34" charset="0"/>
                <a:cs typeface="Times New Roman" pitchFamily="18" charset="0"/>
              </a:rPr>
              <a:t>i:Inteiro</a:t>
            </a: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; </a:t>
            </a:r>
            <a:r>
              <a:rPr lang="pt-BR" sz="2200" b="1" dirty="0">
                <a:solidFill>
                  <a:srgbClr val="FF3300"/>
                </a:solidFill>
                <a:latin typeface="Arial Narrow" pitchFamily="34" charset="0"/>
                <a:cs typeface="Times New Roman" pitchFamily="18" charset="0"/>
              </a:rPr>
              <a:t>{Declaração da variável contadora do laço para}</a:t>
            </a:r>
            <a:endParaRPr lang="pt-BR" sz="2200" b="1" dirty="0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Início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Para i</a:t>
            </a:r>
            <a:r>
              <a:rPr lang="pt-BR" sz="2200" b="1" dirty="0">
                <a:latin typeface="Arial Narrow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1 até N faça </a:t>
            </a:r>
            <a:r>
              <a:rPr lang="pt-BR" sz="2200" b="1" dirty="0">
                <a:solidFill>
                  <a:srgbClr val="FF3300"/>
                </a:solidFill>
                <a:latin typeface="Arial Narrow" pitchFamily="34" charset="0"/>
                <a:cs typeface="Times New Roman" pitchFamily="18" charset="0"/>
              </a:rPr>
              <a:t>{Laço para ler os 7 nomes e idades dos Alunos}</a:t>
            </a:r>
            <a:endParaRPr lang="pt-BR" sz="2200" b="1" dirty="0">
              <a:latin typeface="Arial Narrow" pitchFamily="34" charset="0"/>
              <a:cs typeface="Courier New" pitchFamily="49" charset="0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	Escreva (“Informe nome e idade do Aluno ” </a:t>
            </a:r>
            <a:r>
              <a:rPr lang="pt-BR" sz="2000" b="1" dirty="0">
                <a:latin typeface="Arial Narrow" pitchFamily="34" charset="0"/>
                <a:cs typeface="Courier New" pitchFamily="49" charset="0"/>
              </a:rPr>
              <a:t>, i</a:t>
            </a: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);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	Leia (nomes[i], idades[i]);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Fim Para;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Escreva (nomes[5], idades[5]); </a:t>
            </a:r>
            <a:r>
              <a:rPr lang="pt-BR" sz="2200" b="1" dirty="0">
                <a:solidFill>
                  <a:srgbClr val="FF3300"/>
                </a:solidFill>
                <a:latin typeface="Arial Narrow" pitchFamily="34" charset="0"/>
                <a:cs typeface="Times New Roman" pitchFamily="18" charset="0"/>
              </a:rPr>
              <a:t>{escreve o nome e idade do funcionário 5}</a:t>
            </a:r>
            <a:endParaRPr lang="pt-BR" sz="2200" b="1" dirty="0">
              <a:latin typeface="Arial Narrow" pitchFamily="34" charset="0"/>
              <a:cs typeface="Courier New" pitchFamily="49" charset="0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FIM.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33284-F3EB-4BC7-95B9-5F087FF17A16}" type="slidenum">
              <a:rPr lang="pt-BR"/>
              <a:pPr/>
              <a:t>21</a:t>
            </a:fld>
            <a:endParaRPr lang="pt-BR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022350"/>
            <a:ext cx="9144000" cy="5562600"/>
          </a:xfrm>
          <a:noFill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>
                <a:cs typeface="Times New Roman" pitchFamily="18" charset="0"/>
              </a:rPr>
              <a:t>Declaração de vetores</a:t>
            </a:r>
          </a:p>
          <a:p>
            <a:pPr algn="just"/>
            <a:r>
              <a:rPr lang="pt-BR" dirty="0">
                <a:cs typeface="Times New Roman" pitchFamily="18" charset="0"/>
              </a:rPr>
              <a:t>Sintaxe:</a:t>
            </a:r>
          </a:p>
          <a:p>
            <a:pPr algn="just">
              <a:lnSpc>
                <a:spcPct val="0"/>
              </a:lnSpc>
            </a:pPr>
            <a:endParaRPr lang="pt-BR" dirty="0">
              <a:cs typeface="Times New Roman" pitchFamily="18" charset="0"/>
            </a:endParaRPr>
          </a:p>
          <a:p>
            <a:pPr lvl="2" algn="just">
              <a:lnSpc>
                <a:spcPct val="30000"/>
              </a:lnSpc>
              <a:buFont typeface="Wingdings" pitchFamily="2" charset="2"/>
              <a:buNone/>
            </a:pPr>
            <a:endParaRPr lang="pt-BR" sz="2200" dirty="0">
              <a:latin typeface="Arial Narrow" pitchFamily="34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None/>
            </a:pPr>
            <a:r>
              <a:rPr lang="pt-BR" sz="2200" dirty="0">
                <a:solidFill>
                  <a:srgbClr val="FF3300"/>
                </a:solidFill>
                <a:latin typeface="Arial Narrow" pitchFamily="34" charset="0"/>
                <a:cs typeface="Times New Roman" pitchFamily="18" charset="0"/>
              </a:rPr>
              <a:t>{declaração da variável do tipo vetor}</a:t>
            </a:r>
          </a:p>
          <a:p>
            <a:pPr lvl="2" algn="just">
              <a:buFont typeface="Wingdings" pitchFamily="2" charset="2"/>
              <a:buNone/>
            </a:pPr>
            <a:r>
              <a:rPr lang="pt-BR" sz="2200" dirty="0" smtClean="0">
                <a:latin typeface="Arial Narrow" pitchFamily="34" charset="0"/>
                <a:cs typeface="Times New Roman" pitchFamily="18" charset="0"/>
              </a:rPr>
              <a:t>&lt;</a:t>
            </a:r>
            <a:r>
              <a:rPr lang="pt-BR" sz="2200" dirty="0" err="1" smtClean="0">
                <a:latin typeface="Arial Narrow" pitchFamily="34" charset="0"/>
                <a:cs typeface="Times New Roman" pitchFamily="18" charset="0"/>
              </a:rPr>
              <a:t>lista-de-variáveis</a:t>
            </a:r>
            <a:r>
              <a:rPr lang="pt-BR" sz="2200" dirty="0" smtClean="0">
                <a:latin typeface="Arial Narrow" pitchFamily="34" charset="0"/>
                <a:cs typeface="Times New Roman" pitchFamily="18" charset="0"/>
              </a:rPr>
              <a:t>&gt; : vetor "["&lt;</a:t>
            </a:r>
            <a:r>
              <a:rPr lang="pt-BR" sz="2200" dirty="0" err="1" smtClean="0">
                <a:latin typeface="Arial Narrow" pitchFamily="34" charset="0"/>
                <a:cs typeface="Times New Roman" pitchFamily="18" charset="0"/>
              </a:rPr>
              <a:t>lista-de-intervalos</a:t>
            </a:r>
            <a:r>
              <a:rPr lang="pt-BR" sz="2200" dirty="0" smtClean="0">
                <a:latin typeface="Arial Narrow" pitchFamily="34" charset="0"/>
                <a:cs typeface="Times New Roman" pitchFamily="18" charset="0"/>
              </a:rPr>
              <a:t>&gt;"]" de &lt;</a:t>
            </a:r>
            <a:r>
              <a:rPr lang="pt-BR" sz="2200" dirty="0" err="1" smtClean="0">
                <a:latin typeface="Arial Narrow" pitchFamily="34" charset="0"/>
                <a:cs typeface="Times New Roman" pitchFamily="18" charset="0"/>
              </a:rPr>
              <a:t>tipo-de-dado</a:t>
            </a:r>
            <a:r>
              <a:rPr lang="pt-BR" sz="2200" dirty="0" smtClean="0">
                <a:latin typeface="Arial Narrow" pitchFamily="34" charset="0"/>
                <a:cs typeface="Times New Roman" pitchFamily="18" charset="0"/>
              </a:rPr>
              <a:t>&gt; </a:t>
            </a:r>
          </a:p>
          <a:p>
            <a:pPr lvl="2" algn="just">
              <a:buFont typeface="Wingdings" pitchFamily="2" charset="2"/>
              <a:buNone/>
            </a:pPr>
            <a:r>
              <a:rPr lang="pt-BR" sz="2200" dirty="0" smtClean="0">
                <a:latin typeface="Arial Narrow" pitchFamily="34" charset="0"/>
                <a:cs typeface="Times New Roman" pitchFamily="18" charset="0"/>
              </a:rPr>
              <a:t>ONDE</a:t>
            </a:r>
            <a:r>
              <a:rPr lang="pt-BR" sz="2200" dirty="0">
                <a:latin typeface="Arial Narrow" pitchFamily="34" charset="0"/>
                <a:cs typeface="Times New Roman" pitchFamily="18" charset="0"/>
              </a:rPr>
              <a:t>:</a:t>
            </a:r>
          </a:p>
          <a:p>
            <a:pPr lvl="2" algn="just">
              <a:buFont typeface="Wingdings" pitchFamily="2" charset="2"/>
              <a:buNone/>
            </a:pPr>
            <a:r>
              <a:rPr lang="pt-BR" sz="2200" dirty="0" smtClean="0">
                <a:latin typeface="Arial Narrow" pitchFamily="34" charset="0"/>
                <a:cs typeface="Times New Roman" pitchFamily="18" charset="0"/>
              </a:rPr>
              <a:t>&lt;</a:t>
            </a:r>
            <a:r>
              <a:rPr lang="pt-BR" sz="2200" dirty="0" err="1" smtClean="0">
                <a:latin typeface="Arial Narrow" pitchFamily="34" charset="0"/>
                <a:cs typeface="Times New Roman" pitchFamily="18" charset="0"/>
              </a:rPr>
              <a:t>lista-de-variáveis</a:t>
            </a:r>
            <a:r>
              <a:rPr lang="pt-BR" sz="2200" dirty="0" smtClean="0">
                <a:latin typeface="Arial Narrow" pitchFamily="34" charset="0"/>
                <a:cs typeface="Times New Roman" pitchFamily="18" charset="0"/>
              </a:rPr>
              <a:t>&gt;, os nomes das variáveis estão separados por vírgulas. </a:t>
            </a:r>
          </a:p>
          <a:p>
            <a:pPr lvl="2" algn="just">
              <a:buFont typeface="Wingdings" pitchFamily="2" charset="2"/>
              <a:buNone/>
            </a:pPr>
            <a:r>
              <a:rPr lang="pt-BR" sz="2200" dirty="0" smtClean="0">
                <a:latin typeface="Arial Narrow" pitchFamily="34" charset="0"/>
                <a:cs typeface="Times New Roman" pitchFamily="18" charset="0"/>
              </a:rPr>
              <a:t>&lt;</a:t>
            </a:r>
            <a:r>
              <a:rPr lang="pt-BR" sz="2200" dirty="0" err="1" smtClean="0">
                <a:latin typeface="Arial Narrow" pitchFamily="34" charset="0"/>
                <a:cs typeface="Times New Roman" pitchFamily="18" charset="0"/>
              </a:rPr>
              <a:t>lista-de-intervalos</a:t>
            </a:r>
            <a:r>
              <a:rPr lang="pt-BR" sz="2200" dirty="0" smtClean="0">
                <a:latin typeface="Arial Narrow" pitchFamily="34" charset="0"/>
                <a:cs typeface="Times New Roman" pitchFamily="18" charset="0"/>
              </a:rPr>
              <a:t>&gt;, o intervalo é separado por pontos, e têm a seguinte sintaxe:</a:t>
            </a:r>
          </a:p>
          <a:p>
            <a:pPr lvl="2" algn="just">
              <a:buFont typeface="Wingdings" pitchFamily="2" charset="2"/>
              <a:buNone/>
            </a:pPr>
            <a:r>
              <a:rPr lang="pt-BR" sz="2200" dirty="0" smtClean="0">
                <a:latin typeface="Arial Narrow" pitchFamily="34" charset="0"/>
                <a:cs typeface="Times New Roman" pitchFamily="18" charset="0"/>
              </a:rPr>
              <a:t>&lt;valor-inicial&gt; .. &lt;valor-final&gt; </a:t>
            </a:r>
          </a:p>
          <a:p>
            <a:pPr lvl="2" algn="just">
              <a:buFont typeface="Wingdings" pitchFamily="2" charset="2"/>
              <a:buNone/>
            </a:pPr>
            <a:endParaRPr lang="pt-BR" sz="2200" dirty="0" smtClean="0">
              <a:latin typeface="Arial Narrow" pitchFamily="34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None/>
            </a:pPr>
            <a:r>
              <a:rPr lang="pt-BR" sz="2200" dirty="0" smtClean="0">
                <a:latin typeface="Arial Narrow" pitchFamily="34" charset="0"/>
                <a:cs typeface="Times New Roman" pitchFamily="18" charset="0"/>
              </a:rPr>
              <a:t>vetor </a:t>
            </a:r>
            <a:r>
              <a:rPr lang="pt-BR" sz="2200" dirty="0">
                <a:latin typeface="Arial Narrow" pitchFamily="34" charset="0"/>
                <a:cs typeface="Times New Roman" pitchFamily="18" charset="0"/>
              </a:rPr>
              <a:t>= palavra reservada para indicar que o tipo criado é um vetor</a:t>
            </a:r>
          </a:p>
          <a:p>
            <a:pPr lvl="2" algn="just">
              <a:buFont typeface="Wingdings" pitchFamily="2" charset="2"/>
              <a:buNone/>
            </a:pPr>
            <a:r>
              <a:rPr lang="pt-BR" sz="2200" dirty="0">
                <a:latin typeface="Arial Narrow" pitchFamily="34" charset="0"/>
                <a:cs typeface="Times New Roman" pitchFamily="18" charset="0"/>
              </a:rPr>
              <a:t>início/fim = índices iniciais e finais do vetor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title"/>
          </p:nvPr>
        </p:nvSpPr>
        <p:spPr>
          <a:xfrm>
            <a:off x="1195388" y="163513"/>
            <a:ext cx="8558212" cy="617537"/>
          </a:xfrm>
          <a:noFill/>
          <a:ln/>
        </p:spPr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 Unidimensional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Estrutura de dados Unidimensional</a:t>
            </a:r>
            <a:endParaRPr lang="pt-BR"/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 smtClean="0"/>
              <a:t>Declaração de vetores</a:t>
            </a:r>
          </a:p>
          <a:p>
            <a:r>
              <a:rPr lang="pt-BR" sz="2800" dirty="0" smtClean="0"/>
              <a:t>Semântica: </a:t>
            </a:r>
          </a:p>
          <a:p>
            <a:pPr lvl="1"/>
            <a:r>
              <a:rPr lang="pt-BR" sz="2400" dirty="0" smtClean="0"/>
              <a:t>São estruturas de dados homogêneas unidimensionais que permitem agrupar diversas informações dentro de uma variável </a:t>
            </a:r>
          </a:p>
          <a:p>
            <a:pPr lvl="1"/>
            <a:r>
              <a:rPr lang="pt-BR" sz="2400" dirty="0" smtClean="0"/>
              <a:t>Estas correspondem a um grupo de posições </a:t>
            </a:r>
            <a:r>
              <a:rPr lang="pt-BR" sz="2400" dirty="0" smtClean="0">
                <a:solidFill>
                  <a:srgbClr val="FF0000"/>
                </a:solidFill>
              </a:rPr>
              <a:t>contínuas na memória</a:t>
            </a:r>
            <a:r>
              <a:rPr lang="pt-BR" sz="2400" dirty="0" smtClean="0"/>
              <a:t> que possuem o </a:t>
            </a:r>
            <a:r>
              <a:rPr lang="pt-BR" sz="2400" dirty="0" smtClean="0">
                <a:solidFill>
                  <a:srgbClr val="FF0000"/>
                </a:solidFill>
              </a:rPr>
              <a:t>mesmo nome</a:t>
            </a:r>
            <a:r>
              <a:rPr lang="pt-BR" sz="2400" dirty="0" smtClean="0"/>
              <a:t> e o mesmo </a:t>
            </a:r>
            <a:r>
              <a:rPr lang="pt-BR" sz="2400" dirty="0" smtClean="0">
                <a:solidFill>
                  <a:srgbClr val="FF0000"/>
                </a:solidFill>
              </a:rPr>
              <a:t>tipo de dado </a:t>
            </a:r>
            <a:r>
              <a:rPr lang="pt-BR" sz="2400" dirty="0" smtClean="0"/>
              <a:t>e são acessadas por um ÚNICO índice</a:t>
            </a:r>
          </a:p>
          <a:p>
            <a:pPr lvl="1"/>
            <a:r>
              <a:rPr lang="pt-BR" sz="2400" dirty="0" smtClean="0"/>
              <a:t>Seu tamanho é definido por constantes inteiras e positivas e a </a:t>
            </a:r>
            <a:r>
              <a:rPr lang="pt-BR" sz="2400" dirty="0" smtClean="0">
                <a:solidFill>
                  <a:srgbClr val="FF0000"/>
                </a:solidFill>
              </a:rPr>
              <a:t>definição </a:t>
            </a:r>
            <a:r>
              <a:rPr lang="pt-BR" sz="2400" dirty="0" smtClean="0"/>
              <a:t>do seu </a:t>
            </a:r>
            <a:r>
              <a:rPr lang="pt-BR" sz="2400" dirty="0" smtClean="0">
                <a:solidFill>
                  <a:srgbClr val="FF0000"/>
                </a:solidFill>
              </a:rPr>
              <a:t>nome</a:t>
            </a:r>
            <a:r>
              <a:rPr lang="pt-BR" sz="2400" dirty="0" smtClean="0"/>
              <a:t> segue as </a:t>
            </a:r>
            <a:r>
              <a:rPr lang="pt-BR" sz="2400" dirty="0" smtClean="0">
                <a:solidFill>
                  <a:srgbClr val="FF0000"/>
                </a:solidFill>
              </a:rPr>
              <a:t>mesmas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0000"/>
                </a:solidFill>
              </a:rPr>
              <a:t>regras</a:t>
            </a:r>
            <a:r>
              <a:rPr lang="pt-BR" sz="2400" dirty="0" smtClean="0"/>
              <a:t> aplicadas para identificadores 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BAE01-145E-47DE-8C9F-CB22D0F50DA6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B42FE-30BF-41E4-9607-06D0B6676CE9}" type="slidenum">
              <a:rPr lang="pt-BR"/>
              <a:pPr/>
              <a:t>23</a:t>
            </a:fld>
            <a:endParaRPr lang="pt-BR"/>
          </a:p>
        </p:txBody>
      </p:sp>
      <p:sp>
        <p:nvSpPr>
          <p:cNvPr id="527362" name="Rectangle 2"/>
          <p:cNvSpPr>
            <a:spLocks noChangeArrowheads="1"/>
          </p:cNvSpPr>
          <p:nvPr/>
        </p:nvSpPr>
        <p:spPr bwMode="auto">
          <a:xfrm>
            <a:off x="381000" y="1295400"/>
            <a:ext cx="8534400" cy="5105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22350"/>
            <a:ext cx="9144000" cy="5562600"/>
          </a:xfrm>
          <a:noFill/>
        </p:spPr>
        <p:txBody>
          <a:bodyPr/>
          <a:lstStyle/>
          <a:p>
            <a:pPr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</p:txBody>
      </p:sp>
      <p:sp>
        <p:nvSpPr>
          <p:cNvPr id="527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195388" y="163513"/>
            <a:ext cx="8405812" cy="617537"/>
          </a:xfrm>
          <a:noFill/>
          <a:ln/>
        </p:spPr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 Unidimensional</a:t>
            </a:r>
          </a:p>
        </p:txBody>
      </p:sp>
      <p:sp>
        <p:nvSpPr>
          <p:cNvPr id="527365" name="Rectangle 5"/>
          <p:cNvSpPr>
            <a:spLocks noChangeArrowheads="1"/>
          </p:cNvSpPr>
          <p:nvPr/>
        </p:nvSpPr>
        <p:spPr bwMode="auto">
          <a:xfrm>
            <a:off x="76200" y="2133600"/>
            <a:ext cx="8763000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ctr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40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Os vetores</a:t>
            </a:r>
            <a:r>
              <a:rPr lang="pt-BR" sz="3400" b="1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pt-BR" sz="3400" b="1" u="sng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nomes</a:t>
            </a:r>
            <a:r>
              <a:rPr lang="pt-BR" sz="340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 e </a:t>
            </a:r>
            <a:r>
              <a:rPr lang="pt-BR" sz="3400" b="1" u="sng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idades</a:t>
            </a:r>
            <a:r>
              <a:rPr lang="pt-BR" sz="3400" b="1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pt-BR" sz="340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têm 7 posições cada. Isto é, cada um equivale </a:t>
            </a:r>
            <a:br>
              <a:rPr lang="pt-BR" sz="3400">
                <a:solidFill>
                  <a:schemeClr val="bg1"/>
                </a:solidFill>
                <a:latin typeface="Arial" charset="0"/>
                <a:cs typeface="Times New Roman" pitchFamily="18" charset="0"/>
              </a:rPr>
            </a:br>
            <a:r>
              <a:rPr lang="pt-BR" sz="340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a 7 variáveis de mesmo nome, só distinguíveis pelos seus índices. Ou seja, os dois vetores juntos equivalem a criar 14 variáveis, só que é menos trabalhoso!</a:t>
            </a:r>
            <a:r>
              <a:rPr lang="pt-BR" sz="3400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 </a:t>
            </a:r>
          </a:p>
        </p:txBody>
      </p:sp>
      <p:sp>
        <p:nvSpPr>
          <p:cNvPr id="527366" name="Text Box 6"/>
          <p:cNvSpPr txBox="1">
            <a:spLocks noChangeArrowheads="1"/>
          </p:cNvSpPr>
          <p:nvPr/>
        </p:nvSpPr>
        <p:spPr bwMode="auto">
          <a:xfrm>
            <a:off x="3036888" y="1447800"/>
            <a:ext cx="30718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4400" b="1">
                <a:solidFill>
                  <a:schemeClr val="bg1"/>
                </a:solidFill>
                <a:latin typeface="Arial" charset="0"/>
              </a:rPr>
              <a:t>Note I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1DCE1-77F8-483D-BDCE-D7D0311D5651}" type="slidenum">
              <a:rPr lang="pt-BR"/>
              <a:pPr/>
              <a:t>24</a:t>
            </a:fld>
            <a:endParaRPr lang="pt-BR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 Unidimensional</a:t>
            </a:r>
          </a:p>
        </p:txBody>
      </p:sp>
      <p:sp>
        <p:nvSpPr>
          <p:cNvPr id="521219" name="Freeform 3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1220" name="Freeform 4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1221" name="Freeform 5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1222" name="Oval 6"/>
          <p:cNvSpPr>
            <a:spLocks noChangeArrowheads="1"/>
          </p:cNvSpPr>
          <p:nvPr/>
        </p:nvSpPr>
        <p:spPr bwMode="auto">
          <a:xfrm>
            <a:off x="304800" y="1676400"/>
            <a:ext cx="8610600" cy="426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pt-BR" sz="5400">
                <a:solidFill>
                  <a:schemeClr val="bg1"/>
                </a:solidFill>
              </a:rPr>
              <a:t>E se aumentar de 7 para</a:t>
            </a:r>
            <a:br>
              <a:rPr lang="pt-BR" sz="5400">
                <a:solidFill>
                  <a:schemeClr val="bg1"/>
                </a:solidFill>
              </a:rPr>
            </a:br>
            <a:r>
              <a:rPr lang="pt-BR" sz="5400">
                <a:solidFill>
                  <a:schemeClr val="bg1"/>
                </a:solidFill>
              </a:rPr>
              <a:t>700 Alunos?</a:t>
            </a:r>
          </a:p>
          <a:p>
            <a:pPr algn="ctr">
              <a:lnSpc>
                <a:spcPct val="40000"/>
              </a:lnSpc>
            </a:pPr>
            <a:endParaRPr lang="pt-BR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13E5B-6638-4116-A7B0-BAEF6A1EB837}" type="slidenum">
              <a:rPr lang="pt-BR"/>
              <a:pPr/>
              <a:t>25</a:t>
            </a:fld>
            <a:endParaRPr lang="pt-BR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 Unidimensional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22350"/>
            <a:ext cx="9144000" cy="5683250"/>
          </a:xfrm>
          <a:noFill/>
          <a:ln/>
        </p:spPr>
        <p:txBody>
          <a:bodyPr/>
          <a:lstStyle/>
          <a:p>
            <a:pPr algn="just">
              <a:lnSpc>
                <a:spcPct val="110000"/>
              </a:lnSpc>
            </a:pPr>
            <a:endParaRPr lang="pt-BR" dirty="0">
              <a:solidFill>
                <a:srgbClr val="FF3300"/>
              </a:solidFill>
              <a:cs typeface="Times New Roman" pitchFamily="18" charset="0"/>
            </a:endParaRP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Algoritmo </a:t>
            </a:r>
            <a:r>
              <a:rPr lang="pt-BR" sz="2200" b="1" dirty="0" err="1">
                <a:latin typeface="Arial Narrow" pitchFamily="34" charset="0"/>
                <a:cs typeface="Times New Roman" pitchFamily="18" charset="0"/>
              </a:rPr>
              <a:t>ExemploEstruturaUnidimensional</a:t>
            </a:r>
            <a:endParaRPr lang="pt-BR" sz="2200" b="1" dirty="0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7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N </a:t>
            </a:r>
            <a:r>
              <a:rPr lang="pt-BR" sz="2200" b="1" dirty="0" smtClean="0">
                <a:latin typeface="Arial Narrow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200" b="1" dirty="0" smtClean="0">
                <a:latin typeface="Arial Narrow" pitchFamily="34" charset="0"/>
                <a:cs typeface="Times New Roman" pitchFamily="18" charset="0"/>
              </a:rPr>
              <a:t> </a:t>
            </a:r>
            <a:r>
              <a:rPr lang="pt-BR" sz="3000" b="1" dirty="0">
                <a:solidFill>
                  <a:srgbClr val="FF3300"/>
                </a:solidFill>
                <a:latin typeface="Arial Narrow" pitchFamily="34" charset="0"/>
                <a:cs typeface="Times New Roman" pitchFamily="18" charset="0"/>
              </a:rPr>
              <a:t>700</a:t>
            </a: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; </a:t>
            </a:r>
            <a:r>
              <a:rPr lang="pt-BR" sz="2200" b="1" dirty="0">
                <a:solidFill>
                  <a:srgbClr val="FF3300"/>
                </a:solidFill>
                <a:latin typeface="Arial Narrow" pitchFamily="34" charset="0"/>
                <a:cs typeface="Times New Roman" pitchFamily="18" charset="0"/>
              </a:rPr>
              <a:t>{é só alterar o valor da constante, que N muda automaticamente!}</a:t>
            </a:r>
          </a:p>
          <a:p>
            <a:pPr lvl="1" algn="just">
              <a:lnSpc>
                <a:spcPct val="70000"/>
              </a:lnSpc>
              <a:buFont typeface="Wingdings" pitchFamily="2" charset="2"/>
              <a:buNone/>
            </a:pPr>
            <a:r>
              <a:rPr lang="pt-BR" sz="2200" b="1" dirty="0" smtClean="0">
                <a:latin typeface="Arial Narrow" pitchFamily="34" charset="0"/>
                <a:cs typeface="Times New Roman" pitchFamily="18" charset="0"/>
              </a:rPr>
              <a:t>nomes : </a:t>
            </a: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vetor [1..N] de </a:t>
            </a:r>
            <a:r>
              <a:rPr lang="pt-BR" sz="2200" b="1" dirty="0" err="1">
                <a:latin typeface="Arial Narrow" pitchFamily="34" charset="0"/>
                <a:cs typeface="Times New Roman" pitchFamily="18" charset="0"/>
              </a:rPr>
              <a:t>Caracter</a:t>
            </a: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; </a:t>
            </a:r>
            <a:endParaRPr lang="pt-BR" sz="2200" b="1" dirty="0">
              <a:solidFill>
                <a:srgbClr val="FF3300"/>
              </a:solidFill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 smtClean="0">
                <a:latin typeface="Arial Narrow" pitchFamily="34" charset="0"/>
                <a:cs typeface="Times New Roman" pitchFamily="18" charset="0"/>
              </a:rPr>
              <a:t>Idades: </a:t>
            </a: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vetor [1..N] de Inteiro; 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 smtClean="0">
                <a:latin typeface="Arial Narrow" pitchFamily="34" charset="0"/>
                <a:cs typeface="Times New Roman" pitchFamily="18" charset="0"/>
              </a:rPr>
              <a:t>i:Inteiro</a:t>
            </a: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; 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Início</a:t>
            </a:r>
          </a:p>
          <a:p>
            <a:pPr lvl="1" algn="just">
              <a:lnSpc>
                <a:spcPct val="7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Para i</a:t>
            </a:r>
            <a:r>
              <a:rPr lang="pt-BR" sz="2200" b="1" dirty="0">
                <a:latin typeface="Arial Narrow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1 até </a:t>
            </a: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N</a:t>
            </a: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 faça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	Escreva (“Informe nome e idade do funcionário ”, i);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	Leia (nomes[i], idades[i]);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Fim Para;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Escreva (nomes[5], idades[5]); 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FIM.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8F3D7-F4C6-47E7-97F2-0CDC5B7FBB23}" type="slidenum">
              <a:rPr lang="pt-BR"/>
              <a:pPr/>
              <a:t>26</a:t>
            </a:fld>
            <a:endParaRPr lang="pt-BR"/>
          </a:p>
        </p:txBody>
      </p:sp>
      <p:sp>
        <p:nvSpPr>
          <p:cNvPr id="531458" name="Rectangle 2"/>
          <p:cNvSpPr>
            <a:spLocks noChangeArrowheads="1"/>
          </p:cNvSpPr>
          <p:nvPr/>
        </p:nvSpPr>
        <p:spPr bwMode="auto">
          <a:xfrm>
            <a:off x="381000" y="1295400"/>
            <a:ext cx="8534400" cy="5105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22350"/>
            <a:ext cx="9144000" cy="5562600"/>
          </a:xfrm>
          <a:noFill/>
        </p:spPr>
        <p:txBody>
          <a:bodyPr/>
          <a:lstStyle/>
          <a:p>
            <a:pPr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</p:txBody>
      </p:sp>
      <p:sp>
        <p:nvSpPr>
          <p:cNvPr id="531460" name="Rectangle 4"/>
          <p:cNvSpPr>
            <a:spLocks noGrp="1" noChangeArrowheads="1"/>
          </p:cNvSpPr>
          <p:nvPr>
            <p:ph type="title"/>
          </p:nvPr>
        </p:nvSpPr>
        <p:spPr>
          <a:xfrm>
            <a:off x="1195388" y="163513"/>
            <a:ext cx="8405812" cy="617537"/>
          </a:xfrm>
          <a:noFill/>
          <a:ln/>
        </p:spPr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 Unidimensional</a:t>
            </a:r>
          </a:p>
        </p:txBody>
      </p:sp>
      <p:sp>
        <p:nvSpPr>
          <p:cNvPr id="531461" name="Rectangle 5"/>
          <p:cNvSpPr>
            <a:spLocks noChangeArrowheads="1"/>
          </p:cNvSpPr>
          <p:nvPr/>
        </p:nvSpPr>
        <p:spPr bwMode="auto">
          <a:xfrm>
            <a:off x="76200" y="2133600"/>
            <a:ext cx="87630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ctr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40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Resolver o problema anterior sem vetores implicaria no árduo trabalho de ter que declarar e manipular 700 variáveis!</a:t>
            </a:r>
          </a:p>
          <a:p>
            <a:pPr lvl="1" algn="ctr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40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Por isso, a solução de certos problemas só é viável usando estruturas de dados!</a:t>
            </a:r>
          </a:p>
        </p:txBody>
      </p:sp>
      <p:sp>
        <p:nvSpPr>
          <p:cNvPr id="531462" name="Text Box 6"/>
          <p:cNvSpPr txBox="1">
            <a:spLocks noChangeArrowheads="1"/>
          </p:cNvSpPr>
          <p:nvPr/>
        </p:nvSpPr>
        <p:spPr bwMode="auto">
          <a:xfrm>
            <a:off x="3036888" y="1447800"/>
            <a:ext cx="30718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4400" b="1">
                <a:solidFill>
                  <a:schemeClr val="bg1"/>
                </a:solidFill>
                <a:latin typeface="Arial" charset="0"/>
              </a:rPr>
              <a:t>Note II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108C2-FEC6-4646-85B6-29BC7D320393}" type="slidenum">
              <a:rPr lang="pt-BR"/>
              <a:pPr/>
              <a:t>27</a:t>
            </a:fld>
            <a:endParaRPr lang="pt-BR"/>
          </a:p>
        </p:txBody>
      </p:sp>
      <p:sp>
        <p:nvSpPr>
          <p:cNvPr id="532482" name="Rectangle 2"/>
          <p:cNvSpPr>
            <a:spLocks noChangeArrowheads="1"/>
          </p:cNvSpPr>
          <p:nvPr/>
        </p:nvSpPr>
        <p:spPr bwMode="auto">
          <a:xfrm>
            <a:off x="381000" y="1295400"/>
            <a:ext cx="8534400" cy="5105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22350"/>
            <a:ext cx="9144000" cy="5562600"/>
          </a:xfrm>
          <a:noFill/>
        </p:spPr>
        <p:txBody>
          <a:bodyPr/>
          <a:lstStyle/>
          <a:p>
            <a:pPr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</p:txBody>
      </p:sp>
      <p:sp>
        <p:nvSpPr>
          <p:cNvPr id="532484" name="Rectangle 4"/>
          <p:cNvSpPr>
            <a:spLocks noGrp="1" noChangeArrowheads="1"/>
          </p:cNvSpPr>
          <p:nvPr>
            <p:ph type="title"/>
          </p:nvPr>
        </p:nvSpPr>
        <p:spPr>
          <a:xfrm>
            <a:off x="1195388" y="163513"/>
            <a:ext cx="8405812" cy="617537"/>
          </a:xfrm>
          <a:noFill/>
          <a:ln/>
        </p:spPr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 Unidimensional</a:t>
            </a:r>
          </a:p>
        </p:txBody>
      </p:sp>
      <p:sp>
        <p:nvSpPr>
          <p:cNvPr id="532485" name="Rectangle 5"/>
          <p:cNvSpPr>
            <a:spLocks noChangeArrowheads="1"/>
          </p:cNvSpPr>
          <p:nvPr/>
        </p:nvSpPr>
        <p:spPr bwMode="auto">
          <a:xfrm>
            <a:off x="-76200" y="2351088"/>
            <a:ext cx="9067800" cy="33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ctr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80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Não é possível operar com todos os elementos do vetor de uma só vez. </a:t>
            </a:r>
            <a:br>
              <a:rPr lang="pt-BR" sz="3800">
                <a:solidFill>
                  <a:schemeClr val="bg1"/>
                </a:solidFill>
                <a:latin typeface="Arial" charset="0"/>
                <a:cs typeface="Times New Roman" pitchFamily="18" charset="0"/>
              </a:rPr>
            </a:br>
            <a:r>
              <a:rPr lang="pt-BR" sz="380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Por isso, o correto é acessar cada um de seus elementos isoladamente.</a:t>
            </a:r>
          </a:p>
          <a:p>
            <a:pPr lvl="1" algn="ctr">
              <a:lnSpc>
                <a:spcPct val="3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endParaRPr lang="pt-BR" sz="3000">
              <a:solidFill>
                <a:srgbClr val="FF33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532486" name="Text Box 6"/>
          <p:cNvSpPr txBox="1">
            <a:spLocks noChangeArrowheads="1"/>
          </p:cNvSpPr>
          <p:nvPr/>
        </p:nvSpPr>
        <p:spPr bwMode="auto">
          <a:xfrm>
            <a:off x="3048000" y="1414463"/>
            <a:ext cx="30718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4400" b="1">
                <a:solidFill>
                  <a:schemeClr val="bg1"/>
                </a:solidFill>
                <a:latin typeface="Arial" charset="0"/>
              </a:rPr>
              <a:t>Note III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94933-4AEC-4C58-8C81-6132176498E7}" type="slidenum">
              <a:rPr lang="pt-BR"/>
              <a:pPr/>
              <a:t>28</a:t>
            </a:fld>
            <a:endParaRPr lang="pt-BR"/>
          </a:p>
        </p:txBody>
      </p:sp>
      <p:sp>
        <p:nvSpPr>
          <p:cNvPr id="564226" name="Rectangle 2"/>
          <p:cNvSpPr>
            <a:spLocks noChangeArrowheads="1"/>
          </p:cNvSpPr>
          <p:nvPr/>
        </p:nvSpPr>
        <p:spPr bwMode="auto">
          <a:xfrm>
            <a:off x="381000" y="1295400"/>
            <a:ext cx="8534400" cy="5105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22350"/>
            <a:ext cx="9144000" cy="5562600"/>
          </a:xfrm>
          <a:noFill/>
        </p:spPr>
        <p:txBody>
          <a:bodyPr/>
          <a:lstStyle/>
          <a:p>
            <a:pPr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</p:txBody>
      </p:sp>
      <p:sp>
        <p:nvSpPr>
          <p:cNvPr id="564228" name="Rectangle 4"/>
          <p:cNvSpPr>
            <a:spLocks noGrp="1" noChangeArrowheads="1"/>
          </p:cNvSpPr>
          <p:nvPr>
            <p:ph type="title"/>
          </p:nvPr>
        </p:nvSpPr>
        <p:spPr>
          <a:xfrm>
            <a:off x="1195388" y="163513"/>
            <a:ext cx="8405812" cy="617537"/>
          </a:xfrm>
          <a:noFill/>
          <a:ln/>
        </p:spPr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 Unidimensional</a:t>
            </a:r>
          </a:p>
        </p:txBody>
      </p:sp>
      <p:sp>
        <p:nvSpPr>
          <p:cNvPr id="564229" name="Rectangle 5"/>
          <p:cNvSpPr>
            <a:spLocks noChangeArrowheads="1"/>
          </p:cNvSpPr>
          <p:nvPr/>
        </p:nvSpPr>
        <p:spPr bwMode="auto">
          <a:xfrm>
            <a:off x="-76200" y="2555875"/>
            <a:ext cx="9067800" cy="270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ctr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80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O acesso a cada elemento de um </a:t>
            </a:r>
            <a:br>
              <a:rPr lang="pt-BR" sz="3800">
                <a:solidFill>
                  <a:schemeClr val="bg1"/>
                </a:solidFill>
                <a:latin typeface="Arial" charset="0"/>
                <a:cs typeface="Times New Roman" pitchFamily="18" charset="0"/>
              </a:rPr>
            </a:br>
            <a:r>
              <a:rPr lang="pt-BR" sz="380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vetor é feito pela manipulação do seu índice entre </a:t>
            </a:r>
            <a:r>
              <a:rPr lang="pt-BR" sz="3800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[</a:t>
            </a:r>
            <a:r>
              <a:rPr lang="pt-BR" sz="380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colchetes</a:t>
            </a:r>
            <a:r>
              <a:rPr lang="pt-BR" sz="3800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]</a:t>
            </a:r>
            <a:r>
              <a:rPr lang="pt-BR" sz="380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!</a:t>
            </a:r>
          </a:p>
        </p:txBody>
      </p:sp>
      <p:sp>
        <p:nvSpPr>
          <p:cNvPr id="564230" name="Text Box 6"/>
          <p:cNvSpPr txBox="1">
            <a:spLocks noChangeArrowheads="1"/>
          </p:cNvSpPr>
          <p:nvPr/>
        </p:nvSpPr>
        <p:spPr bwMode="auto">
          <a:xfrm>
            <a:off x="3048000" y="1414463"/>
            <a:ext cx="30718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4400" b="1">
                <a:solidFill>
                  <a:schemeClr val="bg1"/>
                </a:solidFill>
                <a:latin typeface="Arial" charset="0"/>
              </a:rPr>
              <a:t>Note IV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9CA75-B22E-425D-8473-CDBD59ED8F79}" type="slidenum">
              <a:rPr lang="pt-BR"/>
              <a:pPr/>
              <a:t>29</a:t>
            </a:fld>
            <a:endParaRPr lang="pt-BR"/>
          </a:p>
        </p:txBody>
      </p:sp>
      <p:sp>
        <p:nvSpPr>
          <p:cNvPr id="533506" name="Rectangle 2"/>
          <p:cNvSpPr>
            <a:spLocks noChangeArrowheads="1"/>
          </p:cNvSpPr>
          <p:nvPr/>
        </p:nvSpPr>
        <p:spPr bwMode="auto">
          <a:xfrm>
            <a:off x="381000" y="1295400"/>
            <a:ext cx="8534400" cy="5105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22350"/>
            <a:ext cx="9144000" cy="5562600"/>
          </a:xfrm>
          <a:noFill/>
        </p:spPr>
        <p:txBody>
          <a:bodyPr/>
          <a:lstStyle/>
          <a:p>
            <a:pPr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title"/>
          </p:nvPr>
        </p:nvSpPr>
        <p:spPr>
          <a:xfrm>
            <a:off x="1195388" y="163513"/>
            <a:ext cx="8405812" cy="617537"/>
          </a:xfrm>
          <a:noFill/>
          <a:ln/>
        </p:spPr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 Unidimensional</a:t>
            </a:r>
          </a:p>
        </p:txBody>
      </p:sp>
      <p:sp>
        <p:nvSpPr>
          <p:cNvPr id="533509" name="Rectangle 5"/>
          <p:cNvSpPr>
            <a:spLocks noChangeArrowheads="1"/>
          </p:cNvSpPr>
          <p:nvPr/>
        </p:nvSpPr>
        <p:spPr bwMode="auto">
          <a:xfrm>
            <a:off x="76200" y="2220913"/>
            <a:ext cx="8763000" cy="562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400" b="1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nomes</a:t>
            </a:r>
            <a:r>
              <a:rPr lang="pt-BR" sz="3400" b="1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[</a:t>
            </a:r>
            <a:r>
              <a:rPr lang="pt-BR" sz="3400" b="1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5</a:t>
            </a:r>
            <a:r>
              <a:rPr lang="pt-BR" sz="3400" b="1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]</a:t>
            </a:r>
            <a:r>
              <a:rPr lang="pt-BR" sz="3400" b="1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pt-BR" sz="3400" b="1">
                <a:solidFill>
                  <a:schemeClr val="bg1"/>
                </a:solidFill>
                <a:latin typeface="Arial" charset="0"/>
                <a:cs typeface="Times New Roman" pitchFamily="18" charset="0"/>
                <a:sym typeface="Wingdings" pitchFamily="2" charset="2"/>
              </a:rPr>
              <a:t> “José”;</a:t>
            </a:r>
            <a:endParaRPr lang="pt-BR" sz="3400" b="1">
              <a:solidFill>
                <a:schemeClr val="bg1"/>
              </a:solidFill>
              <a:latin typeface="Arial" charset="0"/>
              <a:cs typeface="Times New Roman" pitchFamily="18" charset="0"/>
            </a:endParaRPr>
          </a:p>
          <a:p>
            <a:pPr lvl="1">
              <a:lnSpc>
                <a:spcPct val="4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400" b="1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. . .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400" b="1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Escreva(nomes</a:t>
            </a:r>
            <a:r>
              <a:rPr lang="pt-BR" sz="3400" b="1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[</a:t>
            </a:r>
            <a:r>
              <a:rPr lang="pt-BR" sz="3400" b="1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5</a:t>
            </a:r>
            <a:r>
              <a:rPr lang="pt-BR" sz="3400" b="1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]</a:t>
            </a:r>
            <a:r>
              <a:rPr lang="pt-BR" sz="3400" b="1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);</a:t>
            </a:r>
          </a:p>
          <a:p>
            <a:pPr lvl="1">
              <a:lnSpc>
                <a:spcPct val="7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400" b="1">
                <a:solidFill>
                  <a:schemeClr val="bg1"/>
                </a:solidFill>
                <a:latin typeface="Arial Narrow" pitchFamily="34" charset="0"/>
                <a:cs typeface="Courier New" pitchFamily="49" charset="0"/>
              </a:rPr>
              <a:t>. . .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400" b="1">
                <a:solidFill>
                  <a:schemeClr val="bg1"/>
                </a:solidFill>
                <a:latin typeface="Arial Narrow" pitchFamily="34" charset="0"/>
                <a:cs typeface="Courier New" pitchFamily="49" charset="0"/>
              </a:rPr>
              <a:t>Para i</a:t>
            </a:r>
            <a:r>
              <a:rPr lang="pt-BR" sz="3400" b="1">
                <a:solidFill>
                  <a:schemeClr val="bg1"/>
                </a:solidFill>
                <a:latin typeface="Arial Narrow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3400" b="1">
                <a:solidFill>
                  <a:schemeClr val="bg1"/>
                </a:solidFill>
                <a:latin typeface="Arial Narrow" pitchFamily="34" charset="0"/>
                <a:cs typeface="Courier New" pitchFamily="49" charset="0"/>
              </a:rPr>
              <a:t>1 até </a:t>
            </a:r>
            <a:r>
              <a:rPr lang="pt-BR" sz="3400" b="1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N</a:t>
            </a:r>
            <a:r>
              <a:rPr lang="pt-BR" sz="3400" b="1">
                <a:solidFill>
                  <a:schemeClr val="bg1"/>
                </a:solidFill>
                <a:latin typeface="Arial Narrow" pitchFamily="34" charset="0"/>
                <a:cs typeface="Courier New" pitchFamily="49" charset="0"/>
              </a:rPr>
              <a:t> faça</a:t>
            </a:r>
          </a:p>
          <a:p>
            <a:pPr lvl="1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400" b="1">
                <a:solidFill>
                  <a:schemeClr val="bg1"/>
                </a:solidFill>
                <a:latin typeface="Arial Narrow" pitchFamily="34" charset="0"/>
                <a:cs typeface="Courier New" pitchFamily="49" charset="0"/>
              </a:rPr>
              <a:t>	soma </a:t>
            </a:r>
            <a:r>
              <a:rPr lang="pt-BR" sz="3400" b="1">
                <a:solidFill>
                  <a:schemeClr val="bg1"/>
                </a:solidFill>
                <a:latin typeface="Arial Narrow" pitchFamily="34" charset="0"/>
                <a:cs typeface="Courier New" pitchFamily="49" charset="0"/>
                <a:sym typeface="Wingdings" pitchFamily="2" charset="2"/>
              </a:rPr>
              <a:t> soma + </a:t>
            </a:r>
            <a:r>
              <a:rPr lang="pt-BR" sz="3400" b="1">
                <a:solidFill>
                  <a:schemeClr val="bg1"/>
                </a:solidFill>
                <a:latin typeface="Arial Narrow" pitchFamily="34" charset="0"/>
                <a:cs typeface="Courier New" pitchFamily="49" charset="0"/>
              </a:rPr>
              <a:t>idades</a:t>
            </a:r>
            <a:r>
              <a:rPr lang="pt-BR" sz="3400" b="1">
                <a:solidFill>
                  <a:srgbClr val="FF3300"/>
                </a:solidFill>
                <a:latin typeface="Arial Narrow" pitchFamily="34" charset="0"/>
                <a:cs typeface="Courier New" pitchFamily="49" charset="0"/>
              </a:rPr>
              <a:t>[</a:t>
            </a:r>
            <a:r>
              <a:rPr lang="pt-BR" sz="3400" b="1">
                <a:solidFill>
                  <a:schemeClr val="bg1"/>
                </a:solidFill>
                <a:latin typeface="Arial Narrow" pitchFamily="34" charset="0"/>
                <a:cs typeface="Courier New" pitchFamily="49" charset="0"/>
              </a:rPr>
              <a:t>i</a:t>
            </a:r>
            <a:r>
              <a:rPr lang="pt-BR" sz="3400" b="1">
                <a:solidFill>
                  <a:srgbClr val="FF3300"/>
                </a:solidFill>
                <a:latin typeface="Arial Narrow" pitchFamily="34" charset="0"/>
                <a:cs typeface="Courier New" pitchFamily="49" charset="0"/>
              </a:rPr>
              <a:t>]</a:t>
            </a:r>
            <a:r>
              <a:rPr lang="pt-BR" sz="3400" b="1">
                <a:solidFill>
                  <a:schemeClr val="bg1"/>
                </a:solidFill>
                <a:latin typeface="Arial Narrow" pitchFamily="34" charset="0"/>
                <a:cs typeface="Courier New" pitchFamily="49" charset="0"/>
              </a:rPr>
              <a:t>;</a:t>
            </a:r>
          </a:p>
          <a:p>
            <a:pPr lvl="1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 sz="3400" b="1">
                <a:solidFill>
                  <a:schemeClr val="bg1"/>
                </a:solidFill>
                <a:latin typeface="Arial Narrow" pitchFamily="34" charset="0"/>
                <a:cs typeface="Courier New" pitchFamily="49" charset="0"/>
              </a:rPr>
              <a:t>Fim Para;</a:t>
            </a:r>
          </a:p>
          <a:p>
            <a:pPr lvl="1" algn="ctr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endParaRPr lang="pt-BR" sz="3400">
              <a:solidFill>
                <a:schemeClr val="bg1"/>
              </a:solidFill>
              <a:latin typeface="Arial" charset="0"/>
              <a:cs typeface="Times New Roman" pitchFamily="18" charset="0"/>
            </a:endParaRPr>
          </a:p>
          <a:p>
            <a:pPr lvl="1" algn="ctr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endParaRPr lang="pt-BR" sz="3400">
              <a:solidFill>
                <a:schemeClr val="bg1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533510" name="Text Box 6"/>
          <p:cNvSpPr txBox="1">
            <a:spLocks noChangeArrowheads="1"/>
          </p:cNvSpPr>
          <p:nvPr/>
        </p:nvSpPr>
        <p:spPr bwMode="auto">
          <a:xfrm>
            <a:off x="3048000" y="1414463"/>
            <a:ext cx="30718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4400" b="1">
                <a:solidFill>
                  <a:schemeClr val="bg1"/>
                </a:solidFill>
                <a:latin typeface="Arial" charset="0"/>
              </a:rPr>
              <a:t>Exemplo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588CF-0801-4525-AA3E-ED8B6B2C6A02}" type="slidenum">
              <a:rPr lang="pt-BR"/>
              <a:pPr/>
              <a:t>3</a:t>
            </a:fld>
            <a:endParaRPr lang="pt-BR"/>
          </a:p>
        </p:txBody>
      </p:sp>
      <p:sp>
        <p:nvSpPr>
          <p:cNvPr id="440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Iniciando . . .</a:t>
            </a:r>
          </a:p>
        </p:txBody>
      </p:sp>
      <p:pic>
        <p:nvPicPr>
          <p:cNvPr id="440323" name="Picture 1027" descr="http://annenblog.typepad.com/photos/uncategorized/sta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9144000" cy="5422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AB23F-8B26-4E6A-B2CD-8496C04AF1FB}" type="slidenum">
              <a:rPr lang="pt-BR"/>
              <a:pPr/>
              <a:t>30</a:t>
            </a:fld>
            <a:endParaRPr lang="pt-BR"/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 Unidimensional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025" y="1143000"/>
            <a:ext cx="8816975" cy="5638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EX: Algoritmo </a:t>
            </a:r>
            <a:r>
              <a:rPr lang="pt-BR" sz="2200" b="1" dirty="0" err="1">
                <a:latin typeface="Arial Narrow" pitchFamily="34" charset="0"/>
                <a:cs typeface="Times New Roman" pitchFamily="18" charset="0"/>
              </a:rPr>
              <a:t>ExemploUsoDeVetor</a:t>
            </a:r>
            <a:endParaRPr lang="pt-BR" sz="2200" b="1" dirty="0">
              <a:latin typeface="Arial Narrow" pitchFamily="34" charset="0"/>
              <a:cs typeface="Times New Roman" pitchFamily="18" charset="0"/>
            </a:endParaRP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pt-BR" sz="2200" b="1" dirty="0">
                <a:solidFill>
                  <a:srgbClr val="FF3300"/>
                </a:solidFill>
                <a:latin typeface="Arial Narrow" pitchFamily="34" charset="0"/>
                <a:cs typeface="Times New Roman" pitchFamily="18" charset="0"/>
              </a:rPr>
              <a:t>{Calcula a média de 10 idades e exibir aquelas acima da média}</a:t>
            </a:r>
          </a:p>
          <a:p>
            <a:pPr lvl="1" algn="just">
              <a:lnSpc>
                <a:spcPct val="7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N </a:t>
            </a:r>
            <a:r>
              <a:rPr lang="pt-BR" sz="2200" b="1" dirty="0" smtClean="0">
                <a:latin typeface="Arial Narrow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200" b="1" dirty="0" smtClean="0">
                <a:latin typeface="Arial Narrow" pitchFamily="34" charset="0"/>
                <a:cs typeface="Courier New" pitchFamily="49" charset="0"/>
              </a:rPr>
              <a:t> </a:t>
            </a: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10; </a:t>
            </a:r>
            <a:endParaRPr lang="pt-BR" sz="2200" b="1" dirty="0">
              <a:solidFill>
                <a:srgbClr val="FF3300"/>
              </a:solidFill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70000"/>
              </a:lnSpc>
              <a:buFont typeface="Wingdings" pitchFamily="2" charset="2"/>
              <a:buNone/>
            </a:pPr>
            <a:r>
              <a:rPr lang="pt-BR" sz="2200" b="1" dirty="0" smtClean="0">
                <a:latin typeface="Arial Narrow" pitchFamily="34" charset="0"/>
                <a:cs typeface="Courier New" pitchFamily="49" charset="0"/>
              </a:rPr>
              <a:t>idade:  </a:t>
            </a: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vetor [1..N] de Inteiro;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 smtClean="0">
                <a:latin typeface="Arial Narrow" pitchFamily="34" charset="0"/>
                <a:cs typeface="Courier New" pitchFamily="49" charset="0"/>
              </a:rPr>
              <a:t>i, soma :Inteiro; media : Real;</a:t>
            </a:r>
          </a:p>
          <a:p>
            <a:pPr lvl="1" algn="just">
              <a:lnSpc>
                <a:spcPct val="60000"/>
              </a:lnSpc>
              <a:buFont typeface="Wingdings" pitchFamily="2" charset="2"/>
              <a:buNone/>
            </a:pPr>
            <a:r>
              <a:rPr lang="pt-BR" sz="2200" b="1" dirty="0" smtClean="0">
                <a:latin typeface="Arial Narrow" pitchFamily="34" charset="0"/>
                <a:cs typeface="Courier New" pitchFamily="49" charset="0"/>
              </a:rPr>
              <a:t>Inicio</a:t>
            </a:r>
            <a:endParaRPr lang="pt-BR" sz="2200" b="1" dirty="0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6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soma </a:t>
            </a:r>
            <a:r>
              <a:rPr lang="pt-BR" sz="2200" b="1" dirty="0">
                <a:latin typeface="Arial Narrow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 0;</a:t>
            </a:r>
            <a:endParaRPr lang="pt-BR" sz="2200" b="1" dirty="0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6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Para i</a:t>
            </a:r>
            <a:r>
              <a:rPr lang="pt-BR" sz="2200" b="1" dirty="0">
                <a:latin typeface="Arial Narrow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1 até N faça</a:t>
            </a:r>
            <a:endParaRPr lang="pt-BR" sz="2200" b="1" dirty="0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	Escreva (“informe a idade”, i); 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     Leia (idade [ i ]);</a:t>
            </a:r>
            <a:endParaRPr lang="pt-BR" sz="2200" b="1" dirty="0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	soma </a:t>
            </a:r>
            <a:r>
              <a:rPr lang="pt-BR" sz="2200" b="1" dirty="0">
                <a:latin typeface="Arial Narrow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 soma + idade[ i ];</a:t>
            </a:r>
            <a:endParaRPr lang="pt-BR" sz="2200" b="1" dirty="0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7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Fim Para;</a:t>
            </a:r>
          </a:p>
          <a:p>
            <a:pPr lvl="1" algn="just">
              <a:lnSpc>
                <a:spcPct val="7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media </a:t>
            </a:r>
            <a:r>
              <a:rPr lang="pt-BR" sz="2200" b="1" dirty="0">
                <a:latin typeface="Arial Narrow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 soma / n; </a:t>
            </a:r>
            <a:endParaRPr lang="pt-BR" sz="2200" b="1" dirty="0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7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Para i</a:t>
            </a:r>
            <a:r>
              <a:rPr lang="pt-BR" sz="2200" b="1" dirty="0">
                <a:latin typeface="Arial Narrow" pitchFamily="34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1 até n faça</a:t>
            </a:r>
            <a:endParaRPr lang="pt-BR" sz="2200" b="1" dirty="0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	 Se (idade [ i ] &gt; media) Então</a:t>
            </a:r>
            <a:endParaRPr lang="pt-BR" sz="2200" b="1" dirty="0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   	    Escreva (idade[ i ]);</a:t>
            </a:r>
            <a:endParaRPr lang="pt-BR" sz="2200" b="1" dirty="0">
              <a:latin typeface="Arial Narrow" pitchFamily="34" charset="0"/>
              <a:cs typeface="Times New Roman" pitchFamily="18" charset="0"/>
            </a:endParaRPr>
          </a:p>
          <a:p>
            <a:pPr lvl="1" algn="just">
              <a:lnSpc>
                <a:spcPct val="6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Courier New" pitchFamily="49" charset="0"/>
              </a:rPr>
              <a:t>Fim Para</a:t>
            </a:r>
          </a:p>
          <a:p>
            <a:pPr lvl="1" algn="just">
              <a:lnSpc>
                <a:spcPct val="60000"/>
              </a:lnSpc>
              <a:buFont typeface="Wingdings" pitchFamily="2" charset="2"/>
              <a:buNone/>
            </a:pPr>
            <a:r>
              <a:rPr lang="pt-BR" sz="2200" b="1" dirty="0">
                <a:latin typeface="Arial Narrow" pitchFamily="34" charset="0"/>
                <a:cs typeface="Times New Roman" pitchFamily="18" charset="0"/>
              </a:rPr>
              <a:t>Fim.</a:t>
            </a:r>
          </a:p>
        </p:txBody>
      </p:sp>
      <p:sp>
        <p:nvSpPr>
          <p:cNvPr id="487428" name="Rectangle 4"/>
          <p:cNvSpPr>
            <a:spLocks noChangeArrowheads="1"/>
          </p:cNvSpPr>
          <p:nvPr/>
        </p:nvSpPr>
        <p:spPr bwMode="auto">
          <a:xfrm>
            <a:off x="4267200" y="3605213"/>
            <a:ext cx="27828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>
                <a:solidFill>
                  <a:srgbClr val="FF3300"/>
                </a:solidFill>
                <a:latin typeface="Arial" charset="0"/>
                <a:cs typeface="Courier New" pitchFamily="49" charset="0"/>
              </a:rPr>
              <a:t>{Laço para ler e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>
                <a:solidFill>
                  <a:srgbClr val="FF3300"/>
                </a:solidFill>
                <a:latin typeface="Arial" charset="0"/>
                <a:cs typeface="Courier New" pitchFamily="49" charset="0"/>
              </a:rPr>
              <a:t>somar as N notas} </a:t>
            </a:r>
          </a:p>
        </p:txBody>
      </p:sp>
      <p:sp>
        <p:nvSpPr>
          <p:cNvPr id="487429" name="AutoShape 5"/>
          <p:cNvSpPr>
            <a:spLocks/>
          </p:cNvSpPr>
          <p:nvPr/>
        </p:nvSpPr>
        <p:spPr bwMode="auto">
          <a:xfrm>
            <a:off x="4495800" y="3352800"/>
            <a:ext cx="152400" cy="1295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87430" name="Rectangle 6"/>
          <p:cNvSpPr>
            <a:spLocks noChangeArrowheads="1"/>
          </p:cNvSpPr>
          <p:nvPr/>
        </p:nvSpPr>
        <p:spPr bwMode="auto">
          <a:xfrm>
            <a:off x="4343400" y="5422900"/>
            <a:ext cx="411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pt-BR">
                <a:solidFill>
                  <a:srgbClr val="FF3300"/>
                </a:solidFill>
                <a:latin typeface="Arial" charset="0"/>
                <a:cs typeface="Courier New" pitchFamily="49" charset="0"/>
              </a:rPr>
              <a:t>{Laço para exibir as notas que são maiores que a média}</a:t>
            </a:r>
          </a:p>
        </p:txBody>
      </p:sp>
      <p:sp>
        <p:nvSpPr>
          <p:cNvPr id="487431" name="AutoShape 7"/>
          <p:cNvSpPr>
            <a:spLocks/>
          </p:cNvSpPr>
          <p:nvPr/>
        </p:nvSpPr>
        <p:spPr bwMode="auto">
          <a:xfrm>
            <a:off x="4430713" y="5257800"/>
            <a:ext cx="228600" cy="1090613"/>
          </a:xfrm>
          <a:prstGeom prst="rightBrace">
            <a:avLst>
              <a:gd name="adj1" fmla="val 39757"/>
              <a:gd name="adj2" fmla="val 50000"/>
            </a:avLst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9F94D-59F9-418B-824E-25A733714440}" type="slidenum">
              <a:rPr lang="pt-BR"/>
              <a:pPr/>
              <a:t>31</a:t>
            </a:fld>
            <a:endParaRPr lang="pt-BR"/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22225" y="914400"/>
            <a:ext cx="9144000" cy="5791200"/>
          </a:xfrm>
        </p:spPr>
        <p:txBody>
          <a:bodyPr/>
          <a:lstStyle/>
          <a:p>
            <a:pPr algn="just">
              <a:lnSpc>
                <a:spcPct val="60000"/>
              </a:lnSpc>
              <a:buFont typeface="Wingdings" pitchFamily="2" charset="2"/>
              <a:buNone/>
            </a:pPr>
            <a:endParaRPr lang="pt-BR" sz="2500"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pt-BR" sz="2500">
                <a:cs typeface="Times New Roman" pitchFamily="18" charset="0"/>
              </a:rPr>
              <a:t>1) leia um vetor VN (vetor de números) de 10 números inteiros e exiba qual o maior e o menor número desse vetor</a:t>
            </a:r>
          </a:p>
          <a:p>
            <a:pPr algn="just">
              <a:lnSpc>
                <a:spcPct val="60000"/>
              </a:lnSpc>
              <a:buFont typeface="Wingdings" pitchFamily="2" charset="2"/>
              <a:buNone/>
            </a:pPr>
            <a:endParaRPr lang="pt-BR" sz="2500"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pt-BR" sz="2500">
                <a:cs typeface="Times New Roman" pitchFamily="18" charset="0"/>
              </a:rPr>
              <a:t>2) estenda a questão 1 para a partir de VN escrever os vetores VP (vetor de pares) e VI (vetor de impares). Ter atenção para não acessar posição vazia!</a:t>
            </a:r>
          </a:p>
          <a:p>
            <a:pPr algn="just">
              <a:lnSpc>
                <a:spcPct val="50000"/>
              </a:lnSpc>
              <a:buFont typeface="Wingdings" pitchFamily="2" charset="2"/>
              <a:buNone/>
            </a:pPr>
            <a:endParaRPr lang="pt-BR" sz="2500"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pt-BR" sz="2500">
                <a:cs typeface="Times New Roman" pitchFamily="18" charset="0"/>
              </a:rPr>
              <a:t>3) estenda a questão 1 para escrever o vetor VO (vetor oposto) que corresponde ao vetor VN ao contrário</a:t>
            </a:r>
          </a:p>
          <a:p>
            <a:pPr algn="just">
              <a:buFont typeface="Wingdings" pitchFamily="2" charset="2"/>
              <a:buNone/>
            </a:pPr>
            <a:endParaRPr lang="pt-BR" sz="2500"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pt-BR" sz="2500">
                <a:cs typeface="Times New Roman" pitchFamily="18" charset="0"/>
              </a:rPr>
              <a:t>4) </a:t>
            </a:r>
            <a:r>
              <a:rPr lang="pt-BR">
                <a:cs typeface="Times New Roman" pitchFamily="18" charset="0"/>
              </a:rPr>
              <a:t>leia os vetores quantidade e preço de 20 produtos, calcule e escreva: a) o faturamento por produto e b) o faturamento total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title"/>
          </p:nvPr>
        </p:nvSpPr>
        <p:spPr>
          <a:xfrm>
            <a:off x="1230313" y="163513"/>
            <a:ext cx="7913687" cy="617537"/>
          </a:xfrm>
          <a:noFill/>
          <a:ln/>
        </p:spPr>
        <p:txBody>
          <a:bodyPr/>
          <a:lstStyle/>
          <a:p>
            <a:r>
              <a:rPr lang="pt-BR" sz="3200">
                <a:solidFill>
                  <a:schemeClr val="folHlink"/>
                </a:solidFill>
                <a:cs typeface="Times New Roman" pitchFamily="18" charset="0"/>
              </a:rPr>
              <a:t>Atividade 1 - Faça um algoritmo que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27C28-2940-4937-B8DA-04489AE0CB51}" type="slidenum">
              <a:rPr lang="pt-BR"/>
              <a:pPr/>
              <a:t>32</a:t>
            </a:fld>
            <a:endParaRPr lang="pt-BR"/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22225" y="914400"/>
            <a:ext cx="9144000" cy="5791200"/>
          </a:xfrm>
        </p:spPr>
        <p:txBody>
          <a:bodyPr/>
          <a:lstStyle/>
          <a:p>
            <a:pPr algn="just">
              <a:lnSpc>
                <a:spcPct val="70000"/>
              </a:lnSpc>
              <a:buFont typeface="Wingdings" pitchFamily="2" charset="2"/>
              <a:buNone/>
            </a:pPr>
            <a:endParaRPr lang="pt-BR" sz="2500"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pt-BR" sz="2500">
                <a:cs typeface="Times New Roman" pitchFamily="18" charset="0"/>
              </a:rPr>
              <a:t>5) leia um vetor L de 10 letras </a:t>
            </a:r>
            <a:r>
              <a:rPr lang="pt-BR" sz="2500">
                <a:cs typeface="Arial" charset="0"/>
              </a:rPr>
              <a:t>e escreva a quantidade de vogais e o percentual de consoantes</a:t>
            </a:r>
            <a:endParaRPr lang="pt-BR" sz="2500">
              <a:cs typeface="Times New Roman" pitchFamily="18" charset="0"/>
            </a:endParaRPr>
          </a:p>
          <a:p>
            <a:pPr algn="just">
              <a:lnSpc>
                <a:spcPct val="60000"/>
              </a:lnSpc>
              <a:buFont typeface="Wingdings" pitchFamily="2" charset="2"/>
              <a:buNone/>
            </a:pPr>
            <a:endParaRPr lang="pt-BR" sz="2500"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pt-BR" sz="2500">
                <a:cs typeface="Times New Roman" pitchFamily="18" charset="0"/>
              </a:rPr>
              <a:t>6) </a:t>
            </a:r>
            <a:r>
              <a:rPr lang="pt-BR" sz="2500">
                <a:solidFill>
                  <a:srgbClr val="000000"/>
                </a:solidFill>
                <a:cs typeface="Times New Roman" pitchFamily="18" charset="0"/>
              </a:rPr>
              <a:t>estenda a questão 5 para trocar as posições das letras dentro do vetor L. Para isto faça: primeira posição troca com a última, segunda posição troca com a penúltima, terceira posição troca com a antepenúltima, e assim sucessivamente</a:t>
            </a:r>
          </a:p>
          <a:p>
            <a:pPr algn="just">
              <a:buFont typeface="Wingdings" pitchFamily="2" charset="2"/>
              <a:buNone/>
            </a:pPr>
            <a:endParaRPr lang="pt-BR" sz="2500"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pt-BR" sz="2500">
                <a:cs typeface="Times New Roman" pitchFamily="18" charset="0"/>
              </a:rPr>
              <a:t>7) leia os vetores X e Y de 50 números inteiros e escreva o vetor S que corresponde a soma de X[i] e Y [i] (i = índice do vetor), quando esta soma for um número primo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title"/>
          </p:nvPr>
        </p:nvSpPr>
        <p:spPr>
          <a:xfrm>
            <a:off x="1230313" y="163513"/>
            <a:ext cx="7913687" cy="617537"/>
          </a:xfrm>
          <a:noFill/>
          <a:ln/>
        </p:spPr>
        <p:txBody>
          <a:bodyPr/>
          <a:lstStyle/>
          <a:p>
            <a:r>
              <a:rPr lang="pt-BR" sz="3200">
                <a:solidFill>
                  <a:schemeClr val="folHlink"/>
                </a:solidFill>
                <a:cs typeface="Times New Roman" pitchFamily="18" charset="0"/>
              </a:rPr>
              <a:t>Atividade 1 - Faça um algoritmo que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25013-7C3C-4692-923B-47DC286687B9}" type="slidenum">
              <a:rPr lang="pt-BR"/>
              <a:pPr/>
              <a:t>33</a:t>
            </a:fld>
            <a:endParaRPr lang="pt-BR"/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33338" y="914400"/>
            <a:ext cx="9144001" cy="57150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endParaRPr lang="pt-BR"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pt-BR" sz="2500">
                <a:cs typeface="Times New Roman" pitchFamily="18" charset="0"/>
              </a:rPr>
              <a:t>8) estenda a questão 6 para escrever o vetor Z, o qual corresponde a intercalação dos elementos dos vetores X e Y. Todos os elementos de X e Y devem estar em Z</a:t>
            </a:r>
          </a:p>
          <a:p>
            <a:pPr algn="just">
              <a:buFont typeface="Wingdings" pitchFamily="2" charset="2"/>
              <a:buNone/>
            </a:pPr>
            <a:endParaRPr lang="pt-BR"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pt-BR">
                <a:cs typeface="Times New Roman" pitchFamily="18" charset="0"/>
              </a:rPr>
              <a:t>9) </a:t>
            </a:r>
            <a:r>
              <a:rPr lang="pt-BR" sz="2500">
                <a:cs typeface="Times New Roman" pitchFamily="18" charset="0"/>
              </a:rPr>
              <a:t>estenda a questão 6 para escrever o vetor I que corresponde a interseção entre os vetores X e Y</a:t>
            </a:r>
          </a:p>
          <a:p>
            <a:pPr algn="just">
              <a:buFont typeface="Wingdings" pitchFamily="2" charset="2"/>
              <a:buNone/>
            </a:pPr>
            <a:endParaRPr lang="pt-BR"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pt-BR">
                <a:cs typeface="Times New Roman" pitchFamily="18" charset="0"/>
              </a:rPr>
              <a:t>10) </a:t>
            </a:r>
            <a:r>
              <a:rPr lang="pt-BR" sz="2500">
                <a:cs typeface="Times New Roman" pitchFamily="18" charset="0"/>
              </a:rPr>
              <a:t>estenda a questão 6 para gerar e escrever o vetor U que corresponde a união entre os vetores X e Y</a:t>
            </a:r>
          </a:p>
          <a:p>
            <a:pPr algn="just">
              <a:buFont typeface="Wingdings" pitchFamily="2" charset="2"/>
              <a:buNone/>
            </a:pPr>
            <a:endParaRPr lang="pt-BR">
              <a:cs typeface="Times New Roman" pitchFamily="18" charset="0"/>
            </a:endParaRP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title"/>
          </p:nvPr>
        </p:nvSpPr>
        <p:spPr>
          <a:xfrm>
            <a:off x="1230313" y="163513"/>
            <a:ext cx="7913687" cy="617537"/>
          </a:xfrm>
          <a:noFill/>
          <a:ln/>
        </p:spPr>
        <p:txBody>
          <a:bodyPr/>
          <a:lstStyle/>
          <a:p>
            <a:r>
              <a:rPr lang="pt-BR" sz="3200">
                <a:solidFill>
                  <a:schemeClr val="folHlink"/>
                </a:solidFill>
                <a:cs typeface="Times New Roman" pitchFamily="18" charset="0"/>
              </a:rPr>
              <a:t>Atividade 1 - Faça um algoritmo que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A0284-A2E7-4CB3-BBBC-34587CFCFDE9}" type="slidenum">
              <a:rPr lang="pt-BR"/>
              <a:pPr/>
              <a:t>34</a:t>
            </a:fld>
            <a:endParaRPr lang="pt-BR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22225" y="1117600"/>
            <a:ext cx="9144000" cy="5791200"/>
          </a:xfrm>
        </p:spPr>
        <p:txBody>
          <a:bodyPr/>
          <a:lstStyle/>
          <a:p>
            <a:pPr algn="just">
              <a:lnSpc>
                <a:spcPct val="60000"/>
              </a:lnSpc>
              <a:buFont typeface="Wingdings" pitchFamily="2" charset="2"/>
              <a:buNone/>
            </a:pPr>
            <a:r>
              <a:rPr lang="pt-BR" sz="1900">
                <a:cs typeface="Times New Roman" pitchFamily="18" charset="0"/>
              </a:rPr>
              <a:t>1) Dado as matrizes A e B abaixo: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pt-BR" sz="1900">
              <a:cs typeface="Times New Roman" pitchFamily="18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None/>
            </a:pPr>
            <a:endParaRPr lang="pt-BR" sz="1700">
              <a:cs typeface="Times New Roman" pitchFamily="18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None/>
            </a:pPr>
            <a:endParaRPr lang="pt-BR" sz="1700">
              <a:cs typeface="Times New Roman" pitchFamily="18" charset="0"/>
            </a:endParaRPr>
          </a:p>
          <a:p>
            <a:pPr algn="just">
              <a:lnSpc>
                <a:spcPct val="60000"/>
              </a:lnSpc>
              <a:buFont typeface="Wingdings" pitchFamily="2" charset="2"/>
              <a:buNone/>
            </a:pPr>
            <a:endParaRPr lang="pt-BR" sz="1700">
              <a:cs typeface="Times New Roman" pitchFamily="18" charset="0"/>
            </a:endParaRPr>
          </a:p>
          <a:p>
            <a:pPr algn="just">
              <a:lnSpc>
                <a:spcPct val="60000"/>
              </a:lnSpc>
              <a:buFont typeface="Wingdings" pitchFamily="2" charset="2"/>
              <a:buNone/>
            </a:pPr>
            <a:endParaRPr lang="pt-BR" sz="1700">
              <a:cs typeface="Times New Roman" pitchFamily="18" charset="0"/>
            </a:endParaRPr>
          </a:p>
          <a:p>
            <a:pPr algn="just">
              <a:lnSpc>
                <a:spcPct val="60000"/>
              </a:lnSpc>
              <a:buFont typeface="Wingdings" pitchFamily="2" charset="2"/>
              <a:buNone/>
            </a:pPr>
            <a:endParaRPr lang="pt-BR" sz="170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1900">
                <a:cs typeface="Times New Roman" pitchFamily="18" charset="0"/>
              </a:rPr>
              <a:t>qual será o conteúdo de B depois de executado os seguintes comandos: </a:t>
            </a:r>
          </a:p>
          <a:p>
            <a:pPr algn="just">
              <a:lnSpc>
                <a:spcPct val="60000"/>
              </a:lnSpc>
              <a:buFont typeface="Wingdings" pitchFamily="2" charset="2"/>
              <a:buNone/>
            </a:pPr>
            <a:r>
              <a:rPr lang="en-US" sz="1900">
                <a:cs typeface="Times New Roman" pitchFamily="18" charset="0"/>
              </a:rPr>
              <a:t>	</a:t>
            </a:r>
            <a:r>
              <a:rPr lang="en-US" sz="1700">
                <a:cs typeface="Times New Roman" pitchFamily="18" charset="0"/>
              </a:rPr>
              <a:t>Para I</a:t>
            </a:r>
            <a:r>
              <a:rPr lang="en-US" sz="1700">
                <a:cs typeface="Times New Roman" pitchFamily="18" charset="0"/>
                <a:sym typeface="Wingdings" pitchFamily="2" charset="2"/>
              </a:rPr>
              <a:t></a:t>
            </a:r>
            <a:r>
              <a:rPr lang="en-US" sz="1700">
                <a:cs typeface="Times New Roman" pitchFamily="18" charset="0"/>
              </a:rPr>
              <a:t> 1 até 4 faça</a:t>
            </a:r>
            <a:endParaRPr lang="pt-BR" sz="1700">
              <a:cs typeface="Times New Roman" pitchFamily="18" charset="0"/>
            </a:endParaRPr>
          </a:p>
          <a:p>
            <a:pPr algn="just">
              <a:lnSpc>
                <a:spcPct val="60000"/>
              </a:lnSpc>
              <a:buFont typeface="Wingdings" pitchFamily="2" charset="2"/>
              <a:buNone/>
            </a:pPr>
            <a:r>
              <a:rPr lang="en-US" sz="1700">
                <a:cs typeface="Times New Roman" pitchFamily="18" charset="0"/>
              </a:rPr>
              <a:t>    		Para j</a:t>
            </a:r>
            <a:r>
              <a:rPr lang="en-US" sz="1700">
                <a:cs typeface="Times New Roman" pitchFamily="18" charset="0"/>
                <a:sym typeface="Wingdings" pitchFamily="2" charset="2"/>
              </a:rPr>
              <a:t></a:t>
            </a:r>
            <a:r>
              <a:rPr lang="en-US" sz="1700">
                <a:cs typeface="Times New Roman" pitchFamily="18" charset="0"/>
              </a:rPr>
              <a:t>1 até 4 faça</a:t>
            </a:r>
            <a:endParaRPr lang="pt-BR" sz="1700">
              <a:cs typeface="Times New Roman" pitchFamily="18" charset="0"/>
            </a:endParaRPr>
          </a:p>
          <a:p>
            <a:pPr algn="just">
              <a:lnSpc>
                <a:spcPct val="60000"/>
              </a:lnSpc>
              <a:buFont typeface="Wingdings" pitchFamily="2" charset="2"/>
              <a:buNone/>
            </a:pPr>
            <a:r>
              <a:rPr lang="en-US" sz="1700">
                <a:cs typeface="Times New Roman" pitchFamily="18" charset="0"/>
              </a:rPr>
              <a:t>    	   		 </a:t>
            </a:r>
            <a:r>
              <a:rPr lang="pt-BR" sz="1700">
                <a:cs typeface="Times New Roman" pitchFamily="18" charset="0"/>
              </a:rPr>
              <a:t>B[ j, i ] </a:t>
            </a:r>
            <a:r>
              <a:rPr lang="pt-BR" sz="1700">
                <a:cs typeface="Times New Roman" pitchFamily="18" charset="0"/>
                <a:sym typeface="Wingdings" pitchFamily="2" charset="2"/>
              </a:rPr>
              <a:t></a:t>
            </a:r>
            <a:r>
              <a:rPr lang="pt-BR" sz="1700">
                <a:cs typeface="Times New Roman" pitchFamily="18" charset="0"/>
              </a:rPr>
              <a:t> A[ i, j ];</a:t>
            </a:r>
          </a:p>
          <a:p>
            <a:pPr algn="just">
              <a:lnSpc>
                <a:spcPct val="60000"/>
              </a:lnSpc>
              <a:buFont typeface="Wingdings" pitchFamily="2" charset="2"/>
              <a:buNone/>
            </a:pPr>
            <a:r>
              <a:rPr lang="pt-BR" sz="1700">
                <a:cs typeface="Times New Roman" pitchFamily="18" charset="0"/>
              </a:rPr>
              <a:t>		Fim Para</a:t>
            </a:r>
          </a:p>
          <a:p>
            <a:pPr algn="just">
              <a:lnSpc>
                <a:spcPct val="60000"/>
              </a:lnSpc>
              <a:buFont typeface="Wingdings" pitchFamily="2" charset="2"/>
              <a:buNone/>
            </a:pPr>
            <a:r>
              <a:rPr lang="pt-BR" sz="1700">
                <a:cs typeface="Times New Roman" pitchFamily="18" charset="0"/>
              </a:rPr>
              <a:t>	Fim Para</a:t>
            </a:r>
          </a:p>
          <a:p>
            <a:pPr algn="just">
              <a:lnSpc>
                <a:spcPct val="70000"/>
              </a:lnSpc>
              <a:buFont typeface="Wingdings" pitchFamily="2" charset="2"/>
              <a:buNone/>
            </a:pPr>
            <a:r>
              <a:rPr lang="pt-BR" sz="1700">
                <a:cs typeface="Times New Roman" pitchFamily="18" charset="0"/>
              </a:rPr>
              <a:t>	aux</a:t>
            </a:r>
            <a:r>
              <a:rPr lang="pt-BR" sz="170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</a:t>
            </a:r>
            <a:r>
              <a:rPr lang="pt-BR" sz="1700">
                <a:cs typeface="Times New Roman" pitchFamily="18" charset="0"/>
              </a:rPr>
              <a:t> B [1,1];</a:t>
            </a:r>
          </a:p>
          <a:p>
            <a:pPr algn="just">
              <a:lnSpc>
                <a:spcPct val="70000"/>
              </a:lnSpc>
              <a:buFont typeface="Wingdings" pitchFamily="2" charset="2"/>
              <a:buNone/>
            </a:pPr>
            <a:r>
              <a:rPr lang="pt-BR" sz="1700">
                <a:cs typeface="Times New Roman" pitchFamily="18" charset="0"/>
              </a:rPr>
              <a:t>	B[1,1] </a:t>
            </a:r>
            <a:r>
              <a:rPr lang="pt-BR" sz="1700">
                <a:cs typeface="Times New Roman" pitchFamily="18" charset="0"/>
                <a:sym typeface="Wingdings" pitchFamily="2" charset="2"/>
              </a:rPr>
              <a:t></a:t>
            </a:r>
            <a:r>
              <a:rPr lang="pt-BR" sz="1700">
                <a:cs typeface="Times New Roman" pitchFamily="18" charset="0"/>
              </a:rPr>
              <a:t> B[3,7];</a:t>
            </a:r>
          </a:p>
          <a:p>
            <a:pPr algn="just">
              <a:lnSpc>
                <a:spcPct val="70000"/>
              </a:lnSpc>
              <a:buFont typeface="Wingdings" pitchFamily="2" charset="2"/>
              <a:buNone/>
            </a:pPr>
            <a:r>
              <a:rPr lang="pt-BR" sz="1700">
                <a:cs typeface="Times New Roman" pitchFamily="18" charset="0"/>
              </a:rPr>
              <a:t>	B[3,7] </a:t>
            </a:r>
            <a:r>
              <a:rPr lang="pt-BR" sz="1700">
                <a:cs typeface="Times New Roman" pitchFamily="18" charset="0"/>
                <a:sym typeface="Wingdings" pitchFamily="2" charset="2"/>
              </a:rPr>
              <a:t></a:t>
            </a:r>
            <a:r>
              <a:rPr lang="pt-BR" sz="1700">
                <a:cs typeface="Times New Roman" pitchFamily="18" charset="0"/>
              </a:rPr>
              <a:t> aux;</a:t>
            </a:r>
          </a:p>
          <a:p>
            <a:pPr algn="just">
              <a:lnSpc>
                <a:spcPct val="70000"/>
              </a:lnSpc>
              <a:buFont typeface="Wingdings" pitchFamily="2" charset="2"/>
              <a:buNone/>
            </a:pPr>
            <a:r>
              <a:rPr lang="pt-BR" sz="1700">
                <a:cs typeface="Times New Roman" pitchFamily="18" charset="0"/>
              </a:rPr>
              <a:t>	aux </a:t>
            </a:r>
            <a:r>
              <a:rPr lang="pt-BR" sz="1700">
                <a:cs typeface="Times New Roman" pitchFamily="18" charset="0"/>
                <a:sym typeface="Wingdings" pitchFamily="2" charset="2"/>
              </a:rPr>
              <a:t></a:t>
            </a:r>
            <a:r>
              <a:rPr lang="pt-BR" sz="1700">
                <a:cs typeface="Times New Roman" pitchFamily="18" charset="0"/>
              </a:rPr>
              <a:t> B[3,1];</a:t>
            </a:r>
          </a:p>
          <a:p>
            <a:pPr algn="just">
              <a:lnSpc>
                <a:spcPct val="70000"/>
              </a:lnSpc>
              <a:buFont typeface="Wingdings" pitchFamily="2" charset="2"/>
              <a:buNone/>
            </a:pPr>
            <a:r>
              <a:rPr lang="pt-BR" sz="1700">
                <a:cs typeface="Times New Roman" pitchFamily="18" charset="0"/>
              </a:rPr>
              <a:t>	B[3,1] </a:t>
            </a:r>
            <a:r>
              <a:rPr lang="pt-BR" sz="1700">
                <a:cs typeface="Times New Roman" pitchFamily="18" charset="0"/>
                <a:sym typeface="Wingdings" pitchFamily="2" charset="2"/>
              </a:rPr>
              <a:t></a:t>
            </a:r>
            <a:r>
              <a:rPr lang="pt-BR" sz="1700">
                <a:cs typeface="Times New Roman" pitchFamily="18" charset="0"/>
              </a:rPr>
              <a:t> B[1,7];</a:t>
            </a:r>
          </a:p>
          <a:p>
            <a:pPr algn="just">
              <a:lnSpc>
                <a:spcPct val="70000"/>
              </a:lnSpc>
              <a:buFont typeface="Wingdings" pitchFamily="2" charset="2"/>
              <a:buNone/>
            </a:pPr>
            <a:r>
              <a:rPr lang="pt-BR" sz="1700">
                <a:cs typeface="Times New Roman" pitchFamily="18" charset="0"/>
              </a:rPr>
              <a:t>	B[1,7] </a:t>
            </a:r>
            <a:r>
              <a:rPr lang="pt-BR" sz="1700">
                <a:cs typeface="Times New Roman" pitchFamily="18" charset="0"/>
                <a:sym typeface="Wingdings" pitchFamily="2" charset="2"/>
              </a:rPr>
              <a:t></a:t>
            </a:r>
            <a:r>
              <a:rPr lang="pt-BR" sz="1700">
                <a:cs typeface="Times New Roman" pitchFamily="18" charset="0"/>
              </a:rPr>
              <a:t> aux;</a:t>
            </a:r>
          </a:p>
          <a:p>
            <a:pPr algn="just">
              <a:lnSpc>
                <a:spcPct val="70000"/>
              </a:lnSpc>
              <a:buFont typeface="Wingdings" pitchFamily="2" charset="2"/>
              <a:buNone/>
            </a:pPr>
            <a:r>
              <a:rPr lang="pt-BR" sz="1700">
                <a:cs typeface="Times New Roman" pitchFamily="18" charset="0"/>
              </a:rPr>
              <a:t>	aux</a:t>
            </a:r>
            <a:r>
              <a:rPr lang="pt-BR" sz="1700">
                <a:cs typeface="Times New Roman" pitchFamily="18" charset="0"/>
                <a:sym typeface="Wingdings" pitchFamily="2" charset="2"/>
              </a:rPr>
              <a:t></a:t>
            </a:r>
            <a:r>
              <a:rPr lang="pt-BR" sz="1700">
                <a:cs typeface="Times New Roman" pitchFamily="18" charset="0"/>
              </a:rPr>
              <a:t> B[2,2];</a:t>
            </a:r>
          </a:p>
          <a:p>
            <a:pPr algn="just">
              <a:lnSpc>
                <a:spcPct val="70000"/>
              </a:lnSpc>
              <a:buFont typeface="Wingdings" pitchFamily="2" charset="2"/>
              <a:buNone/>
            </a:pPr>
            <a:r>
              <a:rPr lang="pt-BR" sz="1700">
                <a:cs typeface="Times New Roman" pitchFamily="18" charset="0"/>
              </a:rPr>
              <a:t>	B[2,2] </a:t>
            </a:r>
            <a:r>
              <a:rPr lang="pt-BR" sz="1700">
                <a:cs typeface="Times New Roman" pitchFamily="18" charset="0"/>
                <a:sym typeface="Wingdings" pitchFamily="2" charset="2"/>
              </a:rPr>
              <a:t></a:t>
            </a:r>
            <a:r>
              <a:rPr lang="pt-BR" sz="1700">
                <a:cs typeface="Times New Roman" pitchFamily="18" charset="0"/>
              </a:rPr>
              <a:t> B[2,5]</a:t>
            </a:r>
          </a:p>
          <a:p>
            <a:pPr algn="just">
              <a:lnSpc>
                <a:spcPct val="70000"/>
              </a:lnSpc>
              <a:buFont typeface="Wingdings" pitchFamily="2" charset="2"/>
              <a:buNone/>
            </a:pPr>
            <a:r>
              <a:rPr lang="pt-BR" sz="1700">
                <a:cs typeface="Times New Roman" pitchFamily="18" charset="0"/>
              </a:rPr>
              <a:t>	B[2,5] </a:t>
            </a:r>
            <a:r>
              <a:rPr lang="pt-BR" sz="1700">
                <a:cs typeface="Times New Roman" pitchFamily="18" charset="0"/>
                <a:sym typeface="Wingdings" pitchFamily="2" charset="2"/>
              </a:rPr>
              <a:t></a:t>
            </a:r>
            <a:r>
              <a:rPr lang="pt-BR" sz="1700">
                <a:cs typeface="Times New Roman" pitchFamily="18" charset="0"/>
              </a:rPr>
              <a:t> aux; 	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63513"/>
            <a:ext cx="7227888" cy="617537"/>
          </a:xfrm>
          <a:noFill/>
          <a:ln/>
        </p:spPr>
        <p:txBody>
          <a:bodyPr/>
          <a:lstStyle/>
          <a:p>
            <a:r>
              <a:rPr lang="pt-BR" sz="3200">
                <a:solidFill>
                  <a:schemeClr val="folHlink"/>
                </a:solidFill>
                <a:cs typeface="Times New Roman" pitchFamily="18" charset="0"/>
              </a:rPr>
              <a:t>Atividade 2</a:t>
            </a:r>
          </a:p>
        </p:txBody>
      </p:sp>
      <p:graphicFrame>
        <p:nvGraphicFramePr>
          <p:cNvPr id="493967" name="Object 399"/>
          <p:cNvGraphicFramePr>
            <a:graphicFrameLocks noChangeAspect="1"/>
          </p:cNvGraphicFramePr>
          <p:nvPr/>
        </p:nvGraphicFramePr>
        <p:xfrm>
          <a:off x="1676400" y="1346200"/>
          <a:ext cx="1371600" cy="1982788"/>
        </p:xfrm>
        <a:graphic>
          <a:graphicData uri="http://schemas.openxmlformats.org/presentationml/2006/ole">
            <p:oleObj spid="_x0000_s471042" name="Documento" r:id="rId3" imgW="5581800" imgH="1452600" progId="Word.Document.8">
              <p:embed/>
            </p:oleObj>
          </a:graphicData>
        </a:graphic>
      </p:graphicFrame>
      <p:graphicFrame>
        <p:nvGraphicFramePr>
          <p:cNvPr id="493968" name="Object 400"/>
          <p:cNvGraphicFramePr>
            <a:graphicFrameLocks noChangeAspect="1"/>
          </p:cNvGraphicFramePr>
          <p:nvPr/>
        </p:nvGraphicFramePr>
        <p:xfrm>
          <a:off x="3810000" y="1676400"/>
          <a:ext cx="3276600" cy="1141413"/>
        </p:xfrm>
        <a:graphic>
          <a:graphicData uri="http://schemas.openxmlformats.org/presentationml/2006/ole">
            <p:oleObj spid="_x0000_s471043" name="Documento" r:id="rId4" imgW="5581800" imgH="726480" progId="Word.Document.8">
              <p:embed/>
            </p:oleObj>
          </a:graphicData>
        </a:graphic>
      </p:graphicFrame>
      <p:sp>
        <p:nvSpPr>
          <p:cNvPr id="493969" name="Rectangle 401"/>
          <p:cNvSpPr>
            <a:spLocks noChangeArrowheads="1"/>
          </p:cNvSpPr>
          <p:nvPr/>
        </p:nvSpPr>
        <p:spPr bwMode="auto">
          <a:xfrm>
            <a:off x="304800" y="1981200"/>
            <a:ext cx="116205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100">
                <a:latin typeface="Arial" charset="0"/>
                <a:cs typeface="Times New Roman" pitchFamily="18" charset="0"/>
              </a:rPr>
              <a:t>Matriz A</a:t>
            </a:r>
          </a:p>
        </p:txBody>
      </p:sp>
      <p:sp>
        <p:nvSpPr>
          <p:cNvPr id="493970" name="Rectangle 402"/>
          <p:cNvSpPr>
            <a:spLocks noChangeArrowheads="1"/>
          </p:cNvSpPr>
          <p:nvPr/>
        </p:nvSpPr>
        <p:spPr bwMode="auto">
          <a:xfrm>
            <a:off x="4876800" y="1295400"/>
            <a:ext cx="116205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100">
                <a:latin typeface="Arial" charset="0"/>
                <a:cs typeface="Times New Roman" pitchFamily="18" charset="0"/>
              </a:rPr>
              <a:t>Matriz B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17240-3FB0-459A-817A-CCFD42ACBBD7}" type="slidenum">
              <a:rPr lang="pt-BR"/>
              <a:pPr/>
              <a:t>35</a:t>
            </a:fld>
            <a:endParaRPr lang="pt-BR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22225" y="1143000"/>
            <a:ext cx="9144000" cy="5791200"/>
          </a:xfrm>
        </p:spPr>
        <p:txBody>
          <a:bodyPr/>
          <a:lstStyle/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pt-BR" sz="2500">
                <a:cs typeface="Times New Roman" pitchFamily="18" charset="0"/>
              </a:rPr>
              <a:t>2) leia a matriz A(4X4) de números inteiros e escreva os elementos da diagonal secundária e da diagonal inferior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pt-BR" sz="2500"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pt-BR" sz="2500">
                <a:cs typeface="Times New Roman" pitchFamily="18" charset="0"/>
              </a:rPr>
              <a:t>3) leia 20 notas (10 p/ cada avaliação) de uma disciplina e escreva qual a maior nota por avaliação da turma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pt-BR" sz="2500"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pt-BR" sz="2500">
                <a:cs typeface="Times New Roman" pitchFamily="18" charset="0"/>
              </a:rPr>
              <a:t>4) estenda o exercício 2 escrevendo o percentual e quais notas estão abaixo da média geral da turma nas duas avaliações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pt-BR" sz="2500"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pt-BR" sz="2500">
                <a:cs typeface="Times New Roman" pitchFamily="18" charset="0"/>
              </a:rPr>
              <a:t>5) leia duas matrizes 5X5 de inteiros, uma operação aritmética (+, -, *, /) e escreva a matriz R com o resultado da operação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title"/>
          </p:nvPr>
        </p:nvSpPr>
        <p:spPr>
          <a:xfrm>
            <a:off x="1230313" y="163513"/>
            <a:ext cx="7608887" cy="617537"/>
          </a:xfrm>
          <a:noFill/>
          <a:ln/>
        </p:spPr>
        <p:txBody>
          <a:bodyPr/>
          <a:lstStyle/>
          <a:p>
            <a:r>
              <a:rPr lang="pt-BR" sz="3200">
                <a:solidFill>
                  <a:schemeClr val="folHlink"/>
                </a:solidFill>
                <a:cs typeface="Times New Roman" pitchFamily="18" charset="0"/>
              </a:rPr>
              <a:t>Atividade 2 - Faça um algoritmo que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5E950-D6CE-4CEF-8A4E-9AB8A70035F4}" type="slidenum">
              <a:rPr lang="pt-BR"/>
              <a:pPr/>
              <a:t>36</a:t>
            </a:fld>
            <a:endParaRPr lang="pt-BR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33338" y="914400"/>
            <a:ext cx="9144001" cy="5715000"/>
          </a:xfrm>
        </p:spPr>
        <p:txBody>
          <a:bodyPr/>
          <a:lstStyle/>
          <a:p>
            <a:pPr algn="just">
              <a:lnSpc>
                <a:spcPct val="110000"/>
              </a:lnSpc>
              <a:buFont typeface="Wingdings" pitchFamily="2" charset="2"/>
              <a:buNone/>
            </a:pPr>
            <a:endParaRPr lang="pt-BR"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pt-BR">
                <a:cs typeface="Times New Roman" pitchFamily="18" charset="0"/>
              </a:rPr>
              <a:t>6) leia uma matriz N (2X3) de números inteiros e positivos e escreva uma matriz C de caracteres, onde C[i,j] terá o valor </a:t>
            </a:r>
            <a:r>
              <a:rPr lang="pt-BR" b="1">
                <a:cs typeface="Times New Roman" pitchFamily="18" charset="0"/>
              </a:rPr>
              <a:t>“P” </a:t>
            </a:r>
            <a:r>
              <a:rPr lang="pt-BR">
                <a:cs typeface="Times New Roman" pitchFamily="18" charset="0"/>
              </a:rPr>
              <a:t>ou </a:t>
            </a:r>
            <a:r>
              <a:rPr lang="pt-BR" b="1">
                <a:cs typeface="Times New Roman" pitchFamily="18" charset="0"/>
              </a:rPr>
              <a:t>“I” </a:t>
            </a:r>
            <a:r>
              <a:rPr lang="pt-BR">
                <a:cs typeface="Times New Roman" pitchFamily="18" charset="0"/>
              </a:rPr>
              <a:t>quando N[i,j] for PAR ou IMPAR, respectivamente. 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endParaRPr lang="pt-BR"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pt-BR">
                <a:cs typeface="Arial" charset="0"/>
              </a:rPr>
              <a:t>7) leia uma matriz contendo o preço de 4 fornecedores para 10 produtos, calcule o preço médio para cada fornecedor e para cada produto e depois guarde-os nos vetores MF e MP, respectivamente. Escrever os dois vetores.</a:t>
            </a:r>
            <a:endParaRPr lang="pt-BR"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pt-BR">
              <a:cs typeface="Times New Roman" pitchFamily="18" charset="0"/>
            </a:endParaRP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title"/>
          </p:nvPr>
        </p:nvSpPr>
        <p:spPr>
          <a:xfrm>
            <a:off x="1306513" y="163513"/>
            <a:ext cx="6923087" cy="617537"/>
          </a:xfrm>
          <a:noFill/>
          <a:ln/>
        </p:spPr>
        <p:txBody>
          <a:bodyPr/>
          <a:lstStyle/>
          <a:p>
            <a:r>
              <a:rPr lang="pt-BR" sz="3200">
                <a:solidFill>
                  <a:schemeClr val="folHlink"/>
                </a:solidFill>
                <a:cs typeface="Times New Roman" pitchFamily="18" charset="0"/>
              </a:rPr>
              <a:t>Atividade 2 - Faça um algoritmo que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D7FBB-A6F2-4F88-8B58-F733DDA29E5D}" type="slidenum">
              <a:rPr lang="pt-BR"/>
              <a:pPr/>
              <a:t>37</a:t>
            </a:fld>
            <a:endParaRPr lang="pt-BR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33338" y="914400"/>
            <a:ext cx="9144001" cy="57150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pt-BR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>
                <a:cs typeface="Times New Roman" pitchFamily="18" charset="0"/>
              </a:rPr>
              <a:t>8) leia uma matriz M(3X3) de números inteiros e escreva quantas linhas consecutivas são iguais e se M é simétrica</a:t>
            </a:r>
            <a:endParaRPr lang="pt-BR" sz="240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pt-BR" sz="240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400">
                <a:cs typeface="Times New Roman" pitchFamily="18" charset="0"/>
              </a:rPr>
              <a:t>9) </a:t>
            </a:r>
            <a:r>
              <a:rPr lang="pt-BR">
                <a:cs typeface="Times New Roman" pitchFamily="18" charset="0"/>
              </a:rPr>
              <a:t>leia um vetor com os nomes dos 50 alunos de uma turma, uma matriz com as suas 4 notas e depois c</a:t>
            </a:r>
            <a:r>
              <a:rPr lang="pt-BR" sz="2400">
                <a:cs typeface="Times New Roman" pitchFamily="18" charset="0"/>
              </a:rPr>
              <a:t>alcule e escreva o nome dos alunos com média superior ou igual à média geral da turma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pt-BR" sz="240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400">
                <a:cs typeface="Times New Roman" pitchFamily="18" charset="0"/>
              </a:rPr>
              <a:t>10) leia um vetor com os nomes dos 500 candidatos de um concurso, um vetor com o gabarito das respostas (“a”, “b”, “c”, “d” ou “e”) das 60 questões e uma matriz com as respostas dos candidatos. Ao final, escrever a maior quantidade de acertos e os nomes dos candidatos que obtiveram esta quantidade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pt-BR" sz="2400">
              <a:cs typeface="Times New Roman" pitchFamily="18" charset="0"/>
            </a:endParaRP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title"/>
          </p:nvPr>
        </p:nvSpPr>
        <p:spPr>
          <a:xfrm>
            <a:off x="1230313" y="163513"/>
            <a:ext cx="6846887" cy="617537"/>
          </a:xfrm>
          <a:noFill/>
          <a:ln/>
        </p:spPr>
        <p:txBody>
          <a:bodyPr/>
          <a:lstStyle/>
          <a:p>
            <a:r>
              <a:rPr lang="pt-BR" sz="3200">
                <a:solidFill>
                  <a:schemeClr val="folHlink"/>
                </a:solidFill>
                <a:cs typeface="Times New Roman" pitchFamily="18" charset="0"/>
              </a:rPr>
              <a:t>Atividade 2 - Faça um algoritmo que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6BF91-B569-476D-B68E-BC8E6B3E2F0C}" type="slidenum">
              <a:rPr lang="pt-BR"/>
              <a:pPr/>
              <a:t>38</a:t>
            </a:fld>
            <a:endParaRPr lang="pt-BR"/>
          </a:p>
        </p:txBody>
      </p:sp>
      <p:sp>
        <p:nvSpPr>
          <p:cNvPr id="508931" name="Freeform 3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08932" name="Freeform 4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08933" name="Freeform 5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08934" name="Oval 6"/>
          <p:cNvSpPr>
            <a:spLocks noChangeArrowheads="1"/>
          </p:cNvSpPr>
          <p:nvPr/>
        </p:nvSpPr>
        <p:spPr bwMode="auto">
          <a:xfrm>
            <a:off x="304800" y="1219200"/>
            <a:ext cx="8610600" cy="4724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40000"/>
              </a:lnSpc>
            </a:pPr>
            <a:endParaRPr lang="pt-BR" sz="5400" dirty="0">
              <a:solidFill>
                <a:schemeClr val="bg1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pt-BR" sz="5400" dirty="0">
                <a:solidFill>
                  <a:schemeClr val="bg1"/>
                </a:solidFill>
              </a:rPr>
              <a:t>O que é </a:t>
            </a:r>
            <a:r>
              <a:rPr lang="pt-BR" sz="5400" dirty="0" err="1" smtClean="0">
                <a:solidFill>
                  <a:schemeClr val="bg1"/>
                </a:solidFill>
              </a:rPr>
              <a:t>Modularização</a:t>
            </a:r>
            <a:r>
              <a:rPr lang="pt-BR" sz="5400" dirty="0" smtClean="0">
                <a:solidFill>
                  <a:schemeClr val="bg1"/>
                </a:solidFill>
              </a:rPr>
              <a:t>?</a:t>
            </a:r>
            <a:endParaRPr lang="pt-BR" sz="5400" dirty="0">
              <a:solidFill>
                <a:schemeClr val="bg1"/>
              </a:solidFill>
            </a:endParaRPr>
          </a:p>
          <a:p>
            <a:pPr algn="ctr">
              <a:lnSpc>
                <a:spcPct val="40000"/>
              </a:lnSpc>
            </a:pP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Modularização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 smtClean="0"/>
              <a:t>No fim da década de 60, um conjunto de problemas no desenvolvimento de sistemas de programação levou os países desenvolvidos à chamada “crise de software”. </a:t>
            </a:r>
          </a:p>
          <a:p>
            <a:r>
              <a:rPr lang="pt-BR" sz="2800" dirty="0" smtClean="0"/>
              <a:t>A ausência de uma metodologia para a construção de programas conduz a um software geralmente cheio de erros e com alto custo de desenvolvimento que, consequentemente, exige um custo elevado para sua correção e manutenção futuras.</a:t>
            </a:r>
            <a:endParaRPr lang="pt-BR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AC543-E509-423E-AB85-669F6F6ED415}" type="slidenum">
              <a:rPr lang="pt-BR"/>
              <a:pPr/>
              <a:t>4</a:t>
            </a:fld>
            <a:endParaRPr lang="pt-BR"/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</a:t>
            </a:r>
          </a:p>
        </p:txBody>
      </p:sp>
      <p:sp>
        <p:nvSpPr>
          <p:cNvPr id="441347" name="Freeform 3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41348" name="Freeform 4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41349" name="Freeform 5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41350" name="Oval 6"/>
          <p:cNvSpPr>
            <a:spLocks noChangeArrowheads="1"/>
          </p:cNvSpPr>
          <p:nvPr/>
        </p:nvSpPr>
        <p:spPr bwMode="auto">
          <a:xfrm>
            <a:off x="304800" y="1676400"/>
            <a:ext cx="8610600" cy="426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pt-BR" sz="5400">
                <a:solidFill>
                  <a:schemeClr val="bg1"/>
                </a:solidFill>
              </a:rPr>
              <a:t>O que é uma</a:t>
            </a:r>
            <a:br>
              <a:rPr lang="pt-BR" sz="5400">
                <a:solidFill>
                  <a:schemeClr val="bg1"/>
                </a:solidFill>
              </a:rPr>
            </a:br>
            <a:r>
              <a:rPr lang="pt-BR" sz="5400">
                <a:solidFill>
                  <a:schemeClr val="bg1"/>
                </a:solidFill>
              </a:rPr>
              <a:t>ESTRUTURA DE DADOS?</a:t>
            </a:r>
          </a:p>
          <a:p>
            <a:pPr algn="ctr">
              <a:lnSpc>
                <a:spcPct val="40000"/>
              </a:lnSpc>
            </a:pPr>
            <a:endParaRPr lang="pt-BR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/>
              <a:t>Introdução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/>
              <a:t>A programação estruturada é hoje o resultado de uma série de estudos e propostas de disciplinas e metodologias para desenvolvimento de software.</a:t>
            </a:r>
          </a:p>
          <a:p>
            <a:pPr algn="just"/>
            <a:r>
              <a:rPr lang="pt-BR" sz="2800"/>
              <a:t>A modularização visa a decomposição de algoritmos em módulos para dominar a complexidade e organizar o processo de programação.</a:t>
            </a:r>
            <a:endParaRPr lang="pt-BR"/>
          </a:p>
          <a:p>
            <a:pPr algn="just"/>
            <a:endParaRPr lang="pt-BR" sz="2800"/>
          </a:p>
          <a:p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/>
              <a:t>Introdução</a:t>
            </a:r>
            <a:endParaRPr lang="pt-B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/>
              <a:t>Um módulo é um grupo de comandos, constituindo um trecho de algoritmo, com uma funcionalidade bem definida e o mais independente possível em relação ao resto do algoritmo.</a:t>
            </a:r>
          </a:p>
          <a:p>
            <a:r>
              <a:rPr lang="pt-BR"/>
              <a:t>A experiência recomenda que os módulos de um programa devem ter um tamanho limitado.</a:t>
            </a:r>
          </a:p>
          <a:p>
            <a:pPr algn="just"/>
            <a:r>
              <a:rPr lang="pt-BR" sz="2800"/>
              <a:t>Módulos muito grandes são difíceis de ser compreendidos e, em geral, são multifuncionais.</a:t>
            </a:r>
          </a:p>
          <a:p>
            <a:endParaRPr lang="pt-BR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8534400" cy="1143000"/>
          </a:xfrm>
        </p:spPr>
        <p:txBody>
          <a:bodyPr/>
          <a:lstStyle/>
          <a:p>
            <a:r>
              <a:rPr lang="pt-BR" sz="4000">
                <a:solidFill>
                  <a:schemeClr val="tx1"/>
                </a:solidFill>
              </a:rPr>
              <a:t>Decisão pela divisão do algoritmo em módulos traz benefícios tais como:</a:t>
            </a:r>
            <a:endParaRPr lang="pt-BR">
              <a:solidFill>
                <a:schemeClr val="tx1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sz="2400"/>
              <a:t>A independência do módulo permite uma manutenção mais simples e evita efeitos colaterais em outros pontos do algoritmo;</a:t>
            </a:r>
          </a:p>
          <a:p>
            <a:pPr algn="just"/>
            <a:r>
              <a:rPr lang="pt-BR" sz="2400"/>
              <a:t>A elaboração do módulo pode ser feita independentemente e em épocas diferentes do resto do algoritmo;</a:t>
            </a:r>
          </a:p>
          <a:p>
            <a:pPr algn="just"/>
            <a:r>
              <a:rPr lang="pt-BR" sz="2400"/>
              <a:t>Testes e correções dos módulos podem ocorrer em separado; e</a:t>
            </a:r>
          </a:p>
          <a:p>
            <a:pPr algn="just"/>
            <a:r>
              <a:rPr lang="pt-BR" sz="2400"/>
              <a:t>Um módulo independente pode ser utilizado em outros algoritmos que requeiram o mesmo processamento por ele executado.</a:t>
            </a:r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/>
              <a:t>Ferramentas para a Modularização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/>
              <a:t>As ferramentas de modularização são as sub-rotinas ou procedimentos (</a:t>
            </a:r>
            <a:r>
              <a:rPr lang="pt-BR" i="1"/>
              <a:t>procedures</a:t>
            </a:r>
            <a:r>
              <a:rPr lang="pt-BR"/>
              <a:t>) e funções (</a:t>
            </a:r>
            <a:r>
              <a:rPr lang="pt-BR" i="1"/>
              <a:t>function</a:t>
            </a:r>
            <a:r>
              <a:rPr lang="pt-BR"/>
              <a:t>). As “procedures” e “functions” são módulos de programação que servem basicamente a três objetivos: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587375"/>
          </a:xfrm>
        </p:spPr>
        <p:txBody>
          <a:bodyPr/>
          <a:lstStyle/>
          <a:p>
            <a:r>
              <a:rPr lang="en-US" sz="4000"/>
              <a:t>Subrotinas</a:t>
            </a:r>
            <a:endParaRPr lang="pt-BR" sz="400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81075"/>
            <a:ext cx="8893175" cy="5114925"/>
          </a:xfrm>
        </p:spPr>
        <p:txBody>
          <a:bodyPr/>
          <a:lstStyle/>
          <a:p>
            <a:pPr lvl="1" algn="just">
              <a:buFontTx/>
              <a:buNone/>
            </a:pPr>
            <a:r>
              <a:rPr lang="pt-BR"/>
              <a:t>	</a:t>
            </a:r>
            <a:r>
              <a:rPr lang="pt-BR" sz="2500"/>
              <a:t>Em determinadas situações, devido à complexidade de alguns algoritmos, é necessária a divisão do mesmo em diversas partes, para que assim, o sistema tenha uma operação precisa. Essa divisão de tarefas é denominada de “Subrotinas”. </a:t>
            </a:r>
          </a:p>
          <a:p>
            <a:pPr lvl="1" algn="just">
              <a:buFontTx/>
              <a:buNone/>
            </a:pPr>
            <a:r>
              <a:rPr lang="pt-BR" sz="2500"/>
              <a:t>	As subrotinas nada mais são do que rotinas que possuem uma função especifica. Vamos imaginar a seguinte situação: 	Em um sistema comercial, em várias etapas temos que verificar se o número do CPF do cliente foi digitado de forma correta. Imaginando que tal situação se repete por 38 vezes no sistema. Teríamos que escrever 38 vezes o mesmo trecho de código? Não, para isso teríamos uma rotina de nome CPF que teria esta função. Esta subrotina teria um nome e, sempre que fosse necessária a verificação do CPF, bastaria invocar esta subrotina CPF.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772400" cy="515938"/>
          </a:xfrm>
        </p:spPr>
        <p:txBody>
          <a:bodyPr/>
          <a:lstStyle/>
          <a:p>
            <a:r>
              <a:rPr lang="en-US" sz="4000"/>
              <a:t>Subrotinas</a:t>
            </a:r>
            <a:endParaRPr lang="pt-BR" sz="400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569325" cy="5688013"/>
          </a:xfrm>
        </p:spPr>
        <p:txBody>
          <a:bodyPr/>
          <a:lstStyle/>
          <a:p>
            <a:pPr algn="just"/>
            <a:r>
              <a:rPr lang="pt-BR" sz="2200"/>
              <a:t>Quando o sistema está executando o algoritmo principal e, é invocado alguma subrotina (através de um nome dado a mesma), a execução deste é interrompida e, o sistema passa a executar os comandos constantes da subrotina. Ao final desta execução, o sistema retorna automaticamente para o algoritmo principal a partir do ponto onde foi realizada a chamada da subrotina.As subrotinas podem ser de dois tipos:   Funções e  Procedimentos. </a:t>
            </a:r>
          </a:p>
          <a:p>
            <a:pPr algn="just"/>
            <a:r>
              <a:rPr lang="pt-BR" sz="2200"/>
              <a:t>A subrotina tipo função é aquela na qual um valor é calculado com base em outros valores, normalmente passados pelo algoritmo principal. </a:t>
            </a:r>
          </a:p>
          <a:p>
            <a:pPr algn="just"/>
            <a:r>
              <a:rPr lang="pt-BR" sz="2200"/>
              <a:t>A subrotina tipo procedimento é aquela que retorna zero ou mais valores ao algoritmo que o invocou, sendo que, ao contrário das funções, esses valores não são explícitos, ou seja, a chamada de procedimentos nunca é realizada ao meio de expressões é só é realizada em comandos isolados dentro do algoritmo, como instruções de entrada e saída de dados.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/>
              <a:t>Procedimento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algn="just"/>
            <a:r>
              <a:rPr lang="pt-BR"/>
              <a:t>A forma geral de declaração é a seguinte.</a:t>
            </a:r>
          </a:p>
          <a:p>
            <a:endParaRPr lang="pt-BR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438400" y="2438400"/>
            <a:ext cx="3810000" cy="3886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pt-BR" sz="2000" u="none"/>
              <a:t>procedure nome (lista_de_parâmetros);</a:t>
            </a:r>
          </a:p>
          <a:p>
            <a:endParaRPr lang="pt-BR" sz="2000" u="none"/>
          </a:p>
          <a:p>
            <a:r>
              <a:rPr lang="pt-BR" sz="2000" u="none"/>
              <a:t>     declaração de objetos</a:t>
            </a:r>
          </a:p>
          <a:p>
            <a:endParaRPr lang="pt-BR" sz="2000" u="none"/>
          </a:p>
          <a:p>
            <a:r>
              <a:rPr lang="pt-BR" sz="2000" u="none"/>
              <a:t>begin</a:t>
            </a:r>
          </a:p>
          <a:p>
            <a:endParaRPr lang="pt-BR" sz="2000" u="none"/>
          </a:p>
          <a:p>
            <a:r>
              <a:rPr lang="pt-BR" sz="2000" u="none"/>
              <a:t>    comandos</a:t>
            </a:r>
          </a:p>
          <a:p>
            <a:endParaRPr lang="pt-BR" sz="2000" u="none"/>
          </a:p>
          <a:p>
            <a:r>
              <a:rPr lang="pt-BR" sz="2000" u="none"/>
              <a:t>end;</a:t>
            </a:r>
          </a:p>
          <a:p>
            <a:endParaRPr lang="pt-BR" sz="1000" u="non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3" grpId="0" build="p" autoUpdateAnimBg="0"/>
      <p:bldP spid="20484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609600"/>
            <a:ext cx="3581400" cy="4114800"/>
          </a:xfrm>
        </p:spPr>
        <p:txBody>
          <a:bodyPr/>
          <a:lstStyle/>
          <a:p>
            <a:pPr algn="just">
              <a:buFontTx/>
              <a:buNone/>
            </a:pPr>
            <a:r>
              <a:rPr lang="pt-BR" sz="1800"/>
              <a:t>Program Aula01_Exemplo01;</a:t>
            </a:r>
          </a:p>
          <a:p>
            <a:pPr algn="just">
              <a:buFontTx/>
              <a:buNone/>
            </a:pPr>
            <a:r>
              <a:rPr lang="pt-BR" sz="1800"/>
              <a:t>Uses Wincrt;</a:t>
            </a:r>
          </a:p>
          <a:p>
            <a:pPr algn="just">
              <a:buFontTx/>
              <a:buNone/>
            </a:pPr>
            <a:r>
              <a:rPr lang="pt-BR" sz="1800"/>
              <a:t>{procedimento para calcular e imprimir a soma de dois números reais}</a:t>
            </a:r>
          </a:p>
          <a:p>
            <a:pPr algn="just">
              <a:buFontTx/>
              <a:buNone/>
            </a:pPr>
            <a:r>
              <a:rPr lang="es-ES_tradnl" sz="1800"/>
              <a:t>procedure somar (x, y: real);</a:t>
            </a:r>
          </a:p>
          <a:p>
            <a:pPr algn="just">
              <a:buFontTx/>
              <a:buNone/>
            </a:pPr>
            <a:r>
              <a:rPr lang="pt-BR" sz="1800"/>
              <a:t>{Declaração de variáveis locais ao procedimento}</a:t>
            </a:r>
          </a:p>
          <a:p>
            <a:pPr algn="just">
              <a:buFontTx/>
              <a:buNone/>
            </a:pPr>
            <a:r>
              <a:rPr lang="pt-BR" sz="1800"/>
              <a:t>var </a:t>
            </a:r>
          </a:p>
          <a:p>
            <a:pPr algn="just">
              <a:buFontTx/>
              <a:buNone/>
            </a:pPr>
            <a:r>
              <a:rPr lang="pt-BR" sz="1800"/>
              <a:t>   s:real;</a:t>
            </a:r>
          </a:p>
          <a:p>
            <a:pPr algn="just">
              <a:buFontTx/>
              <a:buNone/>
            </a:pPr>
            <a:r>
              <a:rPr lang="pt-BR" sz="1800"/>
              <a:t>{comandos do procedimento}</a:t>
            </a:r>
          </a:p>
          <a:p>
            <a:pPr algn="just">
              <a:buFontTx/>
              <a:buNone/>
            </a:pPr>
            <a:r>
              <a:rPr lang="en-US" sz="1800"/>
              <a:t>begin</a:t>
            </a:r>
          </a:p>
          <a:p>
            <a:pPr algn="just">
              <a:buFontTx/>
              <a:buNone/>
            </a:pPr>
            <a:r>
              <a:rPr lang="en-US" sz="1800"/>
              <a:t>    s := x + y;</a:t>
            </a:r>
          </a:p>
          <a:p>
            <a:pPr algn="just">
              <a:buFontTx/>
              <a:buNone/>
            </a:pPr>
            <a:r>
              <a:rPr lang="en-US" sz="1800"/>
              <a:t>   writeln(‘Soma= ‘, s:10:3);</a:t>
            </a:r>
          </a:p>
          <a:p>
            <a:pPr algn="just">
              <a:buFontTx/>
              <a:buNone/>
            </a:pPr>
            <a:r>
              <a:rPr lang="pt-BR" sz="1800"/>
              <a:t>end;{fim do procedimento somar}</a:t>
            </a:r>
          </a:p>
          <a:p>
            <a:pPr algn="just">
              <a:buFontTx/>
              <a:buNone/>
            </a:pPr>
            <a:endParaRPr lang="pt-B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800600" y="1219200"/>
            <a:ext cx="411480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sz="1800" u="none"/>
              <a:t>{Declaração de variáveis globais}</a:t>
            </a:r>
          </a:p>
          <a:p>
            <a:r>
              <a:rPr lang="pt-BR" sz="1800" u="none"/>
              <a:t>var</a:t>
            </a:r>
          </a:p>
          <a:p>
            <a:r>
              <a:rPr lang="pt-BR" sz="1800" u="none"/>
              <a:t>  a, b : real;</a:t>
            </a:r>
          </a:p>
          <a:p>
            <a:r>
              <a:rPr lang="pt-BR" sz="1800" u="none"/>
              <a:t>{Programa principal}</a:t>
            </a:r>
          </a:p>
          <a:p>
            <a:r>
              <a:rPr lang="pt-BR" sz="1800" u="none"/>
              <a:t>begin</a:t>
            </a:r>
          </a:p>
          <a:p>
            <a:r>
              <a:rPr lang="pt-BR" sz="1800" u="none"/>
              <a:t>   clrscr;</a:t>
            </a:r>
          </a:p>
          <a:p>
            <a:r>
              <a:rPr lang="pt-BR" sz="1800" u="none"/>
              <a:t>   write(‘Digite o primeiro número....: ‘);</a:t>
            </a:r>
          </a:p>
          <a:p>
            <a:r>
              <a:rPr lang="pt-BR" sz="1800" u="none"/>
              <a:t>   readln(a);</a:t>
            </a:r>
          </a:p>
          <a:p>
            <a:r>
              <a:rPr lang="pt-BR" sz="1800" u="none"/>
              <a:t>   write(‘Digite o segundo número....: ‘);</a:t>
            </a:r>
          </a:p>
          <a:p>
            <a:r>
              <a:rPr lang="pt-BR" sz="1800" u="none"/>
              <a:t>   readln(b);</a:t>
            </a:r>
          </a:p>
          <a:p>
            <a:r>
              <a:rPr lang="pt-BR" sz="1800" u="none"/>
              <a:t>   somar(a,b); {chamada do procedimento</a:t>
            </a:r>
          </a:p>
          <a:p>
            <a:r>
              <a:rPr lang="pt-BR" sz="1800" u="none"/>
              <a:t>                 somar passando a e b por valor}</a:t>
            </a:r>
          </a:p>
          <a:p>
            <a:r>
              <a:rPr lang="pt-BR" sz="1800" u="none"/>
              <a:t>end. {fim do programa principal}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4572000" y="304800"/>
            <a:ext cx="0" cy="609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3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3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35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35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235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35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  <p:bldP spid="23557" grpId="0" build="p" autoUpdateAnimBg="0"/>
      <p:bldP spid="2355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515937"/>
          </a:xfrm>
        </p:spPr>
        <p:txBody>
          <a:bodyPr/>
          <a:lstStyle/>
          <a:p>
            <a:r>
              <a:rPr lang="en-US" sz="4000"/>
              <a:t>Exemplo de subrotina</a:t>
            </a:r>
            <a:endParaRPr lang="pt-BR" sz="400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7772400" cy="5545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/>
              <a:t>O exemplo abaixo chama o procedimento perimearea, que cálcula o perímetro e a área de um círculo.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pt-BR" sz="2000" b="1"/>
              <a:t>Algoritmo circulo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pt-BR" sz="2000" b="1"/>
              <a:t>		Var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pt-BR" sz="2000" b="1"/>
              <a:t>Raio: real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 b="1"/>
              <a:t>perimetro, area: real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pt-BR" sz="2000" b="1"/>
              <a:t>Inicio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pt-BR" sz="2000" b="1"/>
              <a:t>Ler raio;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 b="1"/>
              <a:t>CHAMA perimarea(raio,perimetro, area);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 b="1"/>
              <a:t>EXIBE (“Perímetro: “, perimetro,”  Area: “,area);</a:t>
            </a:r>
            <a:endParaRPr lang="pt-BR" sz="2000" b="1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 b="1"/>
              <a:t>PROC perimarea (raio,perimetro,area);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 b="1"/>
              <a:t>	CONST pi = 3.1416;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 b="1"/>
              <a:t>	Perimetro=2 * pi * raio;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 b="1"/>
              <a:t>	Area = pi * raio ^ 2;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 b="1"/>
              <a:t>FIM perimarea ;</a:t>
            </a:r>
            <a:endParaRPr lang="pt-BR" sz="2000" b="1"/>
          </a:p>
          <a:p>
            <a:pPr>
              <a:lnSpc>
                <a:spcPct val="90000"/>
              </a:lnSpc>
              <a:buFontTx/>
              <a:buNone/>
            </a:pPr>
            <a:r>
              <a:rPr lang="pt-BR" sz="2000" b="1"/>
              <a:t>	Fim. </a:t>
            </a:r>
          </a:p>
          <a:p>
            <a:pPr>
              <a:lnSpc>
                <a:spcPct val="90000"/>
              </a:lnSpc>
            </a:pPr>
            <a:endParaRPr lang="en-US" sz="2000" b="1"/>
          </a:p>
          <a:p>
            <a:pPr>
              <a:lnSpc>
                <a:spcPct val="90000"/>
              </a:lnSpc>
            </a:pPr>
            <a:endParaRPr lang="pt-BR" sz="2000" b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58813"/>
          </a:xfrm>
        </p:spPr>
        <p:txBody>
          <a:bodyPr/>
          <a:lstStyle/>
          <a:p>
            <a:r>
              <a:rPr lang="pt-BR" sz="4000" b="1"/>
              <a:t>FUNÇÕES</a:t>
            </a:r>
            <a:r>
              <a:rPr lang="pt-BR" sz="4000"/>
              <a:t/>
            </a:r>
            <a:br>
              <a:rPr lang="pt-BR" sz="4000"/>
            </a:br>
            <a:endParaRPr lang="pt-BR" sz="400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772400" cy="4899025"/>
          </a:xfrm>
        </p:spPr>
        <p:txBody>
          <a:bodyPr/>
          <a:lstStyle/>
          <a:p>
            <a:pPr algn="just"/>
            <a:r>
              <a:rPr lang="pt-BR"/>
              <a:t>Uma função é um instrumento (Sub–algoritmo) que tem como objetivo retornar um valor ou uma informação.</a:t>
            </a:r>
          </a:p>
          <a:p>
            <a:pPr algn="just"/>
            <a:r>
              <a:rPr lang="pt-BR"/>
              <a:t>A chamada de uma função é feita através da citação do seu nome seguido de seus argumentos entre parênteses.</a:t>
            </a:r>
          </a:p>
          <a:p>
            <a:pPr algn="just"/>
            <a:r>
              <a:rPr lang="pt-BR"/>
              <a:t>As funções podem ser predefinidas pela linguagem ou criadas pelo programador de acordo com o seu interesse.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46490-4C4E-4A95-9187-6E1222EBF814}" type="slidenum">
              <a:rPr lang="pt-BR"/>
              <a:pPr/>
              <a:t>5</a:t>
            </a:fld>
            <a:endParaRPr lang="pt-BR"/>
          </a:p>
        </p:txBody>
      </p:sp>
      <p:sp>
        <p:nvSpPr>
          <p:cNvPr id="497666" name="Rectangle 2"/>
          <p:cNvSpPr>
            <a:spLocks noChangeArrowheads="1"/>
          </p:cNvSpPr>
          <p:nvPr/>
        </p:nvSpPr>
        <p:spPr bwMode="auto">
          <a:xfrm>
            <a:off x="190500" y="1295400"/>
            <a:ext cx="8915400" cy="5105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pt-BR" sz="5400" b="1">
                <a:solidFill>
                  <a:schemeClr val="bg1"/>
                </a:solidFill>
              </a:rPr>
              <a:t>ESTRUTURA DE DADOS</a:t>
            </a:r>
          </a:p>
          <a:p>
            <a:pPr algn="ctr">
              <a:lnSpc>
                <a:spcPct val="130000"/>
              </a:lnSpc>
            </a:pPr>
            <a:r>
              <a:rPr lang="pt-BR" sz="5400" b="1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pt-BR" sz="5400" b="1">
                <a:solidFill>
                  <a:schemeClr val="bg1"/>
                </a:solidFill>
              </a:rPr>
              <a:t>CONJUNTO DE DADOS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22350"/>
            <a:ext cx="9144000" cy="5562600"/>
          </a:xfrm>
          <a:noFill/>
        </p:spPr>
        <p:txBody>
          <a:bodyPr/>
          <a:lstStyle/>
          <a:p>
            <a:pPr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title"/>
          </p:nvPr>
        </p:nvSpPr>
        <p:spPr>
          <a:xfrm>
            <a:off x="1143000" y="163513"/>
            <a:ext cx="8458200" cy="617537"/>
          </a:xfrm>
          <a:noFill/>
          <a:ln/>
        </p:spPr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/>
              <a:t>Funções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 forma geral de declaração é a seguinte:</a:t>
            </a:r>
          </a:p>
          <a:p>
            <a:endParaRPr lang="pt-BR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279525" y="2636838"/>
            <a:ext cx="4968875" cy="3459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pt-BR" sz="2000"/>
              <a:t>function nome (lista_de_parâmetros) : tipo;</a:t>
            </a:r>
          </a:p>
          <a:p>
            <a:pPr algn="just"/>
            <a:endParaRPr lang="pt-BR" sz="2000"/>
          </a:p>
          <a:p>
            <a:pPr algn="just"/>
            <a:r>
              <a:rPr lang="pt-BR" sz="2000"/>
              <a:t>     declaração de objetos</a:t>
            </a:r>
          </a:p>
          <a:p>
            <a:pPr algn="just"/>
            <a:endParaRPr lang="pt-BR" sz="2000"/>
          </a:p>
          <a:p>
            <a:pPr algn="just"/>
            <a:r>
              <a:rPr lang="pt-BR" sz="2000"/>
              <a:t>begin</a:t>
            </a:r>
          </a:p>
          <a:p>
            <a:pPr algn="just"/>
            <a:endParaRPr lang="pt-BR" sz="2000"/>
          </a:p>
          <a:p>
            <a:pPr algn="just"/>
            <a:r>
              <a:rPr lang="pt-BR" sz="2000"/>
              <a:t>    comandos</a:t>
            </a:r>
          </a:p>
          <a:p>
            <a:pPr algn="just"/>
            <a:endParaRPr lang="pt-BR" sz="2000"/>
          </a:p>
          <a:p>
            <a:pPr algn="just"/>
            <a:r>
              <a:rPr lang="pt-BR" sz="2000"/>
              <a:t>end;</a:t>
            </a:r>
          </a:p>
          <a:p>
            <a:endParaRPr lang="pt-BR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  <p:bldP spid="4100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58813"/>
          </a:xfrm>
        </p:spPr>
        <p:txBody>
          <a:bodyPr/>
          <a:lstStyle/>
          <a:p>
            <a:r>
              <a:rPr lang="pt-BR" sz="3000" b="1"/>
              <a:t>FUNÇÕES PRÉ-DEFINIDAS</a:t>
            </a:r>
            <a:r>
              <a:rPr lang="pt-BR" sz="3000"/>
              <a:t/>
            </a:r>
            <a:br>
              <a:rPr lang="pt-BR" sz="3000"/>
            </a:br>
            <a:endParaRPr lang="pt-BR" sz="300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772400" cy="4899025"/>
          </a:xfrm>
        </p:spPr>
        <p:txBody>
          <a:bodyPr/>
          <a:lstStyle/>
          <a:p>
            <a:r>
              <a:rPr lang="pt-BR"/>
              <a:t>ABS( )		VALOR ABSOLUTO</a:t>
            </a:r>
          </a:p>
          <a:p>
            <a:r>
              <a:rPr lang="pt-BR"/>
              <a:t>SQRT( )		RAIZ QUADRADA</a:t>
            </a:r>
          </a:p>
          <a:p>
            <a:r>
              <a:rPr lang="pt-BR"/>
              <a:t>TRUNC( )	VALOR TRUNCADO</a:t>
            </a:r>
          </a:p>
          <a:p>
            <a:r>
              <a:rPr lang="pt-BR"/>
              <a:t>ROUND( )	VALOR ARREDONDADO</a:t>
            </a:r>
          </a:p>
          <a:p>
            <a:r>
              <a:rPr lang="pt-BR"/>
              <a:t>LOG( )		</a:t>
            </a:r>
            <a:r>
              <a:rPr lang="es-ES_tradnl"/>
              <a:t>LOGARITMO</a:t>
            </a:r>
          </a:p>
          <a:p>
            <a:r>
              <a:rPr lang="es-ES_tradnl"/>
              <a:t>SIN( )		SENO</a:t>
            </a:r>
          </a:p>
          <a:p>
            <a:r>
              <a:rPr lang="es-ES_tradnl"/>
              <a:t>COS( )		COSENO</a:t>
            </a:r>
          </a:p>
          <a:p>
            <a:r>
              <a:rPr lang="es-ES_tradnl"/>
              <a:t>TAN( )		</a:t>
            </a:r>
            <a:r>
              <a:rPr lang="pt-BR"/>
              <a:t>TANGENTE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4038600" cy="5715000"/>
          </a:xfrm>
        </p:spPr>
        <p:txBody>
          <a:bodyPr/>
          <a:lstStyle/>
          <a:p>
            <a:pPr algn="just">
              <a:buFontTx/>
              <a:buNone/>
            </a:pPr>
            <a:r>
              <a:rPr lang="pt-BR" sz="2000"/>
              <a:t>Program Aula02_Exemplo01;</a:t>
            </a:r>
          </a:p>
          <a:p>
            <a:pPr algn="just">
              <a:buFontTx/>
              <a:buNone/>
            </a:pPr>
            <a:r>
              <a:rPr lang="pt-BR" sz="2000"/>
              <a:t>Uses Wincrt;</a:t>
            </a:r>
          </a:p>
          <a:p>
            <a:pPr algn="just">
              <a:buFontTx/>
              <a:buNone/>
            </a:pPr>
            <a:r>
              <a:rPr lang="pt-BR" sz="2000"/>
              <a:t>{função para somar dois valores}</a:t>
            </a:r>
          </a:p>
          <a:p>
            <a:pPr algn="just">
              <a:buFontTx/>
              <a:buNone/>
            </a:pPr>
            <a:r>
              <a:rPr lang="pt-BR" sz="2000"/>
              <a:t>function somar (v1, v2: real):real;</a:t>
            </a:r>
          </a:p>
          <a:p>
            <a:pPr algn="just">
              <a:buFontTx/>
              <a:buNone/>
            </a:pPr>
            <a:r>
              <a:rPr lang="pt-BR" sz="2000"/>
              <a:t>{Declaração de variáveis locais à função}</a:t>
            </a:r>
          </a:p>
          <a:p>
            <a:pPr algn="just">
              <a:buFontTx/>
              <a:buNone/>
            </a:pPr>
            <a:r>
              <a:rPr lang="pt-BR" sz="2000"/>
              <a:t>var </a:t>
            </a:r>
          </a:p>
          <a:p>
            <a:pPr algn="just">
              <a:buFontTx/>
              <a:buNone/>
            </a:pPr>
            <a:r>
              <a:rPr lang="pt-BR" sz="2000"/>
              <a:t>   s:real;</a:t>
            </a:r>
          </a:p>
          <a:p>
            <a:pPr algn="just">
              <a:buFontTx/>
              <a:buNone/>
            </a:pPr>
            <a:r>
              <a:rPr lang="pt-BR" sz="2000"/>
              <a:t>{comandos da função}</a:t>
            </a:r>
          </a:p>
          <a:p>
            <a:pPr algn="just">
              <a:buFontTx/>
              <a:buNone/>
            </a:pPr>
            <a:r>
              <a:rPr lang="pt-BR" sz="2000"/>
              <a:t>begin</a:t>
            </a:r>
          </a:p>
          <a:p>
            <a:pPr algn="just">
              <a:buFontTx/>
              <a:buNone/>
            </a:pPr>
            <a:r>
              <a:rPr lang="pt-BR" sz="2000"/>
              <a:t>     s := v1+ v2;</a:t>
            </a:r>
          </a:p>
          <a:p>
            <a:pPr algn="just">
              <a:buFontTx/>
              <a:buNone/>
            </a:pPr>
            <a:r>
              <a:rPr lang="pt-BR" sz="2000"/>
              <a:t>     somar := s;</a:t>
            </a:r>
          </a:p>
          <a:p>
            <a:pPr algn="just">
              <a:buFontTx/>
              <a:buNone/>
            </a:pPr>
            <a:r>
              <a:rPr lang="pt-BR" sz="2000"/>
              <a:t>end; {fim da função encontrar}   </a:t>
            </a:r>
          </a:p>
          <a:p>
            <a:pPr algn="just">
              <a:buFontTx/>
              <a:buNone/>
            </a:pPr>
            <a:endParaRPr lang="pt-BR" sz="2000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4876800" y="1143000"/>
            <a:ext cx="39624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pt-BR" sz="2000"/>
              <a:t>{Declaração de variáveis globais}</a:t>
            </a:r>
          </a:p>
          <a:p>
            <a:pPr algn="just"/>
            <a:r>
              <a:rPr lang="pt-BR" sz="2000"/>
              <a:t>var</a:t>
            </a:r>
          </a:p>
          <a:p>
            <a:pPr algn="just"/>
            <a:r>
              <a:rPr lang="pt-BR" sz="2000"/>
              <a:t>  a, b: real;</a:t>
            </a:r>
          </a:p>
          <a:p>
            <a:pPr algn="just"/>
            <a:r>
              <a:rPr lang="pt-BR" sz="2000"/>
              <a:t>{Programa principal}</a:t>
            </a:r>
          </a:p>
          <a:p>
            <a:pPr algn="just"/>
            <a:r>
              <a:rPr lang="pt-BR" sz="2000"/>
              <a:t>begin</a:t>
            </a:r>
          </a:p>
          <a:p>
            <a:pPr algn="just"/>
            <a:r>
              <a:rPr lang="pt-BR" sz="2000"/>
              <a:t>   clrscr;</a:t>
            </a:r>
          </a:p>
          <a:p>
            <a:pPr algn="just"/>
            <a:r>
              <a:rPr lang="pt-BR" sz="2000"/>
              <a:t>   write(‘Digite primeiro valor....: ‘);   readln(a);</a:t>
            </a:r>
          </a:p>
          <a:p>
            <a:pPr algn="just"/>
            <a:r>
              <a:rPr lang="pt-BR" sz="2000"/>
              <a:t>   write(‘Digite segundo valor.....: ‘);   readln(b);</a:t>
            </a:r>
          </a:p>
          <a:p>
            <a:pPr algn="just"/>
            <a:r>
              <a:rPr lang="pt-BR" sz="2000"/>
              <a:t>   {chamada da função encontrar passando v1 e v2 por valor}</a:t>
            </a:r>
          </a:p>
          <a:p>
            <a:pPr algn="just"/>
            <a:r>
              <a:rPr lang="pt-BR" sz="2000"/>
              <a:t>   writeln(‘Soma.: ’, somar (a,b)); </a:t>
            </a:r>
          </a:p>
          <a:p>
            <a:pPr algn="just"/>
            <a:r>
              <a:rPr lang="pt-BR" sz="2000"/>
              <a:t>end. {fim do programa principal}</a:t>
            </a:r>
            <a:endParaRPr lang="pt-BR"/>
          </a:p>
          <a:p>
            <a:pPr>
              <a:spcBef>
                <a:spcPct val="50000"/>
              </a:spcBef>
            </a:pPr>
            <a:endParaRPr lang="pt-BR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4572000" y="1219200"/>
            <a:ext cx="0" cy="563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810000" y="304800"/>
            <a:ext cx="1447800" cy="2000250"/>
            <a:chOff x="2400" y="192"/>
            <a:chExt cx="912" cy="1260"/>
          </a:xfrm>
        </p:grpSpPr>
        <p:sp>
          <p:nvSpPr>
            <p:cNvPr id="7176" name="Line 8"/>
            <p:cNvSpPr>
              <a:spLocks noChangeShapeType="1"/>
            </p:cNvSpPr>
            <p:nvPr/>
          </p:nvSpPr>
          <p:spPr bwMode="auto">
            <a:xfrm flipH="1">
              <a:off x="2400" y="720"/>
              <a:ext cx="352" cy="7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177" name="Text Box 9"/>
            <p:cNvSpPr txBox="1">
              <a:spLocks noChangeArrowheads="1"/>
            </p:cNvSpPr>
            <p:nvPr/>
          </p:nvSpPr>
          <p:spPr bwMode="auto">
            <a:xfrm>
              <a:off x="2648" y="192"/>
              <a:ext cx="664" cy="4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pt-BR" sz="1200"/>
                <a:t>Tipo do parâmetro de retorno</a:t>
              </a:r>
              <a:r>
                <a:rPr lang="pt-BR" sz="1000"/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3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587375"/>
          </a:xfrm>
        </p:spPr>
        <p:txBody>
          <a:bodyPr/>
          <a:lstStyle/>
          <a:p>
            <a:r>
              <a:rPr lang="en-US" sz="4000"/>
              <a:t>Exercício</a:t>
            </a:r>
            <a:endParaRPr lang="pt-BR" sz="400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5175"/>
            <a:ext cx="8458200" cy="7200900"/>
          </a:xfrm>
        </p:spPr>
        <p:txBody>
          <a:bodyPr/>
          <a:lstStyle/>
          <a:p>
            <a:pPr marL="609600" indent="-609600" algn="just">
              <a:lnSpc>
                <a:spcPct val="80000"/>
              </a:lnSpc>
              <a:buFontTx/>
              <a:buNone/>
            </a:pPr>
            <a:r>
              <a:rPr lang="en-US" sz="1200"/>
              <a:t>	</a:t>
            </a:r>
            <a:r>
              <a:rPr lang="en-US" sz="1600"/>
              <a:t>8) Abaixo é apresentado o algoritmo de cálculo do dígito verificador do CPF. Faça uma função que passado um CPF de 9 algarismos retorne os dois dígitos verificadores.</a:t>
            </a:r>
          </a:p>
          <a:p>
            <a:pPr marL="609600" indent="-609600" algn="just">
              <a:lnSpc>
                <a:spcPct val="80000"/>
              </a:lnSpc>
            </a:pPr>
            <a:endParaRPr lang="en-US" sz="1600"/>
          </a:p>
          <a:p>
            <a:pPr marL="609600" indent="-609600" algn="just">
              <a:lnSpc>
                <a:spcPct val="80000"/>
              </a:lnSpc>
              <a:buFontTx/>
              <a:buNone/>
            </a:pPr>
            <a:r>
              <a:rPr lang="pt-BR" sz="1600" b="1"/>
              <a:t>	Regras para o cálculo dos dígitos verificadores do CPF</a:t>
            </a:r>
          </a:p>
          <a:p>
            <a:pPr marL="609600" indent="-609600" algn="just">
              <a:lnSpc>
                <a:spcPct val="80000"/>
              </a:lnSpc>
              <a:buFontTx/>
              <a:buNone/>
            </a:pPr>
            <a:r>
              <a:rPr lang="pt-BR" sz="1600"/>
              <a:t>	</a:t>
            </a:r>
          </a:p>
          <a:p>
            <a:pPr marL="609600" indent="-609600" algn="just">
              <a:lnSpc>
                <a:spcPct val="80000"/>
              </a:lnSpc>
              <a:buFontTx/>
              <a:buNone/>
            </a:pPr>
            <a:r>
              <a:rPr lang="pt-BR" sz="1600"/>
              <a:t>	É utilizado como exemplo o número: 123456789</a:t>
            </a:r>
          </a:p>
          <a:p>
            <a:pPr marL="609600" indent="-609600" algn="just">
              <a:lnSpc>
                <a:spcPct val="80000"/>
              </a:lnSpc>
              <a:buFontTx/>
              <a:buNone/>
            </a:pPr>
            <a:r>
              <a:rPr lang="pt-BR" sz="1600"/>
              <a:t>. </a:t>
            </a:r>
            <a:br>
              <a:rPr lang="pt-BR" sz="1600"/>
            </a:br>
            <a:r>
              <a:rPr lang="pt-BR" sz="1600"/>
              <a:t>  </a:t>
            </a:r>
          </a:p>
          <a:p>
            <a:pPr marL="609600" indent="-609600" algn="just">
              <a:lnSpc>
                <a:spcPct val="80000"/>
              </a:lnSpc>
              <a:buFontTx/>
              <a:buNone/>
            </a:pPr>
            <a:r>
              <a:rPr lang="pt-BR" sz="1600"/>
              <a:t>	Calcule a soma dos produtos dos nove digitos utilizando peso dois para unidade, peso 3 para dezena, peso 4 para centena e assim sucessivamente.</a:t>
            </a:r>
          </a:p>
          <a:p>
            <a:pPr marL="609600" indent="-609600" algn="just">
              <a:lnSpc>
                <a:spcPct val="80000"/>
              </a:lnSpc>
              <a:buFontTx/>
              <a:buNone/>
            </a:pPr>
            <a:r>
              <a:rPr lang="pt-BR" sz="1600"/>
              <a:t>	 Exemplo: 	9*2+8*3+7*4+6*5+5*6+4*7+3*8+2*9+1*10 = 210 </a:t>
            </a:r>
          </a:p>
          <a:p>
            <a:pPr marL="609600" indent="-609600" algn="just">
              <a:lnSpc>
                <a:spcPct val="80000"/>
              </a:lnSpc>
              <a:buFontTx/>
              <a:buNone/>
            </a:pPr>
            <a:r>
              <a:rPr lang="pt-BR" sz="1600"/>
              <a:t>  </a:t>
            </a:r>
          </a:p>
          <a:p>
            <a:pPr marL="609600" indent="-609600" algn="just">
              <a:lnSpc>
                <a:spcPct val="80000"/>
              </a:lnSpc>
              <a:buFontTx/>
              <a:buNone/>
            </a:pPr>
            <a:r>
              <a:rPr lang="pt-BR" sz="1600"/>
              <a:t>	A dezena do número verificador é 0 caso o resto da divisão por 11 da soma dos produtos seja 0 ou 1; caso contrario a dezena corresponde  a subtrair de 11 o resto da divisão por 11 da soma dos produtos. Exemplo: </a:t>
            </a:r>
          </a:p>
          <a:p>
            <a:pPr marL="609600" indent="-609600" algn="just">
              <a:lnSpc>
                <a:spcPct val="80000"/>
              </a:lnSpc>
              <a:buFontTx/>
              <a:buNone/>
            </a:pPr>
            <a:r>
              <a:rPr lang="pt-BR" sz="1600"/>
              <a:t/>
            </a:r>
            <a:br>
              <a:rPr lang="pt-BR" sz="1600"/>
            </a:br>
            <a:r>
              <a:rPr lang="pt-BR" sz="1600"/>
              <a:t>resto da divisão de 210 por 11 é 1 então a dezena do número verificador é 0. </a:t>
            </a:r>
          </a:p>
          <a:p>
            <a:pPr marL="609600" indent="-609600" algn="just">
              <a:lnSpc>
                <a:spcPct val="80000"/>
              </a:lnSpc>
              <a:buFontTx/>
              <a:buNone/>
            </a:pPr>
            <a:r>
              <a:rPr lang="pt-BR" sz="1600"/>
              <a:t>	Calcule a soma dos produtos dos dez digitos, onde o digito menos significativo passa a ser a dezena dos digitos verificadores, utilizando os seguintes pesos: 2, 3, 4, 5, 6, 7, 8, 9, 10, 11; Exemplo: </a:t>
            </a:r>
          </a:p>
          <a:p>
            <a:pPr marL="609600" indent="-609600" algn="just">
              <a:lnSpc>
                <a:spcPct val="80000"/>
              </a:lnSpc>
              <a:buFontTx/>
              <a:buNone/>
            </a:pPr>
            <a:r>
              <a:rPr lang="pt-BR" sz="1600"/>
              <a:t/>
            </a:r>
            <a:br>
              <a:rPr lang="pt-BR" sz="1600"/>
            </a:br>
            <a:r>
              <a:rPr lang="pt-BR" sz="1600"/>
              <a:t>2*0+3*9+4*8+5*7+6*6+7*5+8*4+9*3+10*2+11*1=255. </a:t>
            </a:r>
          </a:p>
          <a:p>
            <a:pPr marL="609600" indent="-609600" algn="just">
              <a:lnSpc>
                <a:spcPct val="80000"/>
              </a:lnSpc>
              <a:buFontTx/>
              <a:buNone/>
            </a:pPr>
            <a:r>
              <a:rPr lang="pt-BR" sz="1600"/>
              <a:t>	A unidade do número verificador é 0 caso o resto da divisão da soma dos produtos seja 0 ou 1; caso contrário a unidade corresponde a 11 menos o resto da divisão por 11 da soma dos produtos.Exemplo: </a:t>
            </a:r>
            <a:br>
              <a:rPr lang="pt-BR" sz="1600"/>
            </a:br>
            <a:r>
              <a:rPr lang="pt-BR" sz="1600"/>
              <a:t>resto da divisão de 255 por 11 é 2 então a unidade do número verificador é 11-2=9.</a:t>
            </a:r>
          </a:p>
          <a:p>
            <a:pPr marL="609600" indent="-609600" algn="just">
              <a:lnSpc>
                <a:spcPct val="80000"/>
              </a:lnSpc>
              <a:buFontTx/>
              <a:buNone/>
            </a:pPr>
            <a:r>
              <a:rPr lang="pt-BR" sz="1600"/>
              <a:t/>
            </a:r>
            <a:br>
              <a:rPr lang="pt-BR" sz="1600"/>
            </a:br>
            <a:endParaRPr lang="pt-BR"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pt-BR" sz="2800"/>
              <a:t>evitar que uma certa seqüência de comandos necessária em vários locais de um algoritmo tenha que ser escrita repetidamente nestes locais;</a:t>
            </a:r>
          </a:p>
          <a:p>
            <a:pPr algn="just">
              <a:buFontTx/>
              <a:buChar char="-"/>
            </a:pPr>
            <a:r>
              <a:rPr lang="pt-BR" sz="2800"/>
              <a:t>dividir estruturar um algoritmo em partes fechadas e logicamente coerentes;</a:t>
            </a:r>
          </a:p>
          <a:p>
            <a:pPr algn="just">
              <a:buFontTx/>
              <a:buChar char="-"/>
            </a:pPr>
            <a:r>
              <a:rPr lang="pt-BR" sz="2800"/>
              <a:t>aumentar a legibilidade de um algoritmo.</a:t>
            </a:r>
          </a:p>
          <a:p>
            <a:endParaRPr lang="pt-BR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914400" y="457200"/>
            <a:ext cx="6629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4000"/>
              <a:t>Ferramentas para a Modularização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533400"/>
            <a:ext cx="7772400" cy="4114800"/>
          </a:xfrm>
        </p:spPr>
        <p:txBody>
          <a:bodyPr/>
          <a:lstStyle/>
          <a:p>
            <a:pPr algn="just"/>
            <a:r>
              <a:rPr lang="pt-BR" sz="2800"/>
              <a:t>Elas permitem a construção de programas, constituídos de módulos bastante independentes que correspondem aos refinamentos sucessivos, recomendados na programação estruturada, como pode ser visto no diagrama abaixo.</a:t>
            </a:r>
            <a:endParaRPr lang="pt-BR"/>
          </a:p>
          <a:p>
            <a:endParaRPr lang="pt-BR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67000" y="2895600"/>
            <a:ext cx="3733800" cy="2514600"/>
            <a:chOff x="2304" y="4032"/>
            <a:chExt cx="4752" cy="2448"/>
          </a:xfrm>
        </p:grpSpPr>
        <p:sp>
          <p:nvSpPr>
            <p:cNvPr id="13317" name="Text Box 5"/>
            <p:cNvSpPr txBox="1">
              <a:spLocks noChangeArrowheads="1"/>
            </p:cNvSpPr>
            <p:nvPr/>
          </p:nvSpPr>
          <p:spPr bwMode="auto">
            <a:xfrm>
              <a:off x="4464" y="4032"/>
              <a:ext cx="576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pt-BR" sz="1000" u="none"/>
                <a:t>PP</a:t>
              </a:r>
            </a:p>
          </p:txBody>
        </p:sp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 flipH="1">
              <a:off x="4752" y="446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3312" y="4752"/>
              <a:ext cx="28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 flipH="1">
              <a:off x="3312" y="475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 flipH="1">
              <a:off x="4032" y="475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 flipH="1">
              <a:off x="5328" y="475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 flipH="1">
              <a:off x="6192" y="475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24" name="Text Box 12"/>
            <p:cNvSpPr txBox="1">
              <a:spLocks noChangeArrowheads="1"/>
            </p:cNvSpPr>
            <p:nvPr/>
          </p:nvSpPr>
          <p:spPr bwMode="auto">
            <a:xfrm>
              <a:off x="3024" y="5040"/>
              <a:ext cx="576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pt-BR" sz="1000" u="none"/>
                <a:t>S1</a:t>
              </a: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3744" y="5040"/>
              <a:ext cx="576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pt-BR" sz="1000" u="none"/>
                <a:t>S2</a:t>
              </a:r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5040" y="5040"/>
              <a:ext cx="576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pt-BR" sz="1000" u="none"/>
                <a:t>F1</a:t>
              </a:r>
            </a:p>
          </p:txBody>
        </p:sp>
        <p:sp>
          <p:nvSpPr>
            <p:cNvPr id="13327" name="Text Box 15"/>
            <p:cNvSpPr txBox="1">
              <a:spLocks noChangeArrowheads="1"/>
            </p:cNvSpPr>
            <p:nvPr/>
          </p:nvSpPr>
          <p:spPr bwMode="auto">
            <a:xfrm>
              <a:off x="5904" y="5040"/>
              <a:ext cx="576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pt-BR" sz="1000" u="none"/>
                <a:t>F2</a:t>
              </a:r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 flipH="1">
              <a:off x="3312" y="547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2592" y="5760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 flipH="1">
              <a:off x="2592" y="576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 flipH="1">
              <a:off x="3888" y="576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 flipH="1">
              <a:off x="6192" y="547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33" name="Line 21"/>
            <p:cNvSpPr>
              <a:spLocks noChangeShapeType="1"/>
            </p:cNvSpPr>
            <p:nvPr/>
          </p:nvSpPr>
          <p:spPr bwMode="auto">
            <a:xfrm>
              <a:off x="5472" y="5760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34" name="Line 22"/>
            <p:cNvSpPr>
              <a:spLocks noChangeShapeType="1"/>
            </p:cNvSpPr>
            <p:nvPr/>
          </p:nvSpPr>
          <p:spPr bwMode="auto">
            <a:xfrm flipH="1">
              <a:off x="5472" y="576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35" name="Line 23"/>
            <p:cNvSpPr>
              <a:spLocks noChangeShapeType="1"/>
            </p:cNvSpPr>
            <p:nvPr/>
          </p:nvSpPr>
          <p:spPr bwMode="auto">
            <a:xfrm flipH="1">
              <a:off x="6768" y="5760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36" name="Text Box 24"/>
            <p:cNvSpPr txBox="1">
              <a:spLocks noChangeArrowheads="1"/>
            </p:cNvSpPr>
            <p:nvPr/>
          </p:nvSpPr>
          <p:spPr bwMode="auto">
            <a:xfrm>
              <a:off x="2304" y="6048"/>
              <a:ext cx="576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pt-BR" sz="1000" u="none"/>
                <a:t>S3</a:t>
              </a:r>
            </a:p>
          </p:txBody>
        </p:sp>
        <p:sp>
          <p:nvSpPr>
            <p:cNvPr id="13337" name="Text Box 25"/>
            <p:cNvSpPr txBox="1">
              <a:spLocks noChangeArrowheads="1"/>
            </p:cNvSpPr>
            <p:nvPr/>
          </p:nvSpPr>
          <p:spPr bwMode="auto">
            <a:xfrm>
              <a:off x="3600" y="6048"/>
              <a:ext cx="576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pt-BR" sz="1000" u="none"/>
                <a:t>F3</a:t>
              </a:r>
            </a:p>
          </p:txBody>
        </p:sp>
        <p:sp>
          <p:nvSpPr>
            <p:cNvPr id="13338" name="Text Box 26"/>
            <p:cNvSpPr txBox="1">
              <a:spLocks noChangeArrowheads="1"/>
            </p:cNvSpPr>
            <p:nvPr/>
          </p:nvSpPr>
          <p:spPr bwMode="auto">
            <a:xfrm>
              <a:off x="5184" y="6048"/>
              <a:ext cx="576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pt-BR" sz="1000" u="none"/>
                <a:t>S4</a:t>
              </a:r>
            </a:p>
          </p:txBody>
        </p:sp>
        <p:sp>
          <p:nvSpPr>
            <p:cNvPr id="13339" name="Text Box 27"/>
            <p:cNvSpPr txBox="1">
              <a:spLocks noChangeArrowheads="1"/>
            </p:cNvSpPr>
            <p:nvPr/>
          </p:nvSpPr>
          <p:spPr bwMode="auto">
            <a:xfrm>
              <a:off x="6480" y="6048"/>
              <a:ext cx="576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pt-BR" sz="1000" u="none"/>
                <a:t>F4</a:t>
              </a:r>
            </a:p>
          </p:txBody>
        </p:sp>
      </p:grpSp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1143000" y="5410200"/>
            <a:ext cx="6934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b="1" u="none"/>
              <a:t>Onde: PP é o programa principal; S1, S2, S3 e S4 são procedimentos; F1, F2, F3 e F4 são funções.</a:t>
            </a:r>
          </a:p>
          <a:p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  <p:bldP spid="1334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763CA-18DA-4244-AE5D-DC25036023E4}" type="slidenum">
              <a:rPr lang="pt-BR"/>
              <a:pPr/>
              <a:t>6</a:t>
            </a:fld>
            <a:endParaRPr lang="pt-BR"/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</a:t>
            </a:r>
          </a:p>
        </p:txBody>
      </p:sp>
      <p:sp>
        <p:nvSpPr>
          <p:cNvPr id="498691" name="Freeform 3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98692" name="Freeform 4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98693" name="Freeform 5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98694" name="Oval 6"/>
          <p:cNvSpPr>
            <a:spLocks noChangeArrowheads="1"/>
          </p:cNvSpPr>
          <p:nvPr/>
        </p:nvSpPr>
        <p:spPr bwMode="auto">
          <a:xfrm>
            <a:off x="304800" y="1676400"/>
            <a:ext cx="8610600" cy="426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40000"/>
              </a:lnSpc>
            </a:pPr>
            <a:endParaRPr lang="pt-BR" sz="540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pt-BR" sz="5400">
                <a:solidFill>
                  <a:schemeClr val="bg1"/>
                </a:solidFill>
              </a:rPr>
              <a:t>O que é uma</a:t>
            </a:r>
            <a:br>
              <a:rPr lang="pt-BR" sz="5400">
                <a:solidFill>
                  <a:schemeClr val="bg1"/>
                </a:solidFill>
              </a:rPr>
            </a:br>
            <a:r>
              <a:rPr lang="pt-BR" sz="5400">
                <a:solidFill>
                  <a:schemeClr val="bg1"/>
                </a:solidFill>
              </a:rPr>
              <a:t>estrutura de dados</a:t>
            </a:r>
          </a:p>
          <a:p>
            <a:pPr algn="ctr">
              <a:lnSpc>
                <a:spcPct val="120000"/>
              </a:lnSpc>
            </a:pPr>
            <a:r>
              <a:rPr lang="pt-BR" sz="5400">
                <a:solidFill>
                  <a:schemeClr val="bg1"/>
                </a:solidFill>
              </a:rPr>
              <a:t>HOMOGÊNEA?</a:t>
            </a:r>
          </a:p>
          <a:p>
            <a:pPr algn="ctr">
              <a:lnSpc>
                <a:spcPct val="40000"/>
              </a:lnSpc>
            </a:pPr>
            <a:endParaRPr lang="pt-BR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9B483-8728-4437-B4D2-39D41DE979A3}" type="slidenum">
              <a:rPr lang="pt-BR"/>
              <a:pPr/>
              <a:t>7</a:t>
            </a:fld>
            <a:endParaRPr lang="pt-BR"/>
          </a:p>
        </p:txBody>
      </p:sp>
      <p:sp>
        <p:nvSpPr>
          <p:cNvPr id="500738" name="Rectangle 2"/>
          <p:cNvSpPr>
            <a:spLocks noChangeArrowheads="1"/>
          </p:cNvSpPr>
          <p:nvPr/>
        </p:nvSpPr>
        <p:spPr bwMode="auto">
          <a:xfrm>
            <a:off x="127000" y="1295400"/>
            <a:ext cx="8915400" cy="5105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80000"/>
              </a:lnSpc>
            </a:pPr>
            <a:r>
              <a:rPr lang="pt-BR" sz="5400" b="1">
                <a:solidFill>
                  <a:schemeClr val="bg1"/>
                </a:solidFill>
              </a:rPr>
              <a:t>ESTRUTURA DE DADOS</a:t>
            </a:r>
          </a:p>
          <a:p>
            <a:pPr algn="ctr">
              <a:lnSpc>
                <a:spcPct val="80000"/>
              </a:lnSpc>
            </a:pPr>
            <a:r>
              <a:rPr lang="pt-BR" sz="5400" b="1">
                <a:solidFill>
                  <a:schemeClr val="bg1"/>
                </a:solidFill>
              </a:rPr>
              <a:t>HOMOGÊNEA</a:t>
            </a:r>
          </a:p>
          <a:p>
            <a:pPr algn="ctr">
              <a:lnSpc>
                <a:spcPct val="130000"/>
              </a:lnSpc>
            </a:pPr>
            <a:r>
              <a:rPr lang="pt-BR" sz="5400" b="1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pt-BR" sz="5400" b="1">
                <a:solidFill>
                  <a:schemeClr val="bg1"/>
                </a:solidFill>
              </a:rPr>
              <a:t>CONJUNTO DE DADOS</a:t>
            </a:r>
          </a:p>
          <a:p>
            <a:pPr algn="ctr">
              <a:lnSpc>
                <a:spcPct val="120000"/>
              </a:lnSpc>
            </a:pPr>
            <a:r>
              <a:rPr lang="pt-BR" sz="5400" b="1">
                <a:solidFill>
                  <a:schemeClr val="bg1"/>
                </a:solidFill>
              </a:rPr>
              <a:t>DO MESMO TIPO</a:t>
            </a:r>
          </a:p>
          <a:p>
            <a:pPr algn="ctr">
              <a:lnSpc>
                <a:spcPct val="50000"/>
              </a:lnSpc>
            </a:pPr>
            <a:endParaRPr lang="pt-BR" sz="5400" b="1">
              <a:solidFill>
                <a:schemeClr val="bg1"/>
              </a:solidFill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22350"/>
            <a:ext cx="9144000" cy="5562600"/>
          </a:xfrm>
          <a:noFill/>
        </p:spPr>
        <p:txBody>
          <a:bodyPr/>
          <a:lstStyle/>
          <a:p>
            <a:pPr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endParaRPr lang="pt-BR">
              <a:cs typeface="Times New Roman" pitchFamily="18" charset="0"/>
            </a:endParaRPr>
          </a:p>
        </p:txBody>
      </p:sp>
      <p:sp>
        <p:nvSpPr>
          <p:cNvPr id="500740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163513"/>
            <a:ext cx="8458200" cy="617537"/>
          </a:xfrm>
          <a:noFill/>
          <a:ln/>
        </p:spPr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98EAF-42F7-4C83-B4B2-654DED94CBAE}" type="slidenum">
              <a:rPr lang="pt-BR"/>
              <a:pPr/>
              <a:t>8</a:t>
            </a:fld>
            <a:endParaRPr lang="pt-BR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</a:t>
            </a:r>
          </a:p>
        </p:txBody>
      </p:sp>
      <p:sp>
        <p:nvSpPr>
          <p:cNvPr id="482314" name="Oval 10"/>
          <p:cNvSpPr>
            <a:spLocks noChangeArrowheads="1"/>
          </p:cNvSpPr>
          <p:nvPr/>
        </p:nvSpPr>
        <p:spPr bwMode="auto">
          <a:xfrm>
            <a:off x="838200" y="1606550"/>
            <a:ext cx="2743200" cy="48768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82318" name="Text Box 14"/>
          <p:cNvSpPr txBox="1">
            <a:spLocks noChangeArrowheads="1"/>
          </p:cNvSpPr>
          <p:nvPr/>
        </p:nvSpPr>
        <p:spPr bwMode="auto">
          <a:xfrm>
            <a:off x="1454150" y="1781175"/>
            <a:ext cx="1696683" cy="457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3200" dirty="0" smtClean="0"/>
              <a:t>Jesus</a:t>
            </a:r>
          </a:p>
          <a:p>
            <a:pPr>
              <a:lnSpc>
                <a:spcPct val="130000"/>
              </a:lnSpc>
            </a:pPr>
            <a:r>
              <a:rPr lang="pt-BR" sz="3200" dirty="0" smtClean="0"/>
              <a:t>Isaac</a:t>
            </a:r>
          </a:p>
          <a:p>
            <a:pPr>
              <a:lnSpc>
                <a:spcPct val="130000"/>
              </a:lnSpc>
            </a:pPr>
            <a:r>
              <a:rPr lang="pt-BR" sz="3200" dirty="0" err="1" smtClean="0"/>
              <a:t>Jony</a:t>
            </a:r>
            <a:endParaRPr lang="pt-BR" sz="3200" dirty="0" smtClean="0"/>
          </a:p>
          <a:p>
            <a:pPr>
              <a:lnSpc>
                <a:spcPct val="130000"/>
              </a:lnSpc>
            </a:pPr>
            <a:r>
              <a:rPr lang="pt-BR" sz="3200" dirty="0" smtClean="0"/>
              <a:t>André</a:t>
            </a:r>
          </a:p>
          <a:p>
            <a:pPr>
              <a:lnSpc>
                <a:spcPct val="130000"/>
              </a:lnSpc>
            </a:pPr>
            <a:r>
              <a:rPr lang="pt-BR" sz="3200" dirty="0" smtClean="0"/>
              <a:t>Caio</a:t>
            </a:r>
          </a:p>
          <a:p>
            <a:pPr>
              <a:lnSpc>
                <a:spcPct val="130000"/>
              </a:lnSpc>
            </a:pPr>
            <a:r>
              <a:rPr lang="pt-BR" sz="3200" dirty="0" smtClean="0"/>
              <a:t>Leonildo</a:t>
            </a:r>
          </a:p>
          <a:p>
            <a:pPr>
              <a:lnSpc>
                <a:spcPct val="130000"/>
              </a:lnSpc>
            </a:pPr>
            <a:r>
              <a:rPr lang="pt-BR" sz="3200" dirty="0" smtClean="0"/>
              <a:t>Rivelino</a:t>
            </a:r>
            <a:endParaRPr lang="pt-BR" sz="3200" dirty="0"/>
          </a:p>
        </p:txBody>
      </p:sp>
      <p:sp>
        <p:nvSpPr>
          <p:cNvPr id="482327" name="Rectangle 23"/>
          <p:cNvSpPr>
            <a:spLocks noChangeArrowheads="1"/>
          </p:cNvSpPr>
          <p:nvPr/>
        </p:nvSpPr>
        <p:spPr bwMode="auto">
          <a:xfrm>
            <a:off x="1520825" y="1066800"/>
            <a:ext cx="1377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3200"/>
              <a:t>Alunos</a:t>
            </a:r>
          </a:p>
        </p:txBody>
      </p:sp>
      <p:sp>
        <p:nvSpPr>
          <p:cNvPr id="482352" name="Rectangle 48"/>
          <p:cNvSpPr>
            <a:spLocks noChangeArrowheads="1"/>
          </p:cNvSpPr>
          <p:nvPr/>
        </p:nvSpPr>
        <p:spPr bwMode="auto">
          <a:xfrm>
            <a:off x="4191000" y="1295400"/>
            <a:ext cx="4572000" cy="5105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80000"/>
              </a:lnSpc>
            </a:pPr>
            <a:r>
              <a:rPr lang="pt-BR" sz="2600" b="1">
                <a:solidFill>
                  <a:schemeClr val="bg1"/>
                </a:solidFill>
              </a:rPr>
              <a:t>Conjunto de Alunos</a:t>
            </a:r>
          </a:p>
          <a:p>
            <a:pPr algn="ctr">
              <a:lnSpc>
                <a:spcPct val="180000"/>
              </a:lnSpc>
            </a:pPr>
            <a:r>
              <a:rPr lang="pt-BR" sz="2600" b="1">
                <a:solidFill>
                  <a:schemeClr val="bg1"/>
                </a:solidFill>
              </a:rPr>
              <a:t>=</a:t>
            </a:r>
          </a:p>
          <a:p>
            <a:pPr algn="ctr">
              <a:lnSpc>
                <a:spcPct val="150000"/>
              </a:lnSpc>
            </a:pPr>
            <a:r>
              <a:rPr lang="pt-BR" sz="2600" b="1">
                <a:solidFill>
                  <a:schemeClr val="bg1"/>
                </a:solidFill>
              </a:rPr>
              <a:t>Estrutura de dados</a:t>
            </a:r>
            <a:br>
              <a:rPr lang="pt-BR" sz="2600" b="1">
                <a:solidFill>
                  <a:schemeClr val="bg1"/>
                </a:solidFill>
              </a:rPr>
            </a:br>
            <a:r>
              <a:rPr lang="pt-BR" sz="2600" b="1">
                <a:solidFill>
                  <a:schemeClr val="bg1"/>
                </a:solidFill>
              </a:rPr>
              <a:t>homogênea</a:t>
            </a:r>
          </a:p>
          <a:p>
            <a:pPr algn="ctr">
              <a:lnSpc>
                <a:spcPct val="150000"/>
              </a:lnSpc>
            </a:pPr>
            <a:r>
              <a:rPr lang="pt-BR" sz="2600" b="1">
                <a:solidFill>
                  <a:schemeClr val="bg1"/>
                </a:solidFill>
              </a:rPr>
              <a:t>=</a:t>
            </a:r>
          </a:p>
          <a:p>
            <a:pPr algn="ctr">
              <a:lnSpc>
                <a:spcPct val="150000"/>
              </a:lnSpc>
            </a:pPr>
            <a:r>
              <a:rPr lang="pt-BR" sz="2600" b="1">
                <a:solidFill>
                  <a:schemeClr val="bg1"/>
                </a:solidFill>
              </a:rPr>
              <a:t>Estrutura de dados do </a:t>
            </a:r>
            <a:br>
              <a:rPr lang="pt-BR" sz="2600" b="1">
                <a:solidFill>
                  <a:schemeClr val="bg1"/>
                </a:solidFill>
              </a:rPr>
            </a:br>
            <a:r>
              <a:rPr lang="pt-BR" sz="2600" b="1">
                <a:solidFill>
                  <a:schemeClr val="bg1"/>
                </a:solidFill>
              </a:rPr>
              <a:t>tipo CARACTER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A7946-E804-4678-B6B1-AD28145B41AB}" type="slidenum">
              <a:rPr lang="pt-BR"/>
              <a:pPr/>
              <a:t>9</a:t>
            </a:fld>
            <a:endParaRPr lang="pt-BR"/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100">
                <a:cs typeface="Times New Roman" pitchFamily="18" charset="0"/>
              </a:rPr>
              <a:t>Estrutura de dados</a:t>
            </a:r>
          </a:p>
        </p:txBody>
      </p:sp>
      <p:sp>
        <p:nvSpPr>
          <p:cNvPr id="503816" name="Text Box 8"/>
          <p:cNvSpPr txBox="1">
            <a:spLocks noChangeArrowheads="1"/>
          </p:cNvSpPr>
          <p:nvPr/>
        </p:nvSpPr>
        <p:spPr bwMode="auto">
          <a:xfrm>
            <a:off x="6370638" y="1790700"/>
            <a:ext cx="8826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3200"/>
              <a:t>  23</a:t>
            </a:r>
          </a:p>
          <a:p>
            <a:pPr>
              <a:lnSpc>
                <a:spcPct val="130000"/>
              </a:lnSpc>
            </a:pPr>
            <a:r>
              <a:rPr lang="pt-BR" sz="3200"/>
              <a:t>  38</a:t>
            </a:r>
          </a:p>
          <a:p>
            <a:pPr>
              <a:lnSpc>
                <a:spcPct val="130000"/>
              </a:lnSpc>
            </a:pPr>
            <a:r>
              <a:rPr lang="pt-BR" sz="3200"/>
              <a:t>  47</a:t>
            </a:r>
          </a:p>
          <a:p>
            <a:pPr>
              <a:lnSpc>
                <a:spcPct val="130000"/>
              </a:lnSpc>
            </a:pPr>
            <a:r>
              <a:rPr lang="pt-BR" sz="3200"/>
              <a:t>  19</a:t>
            </a:r>
          </a:p>
          <a:p>
            <a:pPr>
              <a:lnSpc>
                <a:spcPct val="130000"/>
              </a:lnSpc>
            </a:pPr>
            <a:r>
              <a:rPr lang="pt-BR" sz="3200"/>
              <a:t>  26</a:t>
            </a:r>
          </a:p>
          <a:p>
            <a:pPr>
              <a:lnSpc>
                <a:spcPct val="130000"/>
              </a:lnSpc>
            </a:pPr>
            <a:r>
              <a:rPr lang="pt-BR" sz="3200"/>
              <a:t>  52</a:t>
            </a:r>
          </a:p>
          <a:p>
            <a:pPr>
              <a:lnSpc>
                <a:spcPct val="130000"/>
              </a:lnSpc>
            </a:pPr>
            <a:r>
              <a:rPr lang="pt-BR" sz="3200"/>
              <a:t>  29</a:t>
            </a:r>
          </a:p>
        </p:txBody>
      </p:sp>
      <p:sp>
        <p:nvSpPr>
          <p:cNvPr id="503817" name="Rectangle 9"/>
          <p:cNvSpPr>
            <a:spLocks noChangeArrowheads="1"/>
          </p:cNvSpPr>
          <p:nvPr/>
        </p:nvSpPr>
        <p:spPr bwMode="auto">
          <a:xfrm>
            <a:off x="6324600" y="1066800"/>
            <a:ext cx="13954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3200"/>
              <a:t>Idades</a:t>
            </a:r>
          </a:p>
        </p:txBody>
      </p:sp>
      <p:sp>
        <p:nvSpPr>
          <p:cNvPr id="503818" name="Oval 10"/>
          <p:cNvSpPr>
            <a:spLocks noChangeArrowheads="1"/>
          </p:cNvSpPr>
          <p:nvPr/>
        </p:nvSpPr>
        <p:spPr bwMode="auto">
          <a:xfrm>
            <a:off x="5562600" y="1606550"/>
            <a:ext cx="2743200" cy="48768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03819" name="Rectangle 11"/>
          <p:cNvSpPr>
            <a:spLocks noChangeArrowheads="1"/>
          </p:cNvSpPr>
          <p:nvPr/>
        </p:nvSpPr>
        <p:spPr bwMode="auto">
          <a:xfrm>
            <a:off x="457200" y="1295400"/>
            <a:ext cx="4572000" cy="5105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80000"/>
              </a:lnSpc>
            </a:pPr>
            <a:r>
              <a:rPr lang="pt-BR" sz="2600" b="1">
                <a:solidFill>
                  <a:schemeClr val="bg1"/>
                </a:solidFill>
              </a:rPr>
              <a:t>Conjunto de Idades</a:t>
            </a:r>
          </a:p>
          <a:p>
            <a:pPr algn="ctr">
              <a:lnSpc>
                <a:spcPct val="180000"/>
              </a:lnSpc>
            </a:pPr>
            <a:r>
              <a:rPr lang="pt-BR" sz="2600" b="1">
                <a:solidFill>
                  <a:schemeClr val="bg1"/>
                </a:solidFill>
              </a:rPr>
              <a:t>=</a:t>
            </a:r>
          </a:p>
          <a:p>
            <a:pPr algn="ctr">
              <a:lnSpc>
                <a:spcPct val="150000"/>
              </a:lnSpc>
            </a:pPr>
            <a:r>
              <a:rPr lang="pt-BR" sz="2600" b="1">
                <a:solidFill>
                  <a:schemeClr val="bg1"/>
                </a:solidFill>
              </a:rPr>
              <a:t>Estrutura de dados</a:t>
            </a:r>
            <a:br>
              <a:rPr lang="pt-BR" sz="2600" b="1">
                <a:solidFill>
                  <a:schemeClr val="bg1"/>
                </a:solidFill>
              </a:rPr>
            </a:br>
            <a:r>
              <a:rPr lang="pt-BR" sz="2600" b="1">
                <a:solidFill>
                  <a:schemeClr val="bg1"/>
                </a:solidFill>
              </a:rPr>
              <a:t>homogênea</a:t>
            </a:r>
          </a:p>
          <a:p>
            <a:pPr algn="ctr">
              <a:lnSpc>
                <a:spcPct val="180000"/>
              </a:lnSpc>
            </a:pPr>
            <a:r>
              <a:rPr lang="pt-BR" sz="2600" b="1">
                <a:solidFill>
                  <a:schemeClr val="bg1"/>
                </a:solidFill>
              </a:rPr>
              <a:t>=</a:t>
            </a:r>
          </a:p>
          <a:p>
            <a:pPr algn="ctr">
              <a:lnSpc>
                <a:spcPct val="150000"/>
              </a:lnSpc>
            </a:pPr>
            <a:r>
              <a:rPr lang="pt-BR" sz="2600" b="1">
                <a:solidFill>
                  <a:schemeClr val="bg1"/>
                </a:solidFill>
              </a:rPr>
              <a:t>Estrutura de dados do </a:t>
            </a:r>
            <a:br>
              <a:rPr lang="pt-BR" sz="2600" b="1">
                <a:solidFill>
                  <a:schemeClr val="bg1"/>
                </a:solidFill>
              </a:rPr>
            </a:br>
            <a:r>
              <a:rPr lang="pt-BR" sz="2600" b="1">
                <a:solidFill>
                  <a:schemeClr val="bg1"/>
                </a:solidFill>
              </a:rPr>
              <a:t>tipo INTEIRO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modelo_vf">
  <a:themeElements>
    <a:clrScheme name="1_modelo_v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odelo_vf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modelo_v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o_vf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 - 2 - Construção de Algoritmos</Template>
  <TotalTime>13470</TotalTime>
  <Words>2549</Words>
  <Application>Microsoft Office PowerPoint</Application>
  <PresentationFormat>Apresentação na tela (4:3)</PresentationFormat>
  <Paragraphs>517</Paragraphs>
  <Slides>55</Slides>
  <Notes>9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55</vt:i4>
      </vt:variant>
    </vt:vector>
  </HeadingPairs>
  <TitlesOfParts>
    <vt:vector size="58" baseType="lpstr">
      <vt:lpstr>1_modelo_vf</vt:lpstr>
      <vt:lpstr>Document</vt:lpstr>
      <vt:lpstr>Documento</vt:lpstr>
      <vt:lpstr>Introdução a Programação</vt:lpstr>
      <vt:lpstr>Conteúdo</vt:lpstr>
      <vt:lpstr>Iniciando . . .</vt:lpstr>
      <vt:lpstr>Estrutura de dados</vt:lpstr>
      <vt:lpstr>Estrutura de dados</vt:lpstr>
      <vt:lpstr>Estrutura de dados</vt:lpstr>
      <vt:lpstr>Estrutura de dados</vt:lpstr>
      <vt:lpstr>Estrutura de dados</vt:lpstr>
      <vt:lpstr>Estrutura de dados</vt:lpstr>
      <vt:lpstr>Estrutura de dados Unidimensional</vt:lpstr>
      <vt:lpstr>Estrutura de dados Unidimensional</vt:lpstr>
      <vt:lpstr>Estrutura de dados Unidimensional</vt:lpstr>
      <vt:lpstr>Estrutura de dados Unidimensional</vt:lpstr>
      <vt:lpstr>Estrutura de dados Unidimensional</vt:lpstr>
      <vt:lpstr>Estrutura de dados Unidimensional</vt:lpstr>
      <vt:lpstr>Estrutura de dados Unidimensional</vt:lpstr>
      <vt:lpstr>Estrutura de dados Unidimensional</vt:lpstr>
      <vt:lpstr>Estrutura de dados Unidimensional</vt:lpstr>
      <vt:lpstr>Estrutura de dados Unidimensional</vt:lpstr>
      <vt:lpstr>Estrutura de dados Unidimensional</vt:lpstr>
      <vt:lpstr>Estrutura de dados Unidimensional</vt:lpstr>
      <vt:lpstr>Estrutura de dados Unidimensional</vt:lpstr>
      <vt:lpstr>Estrutura de dados Unidimensional</vt:lpstr>
      <vt:lpstr>Estrutura de dados Unidimensional</vt:lpstr>
      <vt:lpstr>Estrutura de dados Unidimensional</vt:lpstr>
      <vt:lpstr>Estrutura de dados Unidimensional</vt:lpstr>
      <vt:lpstr>Estrutura de dados Unidimensional</vt:lpstr>
      <vt:lpstr>Estrutura de dados Unidimensional</vt:lpstr>
      <vt:lpstr>Estrutura de dados Unidimensional</vt:lpstr>
      <vt:lpstr>Estrutura de dados Unidimensional</vt:lpstr>
      <vt:lpstr>Atividade 1 - Faça um algoritmo que</vt:lpstr>
      <vt:lpstr>Atividade 1 - Faça um algoritmo que</vt:lpstr>
      <vt:lpstr>Atividade 1 - Faça um algoritmo que</vt:lpstr>
      <vt:lpstr>Atividade 2</vt:lpstr>
      <vt:lpstr>Atividade 2 - Faça um algoritmo que</vt:lpstr>
      <vt:lpstr>Atividade 2 - Faça um algoritmo que</vt:lpstr>
      <vt:lpstr>Atividade 2 - Faça um algoritmo que</vt:lpstr>
      <vt:lpstr>Modularização</vt:lpstr>
      <vt:lpstr>Introdução</vt:lpstr>
      <vt:lpstr>Introdução</vt:lpstr>
      <vt:lpstr>Introdução</vt:lpstr>
      <vt:lpstr>Decisão pela divisão do algoritmo em módulos traz benefícios tais como:</vt:lpstr>
      <vt:lpstr>Ferramentas para a Modularização</vt:lpstr>
      <vt:lpstr>Subrotinas</vt:lpstr>
      <vt:lpstr>Subrotinas</vt:lpstr>
      <vt:lpstr>Procedimento</vt:lpstr>
      <vt:lpstr>Slide 47</vt:lpstr>
      <vt:lpstr>Exemplo de subrotina</vt:lpstr>
      <vt:lpstr>FUNÇÕES </vt:lpstr>
      <vt:lpstr>Funções</vt:lpstr>
      <vt:lpstr>FUNÇÕES PRÉ-DEFINIDAS </vt:lpstr>
      <vt:lpstr>Slide 52</vt:lpstr>
      <vt:lpstr>Exercício</vt:lpstr>
      <vt:lpstr>Slide 54</vt:lpstr>
      <vt:lpstr>Slide 55</vt:lpstr>
    </vt:vector>
  </TitlesOfParts>
  <Company>Universidade Federal de Pernambuco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FUNIJ – Programação I</dc:title>
  <dc:creator>Centro de Informática</dc:creator>
  <cp:lastModifiedBy>Marcelo</cp:lastModifiedBy>
  <cp:revision>483</cp:revision>
  <cp:lastPrinted>2003-02-06T20:43:47Z</cp:lastPrinted>
  <dcterms:created xsi:type="dcterms:W3CDTF">2002-01-30T14:05:29Z</dcterms:created>
  <dcterms:modified xsi:type="dcterms:W3CDTF">2012-03-27T14:16:05Z</dcterms:modified>
</cp:coreProperties>
</file>