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8"/>
  </p:notesMasterIdLst>
  <p:sldIdLst>
    <p:sldId id="346" r:id="rId2"/>
    <p:sldId id="347" r:id="rId3"/>
    <p:sldId id="348" r:id="rId4"/>
    <p:sldId id="349" r:id="rId5"/>
    <p:sldId id="351" r:id="rId6"/>
    <p:sldId id="350" r:id="rId7"/>
    <p:sldId id="352" r:id="rId8"/>
    <p:sldId id="353" r:id="rId9"/>
    <p:sldId id="354" r:id="rId10"/>
    <p:sldId id="355" r:id="rId11"/>
    <p:sldId id="356" r:id="rId12"/>
    <p:sldId id="358" r:id="rId13"/>
    <p:sldId id="357" r:id="rId14"/>
    <p:sldId id="359" r:id="rId15"/>
    <p:sldId id="360" r:id="rId16"/>
    <p:sldId id="361" r:id="rId17"/>
    <p:sldId id="362" r:id="rId18"/>
    <p:sldId id="363" r:id="rId19"/>
    <p:sldId id="365" r:id="rId20"/>
    <p:sldId id="364" r:id="rId21"/>
    <p:sldId id="366" r:id="rId22"/>
    <p:sldId id="367" r:id="rId23"/>
    <p:sldId id="368" r:id="rId24"/>
    <p:sldId id="369" r:id="rId25"/>
    <p:sldId id="370" r:id="rId26"/>
    <p:sldId id="37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Funções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e Argumentos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b="1" dirty="0" smtClean="0">
                <a:solidFill>
                  <a:srgbClr val="FF0000"/>
                </a:solidFill>
              </a:rPr>
              <a:t>parâmetros</a:t>
            </a:r>
            <a:r>
              <a:rPr lang="pt-BR" b="1" dirty="0" smtClean="0"/>
              <a:t> </a:t>
            </a:r>
            <a:r>
              <a:rPr lang="pt-BR" dirty="0" smtClean="0"/>
              <a:t>são nomes que aparecem na declaração de uma função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dirty="0" smtClean="0"/>
              <a:t>Os </a:t>
            </a:r>
            <a:r>
              <a:rPr lang="pt-BR" b="1" dirty="0" smtClean="0">
                <a:solidFill>
                  <a:srgbClr val="FF0000"/>
                </a:solidFill>
              </a:rPr>
              <a:t>argumentos</a:t>
            </a:r>
            <a:r>
              <a:rPr lang="pt-BR" b="1" dirty="0" smtClean="0"/>
              <a:t> </a:t>
            </a:r>
            <a:r>
              <a:rPr lang="pt-BR" dirty="0" smtClean="0"/>
              <a:t>são expressões que aparecem na expressão de </a:t>
            </a:r>
            <a:r>
              <a:rPr lang="pt-BR" b="1" dirty="0" smtClean="0">
                <a:solidFill>
                  <a:srgbClr val="FF0000"/>
                </a:solidFill>
              </a:rPr>
              <a:t>invocação</a:t>
            </a:r>
            <a:r>
              <a:rPr lang="pt-BR" b="1" dirty="0" smtClean="0"/>
              <a:t> </a:t>
            </a:r>
            <a:r>
              <a:rPr lang="pt-BR" dirty="0" smtClean="0"/>
              <a:t>da função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76511" y="2728342"/>
            <a:ext cx="6219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75656" y="5445224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Quando uma função é chamada por outra, os </a:t>
            </a:r>
            <a:r>
              <a:rPr lang="pt-BR" sz="2800" dirty="0" smtClean="0">
                <a:solidFill>
                  <a:srgbClr val="FF0000"/>
                </a:solidFill>
              </a:rPr>
              <a:t>argumentos da chamada são copiados </a:t>
            </a:r>
            <a:r>
              <a:rPr lang="pt-BR" sz="2800" dirty="0" smtClean="0"/>
              <a:t>para os parâmetros (formais) presentes no  assinatura da função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3356992"/>
            <a:ext cx="7391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Quando uma função é chamada por outra, os </a:t>
            </a:r>
            <a:r>
              <a:rPr lang="pt-BR" sz="2800" dirty="0" smtClean="0">
                <a:solidFill>
                  <a:srgbClr val="FF0000"/>
                </a:solidFill>
              </a:rPr>
              <a:t>argumentos da chamada são copiados </a:t>
            </a:r>
            <a:r>
              <a:rPr lang="pt-BR" sz="2800" dirty="0" smtClean="0"/>
              <a:t>para os parâmetros (formais) presentes no  assinatura da função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3356992"/>
            <a:ext cx="7391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31640" y="4437112"/>
            <a:ext cx="6781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Parâmetros por Valor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6231" y="1608931"/>
            <a:ext cx="84201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Antes da função </a:t>
            </a:r>
            <a:r>
              <a:rPr lang="pt-BR" sz="2800" b="1" i="1" dirty="0" err="1" smtClean="0"/>
              <a:t>main</a:t>
            </a:r>
            <a:r>
              <a:rPr lang="pt-BR" sz="2800" b="1" i="1" dirty="0" smtClean="0"/>
              <a:t> </a:t>
            </a:r>
            <a:r>
              <a:rPr lang="pt-BR" sz="2800" b="1" dirty="0" smtClean="0"/>
              <a:t>OU </a:t>
            </a:r>
            <a:r>
              <a:rPr lang="pt-BR" sz="2800" dirty="0" smtClean="0"/>
              <a:t>depois da função </a:t>
            </a:r>
            <a:r>
              <a:rPr lang="pt-BR" sz="2800" b="1" i="1" dirty="0" err="1" smtClean="0"/>
              <a:t>main</a:t>
            </a:r>
            <a:r>
              <a:rPr lang="pt-BR" sz="2800" b="1" i="1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desde que se declare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sua assinatura antes</a:t>
            </a:r>
            <a:r>
              <a:rPr lang="pt-BR" sz="2800" dirty="0" smtClean="0"/>
              <a:t> da </a:t>
            </a:r>
            <a:r>
              <a:rPr lang="pt-BR" sz="2800" b="1" i="1" dirty="0" err="1" smtClean="0"/>
              <a:t>main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2924944"/>
            <a:ext cx="7632847" cy="36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6231" y="1785144"/>
            <a:ext cx="84201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O escopo de uma variável define a área do programa onde esta variável pode ser referenciada</a:t>
            </a:r>
          </a:p>
          <a:p>
            <a:r>
              <a:rPr lang="pt-BR" sz="2800" dirty="0" smtClean="0"/>
              <a:t>Variáveis que são declaradas fora das funções (inclusive da função </a:t>
            </a:r>
            <a:r>
              <a:rPr lang="pt-BR" sz="2800" i="1" dirty="0" err="1" smtClean="0"/>
              <a:t>main</a:t>
            </a:r>
            <a:r>
              <a:rPr lang="pt-BR" sz="2800" dirty="0" smtClean="0"/>
              <a:t>), podem ser referenciadas por todas as funções do programa </a:t>
            </a:r>
          </a:p>
          <a:p>
            <a:pPr lvl="1"/>
            <a:r>
              <a:rPr lang="pt-BR" sz="2400" dirty="0" smtClean="0"/>
              <a:t>São chamadas de </a:t>
            </a:r>
            <a:r>
              <a:rPr lang="pt-BR" sz="2400" b="1" dirty="0" smtClean="0">
                <a:solidFill>
                  <a:srgbClr val="FF0000"/>
                </a:solidFill>
              </a:rPr>
              <a:t>variáveis globais</a:t>
            </a:r>
          </a:p>
          <a:p>
            <a:r>
              <a:rPr lang="pt-BR" sz="2800" dirty="0" smtClean="0"/>
              <a:t>Variáveis que são declaradas dentro de uma função só podem ser referenciadas dentro desta função </a:t>
            </a:r>
          </a:p>
          <a:p>
            <a:pPr lvl="1"/>
            <a:r>
              <a:rPr lang="pt-BR" sz="2400" dirty="0" smtClean="0"/>
              <a:t>São chamadas de </a:t>
            </a:r>
            <a:r>
              <a:rPr lang="pt-BR" sz="2400" b="1" dirty="0" smtClean="0">
                <a:solidFill>
                  <a:srgbClr val="FF0000"/>
                </a:solidFill>
              </a:rPr>
              <a:t>variáveis locais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Pode existir uma variável local a uma função com mesmo nome e tipo de uma variável global, neste caso ao se referir ao nome da variável dentro da função, estar-se-á acessando a variável local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1751" y="3140968"/>
            <a:ext cx="65246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usadas em qualquer parte do Código </a:t>
            </a:r>
          </a:p>
          <a:p>
            <a:r>
              <a:rPr lang="pt-BR" dirty="0" smtClean="0"/>
              <a:t>Se não inicializadas explicitamente, </a:t>
            </a:r>
            <a:r>
              <a:rPr lang="pt-BR" b="1" dirty="0" smtClean="0">
                <a:solidFill>
                  <a:srgbClr val="FF0000"/>
                </a:solidFill>
              </a:rPr>
              <a:t>C inicializa com valores padrões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0 para tipos numéricos</a:t>
            </a:r>
          </a:p>
          <a:p>
            <a:r>
              <a:rPr lang="pt-BR" dirty="0" smtClean="0"/>
              <a:t>Existem durante todo o ciclo de vida do programa (ocupando memória)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Normalmente são declaradas no início do programa ou em arquivos do tipo header (*.h)</a:t>
            </a:r>
          </a:p>
          <a:p>
            <a:r>
              <a:rPr lang="pt-BR" dirty="0" smtClean="0"/>
              <a:t>São declaradas uma única vez</a:t>
            </a:r>
          </a:p>
          <a:p>
            <a:r>
              <a:rPr lang="pt-BR" dirty="0" smtClean="0"/>
              <a:t>Deve-se evitar o uso abusivo delas</a:t>
            </a:r>
          </a:p>
          <a:p>
            <a:pPr lvl="1"/>
            <a:r>
              <a:rPr lang="pt-BR" dirty="0" smtClean="0"/>
              <a:t>Pode penalizar o consumo de memória</a:t>
            </a:r>
          </a:p>
          <a:p>
            <a:pPr lvl="1"/>
            <a:r>
              <a:rPr lang="pt-BR" dirty="0" smtClean="0"/>
              <a:t>Pode dificultar a legibilidade do código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452320" y="3789040"/>
            <a:ext cx="1430660" cy="152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Desenvolvimento de uma solução se torna mais fácil quando quebramos esta solução em módulos gerenciáveis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Programação Modular</a:t>
            </a:r>
          </a:p>
          <a:p>
            <a:r>
              <a:rPr lang="pt-BR" sz="2800" dirty="0" smtClean="0"/>
              <a:t>Em C, um módulo pode representado por uma </a:t>
            </a:r>
            <a:r>
              <a:rPr lang="pt-BR" sz="2800" b="1" dirty="0" smtClean="0"/>
              <a:t>função </a:t>
            </a:r>
            <a:r>
              <a:rPr lang="pt-BR" sz="2800" dirty="0" smtClean="0"/>
              <a:t>ou um </a:t>
            </a:r>
            <a:r>
              <a:rPr lang="pt-BR" sz="2800" b="1" dirty="0" smtClean="0"/>
              <a:t>grupo de funções </a:t>
            </a:r>
            <a:r>
              <a:rPr lang="pt-BR" sz="2800" dirty="0" smtClean="0"/>
              <a:t>logicamente relacionadas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4725144"/>
            <a:ext cx="701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declaradas dentro de uma função</a:t>
            </a:r>
          </a:p>
          <a:p>
            <a:r>
              <a:rPr lang="pt-BR" dirty="0" smtClean="0"/>
              <a:t>Só existem durante a execução da função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Não ocupam a memória durante toda a execução do programa</a:t>
            </a:r>
          </a:p>
          <a:p>
            <a:r>
              <a:rPr lang="pt-BR" dirty="0" smtClean="0"/>
              <a:t>Não são inicializadas automaticamente</a:t>
            </a:r>
          </a:p>
          <a:p>
            <a:r>
              <a:rPr lang="pt-BR" dirty="0" smtClean="0"/>
              <a:t>Só são visíveis dentro da função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Outras funções não podem referenciá-las</a:t>
            </a:r>
          </a:p>
          <a:p>
            <a:r>
              <a:rPr lang="pt-BR" dirty="0" smtClean="0"/>
              <a:t>Caso uma função declare uma variável local, esta é </a:t>
            </a:r>
            <a:r>
              <a:rPr lang="pt-BR" b="1" dirty="0" smtClean="0"/>
              <a:t>criada a cada execução da função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Caso a variável local venha com o modificador </a:t>
            </a:r>
            <a:r>
              <a:rPr lang="pt-BR" sz="2800" b="1" i="1" dirty="0" err="1" smtClean="0"/>
              <a:t>static</a:t>
            </a:r>
            <a:r>
              <a:rPr lang="pt-BR" sz="2800" dirty="0" smtClean="0"/>
              <a:t>, a variável é criada uma única vez 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Armazena seu valor em várias execuções da mesma função</a:t>
            </a:r>
          </a:p>
          <a:p>
            <a:pPr lvl="1"/>
            <a:r>
              <a:rPr lang="pt-BR" sz="2400" dirty="0" smtClean="0"/>
              <a:t>Evita uso de variáveis globais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7704" y="3800162"/>
            <a:ext cx="5688632" cy="272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de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7644" y="1518444"/>
            <a:ext cx="86772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de Execução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50056" y="1608931"/>
            <a:ext cx="81724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de Execução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6719" y="1580356"/>
            <a:ext cx="82391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Pré-processador e Macros</a:t>
            </a:r>
          </a:p>
          <a:p>
            <a:pPr lvl="1"/>
            <a:r>
              <a:rPr lang="pt-BR" sz="2400" dirty="0" smtClean="0"/>
              <a:t>Diretiva de Definição com Parâmetros</a:t>
            </a:r>
          </a:p>
          <a:p>
            <a:pPr lvl="1"/>
            <a:r>
              <a:rPr lang="pt-BR" sz="2400" dirty="0" smtClean="0"/>
              <a:t>São chamadas de Macros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2972237"/>
            <a:ext cx="6120680" cy="355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1196752"/>
            <a:ext cx="3217540" cy="321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16016" y="1988840"/>
            <a:ext cx="3657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00113" y="1928813"/>
            <a:ext cx="73437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de uma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função em C pode retornar algum valor, assim como acontece com funções matemáticas 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Inteiro, real, caractere, </a:t>
            </a:r>
            <a:r>
              <a:rPr lang="pt-BR" dirty="0" err="1" smtClean="0">
                <a:solidFill>
                  <a:srgbClr val="FF0000"/>
                </a:solidFill>
              </a:rPr>
              <a:t>etc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Porém, uma função </a:t>
            </a:r>
            <a:r>
              <a:rPr lang="pt-BR" b="1" dirty="0" smtClean="0">
                <a:solidFill>
                  <a:srgbClr val="FF0000"/>
                </a:solidFill>
              </a:rPr>
              <a:t>não precisa necessariamente</a:t>
            </a:r>
            <a:r>
              <a:rPr lang="pt-BR" b="1" dirty="0" smtClean="0"/>
              <a:t> </a:t>
            </a:r>
            <a:r>
              <a:rPr lang="pt-BR" dirty="0" smtClean="0"/>
              <a:t>retornar um valor</a:t>
            </a:r>
          </a:p>
          <a:p>
            <a:r>
              <a:rPr lang="pt-BR" dirty="0" smtClean="0"/>
              <a:t>Quando não retorna um valor, dizemos que a função é do tipo </a:t>
            </a:r>
            <a:r>
              <a:rPr lang="pt-BR" b="1" i="1" dirty="0" err="1" smtClean="0">
                <a:solidFill>
                  <a:srgbClr val="FF0000"/>
                </a:solidFill>
              </a:rPr>
              <a:t>void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função que não tem valor para retornar tem o tipo de retorno </a:t>
            </a:r>
            <a:r>
              <a:rPr lang="pt-BR" b="1" i="1" dirty="0" err="1" smtClean="0">
                <a:solidFill>
                  <a:srgbClr val="FF0000"/>
                </a:solidFill>
              </a:rPr>
              <a:t>void</a:t>
            </a:r>
            <a:endParaRPr lang="pt-BR" b="1" i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Neste caso, o uso do comando </a:t>
            </a:r>
            <a:r>
              <a:rPr lang="pt-BR" i="1" dirty="0" err="1" smtClean="0"/>
              <a:t>return</a:t>
            </a:r>
            <a:r>
              <a:rPr lang="pt-BR" i="1" dirty="0" smtClean="0"/>
              <a:t> é opcional </a:t>
            </a:r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r>
              <a:rPr lang="pt-BR" dirty="0" smtClean="0"/>
              <a:t>Para executar este comando o computador:</a:t>
            </a:r>
          </a:p>
          <a:p>
            <a:pPr lvl="1"/>
            <a:r>
              <a:rPr lang="pt-BR" dirty="0" smtClean="0"/>
              <a:t>avalia </a:t>
            </a:r>
            <a:r>
              <a:rPr lang="pt-BR" b="1" dirty="0" smtClean="0">
                <a:solidFill>
                  <a:srgbClr val="FF0000"/>
                </a:solidFill>
              </a:rPr>
              <a:t>expressão</a:t>
            </a:r>
            <a:r>
              <a:rPr lang="pt-BR" dirty="0" smtClean="0"/>
              <a:t>, obtendo um valor</a:t>
            </a:r>
          </a:p>
          <a:p>
            <a:pPr lvl="1"/>
            <a:r>
              <a:rPr lang="pt-BR" dirty="0" smtClean="0"/>
              <a:t>devolve este valor como resultado, </a:t>
            </a:r>
            <a:r>
              <a:rPr lang="pt-BR" b="1" dirty="0" smtClean="0">
                <a:solidFill>
                  <a:srgbClr val="FF0000"/>
                </a:solidFill>
              </a:rPr>
              <a:t>terminando</a:t>
            </a:r>
            <a:r>
              <a:rPr lang="pt-BR" b="1" dirty="0" smtClean="0"/>
              <a:t> </a:t>
            </a:r>
            <a:r>
              <a:rPr lang="pt-BR" dirty="0" smtClean="0"/>
              <a:t>a</a:t>
            </a:r>
            <a:r>
              <a:rPr lang="pt-BR" b="1" dirty="0" smtClean="0"/>
              <a:t> </a:t>
            </a:r>
            <a:r>
              <a:rPr lang="pt-BR" dirty="0" smtClean="0"/>
              <a:t>execução da função no qual ele se encontra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3284984"/>
            <a:ext cx="5905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de uma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2132856"/>
            <a:ext cx="72580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Funções: Fluxo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Uma definição de uma função especifica a </a:t>
            </a:r>
            <a:r>
              <a:rPr lang="pt-BR" sz="2400" dirty="0" err="1" smtClean="0"/>
              <a:t>seqüência</a:t>
            </a:r>
            <a:r>
              <a:rPr lang="pt-BR" sz="2400" dirty="0" smtClean="0"/>
              <a:t> de instruções que serão executadas (</a:t>
            </a:r>
            <a:r>
              <a:rPr lang="pt-BR" sz="2400" b="1" dirty="0" smtClean="0">
                <a:solidFill>
                  <a:srgbClr val="FF0000"/>
                </a:solidFill>
              </a:rPr>
              <a:t>fluxo de controle</a:t>
            </a:r>
            <a:r>
              <a:rPr lang="pt-BR" sz="2400" b="1" dirty="0" smtClean="0"/>
              <a:t>) </a:t>
            </a:r>
            <a:r>
              <a:rPr lang="pt-BR" sz="2400" dirty="0" smtClean="0"/>
              <a:t>quando esta função for chamada (invocada)</a:t>
            </a:r>
          </a:p>
          <a:p>
            <a:r>
              <a:rPr lang="pt-BR" sz="2400" dirty="0" smtClean="0"/>
              <a:t>Quando uma função é chamada, o fluxo de controle do programa pula para a função e executa o código que está nela</a:t>
            </a:r>
          </a:p>
          <a:p>
            <a:r>
              <a:rPr lang="pt-BR" sz="2400" dirty="0" smtClean="0"/>
              <a:t>Quando a função termina de ser executada, o fluxo de controle do programa volta para a instrução logo após a chamada da função</a:t>
            </a:r>
          </a:p>
          <a:p>
            <a:r>
              <a:rPr lang="pt-BR" sz="2400" dirty="0" smtClean="0"/>
              <a:t>Uma chamada a uma função pode ou não retornar um valor </a:t>
            </a:r>
          </a:p>
          <a:p>
            <a:pPr lvl="1"/>
            <a:r>
              <a:rPr lang="pt-BR" sz="2000" dirty="0" smtClean="0"/>
              <a:t>Depende da definição da função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Funções: Fluxo de Controle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26381" y="1756569"/>
            <a:ext cx="60198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Funções: Fluxo de Controle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40594" y="1751806"/>
            <a:ext cx="71913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4129</TotalTime>
  <Words>710</Words>
  <Application>Microsoft Office PowerPoint</Application>
  <PresentationFormat>Apresentação na tela (4:3)</PresentationFormat>
  <Paragraphs>110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1_modelo_vf</vt:lpstr>
      <vt:lpstr>Introdução a Programação</vt:lpstr>
      <vt:lpstr>Importância de Funções</vt:lpstr>
      <vt:lpstr>Estrutura de uma Função</vt:lpstr>
      <vt:lpstr>Retorno de uma Função</vt:lpstr>
      <vt:lpstr>Comando return</vt:lpstr>
      <vt:lpstr>Retorno de uma Função</vt:lpstr>
      <vt:lpstr>Funções: Fluxo de Controle</vt:lpstr>
      <vt:lpstr>Funções: Fluxo de Controle</vt:lpstr>
      <vt:lpstr>Funções: Fluxo de Controle</vt:lpstr>
      <vt:lpstr>Parâmetros e Argumentos</vt:lpstr>
      <vt:lpstr>Parâmetros</vt:lpstr>
      <vt:lpstr>Parâmetros</vt:lpstr>
      <vt:lpstr>Passagem de Parâmetros por Valor</vt:lpstr>
      <vt:lpstr>Definição de Funções</vt:lpstr>
      <vt:lpstr>Definição de Funções</vt:lpstr>
      <vt:lpstr>Escopo de Variáveis</vt:lpstr>
      <vt:lpstr>Escopo de Variáveis</vt:lpstr>
      <vt:lpstr>Variáveis Globais</vt:lpstr>
      <vt:lpstr>Variáveis Globais</vt:lpstr>
      <vt:lpstr>Variáveis Locais</vt:lpstr>
      <vt:lpstr>Modificador Static</vt:lpstr>
      <vt:lpstr>Armazenamento de Variáveis</vt:lpstr>
      <vt:lpstr>Pilha de Execução</vt:lpstr>
      <vt:lpstr>Pilha de Execução</vt:lpstr>
      <vt:lpstr>Macros </vt:lpstr>
      <vt:lpstr>Slide 26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507</cp:revision>
  <dcterms:created xsi:type="dcterms:W3CDTF">2007-08-06T19:02:57Z</dcterms:created>
  <dcterms:modified xsi:type="dcterms:W3CDTF">2012-04-16T20:06:28Z</dcterms:modified>
</cp:coreProperties>
</file>