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32"/>
  </p:notesMasterIdLst>
  <p:sldIdLst>
    <p:sldId id="346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1" r:id="rId10"/>
    <p:sldId id="380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90" r:id="rId19"/>
    <p:sldId id="389" r:id="rId20"/>
    <p:sldId id="391" r:id="rId21"/>
    <p:sldId id="392" r:id="rId22"/>
    <p:sldId id="393" r:id="rId23"/>
    <p:sldId id="395" r:id="rId24"/>
    <p:sldId id="394" r:id="rId25"/>
    <p:sldId id="396" r:id="rId26"/>
    <p:sldId id="397" r:id="rId27"/>
    <p:sldId id="398" r:id="rId28"/>
    <p:sldId id="399" r:id="rId29"/>
    <p:sldId id="400" r:id="rId30"/>
    <p:sldId id="371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0000"/>
    <a:srgbClr val="FFE699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E08F3F7E-2AA4-40C2-981A-11EC990DF8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AC458-02D6-4496-9141-1D08E3B1EE9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76250"/>
            <a:ext cx="2286000" cy="60007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6705600" cy="60007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A574-C364-4FDC-B21B-EE3FA6973CF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99025" y="1773238"/>
            <a:ext cx="3921125" cy="19764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899025" y="3902075"/>
            <a:ext cx="3921125" cy="19764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9F72B-83ED-4165-BA47-37F47E59AB7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EDC4B-5FD6-470A-A680-BCC471172D0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C5003-70EB-4C54-AFEE-FFAF113D6CA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77737-CF4A-47E5-9147-E53CFBFC4F9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5E36F-CDD1-4D5E-B2A7-E3AE0E6F0A8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EFAE5-7876-4729-949D-553C7BCEBB7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10E9F-E08B-430B-AA66-AB06076E32B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97638"/>
            <a:ext cx="123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BR" sz="1400" dirty="0"/>
              <a:t>SI – Introdução a Programação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6564313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Introdução a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49600"/>
            <a:ext cx="7239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>
                <a:latin typeface="Arial" pitchFamily="34" charset="0"/>
              </a:rPr>
              <a:t>Linguagem C – </a:t>
            </a:r>
            <a:r>
              <a:rPr lang="pt-BR" smtClean="0">
                <a:latin typeface="Arial" pitchFamily="34" charset="0"/>
              </a:rPr>
              <a:t>Arrays</a:t>
            </a:r>
            <a:endParaRPr lang="pt-BR" dirty="0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2000" dirty="0" smtClean="0">
                <a:latin typeface="Arial" pitchFamily="34" charset="0"/>
              </a:rPr>
              <a:t>(Baseados no material do Prof.  Adriano Sarmento)</a:t>
            </a:r>
            <a:endParaRPr lang="pt-BR" sz="20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i="1"/>
              <a:t>Prof. Msc. Marcelo Iury de Sousa Oliveira</a:t>
            </a:r>
          </a:p>
          <a:p>
            <a:r>
              <a:rPr lang="pt-BR" sz="2000" i="1"/>
              <a:t>marceloiury@gmail.com</a:t>
            </a:r>
          </a:p>
          <a:p>
            <a:r>
              <a:rPr lang="pt-BR" sz="2000" i="1"/>
              <a:t>http://sites.google.com/site/marceloiury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com Manipulação</a:t>
            </a:r>
            <a:br>
              <a:rPr lang="pt-BR" dirty="0" smtClean="0"/>
            </a:br>
            <a:r>
              <a:rPr lang="pt-BR" dirty="0" smtClean="0"/>
              <a:t>Incremental de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Perda de informação sobre os valores individuais que foram armazenados</a:t>
            </a:r>
          </a:p>
          <a:p>
            <a:pPr lvl="1"/>
            <a:r>
              <a:rPr lang="pt-BR" dirty="0" smtClean="0"/>
              <a:t>No exemplo, sabemos apenas qual foi o somatório dos valores inseridos e não quais valores foram inseridos</a:t>
            </a:r>
          </a:p>
          <a:p>
            <a:r>
              <a:rPr lang="pt-BR" dirty="0" smtClean="0"/>
              <a:t>Limita a utilização da informação armazenada</a:t>
            </a:r>
          </a:p>
          <a:p>
            <a:pPr lvl="1"/>
            <a:r>
              <a:rPr lang="pt-BR" dirty="0" smtClean="0"/>
              <a:t>No exemplo, se quiséssemos utilizar os mesmos dados para uma operação diferente (ex: multiplicação), não conseguiríamos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Precisamos de alguma estrutura de armazenamento que:</a:t>
            </a:r>
          </a:p>
          <a:p>
            <a:pPr lvl="1"/>
            <a:r>
              <a:rPr lang="pt-BR" dirty="0" smtClean="0"/>
              <a:t>armazene vários valores de um determinado tipo</a:t>
            </a:r>
          </a:p>
          <a:p>
            <a:pPr lvl="1"/>
            <a:r>
              <a:rPr lang="pt-BR" dirty="0" smtClean="0"/>
              <a:t>permita que os valores sejam acessados de forma 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87624" y="4365104"/>
            <a:ext cx="6667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/>
              <a:t>Vetor ou </a:t>
            </a:r>
            <a:r>
              <a:rPr lang="pt-BR" sz="2800" b="1" dirty="0" err="1" smtClean="0"/>
              <a:t>array</a:t>
            </a:r>
            <a:r>
              <a:rPr lang="pt-BR" sz="2800" b="1" dirty="0" smtClean="0"/>
              <a:t> </a:t>
            </a:r>
            <a:r>
              <a:rPr lang="pt-BR" sz="2800" dirty="0" smtClean="0"/>
              <a:t>é um tipo de dado utilizado para representar um conjunto de valores homogêneos utilizando um único nome</a:t>
            </a:r>
          </a:p>
          <a:p>
            <a:r>
              <a:rPr lang="pt-BR" sz="2800" dirty="0" smtClean="0"/>
              <a:t>Define uma estrutura que armazena valores de um determinado tipo</a:t>
            </a:r>
          </a:p>
          <a:p>
            <a:r>
              <a:rPr lang="pt-BR" sz="2800" dirty="0" smtClean="0"/>
              <a:t>Um vetor é declarado usando</a:t>
            </a:r>
          </a:p>
          <a:p>
            <a:pPr lvl="1"/>
            <a:r>
              <a:rPr lang="pt-BR" sz="2400" b="1" dirty="0" smtClean="0">
                <a:solidFill>
                  <a:srgbClr val="FF0000"/>
                </a:solidFill>
              </a:rPr>
              <a:t>tipo nome[tamanho];</a:t>
            </a:r>
          </a:p>
          <a:p>
            <a:r>
              <a:rPr lang="pt-BR" sz="2800" dirty="0" smtClean="0"/>
              <a:t>No ato da declaração, devemos especificar o tamanho (dimensão) do vetor </a:t>
            </a:r>
          </a:p>
          <a:p>
            <a:r>
              <a:rPr lang="pt-BR" sz="2800" dirty="0" smtClean="0"/>
              <a:t>Vetores têm </a:t>
            </a:r>
            <a:r>
              <a:rPr lang="pt-BR" sz="2800" dirty="0" smtClean="0">
                <a:solidFill>
                  <a:srgbClr val="FF0000"/>
                </a:solidFill>
              </a:rPr>
              <a:t>tamanho fixo </a:t>
            </a:r>
            <a:r>
              <a:rPr lang="pt-BR" sz="2800" dirty="0" smtClean="0"/>
              <a:t>depois de criados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5910" y="1484313"/>
            <a:ext cx="7640742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Valores em 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Um determinado elemento do vetor pode ser acessado usando o nome do vetor seguido do índice do elemento entre colchetes ([ ])</a:t>
            </a:r>
          </a:p>
          <a:p>
            <a:r>
              <a:rPr lang="pt-BR" sz="2800" dirty="0" smtClean="0"/>
              <a:t>A expressão </a:t>
            </a:r>
            <a:r>
              <a:rPr lang="pt-BR" sz="2800" b="1" dirty="0" smtClean="0"/>
              <a:t>notas[2] </a:t>
            </a:r>
            <a:r>
              <a:rPr lang="pt-BR" sz="2800" dirty="0" smtClean="0"/>
              <a:t>se refere ao valor 8 (3º elemento do </a:t>
            </a:r>
            <a:r>
              <a:rPr lang="pt-BR" sz="2800" dirty="0" err="1" smtClean="0"/>
              <a:t>array</a:t>
            </a:r>
            <a:r>
              <a:rPr lang="pt-BR" sz="2800" dirty="0" smtClean="0"/>
              <a:t>) 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A expressão </a:t>
            </a:r>
            <a:r>
              <a:rPr lang="pt-BR" sz="2800" b="1" dirty="0" smtClean="0"/>
              <a:t>notas[2] </a:t>
            </a:r>
            <a:r>
              <a:rPr lang="pt-BR" sz="2800" dirty="0" smtClean="0"/>
              <a:t>representa um local para armazenar um inteiro e pode ser utilizada da mesma forma que uma variável do tipo inteiro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79712" y="3717032"/>
            <a:ext cx="5000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Calculando Média com Vetores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04083" y="1484313"/>
            <a:ext cx="8064396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na Memória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78644" y="1889919"/>
            <a:ext cx="79152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Checando os Limites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68760"/>
            <a:ext cx="8713787" cy="4992687"/>
          </a:xfrm>
        </p:spPr>
        <p:txBody>
          <a:bodyPr/>
          <a:lstStyle/>
          <a:p>
            <a:r>
              <a:rPr lang="pt-BR" sz="2800" dirty="0" smtClean="0"/>
              <a:t>Ao utilizar o índice para referenciar um elemento do vetor, este índice deve permitir o acesso a um elemento válido ( em um endereço da memória alocado para o vetor)</a:t>
            </a:r>
          </a:p>
          <a:p>
            <a:pPr lvl="1"/>
            <a:r>
              <a:rPr lang="pt-BR" sz="2400" dirty="0" smtClean="0"/>
              <a:t>Índice deve variar de </a:t>
            </a:r>
            <a:r>
              <a:rPr lang="pt-BR" sz="2400" i="1" dirty="0" smtClean="0"/>
              <a:t>0 a tamanho -1</a:t>
            </a:r>
          </a:p>
          <a:p>
            <a:r>
              <a:rPr lang="pt-BR" sz="2800" dirty="0" smtClean="0"/>
              <a:t>C </a:t>
            </a:r>
            <a:r>
              <a:rPr lang="pt-BR" sz="2800" b="1" dirty="0" smtClean="0">
                <a:solidFill>
                  <a:srgbClr val="FF0000"/>
                </a:solidFill>
              </a:rPr>
              <a:t>não avisa </a:t>
            </a:r>
            <a:r>
              <a:rPr lang="pt-BR" sz="2800" dirty="0" smtClean="0"/>
              <a:t>quando o limite de um vetor é excedido!</a:t>
            </a:r>
          </a:p>
          <a:p>
            <a:pPr lvl="1"/>
            <a:r>
              <a:rPr lang="pt-BR" sz="2400" dirty="0" smtClean="0"/>
              <a:t>Se o programador transpuser o fim do vetor durante a operação de atribuição, os valores serão armazenados em outros dados ou mesmo no código do próprio programa 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19672" y="6021288"/>
            <a:ext cx="59340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Checando os Limites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68760"/>
            <a:ext cx="8713787" cy="4992687"/>
          </a:xfrm>
        </p:spPr>
        <p:txBody>
          <a:bodyPr/>
          <a:lstStyle/>
          <a:p>
            <a:r>
              <a:rPr lang="pt-BR" sz="2800" dirty="0" smtClean="0"/>
              <a:t>São comuns, erros de programação no uso de vetores dentro de laços </a:t>
            </a:r>
          </a:p>
          <a:p>
            <a:r>
              <a:rPr lang="pt-BR" sz="2800" dirty="0" smtClean="0"/>
              <a:t>Deve-se prestar atenção na parte de teste do laço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71600" y="2852936"/>
            <a:ext cx="74676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Inicializando 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Inicializadores</a:t>
            </a:r>
            <a:r>
              <a:rPr lang="pt-BR" dirty="0" smtClean="0"/>
              <a:t> de vetores são representados da seguinte forma: </a:t>
            </a:r>
            <a:r>
              <a:rPr lang="pt-BR" b="1" dirty="0" smtClean="0"/>
              <a:t>{</a:t>
            </a:r>
            <a:r>
              <a:rPr lang="pt-BR" b="1" i="1" dirty="0" smtClean="0"/>
              <a:t>expressões</a:t>
            </a:r>
            <a:r>
              <a:rPr lang="pt-BR" i="1" dirty="0" smtClean="0"/>
              <a:t>},onde expressões representam expressões de tipos </a:t>
            </a:r>
            <a:r>
              <a:rPr lang="pt-BR" dirty="0" smtClean="0"/>
              <a:t>válidos separadas por vírgulas</a:t>
            </a:r>
          </a:p>
          <a:p>
            <a:r>
              <a:rPr lang="pt-BR" dirty="0" smtClean="0"/>
              <a:t>Vetores podem ser inicializados na declaração</a:t>
            </a:r>
          </a:p>
          <a:p>
            <a:pPr lvl="1"/>
            <a:r>
              <a:rPr lang="pt-BR" b="1" dirty="0" err="1" smtClean="0"/>
              <a:t>int</a:t>
            </a:r>
            <a:r>
              <a:rPr lang="pt-BR" b="1" dirty="0" smtClean="0"/>
              <a:t> v[5] = {5,10,15,20,25} ;</a:t>
            </a:r>
          </a:p>
          <a:p>
            <a:r>
              <a:rPr lang="pt-BR" dirty="0" smtClean="0"/>
              <a:t>ou simplesmente:</a:t>
            </a:r>
          </a:p>
          <a:p>
            <a:pPr lvl="1"/>
            <a:r>
              <a:rPr lang="pt-BR" b="1" dirty="0" err="1" smtClean="0"/>
              <a:t>int</a:t>
            </a:r>
            <a:r>
              <a:rPr lang="pt-BR" b="1" dirty="0" smtClean="0"/>
              <a:t> v[ ]= {5,10,15,20,25};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Necessidade de Armazenamento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Sistemas armazenam </a:t>
            </a:r>
            <a:r>
              <a:rPr lang="pt-BR" sz="2800" dirty="0" smtClean="0">
                <a:solidFill>
                  <a:srgbClr val="FF0000"/>
                </a:solidFill>
              </a:rPr>
              <a:t>informações</a:t>
            </a:r>
            <a:r>
              <a:rPr lang="pt-BR" sz="2800" dirty="0" smtClean="0"/>
              <a:t> para que possam posteriormente </a:t>
            </a:r>
            <a:r>
              <a:rPr lang="pt-BR" sz="2800" dirty="0" smtClean="0">
                <a:solidFill>
                  <a:srgbClr val="FF0000"/>
                </a:solidFill>
              </a:rPr>
              <a:t>acessá-las e manipulá-las</a:t>
            </a:r>
          </a:p>
          <a:p>
            <a:r>
              <a:rPr lang="pt-BR" sz="2800" dirty="0" smtClean="0"/>
              <a:t>Maioria dos sistemas requer o armazenamento de </a:t>
            </a:r>
            <a:r>
              <a:rPr lang="pt-BR" sz="2800" dirty="0" smtClean="0">
                <a:solidFill>
                  <a:srgbClr val="FF0000"/>
                </a:solidFill>
              </a:rPr>
              <a:t>grande quantidade de valores </a:t>
            </a:r>
            <a:r>
              <a:rPr lang="pt-BR" sz="2800" dirty="0" smtClean="0"/>
              <a:t>do mesmo tipo</a:t>
            </a:r>
          </a:p>
          <a:p>
            <a:pPr lvl="1"/>
            <a:r>
              <a:rPr lang="pt-BR" sz="2400" dirty="0" smtClean="0"/>
              <a:t>Mesmas operações para manipular estes valores</a:t>
            </a:r>
          </a:p>
          <a:p>
            <a:pPr lvl="1"/>
            <a:r>
              <a:rPr lang="pt-BR" sz="2400" dirty="0" smtClean="0"/>
              <a:t>Ex: processamento de imagens</a:t>
            </a:r>
          </a:p>
          <a:p>
            <a:pPr lvl="2"/>
            <a:r>
              <a:rPr lang="pt-BR" sz="2000" dirty="0" smtClean="0"/>
              <a:t>Milhões de imagens e cada imagem composta de milhões de pixels</a:t>
            </a:r>
          </a:p>
          <a:p>
            <a:r>
              <a:rPr lang="pt-BR" sz="2800" dirty="0" smtClean="0"/>
              <a:t>No desenvolvimento de um programa, devemos definir estruturas e mecanismos para armazenar e manipular esta grande quantidade de informação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Inicializando 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No caso de utilizar </a:t>
            </a:r>
            <a:r>
              <a:rPr lang="pt-BR" sz="2800" dirty="0" err="1" smtClean="0"/>
              <a:t>inicializadores</a:t>
            </a:r>
            <a:r>
              <a:rPr lang="pt-BR" sz="2800" dirty="0" smtClean="0"/>
              <a:t> de vetores, note que:</a:t>
            </a:r>
          </a:p>
          <a:p>
            <a:pPr lvl="1"/>
            <a:r>
              <a:rPr lang="pt-BR" sz="2400" dirty="0" smtClean="0"/>
              <a:t>Quando não especificado o tamanho, o compilador aloca espaço suficiente para armazenar todos os valores contidos na inicialização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Quando o tamanho for especificado e houver a lista de inicialização</a:t>
            </a:r>
          </a:p>
          <a:p>
            <a:pPr lvl="2"/>
            <a:r>
              <a:rPr lang="pt-BR" sz="2000" dirty="0" smtClean="0">
                <a:solidFill>
                  <a:srgbClr val="FF0000"/>
                </a:solidFill>
              </a:rPr>
              <a:t>Se há menos </a:t>
            </a:r>
            <a:r>
              <a:rPr lang="pt-BR" sz="2000" dirty="0" err="1" smtClean="0">
                <a:solidFill>
                  <a:srgbClr val="FF0000"/>
                </a:solidFill>
              </a:rPr>
              <a:t>inicializadores</a:t>
            </a:r>
            <a:r>
              <a:rPr lang="pt-BR" sz="2000" dirty="0" smtClean="0">
                <a:solidFill>
                  <a:srgbClr val="FF0000"/>
                </a:solidFill>
              </a:rPr>
              <a:t> que o tamanho especificado, os outros serão zero</a:t>
            </a:r>
          </a:p>
          <a:p>
            <a:pPr lvl="2"/>
            <a:r>
              <a:rPr lang="pt-BR" sz="2000" dirty="0" smtClean="0">
                <a:solidFill>
                  <a:srgbClr val="FF0000"/>
                </a:solidFill>
              </a:rPr>
              <a:t>Mais </a:t>
            </a:r>
            <a:r>
              <a:rPr lang="pt-BR" sz="2000" dirty="0" err="1" smtClean="0">
                <a:solidFill>
                  <a:srgbClr val="FF0000"/>
                </a:solidFill>
              </a:rPr>
              <a:t>inicializadores</a:t>
            </a:r>
            <a:r>
              <a:rPr lang="pt-BR" sz="2000" dirty="0" smtClean="0">
                <a:solidFill>
                  <a:srgbClr val="FF0000"/>
                </a:solidFill>
              </a:rPr>
              <a:t> que o necessário implica em um </a:t>
            </a:r>
            <a:r>
              <a:rPr lang="pt-BR" sz="2000" dirty="0" err="1" smtClean="0">
                <a:solidFill>
                  <a:srgbClr val="FF0000"/>
                </a:solidFill>
              </a:rPr>
              <a:t>warning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91680" y="5517232"/>
            <a:ext cx="5772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como 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Um vetor pode ser passado como argumento para uma função</a:t>
            </a:r>
          </a:p>
          <a:p>
            <a:pPr lvl="1"/>
            <a:r>
              <a:rPr lang="pt-BR" sz="2400" dirty="0" smtClean="0"/>
              <a:t>Parâmetro da função deve ser do tipo </a:t>
            </a:r>
            <a:r>
              <a:rPr lang="pt-BR" sz="2400" b="1" dirty="0" err="1" smtClean="0"/>
              <a:t>tipo</a:t>
            </a:r>
            <a:r>
              <a:rPr lang="pt-BR" sz="2400" b="1" dirty="0" smtClean="0"/>
              <a:t>[]</a:t>
            </a:r>
          </a:p>
          <a:p>
            <a:r>
              <a:rPr lang="pt-BR" sz="2800" dirty="0" smtClean="0"/>
              <a:t>Ao passar um vetor para uma função podemos modificar o conteúdo deste vetor dentro da função</a:t>
            </a:r>
          </a:p>
          <a:p>
            <a:pPr lvl="1"/>
            <a:r>
              <a:rPr lang="pt-BR" sz="2400" dirty="0" smtClean="0"/>
              <a:t>Passa-se na verdade o endereço do vetor na memória </a:t>
            </a:r>
            <a:r>
              <a:rPr lang="pt-BR" sz="2400" b="1" dirty="0" smtClean="0"/>
              <a:t>(veremos em breve!)</a:t>
            </a:r>
          </a:p>
          <a:p>
            <a:pPr lvl="1"/>
            <a:r>
              <a:rPr lang="pt-BR" sz="2400" dirty="0" smtClean="0"/>
              <a:t>Modificar um elemento do vetor ou incluir um novo elemento</a:t>
            </a:r>
          </a:p>
          <a:p>
            <a:r>
              <a:rPr lang="pt-BR" sz="2800" dirty="0" smtClean="0"/>
              <a:t>Podemos passar também um elemento em particular de um vetor para uma função</a:t>
            </a:r>
          </a:p>
          <a:p>
            <a:pPr lvl="1"/>
            <a:r>
              <a:rPr lang="pt-BR" sz="2400" dirty="0" smtClean="0"/>
              <a:t>Parâmetro deve ser do tipo </a:t>
            </a:r>
            <a:r>
              <a:rPr lang="pt-BR" sz="2400" b="1" dirty="0" err="1" smtClean="0"/>
              <a:t>tipo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como Parâmetros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5576" y="1700808"/>
            <a:ext cx="76295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como Parâmetros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27584" y="1772816"/>
            <a:ext cx="75819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Passando Elementos de Vetores como Argumentos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56969" y="1484313"/>
            <a:ext cx="7358624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</a:t>
            </a:r>
            <a:r>
              <a:rPr lang="pt-BR" dirty="0" err="1" smtClean="0"/>
              <a:t>BiDimensionais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Um vetor unidimensional armazena uma lista de elementos</a:t>
            </a:r>
          </a:p>
          <a:p>
            <a:r>
              <a:rPr lang="pt-BR" sz="2800" dirty="0" smtClean="0"/>
              <a:t>Um vetor bidimensional pode ser visto como uma </a:t>
            </a:r>
            <a:r>
              <a:rPr lang="pt-BR" sz="2800" b="1" dirty="0" smtClean="0"/>
              <a:t>matriz com linhas e colunas</a:t>
            </a:r>
          </a:p>
          <a:p>
            <a:endParaRPr lang="pt-BR" sz="2800" b="1" dirty="0" smtClean="0"/>
          </a:p>
          <a:p>
            <a:r>
              <a:rPr lang="pt-BR" sz="2800" dirty="0" smtClean="0"/>
              <a:t>Em C, um vetor bidimensional é um vetor de vetores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843808" y="3356992"/>
            <a:ext cx="32670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123728" y="4437112"/>
            <a:ext cx="6120680" cy="206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inicialização de uma matriz também pode ser feita das seguintes formas: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93365" y="2636912"/>
            <a:ext cx="78390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Percorrendo Matrizes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43608" y="1268760"/>
            <a:ext cx="70389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Passando Matrizes como Argumentos de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matriz pode ser passada como argumento para uma função</a:t>
            </a:r>
          </a:p>
          <a:p>
            <a:pPr lvl="1"/>
            <a:r>
              <a:rPr lang="pt-BR" dirty="0" smtClean="0"/>
              <a:t>Parâmetro da função deve ser do tipo </a:t>
            </a:r>
            <a:r>
              <a:rPr lang="pt-BR" b="1" dirty="0" err="1" smtClean="0"/>
              <a:t>tipo</a:t>
            </a:r>
            <a:r>
              <a:rPr lang="pt-BR" b="1" dirty="0" smtClean="0"/>
              <a:t>[][tamanho colunas]</a:t>
            </a:r>
          </a:p>
          <a:p>
            <a:r>
              <a:rPr lang="pt-BR" dirty="0" smtClean="0"/>
              <a:t>A linguagem C </a:t>
            </a:r>
            <a:r>
              <a:rPr lang="pt-BR" b="1" dirty="0" smtClean="0">
                <a:solidFill>
                  <a:srgbClr val="FF0000"/>
                </a:solidFill>
              </a:rPr>
              <a:t>exige que a segunda dimensão seja especificada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Passando Matrizes como Argumentos de Funções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9552" y="1556792"/>
            <a:ext cx="81534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Calculando a Média Aritmética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média aritmética de um conjunto de valores é dada pela seguinte expressão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03848" y="3284984"/>
            <a:ext cx="27241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pic>
        <p:nvPicPr>
          <p:cNvPr id="30722" name="Picture 2" descr="http://2.bp.blogspot.com/_LNHlJWK6dn0/TSstm-MpkaI/AAAAAAAAE6s/ViNcve_aLKE/s1600/PulpFiction-Soundtrack-001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91680" y="692696"/>
            <a:ext cx="5305425" cy="5248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Necessidade de Armazenamento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Até agora, vimos construções de programação que permitem guardar uma única informação de cada vez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Variável e constante</a:t>
            </a:r>
          </a:p>
          <a:p>
            <a:r>
              <a:rPr lang="pt-BR" dirty="0" smtClean="0"/>
              <a:t>Neste caso, a solução seria criar </a:t>
            </a:r>
            <a:r>
              <a:rPr lang="pt-BR" dirty="0" smtClean="0">
                <a:solidFill>
                  <a:srgbClr val="FF0000"/>
                </a:solidFill>
              </a:rPr>
              <a:t>uma variável para cada valor </a:t>
            </a:r>
            <a:r>
              <a:rPr lang="pt-BR" dirty="0" smtClean="0"/>
              <a:t>que desejamos armazenar </a:t>
            </a:r>
          </a:p>
          <a:p>
            <a:r>
              <a:rPr lang="pt-BR" dirty="0" smtClean="0"/>
              <a:t>Não é uma boa solução, porém hoje veremos como podemos trabalhar com esta alternativa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Tentativa com  2 Variáveis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11560" y="1124744"/>
            <a:ext cx="77438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Tentativa com 3 Variáveis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27584" y="1340768"/>
            <a:ext cx="78295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de Usar </a:t>
            </a:r>
            <a:r>
              <a:rPr lang="pt-BR" dirty="0" err="1" smtClean="0"/>
              <a:t>Multiplas</a:t>
            </a:r>
            <a:r>
              <a:rPr lang="pt-BR" dirty="0" smtClean="0"/>
              <a:t>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Dificuldade de lidar com mudança do número de informações que devem ser armazenados</a:t>
            </a:r>
          </a:p>
          <a:p>
            <a:pPr lvl="1"/>
            <a:r>
              <a:rPr lang="pt-BR" dirty="0" smtClean="0"/>
              <a:t>Acrescentar ou remover variável</a:t>
            </a:r>
          </a:p>
          <a:p>
            <a:pPr lvl="1"/>
            <a:r>
              <a:rPr lang="pt-BR" dirty="0" smtClean="0"/>
              <a:t>Muitas vezes requer modificações em várias linhas de código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 Estratégia: Manipulação</a:t>
            </a:r>
            <a:br>
              <a:rPr lang="pt-BR" dirty="0" smtClean="0"/>
            </a:br>
            <a:r>
              <a:rPr lang="pt-BR" dirty="0" smtClean="0"/>
              <a:t>Incremental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5576" y="1412776"/>
            <a:ext cx="78295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 Estratégia: Manipulação</a:t>
            </a:r>
            <a:br>
              <a:rPr lang="pt-BR" dirty="0" smtClean="0"/>
            </a:br>
            <a:r>
              <a:rPr lang="pt-BR" dirty="0" smtClean="0"/>
              <a:t>Incremental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5576" y="1391369"/>
            <a:ext cx="76962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odelo_vf">
  <a:themeElements>
    <a:clrScheme name="1_modelo_v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odelo_v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elo_v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o_v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 - 4 - Procedimentos - Vetores e Matriz - meio</Template>
  <TotalTime>4366</TotalTime>
  <Words>870</Words>
  <Application>Microsoft Office PowerPoint</Application>
  <PresentationFormat>Apresentação na tela (4:3)</PresentationFormat>
  <Paragraphs>126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1_modelo_vf</vt:lpstr>
      <vt:lpstr>Introdução a Programação</vt:lpstr>
      <vt:lpstr>Necessidade de Armazenamento</vt:lpstr>
      <vt:lpstr>Calculando a Média Aritmética</vt:lpstr>
      <vt:lpstr>Necessidade de Armazenamento</vt:lpstr>
      <vt:lpstr>Tentativa com  2 Variáveis</vt:lpstr>
      <vt:lpstr>Tentativa com 3 Variáveis</vt:lpstr>
      <vt:lpstr>Problema de Usar Multiplas Variáveis</vt:lpstr>
      <vt:lpstr>Outra Estratégia: Manipulação Incremental da Informação</vt:lpstr>
      <vt:lpstr>Outra Estratégia: Manipulação Incremental da Informação</vt:lpstr>
      <vt:lpstr>Problemas com Manipulação Incremental de Informação</vt:lpstr>
      <vt:lpstr>Vetores</vt:lpstr>
      <vt:lpstr>Vetores</vt:lpstr>
      <vt:lpstr>Vetores</vt:lpstr>
      <vt:lpstr>Acessando Valores em Vetores</vt:lpstr>
      <vt:lpstr>Calculando Média com Vetores</vt:lpstr>
      <vt:lpstr>Vetores na Memória</vt:lpstr>
      <vt:lpstr>Checando os Limites</vt:lpstr>
      <vt:lpstr>Checando os Limites</vt:lpstr>
      <vt:lpstr>Inicializando Vetores</vt:lpstr>
      <vt:lpstr>Inicializando Vetores</vt:lpstr>
      <vt:lpstr>Vetores como Parâmetros</vt:lpstr>
      <vt:lpstr>Vetores como Parâmetros</vt:lpstr>
      <vt:lpstr>Vetores como Parâmetros</vt:lpstr>
      <vt:lpstr>Passando Elementos de Vetores como Argumentos</vt:lpstr>
      <vt:lpstr>Vetores BiDimensionais</vt:lpstr>
      <vt:lpstr>Inicialização de Matrizes</vt:lpstr>
      <vt:lpstr>Percorrendo Matrizes</vt:lpstr>
      <vt:lpstr>Passando Matrizes como Argumentos de Funções</vt:lpstr>
      <vt:lpstr>Passando Matrizes como Argumentos de Funções</vt:lpstr>
      <vt:lpstr>Slide 30</vt:lpstr>
    </vt:vector>
  </TitlesOfParts>
  <Company>Pessoal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Ulysses</dc:creator>
  <cp:lastModifiedBy>Marcelo</cp:lastModifiedBy>
  <cp:revision>522</cp:revision>
  <dcterms:created xsi:type="dcterms:W3CDTF">2007-08-06T19:02:57Z</dcterms:created>
  <dcterms:modified xsi:type="dcterms:W3CDTF">2012-10-01T20:13:28Z</dcterms:modified>
</cp:coreProperties>
</file>