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54"/>
  </p:notesMasterIdLst>
  <p:handoutMasterIdLst>
    <p:handoutMasterId r:id="rId55"/>
  </p:handoutMasterIdLst>
  <p:sldIdLst>
    <p:sldId id="281" r:id="rId2"/>
    <p:sldId id="285" r:id="rId3"/>
    <p:sldId id="286" r:id="rId4"/>
    <p:sldId id="347" r:id="rId5"/>
    <p:sldId id="287" r:id="rId6"/>
    <p:sldId id="308" r:id="rId7"/>
    <p:sldId id="263" r:id="rId8"/>
    <p:sldId id="282" r:id="rId9"/>
    <p:sldId id="283" r:id="rId10"/>
    <p:sldId id="289" r:id="rId11"/>
    <p:sldId id="278" r:id="rId12"/>
    <p:sldId id="279" r:id="rId13"/>
    <p:sldId id="307" r:id="rId14"/>
    <p:sldId id="323" r:id="rId15"/>
    <p:sldId id="324" r:id="rId16"/>
    <p:sldId id="326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21" r:id="rId25"/>
    <p:sldId id="336" r:id="rId26"/>
    <p:sldId id="337" r:id="rId27"/>
    <p:sldId id="328" r:id="rId28"/>
    <p:sldId id="350" r:id="rId29"/>
    <p:sldId id="349" r:id="rId30"/>
    <p:sldId id="338" r:id="rId31"/>
    <p:sldId id="339" r:id="rId32"/>
    <p:sldId id="340" r:id="rId33"/>
    <p:sldId id="341" r:id="rId34"/>
    <p:sldId id="312" r:id="rId35"/>
    <p:sldId id="348" r:id="rId36"/>
    <p:sldId id="293" r:id="rId37"/>
    <p:sldId id="351" r:id="rId38"/>
    <p:sldId id="352" r:id="rId39"/>
    <p:sldId id="353" r:id="rId40"/>
    <p:sldId id="342" r:id="rId41"/>
    <p:sldId id="343" r:id="rId42"/>
    <p:sldId id="354" r:id="rId43"/>
    <p:sldId id="356" r:id="rId44"/>
    <p:sldId id="344" r:id="rId45"/>
    <p:sldId id="294" r:id="rId46"/>
    <p:sldId id="355" r:id="rId47"/>
    <p:sldId id="322" r:id="rId48"/>
    <p:sldId id="296" r:id="rId49"/>
    <p:sldId id="297" r:id="rId50"/>
    <p:sldId id="298" r:id="rId51"/>
    <p:sldId id="299" r:id="rId52"/>
    <p:sldId id="358" r:id="rId5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660"/>
  </p:normalViewPr>
  <p:slideViewPr>
    <p:cSldViewPr>
      <p:cViewPr>
        <p:scale>
          <a:sx n="60" d="100"/>
          <a:sy n="60" d="100"/>
        </p:scale>
        <p:origin x="-1428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notesViewPr>
    <p:cSldViewPr>
      <p:cViewPr varScale="1">
        <p:scale>
          <a:sx n="56" d="100"/>
          <a:sy n="56" d="100"/>
        </p:scale>
        <p:origin x="-2004" y="-90"/>
      </p:cViewPr>
      <p:guideLst>
        <p:guide orient="horz" pos="3224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601C770-A2FB-4BF7-A048-08511C066A1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F4DD8DA-4772-44F6-8D95-48F39A12FE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55869-50AD-4937-9E72-332D2C8F83EE}" type="slidenum">
              <a:rPr lang="pt-BR"/>
              <a:pPr/>
              <a:t>4</a:t>
            </a:fld>
            <a:endParaRPr lang="pt-B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E0A18F-8FE5-4240-BCEC-326B67B749A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/>
              <a:t>Um programa é um conjunto de soluções algorítmicas, codificadas numa linguagem de programação, executado numa máquina real</a:t>
            </a: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C258F6-B2AC-4D34-A988-3296793E1B2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/>
              <a:t>Um programa é um conjunto de soluções algorítmicas, codificadas numa linguagem de programação, executado numa máquina real</a:t>
            </a: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B996F-E29C-43EE-BE61-D7D03254DBD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/>
              <a:t>Um programa é um conjunto de soluções algorítmicas, codificadas numa linguagem de programação, executado numa máquina real</a:t>
            </a: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C78A4C-4D80-4008-966E-BDCBA4500B3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/>
              <a:t>Um programa é um conjunto de soluções algorítmicas, codificadas numa linguagem de programação, executado numa máquina real</a:t>
            </a: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2A637-CB91-4551-B60C-DF62012E1CC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/>
              <a:t>Um programa é um conjunto de soluções algorítmicas, codificadas numa linguagem de programação, executado numa máquina real</a:t>
            </a: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AB2E0-DD0D-4C91-B44F-F072495BC7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A3912-4CA6-4E83-8367-2F3427B5A4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1_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99025" y="1773238"/>
            <a:ext cx="3921125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36849-5448-4B35-BA6E-56CFB54EE1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99025" y="1773238"/>
            <a:ext cx="3921125" cy="1976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99025" y="3902075"/>
            <a:ext cx="3921125" cy="19764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1DCB36-8986-4091-9171-E22B1E659C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4D408-02FE-4528-B37E-087BE3C29D8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85595-B377-4367-BA8F-54CC00D3320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8DC10-EE39-41B5-979F-66BBA6919D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CC9C5-BB74-45FB-8702-B362AF6789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3DE0D-89BF-41FA-A20A-039AB783F5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4A5B4-DC76-47DB-B1AE-1775108CC75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47849-CF82-4717-9C97-B6DAA39915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507F1-A400-466F-AC92-24F45DFF28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650B5893-E4DA-4D8C-B7A5-426CF5F1C1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</a:t>
            </a:r>
            <a:r>
              <a:rPr lang="pt-BR" sz="1400" dirty="0" smtClean="0"/>
              <a:t>Introdução</a:t>
            </a:r>
            <a:r>
              <a:rPr lang="pt-BR" sz="1400" baseline="0" dirty="0" smtClean="0"/>
              <a:t> a Programação</a:t>
            </a:r>
            <a:endParaRPr lang="pt-BR" sz="1400" dirty="0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  <p:sp>
        <p:nvSpPr>
          <p:cNvPr id="11469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4008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50" r:id="rId12"/>
    <p:sldLayoutId id="214748385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Introdução a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49600"/>
            <a:ext cx="72390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Apresentação Disciplina e </a:t>
            </a:r>
            <a:r>
              <a:rPr lang="pt-BR" smtClean="0"/>
              <a:t>Introdução </a:t>
            </a:r>
            <a:endParaRPr lang="pt-BR" dirty="0" smtClean="0"/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i="1"/>
              <a:t>Prof. Msc. Marcelo Iury de Sousa Oliveira</a:t>
            </a:r>
          </a:p>
          <a:p>
            <a:r>
              <a:rPr lang="pt-BR" sz="2000" i="1"/>
              <a:t>marceloiury@gmail.com</a:t>
            </a:r>
          </a:p>
          <a:p>
            <a:r>
              <a:rPr lang="pt-BR" sz="2000" i="1"/>
              <a:t>http://sites.google.com/site/marceloiury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Como ser um melhor profissional?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79388" y="1484313"/>
            <a:ext cx="5916612" cy="4992687"/>
          </a:xfrm>
        </p:spPr>
        <p:txBody>
          <a:bodyPr/>
          <a:lstStyle/>
          <a:p>
            <a:r>
              <a:rPr lang="pt-BR" sz="2800" smtClean="0"/>
              <a:t>Não se fique limitado ao conteúdo da sala de aula</a:t>
            </a:r>
          </a:p>
          <a:p>
            <a:r>
              <a:rPr lang="pt-BR" sz="2800" smtClean="0"/>
              <a:t>Leia MUITO!!!!!!!</a:t>
            </a:r>
          </a:p>
          <a:p>
            <a:pPr lvl="1"/>
            <a:r>
              <a:rPr lang="pt-BR" sz="2400" smtClean="0"/>
              <a:t>Livros técnicos, artigos,  revistas e romances</a:t>
            </a:r>
          </a:p>
          <a:p>
            <a:r>
              <a:rPr lang="pt-BR" sz="2800" smtClean="0"/>
              <a:t>Estude e pratique os assuntos aprendidos em sala de aula</a:t>
            </a:r>
          </a:p>
          <a:p>
            <a:r>
              <a:rPr lang="pt-BR" sz="2800" smtClean="0"/>
              <a:t>Melhorar português escrito e falado</a:t>
            </a:r>
          </a:p>
          <a:p>
            <a:r>
              <a:rPr lang="pt-BR" sz="2800" smtClean="0"/>
              <a:t>Aprender inglês. 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943600" y="1981200"/>
            <a:ext cx="3200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Bibliografia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000" dirty="0" smtClean="0"/>
              <a:t>Lopes, Anita e Garcia, Guto. Introdução a Programação. Editora Campus, 2002. </a:t>
            </a:r>
          </a:p>
          <a:p>
            <a:pPr lvl="0"/>
            <a:r>
              <a:rPr lang="es-ES_tradnl" sz="2000" dirty="0" err="1" smtClean="0"/>
              <a:t>Cormen</a:t>
            </a:r>
            <a:r>
              <a:rPr lang="es-ES_tradnl" sz="2000" dirty="0" smtClean="0"/>
              <a:t>, Thomas H. et. al. Algoritmos: </a:t>
            </a:r>
            <a:r>
              <a:rPr lang="es-ES_tradnl" sz="2000" dirty="0" err="1" smtClean="0"/>
              <a:t>Teoria</a:t>
            </a:r>
            <a:r>
              <a:rPr lang="es-ES_tradnl" sz="2000" dirty="0" smtClean="0"/>
              <a:t> e </a:t>
            </a:r>
            <a:r>
              <a:rPr lang="es-ES_tradnl" sz="2000" dirty="0" err="1" smtClean="0"/>
              <a:t>Prática</a:t>
            </a:r>
            <a:r>
              <a:rPr lang="es-ES_tradnl" sz="2000" dirty="0" smtClean="0"/>
              <a:t>. Editora Campus, 2002. </a:t>
            </a:r>
            <a:endParaRPr lang="pt-BR" sz="2000" dirty="0" smtClean="0"/>
          </a:p>
          <a:p>
            <a:pPr lvl="0"/>
            <a:r>
              <a:rPr lang="pt-BR" sz="2000" dirty="0" err="1" smtClean="0"/>
              <a:t>Ziviani</a:t>
            </a:r>
            <a:r>
              <a:rPr lang="pt-BR" sz="2000" dirty="0" smtClean="0"/>
              <a:t>, </a:t>
            </a:r>
            <a:r>
              <a:rPr lang="pt-BR" sz="2000" dirty="0" err="1" smtClean="0"/>
              <a:t>Nivio</a:t>
            </a:r>
            <a:r>
              <a:rPr lang="pt-BR" sz="2000" dirty="0" smtClean="0"/>
              <a:t>. Projeto de Algoritmos. Editora Nova Fronteira, 2004.</a:t>
            </a:r>
          </a:p>
          <a:p>
            <a:r>
              <a:rPr lang="es-ES_tradnl" sz="2000" dirty="0" smtClean="0"/>
              <a:t> </a:t>
            </a:r>
            <a:endParaRPr lang="pt-BR" sz="2000" dirty="0" smtClean="0"/>
          </a:p>
          <a:p>
            <a:r>
              <a:rPr lang="pt-BR" sz="2000" b="1" dirty="0" smtClean="0"/>
              <a:t>COMPLEMENTAR</a:t>
            </a:r>
            <a:endParaRPr lang="pt-BR" sz="2000" dirty="0" smtClean="0"/>
          </a:p>
          <a:p>
            <a:pPr lvl="0"/>
            <a:r>
              <a:rPr lang="pt-BR" sz="2000" dirty="0" err="1" smtClean="0"/>
              <a:t>Sebesta</a:t>
            </a:r>
            <a:r>
              <a:rPr lang="pt-BR" sz="2000" dirty="0" smtClean="0"/>
              <a:t>, Robert W. Conceitos de Linguagens de Programação. </a:t>
            </a:r>
            <a:r>
              <a:rPr lang="es-ES_tradnl" sz="2000" dirty="0" err="1" smtClean="0"/>
              <a:t>Bookman</a:t>
            </a:r>
            <a:r>
              <a:rPr lang="es-ES_tradnl" sz="2000" dirty="0" smtClean="0"/>
              <a:t>, 2001. </a:t>
            </a:r>
            <a:endParaRPr lang="pt-BR" sz="2000" dirty="0" smtClean="0"/>
          </a:p>
          <a:p>
            <a:pPr lvl="0"/>
            <a:r>
              <a:rPr lang="pt-BR" sz="2000" dirty="0" smtClean="0"/>
              <a:t>Van </a:t>
            </a:r>
            <a:r>
              <a:rPr lang="pt-BR" sz="2000" dirty="0" err="1" smtClean="0"/>
              <a:t>Rossum</a:t>
            </a:r>
            <a:r>
              <a:rPr lang="pt-BR" sz="2000" dirty="0" smtClean="0"/>
              <a:t>, Guido. Tutorial de </a:t>
            </a:r>
            <a:r>
              <a:rPr lang="pt-BR" sz="2000" dirty="0" err="1" smtClean="0"/>
              <a:t>Python</a:t>
            </a:r>
            <a:r>
              <a:rPr lang="pt-BR" sz="2000" dirty="0" smtClean="0"/>
              <a:t>. Disponível gratuitamente em http://python.org/, 2004. </a:t>
            </a:r>
          </a:p>
          <a:p>
            <a:pPr lvl="0"/>
            <a:r>
              <a:rPr lang="en-US" sz="2000" dirty="0" smtClean="0"/>
              <a:t>Nieto, T. R. Internet &amp; World Wide Web. </a:t>
            </a:r>
            <a:r>
              <a:rPr lang="es-ES_tradnl" sz="2000" dirty="0" smtClean="0"/>
              <a:t>Como Programar. </a:t>
            </a:r>
            <a:r>
              <a:rPr lang="es-ES_tradnl" sz="2000" dirty="0" err="1" smtClean="0"/>
              <a:t>Bookman</a:t>
            </a:r>
            <a:r>
              <a:rPr lang="es-ES_tradnl" sz="2000" dirty="0" smtClean="0"/>
              <a:t>, 2003. </a:t>
            </a:r>
            <a:endParaRPr lang="pt-BR" sz="2000" dirty="0" smtClean="0"/>
          </a:p>
          <a:p>
            <a:r>
              <a:rPr lang="da-DK" sz="2000" dirty="0" smtClean="0"/>
              <a:t>Deitel, Harvey M. et. al. </a:t>
            </a:r>
            <a:r>
              <a:rPr lang="es-ES_tradnl" sz="2000" dirty="0" smtClean="0"/>
              <a:t>XML Como Programar. </a:t>
            </a:r>
            <a:r>
              <a:rPr lang="es-ES_tradnl" sz="2000" dirty="0" err="1" smtClean="0"/>
              <a:t>Bookman</a:t>
            </a:r>
            <a:r>
              <a:rPr lang="es-ES_tradnl" sz="2000" dirty="0" smtClean="0"/>
              <a:t>, 2003.</a:t>
            </a:r>
            <a:endParaRPr lang="pt-BR" sz="2000" dirty="0" smtClean="0"/>
          </a:p>
          <a:p>
            <a:pPr lvl="0"/>
            <a:r>
              <a:rPr lang="pt-BR" sz="2000" dirty="0" smtClean="0"/>
              <a:t>Notas de aulas da disciplina.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Página da Disciplina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01000" cy="4267200"/>
          </a:xfrm>
        </p:spPr>
        <p:txBody>
          <a:bodyPr/>
          <a:lstStyle/>
          <a:p>
            <a:pPr eaLnBrk="1" hangingPunct="1"/>
            <a:r>
              <a:rPr lang="pt-BR" sz="2800" i="1" smtClean="0"/>
              <a:t>http://sites.google.com/site/marceloiury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514600" y="4038600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33400" y="2362200"/>
            <a:ext cx="24003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257800" y="2209800"/>
            <a:ext cx="3581400" cy="228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da Computação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0763" cy="1143000"/>
          </a:xfrm>
        </p:spPr>
        <p:txBody>
          <a:bodyPr/>
          <a:lstStyle/>
          <a:p>
            <a:r>
              <a:rPr lang="en-US" smtClean="0"/>
              <a:t>Gerações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6248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Antes de 1943: Geração “zero” (baseado em engrenagens)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1943-1959 Primeira Geração</a:t>
            </a:r>
            <a:br>
              <a:rPr lang="en-US" sz="2400" smtClean="0"/>
            </a:br>
            <a:r>
              <a:rPr lang="en-US" sz="2400" smtClean="0"/>
              <a:t>	Computadores à Válvulas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1959-1964 Segunda Geração</a:t>
            </a:r>
            <a:br>
              <a:rPr lang="en-US" sz="2400" smtClean="0"/>
            </a:br>
            <a:r>
              <a:rPr lang="en-US" sz="2400" smtClean="0"/>
              <a:t>	Transístores e Circuitos Impressos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1964-1972 Terceira Geração</a:t>
            </a:r>
            <a:br>
              <a:rPr lang="en-US" sz="2400" smtClean="0"/>
            </a:br>
            <a:r>
              <a:rPr lang="en-US" sz="2400" smtClean="0"/>
              <a:t>	Circuitos Integrados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1972- ?	Quarta Geração</a:t>
            </a:r>
            <a:br>
              <a:rPr lang="en-US" sz="2400" smtClean="0"/>
            </a:br>
            <a:r>
              <a:rPr lang="en-US" sz="2400" smtClean="0"/>
              <a:t>	LSI (500 partes), VLSI (10000)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Alguns dizem que</a:t>
            </a:r>
            <a:br>
              <a:rPr lang="en-US" sz="2400" smtClean="0"/>
            </a:br>
            <a:r>
              <a:rPr lang="en-US" sz="2400" smtClean="0"/>
              <a:t>paralelismo e VLSI </a:t>
            </a:r>
            <a:br>
              <a:rPr lang="en-US" sz="2400" smtClean="0"/>
            </a:br>
            <a:r>
              <a:rPr lang="en-US" sz="2400" smtClean="0"/>
              <a:t>são a quinta geração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75" y="1643063"/>
            <a:ext cx="23812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29375" y="3714750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8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362450" y="5954713"/>
            <a:ext cx="4781550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500563" y="23495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5724525" y="3573463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4716463" y="4076700"/>
            <a:ext cx="1800225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057400" y="638175"/>
            <a:ext cx="4840288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539750" y="2917825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1a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Geração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7010400" y="4419600"/>
            <a:ext cx="145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2a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Geração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7086600" y="5867400"/>
            <a:ext cx="145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3a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Geração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 flipH="1">
            <a:off x="4800600" y="6096000"/>
            <a:ext cx="23622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 flipH="1">
            <a:off x="6629400" y="4953000"/>
            <a:ext cx="1524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838200" y="3352800"/>
            <a:ext cx="1371600" cy="609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839200" cy="762000"/>
          </a:xfrm>
        </p:spPr>
        <p:txBody>
          <a:bodyPr/>
          <a:lstStyle/>
          <a:p>
            <a:r>
              <a:rPr lang="en-US" smtClean="0"/>
              <a:t>Próximo Passo: A Revolução do Computador Pessoal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362200"/>
            <a:ext cx="8915400" cy="4419600"/>
          </a:xfrm>
        </p:spPr>
        <p:txBody>
          <a:bodyPr/>
          <a:lstStyle/>
          <a:p>
            <a:r>
              <a:rPr lang="en-US" smtClean="0"/>
              <a:t>1953 – 100 computadores no mundo todo</a:t>
            </a:r>
          </a:p>
          <a:p>
            <a:r>
              <a:rPr lang="en-US" smtClean="0"/>
              <a:t>1976 –dezenas de milhares de microcomputadores (Altair, Apple, etc.)</a:t>
            </a:r>
          </a:p>
          <a:p>
            <a:r>
              <a:rPr lang="en-US" smtClean="0"/>
              <a:t>Hoje – Só podemos adivinhar – dezenas de milhões, talvez centenas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13" descr="Moore's Law for Intel CPUs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66800" y="1219200"/>
            <a:ext cx="7392988" cy="53165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Década do Windows 1990-2000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500188"/>
            <a:ext cx="7993063" cy="4105275"/>
          </a:xfrm>
        </p:spPr>
        <p:txBody>
          <a:bodyPr/>
          <a:lstStyle/>
          <a:p>
            <a:r>
              <a:rPr lang="en-US" sz="1800" smtClean="0"/>
              <a:t>1990 Microsoft Windows 3.0</a:t>
            </a:r>
          </a:p>
          <a:p>
            <a:r>
              <a:rPr lang="en-US" sz="1800" smtClean="0"/>
              <a:t>1992 Intel i486DX2 - 25/50 MHz (external/internal), Windows 3.1, IBM ThinkPad 700C laptop </a:t>
            </a:r>
          </a:p>
          <a:p>
            <a:r>
              <a:rPr lang="en-US" sz="1800" smtClean="0"/>
              <a:t>1993 IBM OS/2 2.1, Windows NT 3.1, IBM RS/6000 PowerPC (66 MHz), Pentium 60Mhz</a:t>
            </a:r>
          </a:p>
          <a:p>
            <a:r>
              <a:rPr lang="en-US" sz="1800" smtClean="0"/>
              <a:t>1994 Apple Power Macintosh 6100 (60 MHz PowerPC), DEC Alpha AXP (300 MHz) , </a:t>
            </a:r>
          </a:p>
          <a:p>
            <a:r>
              <a:rPr lang="en-US" sz="1800" smtClean="0"/>
              <a:t>Iomega Zip drive (até 100 MB)</a:t>
            </a:r>
          </a:p>
          <a:p>
            <a:r>
              <a:rPr lang="en-US" sz="1800" smtClean="0"/>
              <a:t>1995 Windows 95, Pentium Pro (200 MHz), Windows NT 4.0, Windows CE </a:t>
            </a:r>
          </a:p>
          <a:p>
            <a:r>
              <a:rPr lang="en-US" sz="1800" smtClean="0"/>
              <a:t>1996 CD-RW</a:t>
            </a:r>
          </a:p>
          <a:p>
            <a:r>
              <a:rPr lang="en-US" sz="1800" smtClean="0"/>
              <a:t>1997 AMD K6 (233MHz) </a:t>
            </a:r>
          </a:p>
          <a:p>
            <a:r>
              <a:rPr lang="en-US" sz="1800" smtClean="0"/>
              <a:t>1998 400 MHz Pentium II processor, iMac 233 MHz PowerPC G3, Windows 98. </a:t>
            </a:r>
          </a:p>
          <a:p>
            <a:r>
              <a:rPr lang="en-US" sz="1800" smtClean="0"/>
              <a:t>1999 Pentium III 1 Ghz, Apple PowerBook G3/333,Windows 2000 </a:t>
            </a:r>
          </a:p>
          <a:p>
            <a:r>
              <a:rPr lang="en-US" sz="1800" smtClean="0"/>
              <a:t>2000 PowerMac G4 Cube (450 MHz PowerPC G4)</a:t>
            </a:r>
          </a:p>
          <a:p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2000-…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Intel Pentium IV 3.4 Ghz HyperThreading 800Mhz</a:t>
            </a:r>
          </a:p>
          <a:p>
            <a:r>
              <a:rPr lang="en-US" smtClean="0"/>
              <a:t>Intel Pentium M (Centrino) 1.7 Ghz (Medição em Ghz não é mais significante, 1.7Ghz é equivalente a um Pentium 4 Mobile 2.5 Ghz)</a:t>
            </a:r>
          </a:p>
          <a:p>
            <a:r>
              <a:rPr lang="en-US" smtClean="0"/>
              <a:t>AMD Athlon 64 FX</a:t>
            </a:r>
          </a:p>
          <a:p>
            <a:r>
              <a:rPr lang="en-US" smtClean="0"/>
              <a:t>Etc….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Quem sou?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Marcelo Iury de Sousa Oliveira</a:t>
            </a:r>
          </a:p>
          <a:p>
            <a:r>
              <a:rPr lang="pt-BR" smtClean="0"/>
              <a:t>Fortalezense</a:t>
            </a:r>
          </a:p>
          <a:p>
            <a:r>
              <a:rPr lang="pt-BR" smtClean="0"/>
              <a:t>Casado, sem filhos e dois gatos</a:t>
            </a:r>
          </a:p>
          <a:p>
            <a:r>
              <a:rPr lang="pt-BR" smtClean="0"/>
              <a:t>Graduação na Universidade Estadual do Ceará</a:t>
            </a:r>
          </a:p>
          <a:p>
            <a:r>
              <a:rPr lang="pt-BR" smtClean="0"/>
              <a:t>Mestrado na Universidade Federal de Campina Grande</a:t>
            </a:r>
          </a:p>
          <a:p>
            <a:r>
              <a:rPr lang="pt-BR" smtClean="0"/>
              <a:t>Áreas de atuação: redes, sistemas distribuídos e engenharia de software</a:t>
            </a:r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Programação de Computadores</a:t>
            </a:r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programar computadores atuais?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Linguagens de programação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Programação de Computadores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773238"/>
            <a:ext cx="5616575" cy="4105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O que é língua?</a:t>
            </a:r>
          </a:p>
          <a:p>
            <a:pPr>
              <a:lnSpc>
                <a:spcPct val="80000"/>
              </a:lnSpc>
            </a:pPr>
            <a:endParaRPr lang="pt-BR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smtClean="0"/>
              <a:t> 	“O conjunto das palavras e expressões usadas por um povo, por uma nação, e o conjunto de regras da sua gramática.”, “Sistema de signos que permitem a comunicação entre os membros de uma comunidade.”</a:t>
            </a:r>
          </a:p>
          <a:p>
            <a:pPr>
              <a:lnSpc>
                <a:spcPct val="80000"/>
              </a:lnSpc>
            </a:pPr>
            <a:endParaRPr lang="pt-BR" sz="2000" smtClean="0"/>
          </a:p>
          <a:p>
            <a:pPr>
              <a:lnSpc>
                <a:spcPct val="80000"/>
              </a:lnSpc>
            </a:pPr>
            <a:r>
              <a:rPr lang="pt-BR" sz="2000" smtClean="0"/>
              <a:t>O que é Linguagem: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smtClean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smtClean="0"/>
              <a:t>	“O uso da palavra articulada ou escrita como meio de expressão e de comunicação entre pessoas.”</a:t>
            </a:r>
          </a:p>
        </p:txBody>
      </p:sp>
      <p:pic>
        <p:nvPicPr>
          <p:cNvPr id="51212" name="Picture 12" descr="aureli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/>
          <a:srcRect/>
          <a:stretch>
            <a:fillRect/>
          </a:stretch>
        </p:blipFill>
        <p:spPr>
          <a:xfrm>
            <a:off x="6659563" y="1268413"/>
            <a:ext cx="2484437" cy="3311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Programação de Computadores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773238"/>
            <a:ext cx="7129462" cy="1079500"/>
          </a:xfrm>
        </p:spPr>
        <p:txBody>
          <a:bodyPr/>
          <a:lstStyle/>
          <a:p>
            <a:r>
              <a:rPr lang="pt-BR" sz="2800" smtClean="0"/>
              <a:t>Qual a linguagem que o computador entende? </a:t>
            </a:r>
          </a:p>
        </p:txBody>
      </p:sp>
      <p:pic>
        <p:nvPicPr>
          <p:cNvPr id="55301" name="Picture 5" descr="binario_black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/>
          <a:srcRect/>
          <a:stretch>
            <a:fillRect/>
          </a:stretch>
        </p:blipFill>
        <p:spPr>
          <a:xfrm>
            <a:off x="1187450" y="3500438"/>
            <a:ext cx="2627313" cy="1976437"/>
          </a:xfrm>
        </p:spPr>
      </p:pic>
      <p:pic>
        <p:nvPicPr>
          <p:cNvPr id="55304" name="Picture 8" descr="sinal_digital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5148263" y="3500438"/>
            <a:ext cx="3429000" cy="1968500"/>
          </a:xfrm>
        </p:spPr>
      </p:pic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51275" y="45815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1166813" y="5942013"/>
            <a:ext cx="5200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800"/>
              <a:t>Será que fácil programar um computador assim?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0763" cy="1143000"/>
          </a:xfrm>
        </p:spPr>
        <p:txBody>
          <a:bodyPr/>
          <a:lstStyle/>
          <a:p>
            <a:r>
              <a:rPr lang="pt-BR" smtClean="0"/>
              <a:t>Programação de Computadores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400" smtClean="0"/>
              <a:t>Linguagens de alto nível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Próximo a linguagem humana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Conjunto de símbolos reduzidos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Possui uma gramática própria</a:t>
            </a:r>
          </a:p>
          <a:p>
            <a:pPr>
              <a:lnSpc>
                <a:spcPct val="80000"/>
              </a:lnSpc>
            </a:pPr>
            <a:r>
              <a:rPr lang="pt-BR" sz="2400" smtClean="0"/>
              <a:t>Exemplo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Java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C#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Pascal</a:t>
            </a:r>
          </a:p>
          <a:p>
            <a:pPr>
              <a:lnSpc>
                <a:spcPct val="80000"/>
              </a:lnSpc>
            </a:pPr>
            <a:r>
              <a:rPr lang="pt-BR" sz="2400" smtClean="0"/>
              <a:t>Computador entende linguagem de alto nível?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Não. Solução?</a:t>
            </a:r>
          </a:p>
          <a:p>
            <a:pPr lvl="2">
              <a:lnSpc>
                <a:spcPct val="80000"/>
              </a:lnSpc>
            </a:pPr>
            <a:r>
              <a:rPr lang="pt-BR" sz="1800" smtClean="0"/>
              <a:t>Interpretador</a:t>
            </a:r>
          </a:p>
          <a:p>
            <a:pPr lvl="2">
              <a:lnSpc>
                <a:spcPct val="80000"/>
              </a:lnSpc>
            </a:pPr>
            <a:r>
              <a:rPr lang="pt-BR" sz="1800" smtClean="0"/>
              <a:t>Compilador</a:t>
            </a:r>
          </a:p>
          <a:p>
            <a:pPr lvl="1">
              <a:lnSpc>
                <a:spcPct val="80000"/>
              </a:lnSpc>
            </a:pPr>
            <a:endParaRPr lang="pt-BR" sz="2000" smtClean="0"/>
          </a:p>
          <a:p>
            <a:pPr>
              <a:lnSpc>
                <a:spcPct val="80000"/>
              </a:lnSpc>
            </a:pPr>
            <a:endParaRPr lang="pt-B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ítulo 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das linguagens de programação</a:t>
            </a:r>
            <a:endParaRPr lang="pt-BR" dirty="0"/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EC3E-D5C1-46D0-8643-275262E12E1C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6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(C) 2008 Gustavo Motta</a:t>
            </a:r>
            <a:endParaRPr lang="pt-BR"/>
          </a:p>
        </p:txBody>
      </p:sp>
      <p:sp>
        <p:nvSpPr>
          <p:cNvPr id="75878" name="Line 102"/>
          <p:cNvSpPr>
            <a:spLocks noChangeShapeType="1"/>
          </p:cNvSpPr>
          <p:nvPr/>
        </p:nvSpPr>
        <p:spPr bwMode="auto">
          <a:xfrm>
            <a:off x="2268538" y="3078163"/>
            <a:ext cx="501650" cy="75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879" name="Line 103"/>
          <p:cNvSpPr>
            <a:spLocks noChangeShapeType="1"/>
          </p:cNvSpPr>
          <p:nvPr/>
        </p:nvSpPr>
        <p:spPr bwMode="auto">
          <a:xfrm>
            <a:off x="1116013" y="2428875"/>
            <a:ext cx="7272337" cy="0"/>
          </a:xfrm>
          <a:prstGeom prst="line">
            <a:avLst/>
          </a:prstGeom>
          <a:noFill/>
          <a:ln w="9525" cap="rnd">
            <a:solidFill>
              <a:srgbClr val="FFFF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880" name="Line 104"/>
          <p:cNvSpPr>
            <a:spLocks noChangeShapeType="1"/>
          </p:cNvSpPr>
          <p:nvPr/>
        </p:nvSpPr>
        <p:spPr bwMode="auto">
          <a:xfrm>
            <a:off x="1116013" y="1636713"/>
            <a:ext cx="7272337" cy="0"/>
          </a:xfrm>
          <a:prstGeom prst="line">
            <a:avLst/>
          </a:prstGeom>
          <a:noFill/>
          <a:ln w="9525" cap="rnd">
            <a:solidFill>
              <a:srgbClr val="FFFF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881" name="Line 105"/>
          <p:cNvSpPr>
            <a:spLocks noChangeShapeType="1"/>
          </p:cNvSpPr>
          <p:nvPr/>
        </p:nvSpPr>
        <p:spPr bwMode="auto">
          <a:xfrm>
            <a:off x="1116013" y="3221038"/>
            <a:ext cx="7272337" cy="0"/>
          </a:xfrm>
          <a:prstGeom prst="line">
            <a:avLst/>
          </a:prstGeom>
          <a:noFill/>
          <a:ln w="9525" cap="rnd">
            <a:solidFill>
              <a:srgbClr val="FFFF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1116013" y="4013200"/>
            <a:ext cx="7272337" cy="792163"/>
            <a:chOff x="703" y="2568"/>
            <a:chExt cx="4581" cy="499"/>
          </a:xfrm>
        </p:grpSpPr>
        <p:sp>
          <p:nvSpPr>
            <p:cNvPr id="75882" name="Line 106"/>
            <p:cNvSpPr>
              <a:spLocks noChangeShapeType="1"/>
            </p:cNvSpPr>
            <p:nvPr/>
          </p:nvSpPr>
          <p:spPr bwMode="auto">
            <a:xfrm>
              <a:off x="703" y="2568"/>
              <a:ext cx="4581" cy="0"/>
            </a:xfrm>
            <a:prstGeom prst="line">
              <a:avLst/>
            </a:prstGeom>
            <a:noFill/>
            <a:ln w="9525" cap="rnd">
              <a:solidFill>
                <a:srgbClr val="FFFF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75883" name="Line 107"/>
            <p:cNvSpPr>
              <a:spLocks noChangeShapeType="1"/>
            </p:cNvSpPr>
            <p:nvPr/>
          </p:nvSpPr>
          <p:spPr bwMode="auto">
            <a:xfrm>
              <a:off x="703" y="3067"/>
              <a:ext cx="4581" cy="0"/>
            </a:xfrm>
            <a:prstGeom prst="line">
              <a:avLst/>
            </a:prstGeom>
            <a:noFill/>
            <a:ln w="9525" cap="rnd">
              <a:solidFill>
                <a:srgbClr val="FFFF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5884" name="AutoShape 108"/>
          <p:cNvSpPr>
            <a:spLocks noChangeArrowheads="1"/>
          </p:cNvSpPr>
          <p:nvPr/>
        </p:nvSpPr>
        <p:spPr bwMode="auto">
          <a:xfrm>
            <a:off x="1331913" y="2716213"/>
            <a:ext cx="1008062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885" name="Text Box 109"/>
          <p:cNvSpPr txBox="1">
            <a:spLocks noChangeArrowheads="1"/>
          </p:cNvSpPr>
          <p:nvPr/>
        </p:nvSpPr>
        <p:spPr bwMode="auto">
          <a:xfrm>
            <a:off x="1331913" y="2644775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Simula</a:t>
            </a:r>
          </a:p>
        </p:txBody>
      </p:sp>
      <p:sp>
        <p:nvSpPr>
          <p:cNvPr id="75886" name="AutoShape 110"/>
          <p:cNvSpPr>
            <a:spLocks noChangeArrowheads="1"/>
          </p:cNvSpPr>
          <p:nvPr/>
        </p:nvSpPr>
        <p:spPr bwMode="auto">
          <a:xfrm>
            <a:off x="4356100" y="1817688"/>
            <a:ext cx="1008063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887" name="Text Box 111"/>
          <p:cNvSpPr txBox="1">
            <a:spLocks noChangeArrowheads="1"/>
          </p:cNvSpPr>
          <p:nvPr/>
        </p:nvSpPr>
        <p:spPr bwMode="auto">
          <a:xfrm>
            <a:off x="4356100" y="1781175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Fortran</a:t>
            </a:r>
          </a:p>
        </p:txBody>
      </p:sp>
      <p:sp>
        <p:nvSpPr>
          <p:cNvPr id="75888" name="AutoShape 112"/>
          <p:cNvSpPr>
            <a:spLocks noChangeArrowheads="1"/>
          </p:cNvSpPr>
          <p:nvPr/>
        </p:nvSpPr>
        <p:spPr bwMode="auto">
          <a:xfrm>
            <a:off x="2555875" y="3041650"/>
            <a:ext cx="1008063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889" name="Text Box 113"/>
          <p:cNvSpPr txBox="1">
            <a:spLocks noChangeArrowheads="1"/>
          </p:cNvSpPr>
          <p:nvPr/>
        </p:nvSpPr>
        <p:spPr bwMode="auto">
          <a:xfrm>
            <a:off x="2555875" y="3005138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Pascal</a:t>
            </a:r>
          </a:p>
        </p:txBody>
      </p:sp>
      <p:sp>
        <p:nvSpPr>
          <p:cNvPr id="75890" name="AutoShape 114"/>
          <p:cNvSpPr>
            <a:spLocks noChangeArrowheads="1"/>
          </p:cNvSpPr>
          <p:nvPr/>
        </p:nvSpPr>
        <p:spPr bwMode="auto">
          <a:xfrm>
            <a:off x="6443663" y="1962150"/>
            <a:ext cx="719137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891" name="Text Box 115"/>
          <p:cNvSpPr txBox="1">
            <a:spLocks noChangeArrowheads="1"/>
          </p:cNvSpPr>
          <p:nvPr/>
        </p:nvSpPr>
        <p:spPr bwMode="auto">
          <a:xfrm>
            <a:off x="6443663" y="1925638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Lisp</a:t>
            </a:r>
          </a:p>
        </p:txBody>
      </p:sp>
      <p:sp>
        <p:nvSpPr>
          <p:cNvPr id="75892" name="AutoShape 116"/>
          <p:cNvSpPr>
            <a:spLocks noChangeArrowheads="1"/>
          </p:cNvSpPr>
          <p:nvPr/>
        </p:nvSpPr>
        <p:spPr bwMode="auto">
          <a:xfrm>
            <a:off x="5219700" y="2324100"/>
            <a:ext cx="863600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893" name="Text Box 117"/>
          <p:cNvSpPr txBox="1">
            <a:spLocks noChangeArrowheads="1"/>
          </p:cNvSpPr>
          <p:nvPr/>
        </p:nvSpPr>
        <p:spPr bwMode="auto">
          <a:xfrm>
            <a:off x="5219700" y="2286000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Cobol</a:t>
            </a:r>
          </a:p>
        </p:txBody>
      </p:sp>
      <p:sp>
        <p:nvSpPr>
          <p:cNvPr id="75894" name="AutoShape 118"/>
          <p:cNvSpPr>
            <a:spLocks noChangeArrowheads="1"/>
          </p:cNvSpPr>
          <p:nvPr/>
        </p:nvSpPr>
        <p:spPr bwMode="auto">
          <a:xfrm>
            <a:off x="5148263" y="3365500"/>
            <a:ext cx="431800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895" name="Text Box 119"/>
          <p:cNvSpPr txBox="1">
            <a:spLocks noChangeArrowheads="1"/>
          </p:cNvSpPr>
          <p:nvPr/>
        </p:nvSpPr>
        <p:spPr bwMode="auto">
          <a:xfrm>
            <a:off x="5148263" y="3365500"/>
            <a:ext cx="503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75896" name="AutoShape 120"/>
          <p:cNvSpPr>
            <a:spLocks noChangeArrowheads="1"/>
          </p:cNvSpPr>
          <p:nvPr/>
        </p:nvSpPr>
        <p:spPr bwMode="auto">
          <a:xfrm>
            <a:off x="6515100" y="3473450"/>
            <a:ext cx="576263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897" name="Text Box 121"/>
          <p:cNvSpPr txBox="1">
            <a:spLocks noChangeArrowheads="1"/>
          </p:cNvSpPr>
          <p:nvPr/>
        </p:nvSpPr>
        <p:spPr bwMode="auto">
          <a:xfrm>
            <a:off x="6516688" y="3436938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000">
                <a:latin typeface="Arial" charset="0"/>
                <a:cs typeface="Arial" charset="0"/>
              </a:rPr>
              <a:t>ML</a:t>
            </a:r>
          </a:p>
        </p:txBody>
      </p:sp>
      <p:sp>
        <p:nvSpPr>
          <p:cNvPr id="75898" name="AutoShape 122"/>
          <p:cNvSpPr>
            <a:spLocks noChangeArrowheads="1"/>
          </p:cNvSpPr>
          <p:nvPr/>
        </p:nvSpPr>
        <p:spPr bwMode="auto">
          <a:xfrm>
            <a:off x="7451725" y="3257550"/>
            <a:ext cx="1008063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899" name="Text Box 123"/>
          <p:cNvSpPr txBox="1">
            <a:spLocks noChangeArrowheads="1"/>
          </p:cNvSpPr>
          <p:nvPr/>
        </p:nvSpPr>
        <p:spPr bwMode="auto">
          <a:xfrm>
            <a:off x="7451725" y="3221038"/>
            <a:ext cx="935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000">
                <a:latin typeface="Arial" charset="0"/>
                <a:cs typeface="Arial" charset="0"/>
              </a:rPr>
              <a:t>Prolog</a:t>
            </a:r>
          </a:p>
        </p:txBody>
      </p:sp>
      <p:sp>
        <p:nvSpPr>
          <p:cNvPr id="75900" name="AutoShape 124"/>
          <p:cNvSpPr>
            <a:spLocks noChangeArrowheads="1"/>
          </p:cNvSpPr>
          <p:nvPr/>
        </p:nvSpPr>
        <p:spPr bwMode="auto">
          <a:xfrm>
            <a:off x="6227763" y="4194175"/>
            <a:ext cx="1225550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01" name="Text Box 125"/>
          <p:cNvSpPr txBox="1">
            <a:spLocks noChangeArrowheads="1"/>
          </p:cNvSpPr>
          <p:nvPr/>
        </p:nvSpPr>
        <p:spPr bwMode="auto">
          <a:xfrm>
            <a:off x="6300788" y="4157663"/>
            <a:ext cx="122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Miranda</a:t>
            </a:r>
          </a:p>
        </p:txBody>
      </p:sp>
      <p:sp>
        <p:nvSpPr>
          <p:cNvPr id="75902" name="AutoShape 126"/>
          <p:cNvSpPr>
            <a:spLocks noChangeArrowheads="1"/>
          </p:cNvSpPr>
          <p:nvPr/>
        </p:nvSpPr>
        <p:spPr bwMode="auto">
          <a:xfrm>
            <a:off x="1116013" y="3330575"/>
            <a:ext cx="12255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03" name="Text Box 127"/>
          <p:cNvSpPr txBox="1">
            <a:spLocks noChangeArrowheads="1"/>
          </p:cNvSpPr>
          <p:nvPr/>
        </p:nvSpPr>
        <p:spPr bwMode="auto">
          <a:xfrm>
            <a:off x="1116013" y="3294063"/>
            <a:ext cx="122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Smalltalk</a:t>
            </a:r>
          </a:p>
        </p:txBody>
      </p:sp>
      <p:sp>
        <p:nvSpPr>
          <p:cNvPr id="75904" name="AutoShape 128"/>
          <p:cNvSpPr>
            <a:spLocks noChangeArrowheads="1"/>
          </p:cNvSpPr>
          <p:nvPr/>
        </p:nvSpPr>
        <p:spPr bwMode="auto">
          <a:xfrm>
            <a:off x="2627313" y="3833813"/>
            <a:ext cx="719137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05" name="Text Box 129"/>
          <p:cNvSpPr txBox="1">
            <a:spLocks noChangeArrowheads="1"/>
          </p:cNvSpPr>
          <p:nvPr/>
        </p:nvSpPr>
        <p:spPr bwMode="auto">
          <a:xfrm>
            <a:off x="2627313" y="3797300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 Ada</a:t>
            </a:r>
          </a:p>
        </p:txBody>
      </p:sp>
      <p:sp>
        <p:nvSpPr>
          <p:cNvPr id="75906" name="AutoShape 130"/>
          <p:cNvSpPr>
            <a:spLocks noChangeArrowheads="1"/>
          </p:cNvSpPr>
          <p:nvPr/>
        </p:nvSpPr>
        <p:spPr bwMode="auto">
          <a:xfrm>
            <a:off x="3638550" y="2860675"/>
            <a:ext cx="1004888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07" name="Text Box 131"/>
          <p:cNvSpPr txBox="1">
            <a:spLocks noChangeArrowheads="1"/>
          </p:cNvSpPr>
          <p:nvPr/>
        </p:nvSpPr>
        <p:spPr bwMode="auto">
          <a:xfrm>
            <a:off x="3563938" y="2789238"/>
            <a:ext cx="122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Algol-68</a:t>
            </a:r>
          </a:p>
        </p:txBody>
      </p:sp>
      <p:sp>
        <p:nvSpPr>
          <p:cNvPr id="75908" name="AutoShape 132"/>
          <p:cNvSpPr>
            <a:spLocks noChangeArrowheads="1"/>
          </p:cNvSpPr>
          <p:nvPr/>
        </p:nvSpPr>
        <p:spPr bwMode="auto">
          <a:xfrm>
            <a:off x="3563938" y="2249488"/>
            <a:ext cx="1081087" cy="3222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09" name="Text Box 133"/>
          <p:cNvSpPr txBox="1">
            <a:spLocks noChangeArrowheads="1"/>
          </p:cNvSpPr>
          <p:nvPr/>
        </p:nvSpPr>
        <p:spPr bwMode="auto">
          <a:xfrm>
            <a:off x="3563938" y="2212975"/>
            <a:ext cx="122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Algol-60</a:t>
            </a:r>
          </a:p>
        </p:txBody>
      </p:sp>
      <p:sp>
        <p:nvSpPr>
          <p:cNvPr id="75910" name="AutoShape 134"/>
          <p:cNvSpPr>
            <a:spLocks noChangeArrowheads="1"/>
          </p:cNvSpPr>
          <p:nvPr/>
        </p:nvSpPr>
        <p:spPr bwMode="auto">
          <a:xfrm>
            <a:off x="5219700" y="2789238"/>
            <a:ext cx="647700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11" name="Text Box 135"/>
          <p:cNvSpPr txBox="1">
            <a:spLocks noChangeArrowheads="1"/>
          </p:cNvSpPr>
          <p:nvPr/>
        </p:nvSpPr>
        <p:spPr bwMode="auto">
          <a:xfrm>
            <a:off x="5219700" y="2789238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PL/1</a:t>
            </a:r>
          </a:p>
        </p:txBody>
      </p:sp>
      <p:sp>
        <p:nvSpPr>
          <p:cNvPr id="75912" name="Line 136"/>
          <p:cNvSpPr>
            <a:spLocks noChangeShapeType="1"/>
          </p:cNvSpPr>
          <p:nvPr/>
        </p:nvSpPr>
        <p:spPr bwMode="auto">
          <a:xfrm flipH="1">
            <a:off x="4067175" y="2070100"/>
            <a:ext cx="2889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13" name="Line 137"/>
          <p:cNvSpPr>
            <a:spLocks noChangeShapeType="1"/>
          </p:cNvSpPr>
          <p:nvPr/>
        </p:nvSpPr>
        <p:spPr bwMode="auto">
          <a:xfrm flipH="1">
            <a:off x="5580063" y="2686050"/>
            <a:ext cx="71437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14" name="Line 138"/>
          <p:cNvSpPr>
            <a:spLocks noChangeShapeType="1"/>
          </p:cNvSpPr>
          <p:nvPr/>
        </p:nvSpPr>
        <p:spPr bwMode="auto">
          <a:xfrm>
            <a:off x="4787900" y="2141538"/>
            <a:ext cx="4318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15" name="Line 139"/>
          <p:cNvSpPr>
            <a:spLocks noChangeShapeType="1"/>
          </p:cNvSpPr>
          <p:nvPr/>
        </p:nvSpPr>
        <p:spPr bwMode="auto">
          <a:xfrm>
            <a:off x="4105275" y="2587625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16" name="Line 140"/>
          <p:cNvSpPr>
            <a:spLocks noChangeShapeType="1"/>
          </p:cNvSpPr>
          <p:nvPr/>
        </p:nvSpPr>
        <p:spPr bwMode="auto">
          <a:xfrm flipH="1">
            <a:off x="2051050" y="2357438"/>
            <a:ext cx="15128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17" name="Line 141"/>
          <p:cNvSpPr>
            <a:spLocks noChangeShapeType="1"/>
          </p:cNvSpPr>
          <p:nvPr/>
        </p:nvSpPr>
        <p:spPr bwMode="auto">
          <a:xfrm flipH="1">
            <a:off x="3032125" y="2573338"/>
            <a:ext cx="676275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18" name="Line 142"/>
          <p:cNvSpPr>
            <a:spLocks noChangeShapeType="1"/>
          </p:cNvSpPr>
          <p:nvPr/>
        </p:nvSpPr>
        <p:spPr bwMode="auto">
          <a:xfrm>
            <a:off x="2987675" y="3436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19" name="Line 143"/>
          <p:cNvSpPr>
            <a:spLocks noChangeShapeType="1"/>
          </p:cNvSpPr>
          <p:nvPr/>
        </p:nvSpPr>
        <p:spPr bwMode="auto">
          <a:xfrm>
            <a:off x="1763713" y="3078163"/>
            <a:ext cx="0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20" name="Line 144"/>
          <p:cNvSpPr>
            <a:spLocks noChangeShapeType="1"/>
          </p:cNvSpPr>
          <p:nvPr/>
        </p:nvSpPr>
        <p:spPr bwMode="auto">
          <a:xfrm>
            <a:off x="6804025" y="2286000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21" name="Line 145"/>
          <p:cNvSpPr>
            <a:spLocks noChangeShapeType="1"/>
          </p:cNvSpPr>
          <p:nvPr/>
        </p:nvSpPr>
        <p:spPr bwMode="auto">
          <a:xfrm>
            <a:off x="6804025" y="38322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22" name="Line 146"/>
          <p:cNvSpPr>
            <a:spLocks noChangeShapeType="1"/>
          </p:cNvSpPr>
          <p:nvPr/>
        </p:nvSpPr>
        <p:spPr bwMode="auto">
          <a:xfrm>
            <a:off x="4643438" y="2428875"/>
            <a:ext cx="64928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23" name="Text Box 147"/>
          <p:cNvSpPr txBox="1">
            <a:spLocks noChangeArrowheads="1"/>
          </p:cNvSpPr>
          <p:nvPr/>
        </p:nvSpPr>
        <p:spPr bwMode="auto">
          <a:xfrm>
            <a:off x="1055688" y="5775325"/>
            <a:ext cx="1270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1600" b="1" i="1">
                <a:latin typeface="Times New Roman" pitchFamily="18" charset="0"/>
                <a:cs typeface="Arial" charset="0"/>
              </a:rPr>
              <a:t>Linguagens</a:t>
            </a:r>
            <a:br>
              <a:rPr lang="pt-BR" sz="1600" b="1" i="1">
                <a:latin typeface="Times New Roman" pitchFamily="18" charset="0"/>
                <a:cs typeface="Arial" charset="0"/>
              </a:rPr>
            </a:br>
            <a:r>
              <a:rPr lang="pt-BR" sz="1600" b="1" i="1">
                <a:latin typeface="Times New Roman" pitchFamily="18" charset="0"/>
                <a:cs typeface="Arial" charset="0"/>
              </a:rPr>
              <a:t>orientadas a </a:t>
            </a:r>
          </a:p>
          <a:p>
            <a:pPr algn="ctr"/>
            <a:r>
              <a:rPr lang="pt-BR" sz="1600" b="1" i="1">
                <a:latin typeface="Times New Roman" pitchFamily="18" charset="0"/>
                <a:cs typeface="Arial" charset="0"/>
              </a:rPr>
              <a:t>objetos</a:t>
            </a:r>
          </a:p>
        </p:txBody>
      </p:sp>
      <p:sp>
        <p:nvSpPr>
          <p:cNvPr id="75924" name="Text Box 148"/>
          <p:cNvSpPr txBox="1">
            <a:spLocks noChangeArrowheads="1"/>
          </p:cNvSpPr>
          <p:nvPr/>
        </p:nvSpPr>
        <p:spPr bwMode="auto">
          <a:xfrm>
            <a:off x="3021013" y="5803900"/>
            <a:ext cx="2506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1600" b="1" i="1">
                <a:latin typeface="Times New Roman" pitchFamily="18" charset="0"/>
                <a:cs typeface="Arial" charset="0"/>
              </a:rPr>
              <a:t>Linguagens concorrentes e </a:t>
            </a:r>
            <a:br>
              <a:rPr lang="pt-BR" sz="1600" b="1" i="1">
                <a:latin typeface="Times New Roman" pitchFamily="18" charset="0"/>
                <a:cs typeface="Arial" charset="0"/>
              </a:rPr>
            </a:br>
            <a:r>
              <a:rPr lang="pt-BR" sz="1600" b="1" i="1">
                <a:latin typeface="Times New Roman" pitchFamily="18" charset="0"/>
                <a:cs typeface="Arial" charset="0"/>
              </a:rPr>
              <a:t>imperativas</a:t>
            </a:r>
          </a:p>
        </p:txBody>
      </p:sp>
      <p:sp>
        <p:nvSpPr>
          <p:cNvPr id="75925" name="Text Box 149"/>
          <p:cNvSpPr txBox="1">
            <a:spLocks noChangeArrowheads="1"/>
          </p:cNvSpPr>
          <p:nvPr/>
        </p:nvSpPr>
        <p:spPr bwMode="auto">
          <a:xfrm>
            <a:off x="6307138" y="5783263"/>
            <a:ext cx="1177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1600" b="1" i="1">
                <a:latin typeface="Times New Roman" pitchFamily="18" charset="0"/>
                <a:cs typeface="Arial" charset="0"/>
              </a:rPr>
              <a:t>Linguagens</a:t>
            </a:r>
            <a:br>
              <a:rPr lang="pt-BR" sz="1600" b="1" i="1">
                <a:latin typeface="Times New Roman" pitchFamily="18" charset="0"/>
                <a:cs typeface="Arial" charset="0"/>
              </a:rPr>
            </a:br>
            <a:r>
              <a:rPr lang="pt-BR" sz="1600" b="1" i="1">
                <a:latin typeface="Times New Roman" pitchFamily="18" charset="0"/>
                <a:cs typeface="Arial" charset="0"/>
              </a:rPr>
              <a:t>funcionais</a:t>
            </a:r>
          </a:p>
        </p:txBody>
      </p:sp>
      <p:sp>
        <p:nvSpPr>
          <p:cNvPr id="75926" name="Text Box 150"/>
          <p:cNvSpPr txBox="1">
            <a:spLocks noChangeArrowheads="1"/>
          </p:cNvSpPr>
          <p:nvPr/>
        </p:nvSpPr>
        <p:spPr bwMode="auto">
          <a:xfrm>
            <a:off x="7386638" y="5803900"/>
            <a:ext cx="1177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1600" b="1" i="1">
                <a:latin typeface="Times New Roman" pitchFamily="18" charset="0"/>
                <a:cs typeface="Arial" charset="0"/>
              </a:rPr>
              <a:t>Linguagens</a:t>
            </a:r>
            <a:br>
              <a:rPr lang="pt-BR" sz="1600" b="1" i="1">
                <a:latin typeface="Times New Roman" pitchFamily="18" charset="0"/>
                <a:cs typeface="Arial" charset="0"/>
              </a:rPr>
            </a:br>
            <a:r>
              <a:rPr lang="pt-BR" sz="1600" b="1" i="1">
                <a:latin typeface="Times New Roman" pitchFamily="18" charset="0"/>
                <a:cs typeface="Arial" charset="0"/>
              </a:rPr>
              <a:t>lógicas</a:t>
            </a:r>
          </a:p>
        </p:txBody>
      </p:sp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116013" y="4800600"/>
            <a:ext cx="7272337" cy="792163"/>
            <a:chOff x="703" y="2568"/>
            <a:chExt cx="4581" cy="499"/>
          </a:xfrm>
        </p:grpSpPr>
        <p:sp>
          <p:nvSpPr>
            <p:cNvPr id="75929" name="Line 153"/>
            <p:cNvSpPr>
              <a:spLocks noChangeShapeType="1"/>
            </p:cNvSpPr>
            <p:nvPr/>
          </p:nvSpPr>
          <p:spPr bwMode="auto">
            <a:xfrm>
              <a:off x="703" y="2568"/>
              <a:ext cx="4581" cy="0"/>
            </a:xfrm>
            <a:prstGeom prst="line">
              <a:avLst/>
            </a:prstGeom>
            <a:noFill/>
            <a:ln w="9525" cap="rnd">
              <a:solidFill>
                <a:srgbClr val="FFFF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75930" name="Line 154"/>
            <p:cNvSpPr>
              <a:spLocks noChangeShapeType="1"/>
            </p:cNvSpPr>
            <p:nvPr/>
          </p:nvSpPr>
          <p:spPr bwMode="auto">
            <a:xfrm>
              <a:off x="703" y="3067"/>
              <a:ext cx="4581" cy="0"/>
            </a:xfrm>
            <a:prstGeom prst="line">
              <a:avLst/>
            </a:prstGeom>
            <a:noFill/>
            <a:ln w="9525" cap="rnd">
              <a:solidFill>
                <a:srgbClr val="FFFF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5931" name="Text Box 155"/>
          <p:cNvSpPr txBox="1">
            <a:spLocks noChangeArrowheads="1"/>
          </p:cNvSpPr>
          <p:nvPr/>
        </p:nvSpPr>
        <p:spPr bwMode="auto">
          <a:xfrm>
            <a:off x="2171700" y="4257675"/>
            <a:ext cx="728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C++</a:t>
            </a:r>
          </a:p>
        </p:txBody>
      </p:sp>
      <p:sp>
        <p:nvSpPr>
          <p:cNvPr id="75932" name="Text Box 156"/>
          <p:cNvSpPr txBox="1">
            <a:spLocks noChangeArrowheads="1"/>
          </p:cNvSpPr>
          <p:nvPr/>
        </p:nvSpPr>
        <p:spPr bwMode="auto">
          <a:xfrm>
            <a:off x="303213" y="1325563"/>
            <a:ext cx="793750" cy="448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GB" sz="2400" b="1" dirty="0">
                <a:latin typeface="Times New Roman" pitchFamily="18" charset="0"/>
                <a:cs typeface="Arial" charset="0"/>
              </a:rPr>
              <a:t>1950</a:t>
            </a:r>
          </a:p>
          <a:p>
            <a:pPr>
              <a:lnSpc>
                <a:spcPct val="110000"/>
              </a:lnSpc>
            </a:pPr>
            <a:endParaRPr lang="en-GB" sz="2400" b="1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GB" sz="2400" b="1" dirty="0">
                <a:latin typeface="Times New Roman" pitchFamily="18" charset="0"/>
                <a:cs typeface="Arial" charset="0"/>
              </a:rPr>
              <a:t>1960</a:t>
            </a:r>
          </a:p>
          <a:p>
            <a:pPr>
              <a:lnSpc>
                <a:spcPct val="110000"/>
              </a:lnSpc>
            </a:pPr>
            <a:endParaRPr lang="en-GB" sz="2400" b="1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GB" sz="2400" b="1" dirty="0">
                <a:latin typeface="Times New Roman" pitchFamily="18" charset="0"/>
                <a:cs typeface="Arial" charset="0"/>
              </a:rPr>
              <a:t>1970</a:t>
            </a:r>
          </a:p>
          <a:p>
            <a:pPr>
              <a:lnSpc>
                <a:spcPct val="110000"/>
              </a:lnSpc>
            </a:pPr>
            <a:endParaRPr lang="en-GB" sz="2400" b="1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GB" sz="2400" b="1" dirty="0">
                <a:latin typeface="Times New Roman" pitchFamily="18" charset="0"/>
                <a:cs typeface="Arial" charset="0"/>
              </a:rPr>
              <a:t>1980</a:t>
            </a:r>
          </a:p>
          <a:p>
            <a:pPr>
              <a:lnSpc>
                <a:spcPct val="110000"/>
              </a:lnSpc>
            </a:pPr>
            <a:endParaRPr lang="en-GB" sz="2400" b="1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GB" sz="2400" b="1" dirty="0">
                <a:latin typeface="Times New Roman" pitchFamily="18" charset="0"/>
                <a:cs typeface="Arial" charset="0"/>
              </a:rPr>
              <a:t>1990</a:t>
            </a:r>
          </a:p>
          <a:p>
            <a:endParaRPr lang="en-GB" sz="2400" b="1" dirty="0">
              <a:latin typeface="Times New Roman" pitchFamily="18" charset="0"/>
              <a:cs typeface="Arial" charset="0"/>
            </a:endParaRPr>
          </a:p>
          <a:p>
            <a:r>
              <a:rPr lang="en-GB" sz="2400" b="1" dirty="0">
                <a:latin typeface="Times New Roman" pitchFamily="18" charset="0"/>
                <a:cs typeface="Arial" charset="0"/>
              </a:rPr>
              <a:t>2000</a:t>
            </a:r>
          </a:p>
        </p:txBody>
      </p:sp>
      <p:sp>
        <p:nvSpPr>
          <p:cNvPr id="75933" name="AutoShape 157"/>
          <p:cNvSpPr>
            <a:spLocks noChangeArrowheads="1"/>
          </p:cNvSpPr>
          <p:nvPr/>
        </p:nvSpPr>
        <p:spPr bwMode="auto">
          <a:xfrm>
            <a:off x="2247900" y="4302125"/>
            <a:ext cx="573088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34" name="Line 158"/>
          <p:cNvSpPr>
            <a:spLocks noChangeShapeType="1"/>
          </p:cNvSpPr>
          <p:nvPr/>
        </p:nvSpPr>
        <p:spPr bwMode="auto">
          <a:xfrm>
            <a:off x="1716088" y="3703638"/>
            <a:ext cx="5175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35" name="Line 159"/>
          <p:cNvSpPr>
            <a:spLocks noChangeShapeType="1"/>
          </p:cNvSpPr>
          <p:nvPr/>
        </p:nvSpPr>
        <p:spPr bwMode="auto">
          <a:xfrm flipH="1">
            <a:off x="2809875" y="3729038"/>
            <a:ext cx="2319338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36" name="Text Box 160"/>
          <p:cNvSpPr txBox="1">
            <a:spLocks noChangeArrowheads="1"/>
          </p:cNvSpPr>
          <p:nvPr/>
        </p:nvSpPr>
        <p:spPr bwMode="auto">
          <a:xfrm>
            <a:off x="1368425" y="5016500"/>
            <a:ext cx="728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75937" name="AutoShape 161"/>
          <p:cNvSpPr>
            <a:spLocks noChangeArrowheads="1"/>
          </p:cNvSpPr>
          <p:nvPr/>
        </p:nvSpPr>
        <p:spPr bwMode="auto">
          <a:xfrm>
            <a:off x="1444625" y="5060950"/>
            <a:ext cx="573088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38" name="Line 162"/>
          <p:cNvSpPr>
            <a:spLocks noChangeShapeType="1"/>
          </p:cNvSpPr>
          <p:nvPr/>
        </p:nvSpPr>
        <p:spPr bwMode="auto">
          <a:xfrm flipH="1">
            <a:off x="1751013" y="4657725"/>
            <a:ext cx="75565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39" name="Text Box 163"/>
          <p:cNvSpPr txBox="1">
            <a:spLocks noChangeArrowheads="1"/>
          </p:cNvSpPr>
          <p:nvPr/>
        </p:nvSpPr>
        <p:spPr bwMode="auto">
          <a:xfrm>
            <a:off x="6188075" y="5008563"/>
            <a:ext cx="122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000">
                <a:latin typeface="Arial" charset="0"/>
                <a:cs typeface="Arial" charset="0"/>
              </a:rPr>
              <a:t>Haskell</a:t>
            </a:r>
          </a:p>
        </p:txBody>
      </p:sp>
      <p:sp>
        <p:nvSpPr>
          <p:cNvPr id="75941" name="AutoShape 165"/>
          <p:cNvSpPr>
            <a:spLocks noChangeArrowheads="1"/>
          </p:cNvSpPr>
          <p:nvPr/>
        </p:nvSpPr>
        <p:spPr bwMode="auto">
          <a:xfrm>
            <a:off x="6221413" y="5019675"/>
            <a:ext cx="1225550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42" name="Line 166"/>
          <p:cNvSpPr>
            <a:spLocks noChangeShapeType="1"/>
          </p:cNvSpPr>
          <p:nvPr/>
        </p:nvSpPr>
        <p:spPr bwMode="auto">
          <a:xfrm flipH="1">
            <a:off x="6773863" y="4581525"/>
            <a:ext cx="25400" cy="439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43" name="Text Box 167"/>
          <p:cNvSpPr txBox="1">
            <a:spLocks noChangeArrowheads="1"/>
          </p:cNvSpPr>
          <p:nvPr/>
        </p:nvSpPr>
        <p:spPr bwMode="auto">
          <a:xfrm>
            <a:off x="2903538" y="6426200"/>
            <a:ext cx="5056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000"/>
              <a:t>Fonte: adaptação da fig. 1.1 do livro </a:t>
            </a:r>
            <a:r>
              <a:rPr lang="en-US" sz="1000" i="1"/>
              <a:t>Programming Language Concepts and Paradigms</a:t>
            </a:r>
            <a:r>
              <a:rPr lang="en-US" sz="1000"/>
              <a:t> </a:t>
            </a:r>
            <a:br>
              <a:rPr lang="en-US" sz="1000"/>
            </a:br>
            <a:r>
              <a:rPr lang="pt-BR" sz="1000"/>
              <a:t>de David A. Watt. Prentice Hall, 1991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38200" y="2514600"/>
            <a:ext cx="28575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retangular 5"/>
          <p:cNvSpPr/>
          <p:nvPr/>
        </p:nvSpPr>
        <p:spPr bwMode="auto">
          <a:xfrm>
            <a:off x="3886200" y="1295400"/>
            <a:ext cx="4419600" cy="2362200"/>
          </a:xfrm>
          <a:prstGeom prst="wedgeRectCallout">
            <a:avLst>
              <a:gd name="adj1" fmla="val -74349"/>
              <a:gd name="adj2" fmla="val 361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Quer dizer que saber quais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são os instrumentos de uma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Banda, saber o que o são</a:t>
            </a:r>
            <a:r>
              <a:rPr kumimoji="0" lang="pt-B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Notas e saber como tocá-los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latin typeface="Arial" charset="0"/>
              </a:rPr>
              <a:t>A gente se torna um mega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latin typeface="Arial" charset="0"/>
              </a:rPr>
              <a:t>banda de rock?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38200" y="2514600"/>
            <a:ext cx="28575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retangular 5"/>
          <p:cNvSpPr/>
          <p:nvPr/>
        </p:nvSpPr>
        <p:spPr bwMode="auto">
          <a:xfrm>
            <a:off x="3886200" y="1295400"/>
            <a:ext cx="4419600" cy="2362200"/>
          </a:xfrm>
          <a:prstGeom prst="wedgeRectCallout">
            <a:avLst>
              <a:gd name="adj1" fmla="val -74349"/>
              <a:gd name="adj2" fmla="val 361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Quer dizer que saber quais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são os instrumentos de uma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Banda, saber o que o são</a:t>
            </a:r>
            <a:r>
              <a:rPr kumimoji="0" lang="pt-B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Notas e saber como tocá-los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latin typeface="Arial" charset="0"/>
              </a:rPr>
              <a:t>A gente se torna um mega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latin typeface="Arial" charset="0"/>
              </a:rPr>
              <a:t>banda de rock?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867400" y="2438400"/>
            <a:ext cx="28670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o explicativo retangular 6"/>
          <p:cNvSpPr/>
          <p:nvPr/>
        </p:nvSpPr>
        <p:spPr bwMode="auto">
          <a:xfrm>
            <a:off x="228600" y="1676400"/>
            <a:ext cx="5410200" cy="990600"/>
          </a:xfrm>
          <a:prstGeom prst="wedgeRectCallout">
            <a:avLst>
              <a:gd name="adj1" fmla="val 72030"/>
              <a:gd name="adj2" fmla="val 481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4800" b="1" dirty="0" smtClean="0">
                <a:latin typeface="Arial" charset="0"/>
              </a:rPr>
              <a:t>É claro que não!!!</a:t>
            </a:r>
            <a:endParaRPr kumimoji="0" lang="pt-BR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da Programação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Introdução a Lógica de Programação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O que é lógica?</a:t>
            </a:r>
          </a:p>
          <a:p>
            <a:endParaRPr lang="pt-BR" smtClean="0"/>
          </a:p>
          <a:p>
            <a:r>
              <a:rPr lang="pt-BR" smtClean="0"/>
              <a:t>“...relacionado a coerência e à racionalidade.”</a:t>
            </a:r>
          </a:p>
          <a:p>
            <a:endParaRPr lang="pt-BR" smtClean="0"/>
          </a:p>
          <a:p>
            <a:r>
              <a:rPr lang="pt-BR" smtClean="0"/>
              <a:t>“...associa lógica apenas a matemática...”</a:t>
            </a:r>
          </a:p>
          <a:p>
            <a:endParaRPr lang="pt-BR" smtClean="0"/>
          </a:p>
          <a:p>
            <a:r>
              <a:rPr lang="pt-BR" smtClean="0"/>
              <a:t>“...relação com demais ciências...”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Introdução a Lógica de Programação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BR" smtClean="0"/>
              <a:t>Todo mamífero é um animal.</a:t>
            </a:r>
          </a:p>
          <a:p>
            <a:pPr marL="533400" indent="-533400"/>
            <a:r>
              <a:rPr lang="pt-BR" smtClean="0"/>
              <a:t>Todo cavalo é um mamífero.</a:t>
            </a:r>
          </a:p>
          <a:p>
            <a:pPr marL="533400" indent="-533400"/>
            <a:r>
              <a:rPr lang="pt-BR" smtClean="0"/>
              <a:t>Portanto, todo cavalo é um animal.</a:t>
            </a:r>
          </a:p>
          <a:p>
            <a:pPr marL="533400" indent="-533400"/>
            <a:endParaRPr lang="pt-BR" smtClean="0"/>
          </a:p>
          <a:p>
            <a:pPr marL="533400" indent="-533400"/>
            <a:endParaRPr lang="pt-BR" smtClean="0"/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372225" y="1557338"/>
            <a:ext cx="2408238" cy="291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68313" y="4292600"/>
            <a:ext cx="431958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0"/>
              <a:t>Esse exemplo representa um argumento composto de duas premissas e uma conclusão; e está estabelecendo uma relação, que pode ser válida ou não.</a:t>
            </a:r>
          </a:p>
          <a:p>
            <a:pPr>
              <a:spcBef>
                <a:spcPct val="50000"/>
              </a:spcBef>
            </a:pPr>
            <a:r>
              <a:rPr lang="pt-BR" b="0"/>
              <a:t>Este é um dos objetivos da lógica, estudo de técnicas, deduções e análise.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vocês irão aprender a fazer nessa disciplina?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Introduzir conceitos referentes à ambientes e linguagens de programação e a algoritmos e estruturas de dados.</a:t>
            </a:r>
            <a:endParaRPr lang="pt-BR" sz="4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63809" y="3724870"/>
            <a:ext cx="86693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Aprender a Programar!!!</a:t>
            </a:r>
            <a:endParaRPr lang="pt-BR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endParaRPr lang="pt-BR" smtClean="0"/>
          </a:p>
          <a:p>
            <a:r>
              <a:rPr lang="pt-BR" sz="2400" smtClean="0"/>
              <a:t>LÓGICA DE PROGRAMAÇÃO: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Técnica de </a:t>
            </a:r>
            <a:r>
              <a:rPr lang="pt-BR" sz="2000" i="1" smtClean="0">
                <a:solidFill>
                  <a:srgbClr val="CC3300"/>
                </a:solidFill>
              </a:rPr>
              <a:t>encadear</a:t>
            </a:r>
            <a:r>
              <a:rPr lang="pt-BR" sz="2000" i="1" smtClean="0"/>
              <a:t> pensamentos</a:t>
            </a:r>
            <a:r>
              <a:rPr lang="pt-BR" sz="2000" smtClean="0"/>
              <a:t> para atingir determinado </a:t>
            </a:r>
            <a:r>
              <a:rPr lang="pt-BR" sz="2000" i="1" smtClean="0">
                <a:solidFill>
                  <a:srgbClr val="CC3300"/>
                </a:solidFill>
              </a:rPr>
              <a:t>objetivo</a:t>
            </a:r>
            <a:endParaRPr lang="pt-BR" sz="2000" smtClean="0">
              <a:solidFill>
                <a:srgbClr val="CC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smtClean="0"/>
              <a:t>Necessária para desenvolver programas e sistemas, pois permite definir a </a:t>
            </a:r>
            <a:r>
              <a:rPr lang="pt-BR" sz="2000" i="1" smtClean="0">
                <a:solidFill>
                  <a:srgbClr val="CC3300"/>
                </a:solidFill>
              </a:rPr>
              <a:t>seqüência lógica</a:t>
            </a:r>
            <a:r>
              <a:rPr lang="pt-BR" sz="2000" i="1" smtClean="0"/>
              <a:t> </a:t>
            </a:r>
            <a:r>
              <a:rPr lang="pt-BR" sz="2000" smtClean="0"/>
              <a:t>para a solução de um problema</a:t>
            </a:r>
          </a:p>
          <a:p>
            <a:pPr>
              <a:lnSpc>
                <a:spcPct val="140000"/>
              </a:lnSpc>
            </a:pPr>
            <a:endParaRPr lang="pt-BR" sz="2400" smtClean="0"/>
          </a:p>
          <a:p>
            <a:pPr>
              <a:lnSpc>
                <a:spcPct val="140000"/>
              </a:lnSpc>
            </a:pPr>
            <a:r>
              <a:rPr lang="pt-BR" sz="2400" smtClean="0"/>
              <a:t>SEQÜÊNCIA LÓGICA:	</a:t>
            </a:r>
            <a:r>
              <a:rPr lang="pt-BR" sz="2400" b="1" smtClean="0">
                <a:solidFill>
                  <a:schemeClr val="tx2"/>
                </a:solidFill>
              </a:rPr>
              <a:t>? </a:t>
            </a:r>
            <a:r>
              <a:rPr lang="pt-BR" sz="2400" smtClean="0">
                <a:solidFill>
                  <a:schemeClr val="tx2"/>
                </a:solidFill>
              </a:rPr>
              <a:t> </a:t>
            </a:r>
            <a:r>
              <a:rPr lang="pt-BR" sz="2400" smtClean="0">
                <a:solidFill>
                  <a:schemeClr val="tx2"/>
                </a:solidFill>
                <a:sym typeface="Symbol" pitchFamily="18" charset="2"/>
              </a:rPr>
              <a:t> 1.  2.  3.   </a:t>
            </a:r>
            <a:r>
              <a:rPr lang="pt-BR" sz="2400" b="1" smtClean="0">
                <a:solidFill>
                  <a:schemeClr val="tx2"/>
                </a:solidFill>
                <a:sym typeface="Symbol" pitchFamily="18" charset="2"/>
              </a:rPr>
              <a:t>!</a:t>
            </a:r>
            <a:endParaRPr lang="pt-BR" sz="2400" smtClean="0"/>
          </a:p>
          <a:p>
            <a:pPr lvl="1"/>
            <a:r>
              <a:rPr lang="pt-BR" sz="2000" smtClean="0"/>
              <a:t>Estes pensamentos podem ser descritos como uma </a:t>
            </a:r>
            <a:r>
              <a:rPr lang="pt-BR" sz="2000" i="1" smtClean="0">
                <a:solidFill>
                  <a:srgbClr val="CC3300"/>
                </a:solidFill>
              </a:rPr>
              <a:t>seqüência de instruções</a:t>
            </a:r>
            <a:r>
              <a:rPr lang="pt-BR" sz="2000" smtClean="0"/>
              <a:t>, que devem ser seguidas para se cumprir uma determinada tarefa</a:t>
            </a:r>
          </a:p>
          <a:p>
            <a:pPr lvl="1"/>
            <a:r>
              <a:rPr lang="pt-BR" sz="2000" i="1" smtClean="0">
                <a:solidFill>
                  <a:srgbClr val="CC3300"/>
                </a:solidFill>
              </a:rPr>
              <a:t>Passos</a:t>
            </a:r>
            <a:r>
              <a:rPr lang="pt-BR" sz="2000" smtClean="0"/>
              <a:t> executados até se atingir um objetivo ou solução de um problema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0763" cy="1143000"/>
          </a:xfrm>
          <a:noFill/>
          <a:ln/>
        </p:spPr>
        <p:txBody>
          <a:bodyPr/>
          <a:lstStyle/>
          <a:p>
            <a:r>
              <a:rPr lang="pt-BR" smtClean="0"/>
              <a:t>Lógica de programação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endParaRPr lang="pt-BR" sz="2800" smtClean="0"/>
          </a:p>
          <a:p>
            <a:r>
              <a:rPr lang="pt-BR" sz="2800" smtClean="0"/>
              <a:t>INSTRUÇÃO:</a:t>
            </a:r>
          </a:p>
          <a:p>
            <a:pPr lvl="1">
              <a:lnSpc>
                <a:spcPct val="90000"/>
              </a:lnSpc>
            </a:pPr>
            <a:r>
              <a:rPr lang="pt-BR" sz="2400" smtClean="0"/>
              <a:t>Cada um dos </a:t>
            </a:r>
            <a:r>
              <a:rPr lang="pt-BR" sz="2400" i="1" smtClean="0">
                <a:solidFill>
                  <a:srgbClr val="CC3300"/>
                </a:solidFill>
              </a:rPr>
              <a:t>passos</a:t>
            </a:r>
            <a:r>
              <a:rPr lang="pt-BR" sz="2400" smtClean="0"/>
              <a:t>, cada uma das ações a tomar (obedecendo a </a:t>
            </a:r>
            <a:r>
              <a:rPr lang="pt-BR" sz="2400" i="1" smtClean="0"/>
              <a:t>seqüência lógica</a:t>
            </a:r>
            <a:r>
              <a:rPr lang="pt-BR" sz="2400" smtClean="0"/>
              <a:t>) para ir resolvendo o problema, ou para ir executando a tarefa</a:t>
            </a:r>
          </a:p>
          <a:p>
            <a:pPr lvl="1">
              <a:lnSpc>
                <a:spcPct val="90000"/>
              </a:lnSpc>
            </a:pPr>
            <a:r>
              <a:rPr lang="pt-BR" sz="2400" smtClean="0"/>
              <a:t>Em informática, é a informação que indica a um computador uma </a:t>
            </a:r>
            <a:r>
              <a:rPr lang="pt-BR" sz="2400" i="1" smtClean="0">
                <a:solidFill>
                  <a:srgbClr val="CC3300"/>
                </a:solidFill>
              </a:rPr>
              <a:t>operação</a:t>
            </a:r>
            <a:r>
              <a:rPr lang="pt-BR" sz="2400" i="1" smtClean="0"/>
              <a:t> elementar</a:t>
            </a:r>
            <a:r>
              <a:rPr lang="pt-BR" sz="2400" smtClean="0"/>
              <a:t> a executar</a:t>
            </a:r>
          </a:p>
          <a:p>
            <a:pPr lvl="2">
              <a:lnSpc>
                <a:spcPct val="90000"/>
              </a:lnSpc>
            </a:pPr>
            <a:r>
              <a:rPr lang="pt-BR" sz="2000" smtClean="0"/>
              <a:t>Ex.: “somar”, “subtrair”, “comparar se é maior”, etc</a:t>
            </a:r>
          </a:p>
          <a:p>
            <a:pPr lvl="1">
              <a:lnSpc>
                <a:spcPct val="120000"/>
              </a:lnSpc>
            </a:pPr>
            <a:r>
              <a:rPr lang="pt-BR" sz="2400" smtClean="0"/>
              <a:t>Uma só instrução não resolve problemas</a:t>
            </a:r>
          </a:p>
          <a:p>
            <a:pPr lvl="1">
              <a:lnSpc>
                <a:spcPct val="90000"/>
              </a:lnSpc>
            </a:pPr>
            <a:endParaRPr lang="pt-BR" sz="2400" smtClean="0"/>
          </a:p>
          <a:p>
            <a:pPr lvl="1">
              <a:lnSpc>
                <a:spcPct val="120000"/>
              </a:lnSpc>
            </a:pPr>
            <a:r>
              <a:rPr lang="pt-BR" sz="2400" smtClean="0"/>
              <a:t>Executar um </a:t>
            </a:r>
            <a:r>
              <a:rPr lang="pt-BR" sz="2400" i="1" smtClean="0">
                <a:solidFill>
                  <a:srgbClr val="CC3300"/>
                </a:solidFill>
              </a:rPr>
              <a:t>conjunto de instruções</a:t>
            </a:r>
            <a:endParaRPr lang="pt-BR" sz="2400" smtClean="0">
              <a:solidFill>
                <a:srgbClr val="CC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400" smtClean="0"/>
              <a:t>Executar em uma </a:t>
            </a:r>
            <a:r>
              <a:rPr lang="pt-BR" sz="2400" i="1" smtClean="0">
                <a:solidFill>
                  <a:srgbClr val="CC3300"/>
                </a:solidFill>
              </a:rPr>
              <a:t>seqüência</a:t>
            </a:r>
            <a:r>
              <a:rPr lang="pt-BR" sz="2400" i="1" smtClean="0"/>
              <a:t> </a:t>
            </a:r>
            <a:r>
              <a:rPr lang="pt-BR" sz="2400" i="1" smtClean="0">
                <a:solidFill>
                  <a:srgbClr val="CC3300"/>
                </a:solidFill>
              </a:rPr>
              <a:t>lógica</a:t>
            </a:r>
            <a:endParaRPr lang="pt-BR" sz="2400" smtClean="0">
              <a:solidFill>
                <a:srgbClr val="CC3300"/>
              </a:solidFill>
            </a:endParaRP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3348038" y="4724400"/>
            <a:ext cx="9906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0763" cy="1143000"/>
          </a:xfrm>
          <a:noFill/>
          <a:ln/>
        </p:spPr>
        <p:txBody>
          <a:bodyPr/>
          <a:lstStyle/>
          <a:p>
            <a:r>
              <a:rPr lang="pt-BR" smtClean="0"/>
              <a:t>Lógica de programação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endParaRPr lang="pt-BR" sz="2800" smtClean="0"/>
          </a:p>
          <a:p>
            <a:r>
              <a:rPr lang="pt-BR" sz="2800" smtClean="0"/>
              <a:t>EXEMPLO: para “fazer omelete”</a:t>
            </a:r>
          </a:p>
          <a:p>
            <a:pPr lvl="1"/>
            <a:r>
              <a:rPr lang="pt-BR" sz="2400" smtClean="0"/>
              <a:t>Instruções: “quebrar ovos”, “bater ovos”, “pôr sal”, “ligar fogão”, “pôr óleo na frigideira”, “pôr frigideira no fogo”, “fritar ovos batidos”, etc...</a:t>
            </a:r>
          </a:p>
          <a:p>
            <a:pPr>
              <a:lnSpc>
                <a:spcPct val="120000"/>
              </a:lnSpc>
            </a:pPr>
            <a:r>
              <a:rPr lang="pt-BR" sz="2800" smtClean="0"/>
              <a:t>Quanto às instruções isoladas:</a:t>
            </a:r>
          </a:p>
          <a:p>
            <a:pPr lvl="1">
              <a:lnSpc>
                <a:spcPct val="90000"/>
              </a:lnSpc>
            </a:pPr>
            <a:r>
              <a:rPr lang="pt-BR" sz="2400" smtClean="0"/>
              <a:t>Só “quebrar ovos”, ou só “pôr óleo na frigideira”, não é suficiente para cumprir a tarefa “fazer omelete”</a:t>
            </a:r>
          </a:p>
          <a:p>
            <a:pPr>
              <a:lnSpc>
                <a:spcPct val="120000"/>
              </a:lnSpc>
            </a:pPr>
            <a:r>
              <a:rPr lang="pt-BR" sz="2800" smtClean="0"/>
              <a:t>Quanto à seqüência lógica:</a:t>
            </a:r>
          </a:p>
          <a:p>
            <a:pPr lvl="1">
              <a:lnSpc>
                <a:spcPct val="90000"/>
              </a:lnSpc>
            </a:pPr>
            <a:r>
              <a:rPr lang="pt-BR" sz="2400" smtClean="0"/>
              <a:t>Se executarmos “fritar ovos batidos” antes de “bater ovos”, ou pior, antes de “quebrar ovos”, não iremos cumprir a tarefa “fazer omelete”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0763" cy="1143000"/>
          </a:xfrm>
          <a:noFill/>
          <a:ln/>
        </p:spPr>
        <p:txBody>
          <a:bodyPr/>
          <a:lstStyle/>
          <a:p>
            <a:r>
              <a:rPr lang="pt-BR" smtClean="0"/>
              <a:t>Lógica de programação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620713"/>
            <a:ext cx="8610600" cy="4162425"/>
          </a:xfrm>
        </p:spPr>
        <p:txBody>
          <a:bodyPr/>
          <a:lstStyle/>
          <a:p>
            <a:endParaRPr lang="pt-BR" smtClean="0"/>
          </a:p>
          <a:p>
            <a:endParaRPr lang="pt-BR" sz="2800" smtClean="0"/>
          </a:p>
          <a:p>
            <a:r>
              <a:rPr lang="pt-BR" sz="2800" smtClean="0"/>
              <a:t>ALGORITMO:</a:t>
            </a:r>
          </a:p>
          <a:p>
            <a:pPr lvl="1">
              <a:lnSpc>
                <a:spcPct val="90000"/>
              </a:lnSpc>
            </a:pPr>
            <a:r>
              <a:rPr lang="pt-BR" sz="2400" smtClean="0">
                <a:solidFill>
                  <a:srgbClr val="CC3300"/>
                </a:solidFill>
              </a:rPr>
              <a:t>Seqüência finita de passos</a:t>
            </a:r>
            <a:r>
              <a:rPr lang="pt-BR" sz="2400" smtClean="0"/>
              <a:t> que levam à execução de uma tarefa</a:t>
            </a:r>
          </a:p>
          <a:p>
            <a:pPr lvl="1">
              <a:lnSpc>
                <a:spcPct val="90000"/>
              </a:lnSpc>
            </a:pPr>
            <a:r>
              <a:rPr lang="pt-BR" sz="2400" smtClean="0"/>
              <a:t>Claro e preciso. Ex. “somar dois números”:</a:t>
            </a:r>
          </a:p>
          <a:p>
            <a:pPr lvl="2">
              <a:lnSpc>
                <a:spcPct val="90000"/>
              </a:lnSpc>
            </a:pPr>
            <a:r>
              <a:rPr lang="pt-BR" sz="2000" smtClean="0"/>
              <a:t>Escrever primeiro número no retângulo A</a:t>
            </a:r>
          </a:p>
          <a:p>
            <a:pPr lvl="2">
              <a:lnSpc>
                <a:spcPct val="90000"/>
              </a:lnSpc>
            </a:pPr>
            <a:r>
              <a:rPr lang="pt-BR" sz="2000" smtClean="0"/>
              <a:t>Escrever segundo número no retângulo B</a:t>
            </a:r>
          </a:p>
          <a:p>
            <a:pPr lvl="2">
              <a:lnSpc>
                <a:spcPct val="90000"/>
              </a:lnSpc>
            </a:pPr>
            <a:r>
              <a:rPr lang="pt-BR" sz="2000" smtClean="0"/>
              <a:t>Somar o número do retângulo A com o número do retângulo B e escrever o resultado no retângulo C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844675" y="5591175"/>
            <a:ext cx="15240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971925" y="5611813"/>
            <a:ext cx="15240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6300788" y="5632450"/>
            <a:ext cx="15240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838325" y="497205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2400">
                <a:latin typeface="Times New Roman" pitchFamily="18" charset="0"/>
              </a:rPr>
              <a:t>A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3971925" y="498951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2400">
                <a:latin typeface="Times New Roman" pitchFamily="18" charset="0"/>
              </a:rPr>
              <a:t>B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300788" y="498951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2400">
                <a:latin typeface="Times New Roman" pitchFamily="18" charset="0"/>
              </a:rPr>
              <a:t>C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3429000" y="582771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2400" b="1">
                <a:latin typeface="Times New Roman" pitchFamily="18" charset="0"/>
              </a:rPr>
              <a:t>+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5700713" y="584835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2400" b="1">
                <a:latin typeface="Times New Roman" pitchFamily="18" charset="0"/>
              </a:rPr>
              <a:t>=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0763" cy="1143000"/>
          </a:xfrm>
          <a:noFill/>
          <a:ln/>
        </p:spPr>
        <p:txBody>
          <a:bodyPr/>
          <a:lstStyle/>
          <a:p>
            <a:r>
              <a:rPr lang="pt-BR" smtClean="0"/>
              <a:t>Lógica de programação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características dos algoritmos</a:t>
            </a:r>
            <a:endParaRPr lang="pt-BR" dirty="0"/>
          </a:p>
        </p:txBody>
      </p:sp>
      <p:sp>
        <p:nvSpPr>
          <p:cNvPr id="17" name="Espaço Reservado para Conteúdo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Concebidos por seres humanos</a:t>
            </a:r>
          </a:p>
          <a:p>
            <a:r>
              <a:rPr lang="pt-BR" sz="2400" dirty="0" smtClean="0"/>
              <a:t>Representados por programas  (software) escritos em linguagens de programação </a:t>
            </a:r>
          </a:p>
          <a:p>
            <a:pPr lvl="1"/>
            <a:r>
              <a:rPr lang="pt-BR" sz="2000" dirty="0" smtClean="0"/>
              <a:t>Alto nível</a:t>
            </a:r>
          </a:p>
          <a:p>
            <a:pPr lvl="2"/>
            <a:r>
              <a:rPr lang="pt-BR" sz="1800" dirty="0" smtClean="0"/>
              <a:t>JAVA, C, PASCAL, C++, ADA, ALGOL, FORTRAN</a:t>
            </a:r>
          </a:p>
          <a:p>
            <a:pPr lvl="1"/>
            <a:r>
              <a:rPr lang="pt-BR" sz="2000" dirty="0" smtClean="0"/>
              <a:t>Baixo nível </a:t>
            </a:r>
          </a:p>
          <a:p>
            <a:pPr lvl="2"/>
            <a:r>
              <a:rPr lang="pt-BR" sz="1800" dirty="0" smtClean="0"/>
              <a:t>– linguagens de máquina e </a:t>
            </a:r>
            <a:r>
              <a:rPr lang="pt-BR" sz="1800" dirty="0" err="1" smtClean="0"/>
              <a:t>assembler</a:t>
            </a:r>
            <a:r>
              <a:rPr lang="pt-BR" sz="1800" dirty="0" smtClean="0"/>
              <a:t> (montagem)</a:t>
            </a:r>
          </a:p>
          <a:p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A31BC-79B7-4C3A-BC42-042D07032BF1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55300" name="Rectangle 4"/>
          <p:cNvSpPr>
            <a:spLocks noRot="1" noChangeArrowheads="1"/>
          </p:cNvSpPr>
          <p:nvPr/>
        </p:nvSpPr>
        <p:spPr bwMode="auto">
          <a:xfrm>
            <a:off x="301625" y="1196975"/>
            <a:ext cx="854075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</a:pPr>
            <a:endParaRPr lang="pt-BR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01" name="Rectangle 5"/>
          <p:cNvSpPr>
            <a:spLocks noRot="1" noChangeArrowheads="1"/>
          </p:cNvSpPr>
          <p:nvPr/>
        </p:nvSpPr>
        <p:spPr bwMode="auto">
          <a:xfrm>
            <a:off x="301625" y="228600"/>
            <a:ext cx="85407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533400" indent="-533400" algn="just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</a:pPr>
            <a:endParaRPr lang="pt-BR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Introdução a Lógica de Programação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BR" smtClean="0"/>
              <a:t>Todo algoritmo deve ter início, meio e fim;</a:t>
            </a:r>
          </a:p>
          <a:p>
            <a:pPr lvl="1"/>
            <a:r>
              <a:rPr lang="pt-BR" smtClean="0"/>
              <a:t>Exemplo de algoritmo sem fim (Loop Infinito)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708400" y="3068638"/>
            <a:ext cx="316865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187450" y="5589588"/>
            <a:ext cx="1512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0"/>
              <a:t>Risos!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Elementos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Recursos para execução</a:t>
            </a:r>
          </a:p>
          <a:p>
            <a:pPr eaLnBrk="1" hangingPunct="1"/>
            <a:r>
              <a:rPr lang="pt-BR" smtClean="0"/>
              <a:t>Equipamentos constituídos de componentes </a:t>
            </a:r>
          </a:p>
          <a:p>
            <a:pPr lvl="1" eaLnBrk="1" hangingPunct="1"/>
            <a:r>
              <a:rPr lang="pt-BR" smtClean="0"/>
              <a:t>Elétricos</a:t>
            </a:r>
          </a:p>
          <a:p>
            <a:pPr lvl="1" eaLnBrk="1" hangingPunct="1"/>
            <a:r>
              <a:rPr lang="pt-BR" smtClean="0"/>
              <a:t>Eletrônicos </a:t>
            </a:r>
          </a:p>
          <a:p>
            <a:pPr lvl="1" eaLnBrk="1" hangingPunct="1"/>
            <a:r>
              <a:rPr lang="pt-BR" smtClean="0"/>
              <a:t>Mecânicos</a:t>
            </a:r>
          </a:p>
          <a:p>
            <a:pPr lvl="1" eaLnBrk="1" hangingPunct="1"/>
            <a:r>
              <a:rPr lang="pt-BR" smtClean="0"/>
              <a:t>Exemplos </a:t>
            </a:r>
          </a:p>
          <a:p>
            <a:pPr lvl="2" eaLnBrk="1" hangingPunct="1"/>
            <a:r>
              <a:rPr lang="pt-BR" smtClean="0"/>
              <a:t>Batedeira , forno, instrumento musical , </a:t>
            </a:r>
            <a:r>
              <a:rPr lang="pt-BR" i="1" smtClean="0"/>
              <a:t>dvd player</a:t>
            </a:r>
            <a:r>
              <a:rPr lang="pt-BR" smtClean="0"/>
              <a:t> </a:t>
            </a:r>
          </a:p>
          <a:p>
            <a:pPr eaLnBrk="1" hangingPunct="1"/>
            <a:r>
              <a:rPr lang="pt-BR" smtClean="0"/>
              <a:t>Ser humano </a:t>
            </a:r>
          </a:p>
          <a:p>
            <a:pPr lvl="1" eaLnBrk="1" hangingPunct="1"/>
            <a:r>
              <a:rPr lang="pt-BR" smtClean="0"/>
              <a:t>Capaz de interagir com os equipamentos, para que executem as instruções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3A3750-EE30-4D5A-AF0A-C163D8331377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Alexandro Luiz Dias</a:t>
            </a:r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Algoritmizando a Lógica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Por que é importante construir um algoritmo??</a:t>
            </a:r>
          </a:p>
          <a:p>
            <a:pPr lvl="1"/>
            <a:r>
              <a:rPr lang="pt-BR" smtClean="0"/>
              <a:t>Um algoritmo tem por objetivo representar mais fielmente o raciocínio envolvido na Lógica de Programação;</a:t>
            </a:r>
          </a:p>
          <a:p>
            <a:pPr lvl="1"/>
            <a:r>
              <a:rPr lang="pt-BR" smtClean="0"/>
              <a:t>Foco principal: a lógica da construção de algoritmos</a:t>
            </a:r>
          </a:p>
          <a:p>
            <a:pPr lvl="1"/>
            <a:endParaRPr lang="pt-BR" smtClean="0"/>
          </a:p>
          <a:p>
            <a:pPr lvl="1">
              <a:buFont typeface="Arial" pitchFamily="34" charset="0"/>
              <a:buNone/>
            </a:pPr>
            <a:r>
              <a:rPr lang="pt-BR" smtClean="0"/>
              <a:t>Vamos exemplificar pá ficá mió!!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Alexandro Luiz Dias</a:t>
            </a:r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Algoritmizando a Lógica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Algoritmo bem definido</a:t>
            </a: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39975" y="2205038"/>
            <a:ext cx="4333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Alexandro Luiz Dias</a:t>
            </a:r>
          </a:p>
        </p:txBody>
      </p:sp>
      <p:sp>
        <p:nvSpPr>
          <p:cNvPr id="66562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Algoritmizando a Lógica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Algoritmo mal definido. </a:t>
            </a:r>
            <a:r>
              <a:rPr lang="pt-BR" smtClean="0">
                <a:sym typeface="Wingdings" pitchFamily="2" charset="2"/>
              </a:rPr>
              <a:t></a:t>
            </a:r>
            <a:endParaRPr lang="pt-BR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8175" y="2060575"/>
            <a:ext cx="4932363" cy="3502025"/>
            <a:chOff x="1247" y="1480"/>
            <a:chExt cx="3107" cy="2206"/>
          </a:xfrm>
        </p:grpSpPr>
        <p:pic>
          <p:nvPicPr>
            <p:cNvPr id="66564" name="Picture 4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1474" y="1616"/>
              <a:ext cx="2880" cy="2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6565" name="Rectangle 5"/>
            <p:cNvSpPr>
              <a:spLocks noChangeArrowheads="1"/>
            </p:cNvSpPr>
            <p:nvPr/>
          </p:nvSpPr>
          <p:spPr bwMode="auto">
            <a:xfrm>
              <a:off x="1247" y="1480"/>
              <a:ext cx="3039" cy="5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fld id="{CDA9D1AC-6E1C-4D0C-8AAF-80D584BDCB6A}" type="slidenum">
              <a:rPr lang="pt-BR"/>
              <a:pPr/>
              <a:t>4</a:t>
            </a:fld>
            <a:endParaRPr lang="pt-BR" dirty="0"/>
          </a:p>
        </p:txBody>
      </p:sp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tabLst>
                <a:tab pos="8335963" algn="l"/>
              </a:tabLst>
            </a:pPr>
            <a:r>
              <a:rPr lang="pt-BR" dirty="0" smtClean="0"/>
              <a:t>O que é ciência da computação?</a:t>
            </a:r>
            <a:endParaRPr lang="pt-BR" dirty="0"/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96975"/>
            <a:ext cx="8540750" cy="5040313"/>
          </a:xfrm>
          <a:noFill/>
          <a:ln/>
        </p:spPr>
        <p:txBody>
          <a:bodyPr/>
          <a:lstStyle/>
          <a:p>
            <a:pPr lvl="1">
              <a:lnSpc>
                <a:spcPct val="120000"/>
              </a:lnSpc>
              <a:tabLst>
                <a:tab pos="8335963" algn="l"/>
              </a:tabLst>
            </a:pPr>
            <a:r>
              <a:rPr lang="pt-BR" sz="2400" dirty="0" smtClean="0"/>
              <a:t>“</a:t>
            </a:r>
            <a:r>
              <a:rPr lang="pt-BR" sz="2400" dirty="0"/>
              <a:t>Ciência da computação é – e sempre será – o interesse entre a manipulação</a:t>
            </a:r>
            <a:r>
              <a:rPr lang="pt-BR" sz="2400" dirty="0">
                <a:solidFill>
                  <a:srgbClr val="FFFF66"/>
                </a:solidFill>
              </a:rPr>
              <a:t> </a:t>
            </a:r>
            <a:r>
              <a:rPr lang="pt-BR" sz="2400" dirty="0">
                <a:solidFill>
                  <a:srgbClr val="66FF33"/>
                </a:solidFill>
              </a:rPr>
              <a:t>mecanizada</a:t>
            </a:r>
            <a:r>
              <a:rPr lang="pt-BR" sz="2400" dirty="0"/>
              <a:t> e </a:t>
            </a:r>
            <a:r>
              <a:rPr lang="pt-BR" sz="2400" dirty="0">
                <a:solidFill>
                  <a:srgbClr val="FF3300"/>
                </a:solidFill>
              </a:rPr>
              <a:t>humana</a:t>
            </a:r>
            <a:r>
              <a:rPr lang="pt-BR" sz="2400" dirty="0">
                <a:solidFill>
                  <a:srgbClr val="FFFF66"/>
                </a:solidFill>
              </a:rPr>
              <a:t> </a:t>
            </a:r>
            <a:r>
              <a:rPr lang="pt-BR" sz="2400" dirty="0"/>
              <a:t>de símbolos [algoritmos], usualmente referidos como ‘</a:t>
            </a:r>
            <a:r>
              <a:rPr lang="pt-BR" sz="2400" dirty="0">
                <a:solidFill>
                  <a:srgbClr val="66FF33"/>
                </a:solidFill>
              </a:rPr>
              <a:t>computação</a:t>
            </a:r>
            <a:r>
              <a:rPr lang="pt-BR" sz="2400" dirty="0"/>
              <a:t>’ e ‘</a:t>
            </a:r>
            <a:r>
              <a:rPr lang="pt-BR" sz="2400" dirty="0">
                <a:solidFill>
                  <a:srgbClr val="FF3300"/>
                </a:solidFill>
              </a:rPr>
              <a:t>programação</a:t>
            </a:r>
            <a:r>
              <a:rPr lang="pt-BR" sz="2400" dirty="0"/>
              <a:t>’, respectivamente.”</a:t>
            </a:r>
          </a:p>
          <a:p>
            <a:pPr lvl="2" algn="r">
              <a:lnSpc>
                <a:spcPct val="120000"/>
              </a:lnSpc>
              <a:buFont typeface="Wingdings" pitchFamily="2" charset="2"/>
              <a:buNone/>
              <a:tabLst>
                <a:tab pos="8335963" algn="l"/>
              </a:tabLst>
            </a:pPr>
            <a:r>
              <a:rPr lang="pt-BR" sz="2000" i="1" dirty="0" err="1"/>
              <a:t>Edsger</a:t>
            </a:r>
            <a:r>
              <a:rPr lang="pt-BR" sz="2000" i="1" dirty="0"/>
              <a:t> W. </a:t>
            </a:r>
            <a:r>
              <a:rPr lang="pt-BR" sz="2000" i="1" dirty="0" err="1"/>
              <a:t>Dijkstra</a:t>
            </a:r>
            <a:r>
              <a:rPr lang="pt-BR" sz="2000" i="1" dirty="0"/>
              <a:t>, 1989</a:t>
            </a:r>
          </a:p>
          <a:p>
            <a:pPr lvl="1">
              <a:lnSpc>
                <a:spcPct val="120000"/>
              </a:lnSpc>
              <a:spcBef>
                <a:spcPct val="100000"/>
              </a:spcBef>
              <a:tabLst>
                <a:tab pos="8335963" algn="l"/>
              </a:tabLst>
            </a:pPr>
            <a:r>
              <a:rPr lang="pt-BR" sz="2400" dirty="0"/>
              <a:t>“Ciência (engenharia) da computação é o estudo sistemático de </a:t>
            </a:r>
            <a:r>
              <a:rPr lang="pt-BR" sz="2400" dirty="0">
                <a:solidFill>
                  <a:srgbClr val="FF0000"/>
                </a:solidFill>
              </a:rPr>
              <a:t>processos algorítmicos </a:t>
            </a:r>
            <a:r>
              <a:rPr lang="pt-BR" sz="2400" dirty="0"/>
              <a:t>— teoria, análise, projeto, eficiência, implementação e aplicação — que descrevem e transformam informação.”</a:t>
            </a:r>
          </a:p>
          <a:p>
            <a:pPr lvl="3" algn="r">
              <a:lnSpc>
                <a:spcPct val="120000"/>
              </a:lnSpc>
              <a:buFont typeface="Wingdings" pitchFamily="2" charset="2"/>
              <a:buNone/>
              <a:tabLst>
                <a:tab pos="8335963" algn="l"/>
              </a:tabLst>
            </a:pPr>
            <a:r>
              <a:rPr lang="pt-BR" i="1" dirty="0"/>
              <a:t>ACM/IEEE-CS , 1989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33795" grpI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de algoritmo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pt-BR" sz="2400" smtClean="0"/>
              <a:t>Quando uma dona de casa prepara um bolo, segue uma </a:t>
            </a:r>
            <a:r>
              <a:rPr lang="pt-BR" sz="2400" smtClean="0">
                <a:solidFill>
                  <a:srgbClr val="CC3300"/>
                </a:solidFill>
              </a:rPr>
              <a:t>receita</a:t>
            </a:r>
            <a:r>
              <a:rPr lang="pt-BR" sz="2400" smtClean="0"/>
              <a:t>, que nada mais é do que um </a:t>
            </a:r>
            <a:r>
              <a:rPr lang="pt-BR" sz="2400" smtClean="0">
                <a:solidFill>
                  <a:srgbClr val="CC3300"/>
                </a:solidFill>
              </a:rPr>
              <a:t>algoritmo</a:t>
            </a:r>
            <a:r>
              <a:rPr lang="pt-BR" sz="2400" smtClean="0"/>
              <a:t> em que cada instrução é um passo a ser seguido para que o prato fique pronto com sucesso: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pt-BR" sz="2400" smtClean="0"/>
              <a:t>Bata 4 claras em neve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pt-BR" sz="2400" smtClean="0"/>
              <a:t>Adicione 2 xícaras de açúcar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pt-BR" sz="2400" smtClean="0"/>
              <a:t>Adicione 2 colheres de farinha de trigo, 4 gemas, uma colher de fermento e duas colheres de chocolate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pt-BR" sz="2400" smtClean="0"/>
              <a:t>Bata por 3 minutos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pt-BR" sz="2400" smtClean="0"/>
              <a:t>Unte uma assadeira com margarina e farinha de trigo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pt-BR" sz="2400" smtClean="0"/>
              <a:t>Coloque o bolo para assar por 20minutos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de algoritmo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pt-BR" sz="2400" smtClean="0"/>
              <a:t>Um motorista que necessita efetuar a troca de um pneu furado segue uma rotina para realizar essa tarefa:</a:t>
            </a:r>
          </a:p>
          <a:p>
            <a:pPr marL="533400" indent="-533400">
              <a:buFontTx/>
              <a:buAutoNum type="arabicPeriod"/>
            </a:pPr>
            <a:r>
              <a:rPr lang="pt-BR" sz="2400" smtClean="0"/>
              <a:t>Verifica qual pneu está furado</a:t>
            </a:r>
          </a:p>
          <a:p>
            <a:pPr marL="533400" indent="-533400">
              <a:buFontTx/>
              <a:buAutoNum type="arabicPeriod"/>
            </a:pPr>
            <a:r>
              <a:rPr lang="pt-BR" sz="2400" smtClean="0"/>
              <a:t>Posiciona o macaco para levantar o carro</a:t>
            </a:r>
          </a:p>
          <a:p>
            <a:pPr marL="533400" indent="-533400">
              <a:buFontTx/>
              <a:buAutoNum type="arabicPeriod"/>
            </a:pPr>
            <a:r>
              <a:rPr lang="pt-BR" sz="2400" smtClean="0"/>
              <a:t>Pega o estepe</a:t>
            </a:r>
          </a:p>
          <a:p>
            <a:pPr marL="533400" indent="-533400">
              <a:buFontTx/>
              <a:buAutoNum type="arabicPeriod"/>
            </a:pPr>
            <a:r>
              <a:rPr lang="pt-BR" sz="2400" smtClean="0"/>
              <a:t>Solta os parafusos</a:t>
            </a:r>
          </a:p>
          <a:p>
            <a:pPr marL="533400" indent="-533400">
              <a:buFontTx/>
              <a:buAutoNum type="arabicPeriod"/>
            </a:pPr>
            <a:r>
              <a:rPr lang="pt-BR" sz="2400" smtClean="0"/>
              <a:t>Substitui o pneu furado</a:t>
            </a:r>
          </a:p>
          <a:p>
            <a:pPr marL="533400" indent="-533400">
              <a:buFontTx/>
              <a:buAutoNum type="arabicPeriod"/>
            </a:pPr>
            <a:r>
              <a:rPr lang="pt-BR" sz="2400" smtClean="0"/>
              <a:t>Recoloca os parafusos</a:t>
            </a:r>
          </a:p>
          <a:p>
            <a:pPr marL="533400" indent="-533400">
              <a:buFontTx/>
              <a:buAutoNum type="arabicPeriod"/>
            </a:pPr>
            <a:r>
              <a:rPr lang="pt-BR" sz="2400" smtClean="0"/>
              <a:t>Desce o carro</a:t>
            </a:r>
          </a:p>
          <a:p>
            <a:pPr marL="533400" indent="-533400">
              <a:buFontTx/>
              <a:buAutoNum type="arabicPeriod"/>
            </a:pPr>
            <a:r>
              <a:rPr lang="pt-BR" sz="2400" smtClean="0"/>
              <a:t>Guarda o macaco e o pneu furado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Sistema de Computação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Algoritmos devem ser processados por um Sistema de Computação </a:t>
            </a:r>
          </a:p>
          <a:p>
            <a:pPr eaLnBrk="1" hangingPunct="1"/>
            <a:r>
              <a:rPr lang="pt-BR" sz="2800" smtClean="0"/>
              <a:t>SISTEMA DE COMPUTAÇÃO é um conjunto constituído de um computador e um software</a:t>
            </a:r>
          </a:p>
          <a:p>
            <a:pPr eaLnBrk="1" hangingPunct="1"/>
            <a:r>
              <a:rPr lang="pt-BR" sz="2800" smtClean="0"/>
              <a:t>COMPUTADOR </a:t>
            </a:r>
          </a:p>
          <a:p>
            <a:pPr lvl="1" eaLnBrk="1" hangingPunct="1"/>
            <a:r>
              <a:rPr lang="pt-BR" sz="2800" smtClean="0"/>
              <a:t>Executa fisicamente algumas instruções básicas</a:t>
            </a:r>
          </a:p>
          <a:p>
            <a:pPr eaLnBrk="1" hangingPunct="1"/>
            <a:r>
              <a:rPr lang="pt-BR" sz="2800" smtClean="0"/>
              <a:t>PROGRAMA</a:t>
            </a:r>
          </a:p>
          <a:p>
            <a:pPr lvl="1" eaLnBrk="1" hangingPunct="1"/>
            <a:r>
              <a:rPr lang="pt-BR" sz="2800" smtClean="0"/>
              <a:t>Interage com o computador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F3A7363-7EB7-4C6B-9EA8-900207BBC877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dirty="0" smtClean="0"/>
              <a:t>Algumas instruções manipulam valores gerados pelo próprio algoritmo anteriormente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dirty="0" smtClean="0"/>
              <a:t>Execução de instruções depende da análise de alguma condição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dirty="0" smtClean="0"/>
              <a:t>Algumas instruções devem ter suas execuções repetidas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dirty="0" smtClean="0"/>
              <a:t>Instruções fornecem os resultados da execução do algoritmo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8A7D40-1ECC-4A98-BEBE-C8D856F4ED37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594225"/>
          </a:xfrm>
        </p:spPr>
        <p:txBody>
          <a:bodyPr/>
          <a:lstStyle/>
          <a:p>
            <a:pPr marL="533400" indent="-533400"/>
            <a:endParaRPr lang="pt-BR" sz="2800" smtClean="0">
              <a:solidFill>
                <a:srgbClr val="CC3300"/>
              </a:solidFill>
            </a:endParaRPr>
          </a:p>
          <a:p>
            <a:pPr marL="533400" indent="-533400"/>
            <a:r>
              <a:rPr lang="pt-BR" sz="2800" smtClean="0">
                <a:solidFill>
                  <a:srgbClr val="CC3300"/>
                </a:solidFill>
              </a:rPr>
              <a:t>PROGRAMA:</a:t>
            </a:r>
          </a:p>
          <a:p>
            <a:pPr marL="914400" lvl="1" indent="-457200"/>
            <a:r>
              <a:rPr lang="pt-BR" sz="2400" i="1" smtClean="0">
                <a:solidFill>
                  <a:srgbClr val="CC3300"/>
                </a:solidFill>
              </a:rPr>
              <a:t>Algoritmo</a:t>
            </a:r>
            <a:r>
              <a:rPr lang="pt-BR" sz="2400" smtClean="0"/>
              <a:t> escrito em uma </a:t>
            </a:r>
            <a:r>
              <a:rPr lang="pt-BR" sz="2400" smtClean="0">
                <a:solidFill>
                  <a:srgbClr val="CC3300"/>
                </a:solidFill>
              </a:rPr>
              <a:t>linguagem</a:t>
            </a:r>
            <a:r>
              <a:rPr lang="pt-BR" sz="2400" smtClean="0"/>
              <a:t> de computador (linguagem de programação - C, Pascal, COBOL, Fortran, Basic, Java, etc.)</a:t>
            </a:r>
          </a:p>
          <a:p>
            <a:pPr marL="914400" lvl="1" indent="-457200"/>
            <a:r>
              <a:rPr lang="pt-BR" sz="2400" smtClean="0"/>
              <a:t>Interpretado e executado por um computador</a:t>
            </a:r>
          </a:p>
          <a:p>
            <a:pPr marL="914400" lvl="1" indent="-457200"/>
            <a:r>
              <a:rPr lang="pt-BR" sz="2400" smtClean="0"/>
              <a:t>Interpretação rigorosa, exata, do computador  </a:t>
            </a:r>
            <a:r>
              <a:rPr lang="pt-BR" sz="2400" smtClean="0">
                <a:sym typeface="Symbol" pitchFamily="18" charset="2"/>
              </a:rPr>
              <a:t></a:t>
            </a:r>
            <a:br>
              <a:rPr lang="pt-BR" sz="2400" smtClean="0">
                <a:sym typeface="Symbol" pitchFamily="18" charset="2"/>
              </a:rPr>
            </a:br>
            <a:r>
              <a:rPr lang="pt-BR" sz="2400" smtClean="0">
                <a:sym typeface="Symbol" pitchFamily="18" charset="2"/>
              </a:rPr>
              <a:t>   escrita do algoritmo na linguagem de prog. tem que seguir regras mais rigorosas</a:t>
            </a:r>
            <a:endParaRPr lang="pt-BR" smtClean="0">
              <a:solidFill>
                <a:srgbClr val="CC3300"/>
              </a:solidFill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O 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Processamento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PROCESSADOR</a:t>
            </a:r>
          </a:p>
          <a:p>
            <a:pPr lvl="1" eaLnBrk="1" hangingPunct="1"/>
            <a:r>
              <a:rPr lang="pt-BR" sz="3200" smtClean="0"/>
              <a:t>Conjunto de elementos que interagem para a execução do algoritmo </a:t>
            </a:r>
          </a:p>
          <a:p>
            <a:pPr eaLnBrk="1" hangingPunct="1"/>
            <a:r>
              <a:rPr lang="pt-BR" sz="3200" smtClean="0"/>
              <a:t>PROCESSO</a:t>
            </a:r>
          </a:p>
          <a:p>
            <a:pPr lvl="1" eaLnBrk="1" hangingPunct="1"/>
            <a:r>
              <a:rPr lang="pt-BR" sz="3200" smtClean="0"/>
              <a:t>Algoritmo em execução</a:t>
            </a:r>
          </a:p>
          <a:p>
            <a:pPr eaLnBrk="1" hangingPunct="1"/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557D858-AE5C-4000-8AA8-86136F074CC7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sz="2800" dirty="0" smtClean="0"/>
              <a:t>Processador capaz de executar  instruções.</a:t>
            </a:r>
          </a:p>
          <a:p>
            <a:pPr marL="880110" lvl="1" indent="-51435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 smtClean="0"/>
              <a:t>Instruções escritas de forma clara e precisa, numa linguagem compreendida pelo processador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sz="2800" dirty="0" smtClean="0"/>
              <a:t>Instruções executadas seqüencialmente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sz="2800" dirty="0" smtClean="0"/>
              <a:t>Algoritmos podem manipular valores que serão fornecidos na hora de sua execução.  Estes valores serão chamados DADOS DE ENTRADA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195D0F3-7922-4C97-A9A7-5A87A5E52649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Máquinas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Físicas - hardware</a:t>
            </a:r>
          </a:p>
          <a:p>
            <a:pPr lvl="1"/>
            <a:r>
              <a:rPr lang="pt-BR" sz="2200" dirty="0" smtClean="0"/>
              <a:t>Computadores (analógicos ou digitais), mecânicos, eletromecânicos, eletrônicos, ...</a:t>
            </a:r>
          </a:p>
          <a:p>
            <a:r>
              <a:rPr lang="pt-BR" sz="2400" dirty="0" smtClean="0"/>
              <a:t>Abstratas</a:t>
            </a:r>
          </a:p>
          <a:p>
            <a:pPr lvl="1"/>
            <a:r>
              <a:rPr lang="pt-BR" sz="2200" dirty="0" smtClean="0"/>
              <a:t>Engendradas na mente humana, formalismo matemático, máquinas virtuais implementadas em programas de computador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EEC4F3A-98DB-47A8-9B57-A85834563578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Interesse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Algoritmos que resolvam nossos problemas</a:t>
            </a:r>
          </a:p>
          <a:p>
            <a:pPr eaLnBrk="1" hangingPunct="1"/>
            <a:r>
              <a:rPr lang="pt-BR" sz="2800" smtClean="0"/>
              <a:t>Objetivam a solução de problemas matemáticos</a:t>
            </a:r>
          </a:p>
          <a:p>
            <a:pPr lvl="1" eaLnBrk="1" hangingPunct="1"/>
            <a:r>
              <a:rPr lang="pt-BR" sz="2800" smtClean="0"/>
              <a:t>Média aritmética</a:t>
            </a:r>
          </a:p>
          <a:p>
            <a:pPr lvl="1" eaLnBrk="1" hangingPunct="1"/>
            <a:r>
              <a:rPr lang="pt-BR" sz="2800" smtClean="0"/>
              <a:t>Raízes de uma equação do segundo grau</a:t>
            </a:r>
          </a:p>
          <a:p>
            <a:pPr eaLnBrk="1" hangingPunct="1"/>
            <a:r>
              <a:rPr lang="pt-BR" sz="2800" smtClean="0"/>
              <a:t>Objetivos genéricos</a:t>
            </a:r>
          </a:p>
          <a:p>
            <a:pPr lvl="1" eaLnBrk="1" hangingPunct="1"/>
            <a:r>
              <a:rPr lang="pt-BR" sz="2800" smtClean="0"/>
              <a:t>Ordenação de uma relação de nomes de pessoas</a:t>
            </a:r>
          </a:p>
          <a:p>
            <a:pPr eaLnBrk="1" hangingPunct="1"/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527D6F-49A0-4573-86FC-462BF573F786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Cálculo da média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sz="3200" dirty="0" smtClean="0"/>
              <a:t>Algoritmo para o cálculo da média pode ser escrito de forma muito simples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sz="3200" dirty="0" smtClean="0"/>
              <a:t>1. Some os números dados;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sz="3200" dirty="0" smtClean="0"/>
              <a:t>2. Divida esta soma pela quantidade de números;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sz="3200" dirty="0" smtClean="0"/>
              <a:t>3. Apresente o resultado da divisão.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endParaRPr lang="pt-B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9F5CD1-4EEC-4558-A7A5-A0E3BAB98414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Por que isso é importante?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Segundo a SBC e o MEC, o curso de Sistemas de Informação tem como um de seus principais objetivos formar um </a:t>
            </a:r>
            <a:r>
              <a:rPr lang="pt-BR" b="1" dirty="0" smtClean="0"/>
              <a:t>desenvolvedor de sistemas.</a:t>
            </a:r>
          </a:p>
          <a:p>
            <a:r>
              <a:rPr lang="pt-BR" dirty="0" smtClean="0"/>
              <a:t>Entender como um programa é construído é </a:t>
            </a:r>
            <a:r>
              <a:rPr lang="pt-BR" b="1" dirty="0" smtClean="0"/>
              <a:t>primordial </a:t>
            </a:r>
            <a:r>
              <a:rPr lang="pt-BR" dirty="0" smtClean="0"/>
              <a:t>para saber a melhor forma de como podemos desenvolvê-los.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Determinação das raízes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 smtClean="0"/>
              <a:t>Algoritmo para determinação das raízes de uma equação do 2º grau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pt-BR" dirty="0" smtClean="0"/>
              <a:t>Requer  maior detalhamento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dirty="0" smtClean="0"/>
              <a:t>1. Chame de a, b e c os coeficientes da equação;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dirty="0" smtClean="0"/>
              <a:t>2. Calcule D = b</a:t>
            </a:r>
            <a:r>
              <a:rPr lang="pt-BR" baseline="30000" dirty="0" smtClean="0"/>
              <a:t>2</a:t>
            </a:r>
            <a:r>
              <a:rPr lang="pt-BR" dirty="0" smtClean="0"/>
              <a:t> – 4ac;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dirty="0" smtClean="0"/>
              <a:t>3. Se D &lt; 0 forneça como resposta a mensagem: A equação não possui raízes reais;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dirty="0" smtClean="0"/>
              <a:t>4. Se D ≥ 0 calcule X’ = (-b + RAIZ(D)) /2a e X’’ = (-b - RAIZ(D)) /2a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700810-35F3-42B2-B7D5-25CAE7CA06EC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Ordenar relação de nomes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Algoritmo para ordenar uma relação de nomes de pessoas </a:t>
            </a:r>
          </a:p>
          <a:p>
            <a:pPr eaLnBrk="1" hangingPunct="1"/>
            <a:r>
              <a:rPr lang="pt-BR" sz="3200" dirty="0" smtClean="0"/>
              <a:t>É muito mais complicado</a:t>
            </a:r>
          </a:p>
          <a:p>
            <a:pPr eaLnBrk="1" hangingPunct="1"/>
            <a:r>
              <a:rPr lang="pt-BR" sz="3200" dirty="0" smtClean="0"/>
              <a:t>Foram desenvolvidos vários algoritmos com este objetivo </a:t>
            </a:r>
          </a:p>
          <a:p>
            <a:pPr eaLnBrk="1" hangingPunct="1"/>
            <a:r>
              <a:rPr lang="pt-BR" sz="3200" dirty="0" smtClean="0"/>
              <a:t>Teremos oportunidade de discutir alguns deles ao longo da disciplina</a:t>
            </a:r>
          </a:p>
          <a:p>
            <a:pPr eaLnBrk="1" hangingPunct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655ABD-4ADE-4055-8B5A-7842D5A1B011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sz="2800" dirty="0" smtClean="0"/>
              <a:t>1. Faça S = 0;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sz="2800" dirty="0" smtClean="0"/>
              <a:t>2. Faca i = 1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sz="2800" dirty="0" smtClean="0"/>
              <a:t>2. Repita até i == 1000;</a:t>
            </a:r>
          </a:p>
          <a:p>
            <a:pPr marL="907542" lvl="1" indent="-514350" eaLnBrk="1" fontAlgn="auto" hangingPunct="1">
              <a:spcAft>
                <a:spcPts val="0"/>
              </a:spcAft>
              <a:buNone/>
              <a:defRPr/>
            </a:pPr>
            <a:r>
              <a:rPr lang="pt-BR" dirty="0" smtClean="0"/>
              <a:t> 3.1  Chame de A o próximo número dado;</a:t>
            </a:r>
          </a:p>
          <a:p>
            <a:pPr marL="907542" lvl="1" indent="-514350" eaLnBrk="1" fontAlgn="auto" hangingPunct="1">
              <a:spcAft>
                <a:spcPts val="0"/>
              </a:spcAft>
              <a:buNone/>
              <a:defRPr/>
            </a:pPr>
            <a:r>
              <a:rPr lang="pt-BR" dirty="0" smtClean="0"/>
              <a:t> 3.2 Substitua o valor de S por S + A;</a:t>
            </a:r>
          </a:p>
          <a:p>
            <a:pPr marL="907542" lvl="1" indent="-514350" eaLnBrk="1" fontAlgn="auto" hangingPunct="1">
              <a:spcAft>
                <a:spcPts val="0"/>
              </a:spcAft>
              <a:buNone/>
              <a:defRPr/>
            </a:pPr>
            <a:r>
              <a:rPr lang="pt-BR" dirty="0" smtClean="0"/>
              <a:t> 3.3 Substitua o valor de i por i + 1;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sz="3000" dirty="0" smtClean="0"/>
              <a:t>4 Calcule M = S /1000;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pt-BR" sz="2800" dirty="0" smtClean="0"/>
              <a:t>5 Forneça M para o valor da média.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Por que isso é importante?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Segundo a SBC e o MEC, o curso de Sistemas de Informação tem como um de seus principais objetivos formar um </a:t>
            </a:r>
            <a:r>
              <a:rPr lang="pt-BR" b="1" dirty="0" smtClean="0"/>
              <a:t>desenvolvedor de sistemas.</a:t>
            </a:r>
          </a:p>
          <a:p>
            <a:r>
              <a:rPr lang="pt-BR" dirty="0" smtClean="0"/>
              <a:t>Entender como um programa é construído é </a:t>
            </a:r>
            <a:r>
              <a:rPr lang="pt-BR" b="1" dirty="0" smtClean="0"/>
              <a:t>primordial </a:t>
            </a:r>
            <a:r>
              <a:rPr lang="pt-BR" dirty="0" smtClean="0"/>
              <a:t>para saber a melhor forma de como podemos desenvolvê-los.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3400" y="3124200"/>
            <a:ext cx="42862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em elipse 5"/>
          <p:cNvSpPr/>
          <p:nvPr/>
        </p:nvSpPr>
        <p:spPr bwMode="auto">
          <a:xfrm>
            <a:off x="4191000" y="1066800"/>
            <a:ext cx="4343400" cy="2514600"/>
          </a:xfrm>
          <a:prstGeom prst="wedgeEllipseCallout">
            <a:avLst>
              <a:gd name="adj1" fmla="val -75543"/>
              <a:gd name="adj2" fmla="val 524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Ahh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mas eu quero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latin typeface="Arial" charset="0"/>
              </a:rPr>
              <a:t>trabalhar com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latin typeface="Arial" charset="0"/>
              </a:rPr>
              <a:t>Engenharia de Software....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Ementa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Fundamentos da construção de algoritmos e programas.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Ambientes de programação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Conceitos básicos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Dados estruturados: listas, cadeias, dicionários, </a:t>
            </a:r>
            <a:r>
              <a:rPr lang="pt-BR" sz="2400" dirty="0" err="1" smtClean="0"/>
              <a:t>tuplas</a:t>
            </a:r>
            <a:r>
              <a:rPr lang="pt-BR" sz="24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Subprogramas: funções, procedimentos.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Parâmetros locais e globais. Recursão.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Algoritmos de Ordenação e Pesquisa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Complexidade temporal de algoritmos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Introdução a programação orientada a eventos, a objetos e a aspectos.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Projeto: desenvolvimento de um programa de porte médio.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Avaliação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724400"/>
          </a:xfrm>
        </p:spPr>
        <p:txBody>
          <a:bodyPr/>
          <a:lstStyle/>
          <a:p>
            <a:r>
              <a:rPr lang="pt-BR" sz="2000" dirty="0" smtClean="0"/>
              <a:t>1ª Verificação de Aprendizagem:</a:t>
            </a:r>
          </a:p>
          <a:p>
            <a:pPr lvl="1"/>
            <a:r>
              <a:rPr lang="pt-BR" sz="1600" dirty="0" smtClean="0"/>
              <a:t>100% Prova Escrita</a:t>
            </a:r>
          </a:p>
          <a:p>
            <a:pPr>
              <a:buNone/>
            </a:pPr>
            <a:r>
              <a:rPr lang="pt-BR" sz="2000" dirty="0" smtClean="0"/>
              <a:t> </a:t>
            </a:r>
          </a:p>
          <a:p>
            <a:r>
              <a:rPr lang="pt-BR" sz="2000" dirty="0" smtClean="0"/>
              <a:t>2ª Verificação de Aprendizagem:</a:t>
            </a:r>
          </a:p>
          <a:p>
            <a:pPr lvl="1"/>
            <a:r>
              <a:rPr lang="pt-BR" sz="1600" dirty="0" smtClean="0"/>
              <a:t>60% Prova Escrita</a:t>
            </a:r>
          </a:p>
          <a:p>
            <a:pPr lvl="1"/>
            <a:r>
              <a:rPr lang="pt-BR" sz="1600" dirty="0" smtClean="0"/>
              <a:t>40% Projeto Prático</a:t>
            </a:r>
          </a:p>
          <a:p>
            <a:pPr>
              <a:buNone/>
            </a:pPr>
            <a:r>
              <a:rPr lang="pt-BR" sz="2000" dirty="0" smtClean="0"/>
              <a:t> </a:t>
            </a:r>
          </a:p>
          <a:p>
            <a:r>
              <a:rPr lang="pt-BR" sz="2000" dirty="0" smtClean="0"/>
              <a:t>3ª Verificação de Aprendizagem:</a:t>
            </a:r>
          </a:p>
          <a:p>
            <a:pPr lvl="1"/>
            <a:r>
              <a:rPr lang="pt-BR" sz="1600" dirty="0" smtClean="0"/>
              <a:t>100% Prova Escrita</a:t>
            </a:r>
          </a:p>
          <a:p>
            <a:pPr>
              <a:buNone/>
            </a:pPr>
            <a:r>
              <a:rPr lang="pt-BR" sz="2000" dirty="0" smtClean="0"/>
              <a:t> </a:t>
            </a:r>
          </a:p>
          <a:p>
            <a:r>
              <a:rPr lang="pt-BR" sz="2000" dirty="0" smtClean="0"/>
              <a:t>Verificação de Aprendizagem Final:</a:t>
            </a:r>
          </a:p>
          <a:p>
            <a:pPr lvl="1"/>
            <a:r>
              <a:rPr lang="pt-BR" sz="1600" dirty="0" smtClean="0"/>
              <a:t>100% Prova Escrita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Avaliação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800" b="1" dirty="0" smtClean="0">
                <a:solidFill>
                  <a:schemeClr val="accent2"/>
                </a:solidFill>
              </a:rPr>
              <a:t>Atenção</a:t>
            </a:r>
          </a:p>
          <a:p>
            <a:pPr lvl="1" eaLnBrk="1" hangingPunct="1"/>
            <a:r>
              <a:rPr lang="en-US" sz="2400" b="1" dirty="0" err="1" smtClean="0"/>
              <a:t>Prova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Escrita</a:t>
            </a:r>
            <a:r>
              <a:rPr lang="en-US" sz="2400" b="1" dirty="0" smtClean="0"/>
              <a:t>: </a:t>
            </a:r>
          </a:p>
          <a:p>
            <a:pPr lvl="2" eaLnBrk="1" hangingPunct="1"/>
            <a:r>
              <a:rPr lang="en-US" sz="1800" b="1" dirty="0" err="1" smtClean="0"/>
              <a:t>Questões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teóricas</a:t>
            </a:r>
            <a:r>
              <a:rPr lang="en-US" sz="1800" b="1" dirty="0" smtClean="0"/>
              <a:t> e </a:t>
            </a:r>
            <a:r>
              <a:rPr lang="en-US" sz="1800" b="1" dirty="0" err="1" smtClean="0"/>
              <a:t>algoritmos</a:t>
            </a:r>
            <a:endParaRPr lang="en-US" sz="2000" b="1" dirty="0" smtClean="0"/>
          </a:p>
          <a:p>
            <a:pPr lvl="2" eaLnBrk="1" hangingPunct="1"/>
            <a:r>
              <a:rPr lang="en-US" sz="1800" b="1" dirty="0" err="1" smtClean="0"/>
              <a:t>Colando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Filando</a:t>
            </a:r>
            <a:r>
              <a:rPr lang="en-US" sz="1800" b="1" dirty="0" smtClean="0"/>
              <a:t> -&gt; Nota Zero </a:t>
            </a:r>
          </a:p>
          <a:p>
            <a:pPr lvl="1" eaLnBrk="1" hangingPunct="1"/>
            <a:r>
              <a:rPr lang="en-US" sz="2400" b="1" dirty="0" err="1" smtClean="0"/>
              <a:t>Projetos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Práticos</a:t>
            </a:r>
            <a:endParaRPr lang="en-US" sz="2400" b="1" dirty="0" smtClean="0"/>
          </a:p>
          <a:p>
            <a:pPr lvl="2" eaLnBrk="1" hangingPunct="1"/>
            <a:r>
              <a:rPr lang="pt-BR" sz="1800" b="1" dirty="0" smtClean="0"/>
              <a:t>Serão praticados nesses projetos as ferramentas e linguagens de programação</a:t>
            </a:r>
          </a:p>
          <a:p>
            <a:pPr lvl="1" eaLnBrk="1" hangingPunct="1"/>
            <a:r>
              <a:rPr lang="en-US" sz="2400" b="1" dirty="0" err="1" smtClean="0"/>
              <a:t>Não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faltem</a:t>
            </a:r>
            <a:r>
              <a:rPr lang="en-US" sz="2400" b="1" dirty="0" smtClean="0"/>
              <a:t> as </a:t>
            </a:r>
            <a:r>
              <a:rPr lang="en-US" sz="2400" b="1" dirty="0" err="1" smtClean="0"/>
              <a:t>provas</a:t>
            </a:r>
            <a:r>
              <a:rPr lang="en-US" sz="2400" b="1" dirty="0" smtClean="0"/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 - 1 - Introducao</Template>
  <TotalTime>2026</TotalTime>
  <Words>2243</Words>
  <Application>Microsoft Office PowerPoint</Application>
  <PresentationFormat>Apresentação na tela (4:3)</PresentationFormat>
  <Paragraphs>389</Paragraphs>
  <Slides>52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3" baseType="lpstr">
      <vt:lpstr>1_modelo_vf</vt:lpstr>
      <vt:lpstr>Introdução a Programação</vt:lpstr>
      <vt:lpstr>Quem sou?</vt:lpstr>
      <vt:lpstr>O que vocês irão aprender a fazer nessa disciplina?</vt:lpstr>
      <vt:lpstr>O que é ciência da computação?</vt:lpstr>
      <vt:lpstr>Por que isso é importante?</vt:lpstr>
      <vt:lpstr>Por que isso é importante?</vt:lpstr>
      <vt:lpstr>Ementa</vt:lpstr>
      <vt:lpstr>Avaliação</vt:lpstr>
      <vt:lpstr>Avaliação</vt:lpstr>
      <vt:lpstr>Como ser um melhor profissional?</vt:lpstr>
      <vt:lpstr>Bibliografia</vt:lpstr>
      <vt:lpstr>Página da Disciplina</vt:lpstr>
      <vt:lpstr>Fundamentos da Computação</vt:lpstr>
      <vt:lpstr>Gerações</vt:lpstr>
      <vt:lpstr>Slide 15</vt:lpstr>
      <vt:lpstr>Próximo Passo: A Revolução do Computador Pessoal</vt:lpstr>
      <vt:lpstr>Lei de Moore</vt:lpstr>
      <vt:lpstr>A Década do Windows 1990-2000</vt:lpstr>
      <vt:lpstr>2000-…</vt:lpstr>
      <vt:lpstr>Programação de Computadores</vt:lpstr>
      <vt:lpstr>Programação de Computadores</vt:lpstr>
      <vt:lpstr>Programação de Computadores</vt:lpstr>
      <vt:lpstr>Programação de Computadores</vt:lpstr>
      <vt:lpstr>Histórico das linguagens de programação</vt:lpstr>
      <vt:lpstr>Slide 25</vt:lpstr>
      <vt:lpstr>Slide 26</vt:lpstr>
      <vt:lpstr>Fundamentos da Programação</vt:lpstr>
      <vt:lpstr>Introdução a Lógica de Programação</vt:lpstr>
      <vt:lpstr>Introdução a Lógica de Programação</vt:lpstr>
      <vt:lpstr>Lógica de programação </vt:lpstr>
      <vt:lpstr>Lógica de programação </vt:lpstr>
      <vt:lpstr>Lógica de programação </vt:lpstr>
      <vt:lpstr>Lógica de programação </vt:lpstr>
      <vt:lpstr>Principais características dos algoritmos</vt:lpstr>
      <vt:lpstr>Introdução a Lógica de Programação</vt:lpstr>
      <vt:lpstr>Elementos</vt:lpstr>
      <vt:lpstr>Algoritmizando a Lógica</vt:lpstr>
      <vt:lpstr>Algoritmizando a Lógica</vt:lpstr>
      <vt:lpstr>Algoritmizando a Lógica</vt:lpstr>
      <vt:lpstr>Exemplo de algoritmo</vt:lpstr>
      <vt:lpstr>Exemplo de algoritmo</vt:lpstr>
      <vt:lpstr>Sistema de Computação</vt:lpstr>
      <vt:lpstr>Instruções</vt:lpstr>
      <vt:lpstr>O Programa</vt:lpstr>
      <vt:lpstr>Processamento</vt:lpstr>
      <vt:lpstr>Características</vt:lpstr>
      <vt:lpstr>Máquinas</vt:lpstr>
      <vt:lpstr>Interesse</vt:lpstr>
      <vt:lpstr>Cálculo da média</vt:lpstr>
      <vt:lpstr>Determinação das raízes </vt:lpstr>
      <vt:lpstr>Ordenar relação de nomes</vt:lpstr>
      <vt:lpstr>Slide 52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Ellen Poliana</dc:creator>
  <cp:lastModifiedBy>Marcelo</cp:lastModifiedBy>
  <cp:revision>158</cp:revision>
  <dcterms:created xsi:type="dcterms:W3CDTF">2009-03-01T23:56:34Z</dcterms:created>
  <dcterms:modified xsi:type="dcterms:W3CDTF">2012-03-20T20:17:22Z</dcterms:modified>
</cp:coreProperties>
</file>