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7"/>
  </p:notesMasterIdLst>
  <p:handoutMasterIdLst>
    <p:handoutMasterId r:id="rId28"/>
  </p:handoutMasterIdLst>
  <p:sldIdLst>
    <p:sldId id="281" r:id="rId2"/>
    <p:sldId id="317" r:id="rId3"/>
    <p:sldId id="316" r:id="rId4"/>
    <p:sldId id="315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8" r:id="rId2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 autoAdjust="0"/>
    <p:restoredTop sz="94660"/>
  </p:normalViewPr>
  <p:slideViewPr>
    <p:cSldViewPr>
      <p:cViewPr>
        <p:scale>
          <a:sx n="60" d="100"/>
          <a:sy n="60" d="100"/>
        </p:scale>
        <p:origin x="-1428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6"/>
    </p:cViewPr>
  </p:sorterViewPr>
  <p:notesViewPr>
    <p:cSldViewPr>
      <p:cViewPr varScale="1">
        <p:scale>
          <a:sx n="56" d="100"/>
          <a:sy n="56" d="100"/>
        </p:scale>
        <p:origin x="-2004" y="-90"/>
      </p:cViewPr>
      <p:guideLst>
        <p:guide orient="horz" pos="3224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601C770-A2FB-4BF7-A048-08511C066A1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F4DD8DA-4772-44F6-8D95-48F39A12FEA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A99197-AF38-4841-863C-00B46AA972A6}" type="slidenum">
              <a:rPr lang="pt-BR"/>
              <a:pPr/>
              <a:t>4</a:t>
            </a:fld>
            <a:endParaRPr lang="pt-BR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003" y="4862404"/>
            <a:ext cx="5205294" cy="4604293"/>
          </a:xfrm>
        </p:spPr>
        <p:txBody>
          <a:bodyPr lIns="99003" tIns="49502" rIns="99003" bIns="49502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C4869-0C09-4834-BA4B-3403AD5111E6}" type="slidenum">
              <a:rPr lang="pt-BR"/>
              <a:pPr/>
              <a:t>15</a:t>
            </a:fld>
            <a:endParaRPr lang="pt-BR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003" y="4862404"/>
            <a:ext cx="5205294" cy="4604293"/>
          </a:xfrm>
        </p:spPr>
        <p:txBody>
          <a:bodyPr lIns="99003" tIns="49502" rIns="99003" bIns="49502"/>
          <a:lstStyle/>
          <a:p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143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AB2E0-DD0D-4C91-B44F-F072495BC7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76250"/>
            <a:ext cx="2286000" cy="6000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476250"/>
            <a:ext cx="6705600" cy="6000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A3912-4CA6-4E83-8367-2F3427B5A4D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4D408-02FE-4528-B37E-087BE3C29D8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85595-B377-4367-BA8F-54CC00D3320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279900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8DC10-EE39-41B5-979F-66BBA6919D3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CC9C5-BB74-45FB-8702-B362AF6789A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3DE0D-89BF-41FA-A20A-039AB783F5C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4A5B4-DC76-47DB-B1AE-1775108CC75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47849-CF82-4717-9C97-B6DAA399158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507F1-A400-466F-AC92-24F45DFF28B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476250"/>
            <a:ext cx="9144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84313"/>
            <a:ext cx="8713787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97638"/>
            <a:ext cx="1236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/>
            </a:lvl1pPr>
          </a:lstStyle>
          <a:p>
            <a:pPr>
              <a:defRPr/>
            </a:pPr>
            <a:fld id="{650B5893-E4DA-4D8C-B7A5-426CF5F1C18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pt-BR" sz="1400" dirty="0"/>
              <a:t>SI – </a:t>
            </a:r>
            <a:r>
              <a:rPr lang="pt-BR" sz="1400" dirty="0" smtClean="0"/>
              <a:t>Introdução</a:t>
            </a:r>
            <a:r>
              <a:rPr lang="pt-BR" sz="1400" baseline="0" dirty="0" smtClean="0"/>
              <a:t> a Programação</a:t>
            </a:r>
            <a:endParaRPr lang="pt-BR" sz="1400" dirty="0"/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0" y="6564313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 sz="1200"/>
          </a:p>
        </p:txBody>
      </p:sp>
      <p:sp>
        <p:nvSpPr>
          <p:cNvPr id="11469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43213" y="64008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828800"/>
            <a:ext cx="7772400" cy="1143000"/>
          </a:xfrm>
        </p:spPr>
        <p:txBody>
          <a:bodyPr/>
          <a:lstStyle/>
          <a:p>
            <a:pPr eaLnBrk="1" hangingPunct="1"/>
            <a:r>
              <a:rPr lang="pt-BR" sz="3600" dirty="0" smtClean="0"/>
              <a:t>Introdução a Programação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149600"/>
            <a:ext cx="72390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Introdução a Programação Parte 2</a:t>
            </a:r>
          </a:p>
          <a:p>
            <a:pPr eaLnBrk="1" hangingPunct="1">
              <a:lnSpc>
                <a:spcPct val="90000"/>
              </a:lnSpc>
            </a:pPr>
            <a:endParaRPr lang="pt-BR" dirty="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609600" y="4800600"/>
            <a:ext cx="7010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i="1"/>
              <a:t>Prof. Msc. Marcelo Iury de Sousa Oliveira</a:t>
            </a:r>
          </a:p>
          <a:p>
            <a:r>
              <a:rPr lang="pt-BR" sz="2000" i="1"/>
              <a:t>marceloiury@gmail.com</a:t>
            </a:r>
          </a:p>
          <a:p>
            <a:r>
              <a:rPr lang="pt-BR" sz="2000" i="1"/>
              <a:t>http://sites.google.com/site/marceloiury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82D15-891A-45CA-88EB-7CD0DC522481}" type="slidenum">
              <a:rPr lang="pt-BR"/>
              <a:pPr/>
              <a:t>10</a:t>
            </a:fld>
            <a:endParaRPr lang="pt-BR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Noções de Lógica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60000"/>
              </a:lnSpc>
            </a:pPr>
            <a:endParaRPr lang="pt-BR" b="1" dirty="0">
              <a:cs typeface="Times New Roman" pitchFamily="18" charset="0"/>
            </a:endParaRPr>
          </a:p>
          <a:p>
            <a:pPr algn="just"/>
            <a:r>
              <a:rPr lang="pt-BR" sz="2800" b="1" dirty="0">
                <a:cs typeface="Times New Roman" pitchFamily="18" charset="0"/>
              </a:rPr>
              <a:t>Proposição: </a:t>
            </a:r>
            <a:r>
              <a:rPr lang="pt-BR" sz="2800" dirty="0">
                <a:cs typeface="Times New Roman" pitchFamily="18" charset="0"/>
              </a:rPr>
              <a:t>é um enunciado verbal, ao qual deve ser atribuído, sem </a:t>
            </a:r>
            <a:r>
              <a:rPr lang="pt-BR" sz="2800" dirty="0" err="1">
                <a:cs typeface="Times New Roman" pitchFamily="18" charset="0"/>
              </a:rPr>
              <a:t>ambigüidade</a:t>
            </a:r>
            <a:r>
              <a:rPr lang="pt-BR" sz="2800" dirty="0">
                <a:cs typeface="Times New Roman" pitchFamily="18" charset="0"/>
              </a:rPr>
              <a:t>, um valor lógico verdadeiro (V) ou falso (F). </a:t>
            </a:r>
          </a:p>
          <a:p>
            <a:pPr lvl="1" algn="just"/>
            <a:r>
              <a:rPr lang="pt-BR" sz="2400" dirty="0">
                <a:cs typeface="Times New Roman" pitchFamily="18" charset="0"/>
              </a:rPr>
              <a:t>Exemplos de proposições: </a:t>
            </a:r>
          </a:p>
          <a:p>
            <a:pPr lvl="2" algn="just"/>
            <a:r>
              <a:rPr lang="pt-BR" sz="2000" dirty="0" smtClean="0">
                <a:cs typeface="Times New Roman" pitchFamily="18" charset="0"/>
              </a:rPr>
              <a:t>Marcelo </a:t>
            </a:r>
            <a:r>
              <a:rPr lang="pt-BR" sz="2000" dirty="0" err="1" smtClean="0">
                <a:cs typeface="Times New Roman" pitchFamily="18" charset="0"/>
              </a:rPr>
              <a:t>Iury</a:t>
            </a:r>
            <a:r>
              <a:rPr lang="pt-BR" sz="2000" dirty="0" smtClean="0">
                <a:cs typeface="Times New Roman" pitchFamily="18" charset="0"/>
              </a:rPr>
              <a:t> </a:t>
            </a:r>
            <a:r>
              <a:rPr lang="pt-BR" sz="2000" dirty="0">
                <a:cs typeface="Times New Roman" pitchFamily="18" charset="0"/>
              </a:rPr>
              <a:t>é Professor. (V)</a:t>
            </a:r>
          </a:p>
          <a:p>
            <a:pPr lvl="2" algn="just"/>
            <a:r>
              <a:rPr lang="pt-BR" sz="2000" dirty="0">
                <a:cs typeface="Times New Roman" pitchFamily="18" charset="0"/>
              </a:rPr>
              <a:t>3 + 5 = 10 (F)  </a:t>
            </a:r>
          </a:p>
          <a:p>
            <a:pPr lvl="2" algn="just"/>
            <a:r>
              <a:rPr lang="pt-BR" sz="2000" dirty="0">
                <a:cs typeface="Times New Roman" pitchFamily="18" charset="0"/>
              </a:rPr>
              <a:t>5 &lt; 8  (V)</a:t>
            </a:r>
          </a:p>
          <a:p>
            <a:pPr lvl="1" algn="just"/>
            <a:r>
              <a:rPr lang="pt-BR" sz="2400" dirty="0" err="1">
                <a:cs typeface="Times New Roman" pitchFamily="18" charset="0"/>
              </a:rPr>
              <a:t>Contra-exemplos</a:t>
            </a:r>
            <a:r>
              <a:rPr lang="pt-BR" sz="2400" dirty="0">
                <a:cs typeface="Times New Roman" pitchFamily="18" charset="0"/>
              </a:rPr>
              <a:t> de Proposições:</a:t>
            </a:r>
          </a:p>
          <a:p>
            <a:pPr lvl="2" algn="just"/>
            <a:r>
              <a:rPr lang="pt-BR" sz="2000" dirty="0">
                <a:cs typeface="Times New Roman" pitchFamily="18" charset="0"/>
              </a:rPr>
              <a:t>Onde você vai ? </a:t>
            </a:r>
          </a:p>
          <a:p>
            <a:pPr lvl="2" algn="just"/>
            <a:r>
              <a:rPr lang="pt-BR" sz="2000" dirty="0">
                <a:cs typeface="Times New Roman" pitchFamily="18" charset="0"/>
              </a:rPr>
              <a:t>3 + 5 </a:t>
            </a:r>
          </a:p>
          <a:p>
            <a:pPr lvl="2" algn="just"/>
            <a:r>
              <a:rPr lang="pt-BR" sz="2000" dirty="0">
                <a:cs typeface="Times New Roman" pitchFamily="18" charset="0"/>
              </a:rPr>
              <a:t>Os estudantes jogam vôlei. (Quais ?)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9CFC-229B-4E9A-A394-C02878DE3E24}" type="slidenum">
              <a:rPr lang="pt-BR"/>
              <a:pPr/>
              <a:t>11</a:t>
            </a:fld>
            <a:endParaRPr lang="pt-BR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Noções de Lógica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sz="2800" b="1" dirty="0">
                <a:cs typeface="Times New Roman" pitchFamily="18" charset="0"/>
              </a:rPr>
              <a:t>Operações Lógicas: </a:t>
            </a:r>
            <a:r>
              <a:rPr lang="pt-BR" sz="2800" dirty="0">
                <a:cs typeface="Times New Roman" pitchFamily="18" charset="0"/>
              </a:rPr>
              <a:t>são usadas para formar novas proposições a partir de proposições existentes. </a:t>
            </a:r>
          </a:p>
          <a:p>
            <a:pPr lvl="1" algn="just"/>
            <a:r>
              <a:rPr lang="pt-BR" sz="2400" dirty="0">
                <a:cs typeface="Times New Roman" pitchFamily="18" charset="0"/>
              </a:rPr>
              <a:t>Considerando </a:t>
            </a:r>
            <a:r>
              <a:rPr lang="pt-BR" sz="2400" i="1" dirty="0">
                <a:cs typeface="Times New Roman" pitchFamily="18" charset="0"/>
              </a:rPr>
              <a:t>p</a:t>
            </a:r>
            <a:r>
              <a:rPr lang="pt-BR" sz="2400" dirty="0">
                <a:cs typeface="Times New Roman" pitchFamily="18" charset="0"/>
              </a:rPr>
              <a:t> e </a:t>
            </a:r>
            <a:r>
              <a:rPr lang="pt-BR" sz="2400" i="1" dirty="0">
                <a:cs typeface="Times New Roman" pitchFamily="18" charset="0"/>
              </a:rPr>
              <a:t>q </a:t>
            </a:r>
            <a:r>
              <a:rPr lang="pt-BR" sz="2400" dirty="0">
                <a:cs typeface="Times New Roman" pitchFamily="18" charset="0"/>
              </a:rPr>
              <a:t>duas proposições genéricas, pode-se aplicar as seguintes operações lógicas básicas sobre elas:</a:t>
            </a:r>
          </a:p>
          <a:p>
            <a:pPr lvl="1" algn="just"/>
            <a:endParaRPr lang="pt-BR" dirty="0">
              <a:cs typeface="Times New Roman" pitchFamily="18" charset="0"/>
            </a:endParaRPr>
          </a:p>
          <a:p>
            <a:pPr lvl="1" algn="just"/>
            <a:endParaRPr lang="pt-BR" dirty="0">
              <a:cs typeface="Times New Roman" pitchFamily="18" charset="0"/>
            </a:endParaRPr>
          </a:p>
          <a:p>
            <a:pPr lvl="1" algn="just"/>
            <a:endParaRPr lang="pt-BR" dirty="0">
              <a:cs typeface="Times New Roman" pitchFamily="18" charset="0"/>
            </a:endParaRPr>
          </a:p>
          <a:p>
            <a:pPr lvl="1" algn="just"/>
            <a:r>
              <a:rPr lang="pt-BR" sz="2400" dirty="0" smtClean="0">
                <a:cs typeface="Times New Roman" pitchFamily="18" charset="0"/>
              </a:rPr>
              <a:t>Definindo </a:t>
            </a:r>
            <a:r>
              <a:rPr lang="pt-BR" sz="2400" dirty="0">
                <a:cs typeface="Times New Roman" pitchFamily="18" charset="0"/>
              </a:rPr>
              <a:t>a prioridade:</a:t>
            </a:r>
          </a:p>
          <a:p>
            <a:pPr lvl="2" algn="just"/>
            <a:r>
              <a:rPr lang="pt-BR" sz="2000" dirty="0">
                <a:cs typeface="Times New Roman" pitchFamily="18" charset="0"/>
              </a:rPr>
              <a:t>Usar parênteses Ex:((p v q)^(~q))  ou</a:t>
            </a:r>
          </a:p>
          <a:p>
            <a:pPr lvl="2" algn="just"/>
            <a:r>
              <a:rPr lang="pt-BR" sz="2000" dirty="0">
                <a:cs typeface="Times New Roman" pitchFamily="18" charset="0"/>
              </a:rPr>
              <a:t>Obedecer (~) &gt; (^) &gt; (v)</a:t>
            </a:r>
            <a:endParaRPr lang="pt-BR" sz="2000" b="0" dirty="0">
              <a:cs typeface="Times New Roman" pitchFamily="18" charset="0"/>
            </a:endParaRPr>
          </a:p>
        </p:txBody>
      </p:sp>
      <p:sp>
        <p:nvSpPr>
          <p:cNvPr id="25775" name="Text Box 175"/>
          <p:cNvSpPr txBox="1">
            <a:spLocks noChangeArrowheads="1"/>
          </p:cNvSpPr>
          <p:nvPr/>
        </p:nvSpPr>
        <p:spPr bwMode="auto">
          <a:xfrm>
            <a:off x="2733675" y="5749925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graphicFrame>
        <p:nvGraphicFramePr>
          <p:cNvPr id="244736" name="Object 1024"/>
          <p:cNvGraphicFramePr>
            <a:graphicFrameLocks noChangeAspect="1"/>
          </p:cNvGraphicFramePr>
          <p:nvPr/>
        </p:nvGraphicFramePr>
        <p:xfrm>
          <a:off x="1676400" y="4114800"/>
          <a:ext cx="5410200" cy="1684337"/>
        </p:xfrm>
        <a:graphic>
          <a:graphicData uri="http://schemas.openxmlformats.org/presentationml/2006/ole">
            <p:oleObj spid="_x0000_s5122" name="Documento" r:id="rId3" imgW="5707440" imgH="87876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24F2E-A460-4892-98F2-70B56C4A461F}" type="slidenum">
              <a:rPr lang="pt-BR"/>
              <a:pPr/>
              <a:t>12</a:t>
            </a:fld>
            <a:endParaRPr lang="pt-BR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Noções de Lógica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sz="2800" dirty="0">
                <a:cs typeface="Times New Roman" pitchFamily="18" charset="0"/>
              </a:rPr>
              <a:t>Exemplos de aplicação das operações lógicas</a:t>
            </a:r>
          </a:p>
          <a:p>
            <a:pPr lvl="1" algn="just"/>
            <a:r>
              <a:rPr lang="pt-BR" sz="2400" dirty="0">
                <a:cs typeface="Times New Roman" pitchFamily="18" charset="0"/>
              </a:rPr>
              <a:t>Considere:</a:t>
            </a:r>
          </a:p>
          <a:p>
            <a:pPr lvl="2" algn="just"/>
            <a:r>
              <a:rPr lang="pt-BR" sz="2000" b="0" i="1" dirty="0">
                <a:cs typeface="Times New Roman" pitchFamily="18" charset="0"/>
              </a:rPr>
              <a:t>p = </a:t>
            </a:r>
            <a:r>
              <a:rPr lang="pt-BR" sz="2000" b="0" dirty="0">
                <a:cs typeface="Times New Roman" pitchFamily="18" charset="0"/>
              </a:rPr>
              <a:t>7 é primo = (V)</a:t>
            </a:r>
          </a:p>
          <a:p>
            <a:pPr lvl="2" algn="just"/>
            <a:r>
              <a:rPr lang="pt-BR" sz="2000" b="0" i="1" dirty="0">
                <a:cs typeface="Times New Roman" pitchFamily="18" charset="0"/>
              </a:rPr>
              <a:t>q = </a:t>
            </a:r>
            <a:r>
              <a:rPr lang="pt-BR" sz="2000" b="0" dirty="0">
                <a:cs typeface="Times New Roman" pitchFamily="18" charset="0"/>
              </a:rPr>
              <a:t>4 é ímpar = (F</a:t>
            </a:r>
            <a:r>
              <a:rPr lang="pt-BR" sz="2000" b="0" dirty="0" smtClean="0">
                <a:cs typeface="Times New Roman" pitchFamily="18" charset="0"/>
              </a:rPr>
              <a:t>)</a:t>
            </a:r>
            <a:endParaRPr lang="pt-BR" sz="2000" dirty="0">
              <a:cs typeface="Times New Roman" pitchFamily="18" charset="0"/>
            </a:endParaRPr>
          </a:p>
          <a:p>
            <a:pPr lvl="1" algn="just"/>
            <a:r>
              <a:rPr lang="pt-BR" sz="2400" dirty="0">
                <a:cs typeface="Times New Roman" pitchFamily="18" charset="0"/>
              </a:rPr>
              <a:t>Então:</a:t>
            </a:r>
          </a:p>
          <a:p>
            <a:pPr lvl="2" algn="just"/>
            <a:r>
              <a:rPr lang="pt-BR" sz="2000" b="0" dirty="0">
                <a:cs typeface="Times New Roman" pitchFamily="18" charset="0"/>
              </a:rPr>
              <a:t>4 </a:t>
            </a:r>
            <a:r>
              <a:rPr lang="pt-BR" sz="2000" dirty="0">
                <a:cs typeface="Times New Roman" pitchFamily="18" charset="0"/>
              </a:rPr>
              <a:t>NÃO</a:t>
            </a:r>
            <a:r>
              <a:rPr lang="pt-BR" sz="2000" b="0" dirty="0">
                <a:cs typeface="Times New Roman" pitchFamily="18" charset="0"/>
              </a:rPr>
              <a:t> é ímpar = </a:t>
            </a:r>
            <a:r>
              <a:rPr lang="pt-BR" sz="2000" b="0" i="1" dirty="0">
                <a:cs typeface="Times New Roman" pitchFamily="18" charset="0"/>
              </a:rPr>
              <a:t>~q </a:t>
            </a:r>
            <a:r>
              <a:rPr lang="pt-BR" sz="2000" b="0" dirty="0">
                <a:cs typeface="Times New Roman" pitchFamily="18" charset="0"/>
              </a:rPr>
              <a:t>= (~F) = (V)</a:t>
            </a:r>
          </a:p>
          <a:p>
            <a:pPr lvl="2" algn="just"/>
            <a:r>
              <a:rPr lang="pt-BR" sz="2000" b="0" dirty="0">
                <a:cs typeface="Times New Roman" pitchFamily="18" charset="0"/>
              </a:rPr>
              <a:t>7 </a:t>
            </a:r>
            <a:r>
              <a:rPr lang="pt-BR" sz="2000" dirty="0">
                <a:cs typeface="Times New Roman" pitchFamily="18" charset="0"/>
              </a:rPr>
              <a:t>NÃO </a:t>
            </a:r>
            <a:r>
              <a:rPr lang="pt-BR" sz="2000" b="0" dirty="0">
                <a:cs typeface="Times New Roman" pitchFamily="18" charset="0"/>
              </a:rPr>
              <a:t>é primo = </a:t>
            </a:r>
            <a:r>
              <a:rPr lang="pt-BR" sz="2000" b="0" i="1" dirty="0">
                <a:cs typeface="Times New Roman" pitchFamily="18" charset="0"/>
              </a:rPr>
              <a:t>~p </a:t>
            </a:r>
            <a:r>
              <a:rPr lang="pt-BR" sz="2000" b="0" dirty="0">
                <a:cs typeface="Times New Roman" pitchFamily="18" charset="0"/>
              </a:rPr>
              <a:t>= (~V) = (F</a:t>
            </a:r>
            <a:r>
              <a:rPr lang="pt-BR" sz="2000" b="0" dirty="0" smtClean="0">
                <a:cs typeface="Times New Roman" pitchFamily="18" charset="0"/>
              </a:rPr>
              <a:t>)</a:t>
            </a:r>
            <a:endParaRPr lang="pt-BR" sz="2000" b="0" dirty="0">
              <a:cs typeface="Times New Roman" pitchFamily="18" charset="0"/>
            </a:endParaRPr>
          </a:p>
          <a:p>
            <a:pPr lvl="2" algn="just"/>
            <a:r>
              <a:rPr lang="pt-BR" sz="2000" b="0" dirty="0">
                <a:cs typeface="Times New Roman" pitchFamily="18" charset="0"/>
              </a:rPr>
              <a:t>7 é primo </a:t>
            </a:r>
            <a:r>
              <a:rPr lang="pt-BR" sz="2000" dirty="0">
                <a:cs typeface="Times New Roman" pitchFamily="18" charset="0"/>
              </a:rPr>
              <a:t>E</a:t>
            </a:r>
            <a:r>
              <a:rPr lang="pt-BR" sz="2000" b="0" dirty="0">
                <a:cs typeface="Times New Roman" pitchFamily="18" charset="0"/>
              </a:rPr>
              <a:t> 4 </a:t>
            </a:r>
            <a:r>
              <a:rPr lang="pt-BR" sz="2000" dirty="0">
                <a:cs typeface="Times New Roman" pitchFamily="18" charset="0"/>
              </a:rPr>
              <a:t>NÃO </a:t>
            </a:r>
            <a:r>
              <a:rPr lang="pt-BR" sz="2000" b="0" dirty="0">
                <a:cs typeface="Times New Roman" pitchFamily="18" charset="0"/>
              </a:rPr>
              <a:t>é ímpar = </a:t>
            </a:r>
            <a:r>
              <a:rPr lang="pt-BR" sz="2000" b="0" i="1" dirty="0">
                <a:cs typeface="Times New Roman" pitchFamily="18" charset="0"/>
              </a:rPr>
              <a:t>p ^ ~q = </a:t>
            </a:r>
            <a:r>
              <a:rPr lang="pt-BR" sz="2000" b="0" dirty="0">
                <a:cs typeface="Times New Roman" pitchFamily="18" charset="0"/>
              </a:rPr>
              <a:t>(V ^ (~F)) = (V ^ V) = (V)</a:t>
            </a:r>
          </a:p>
          <a:p>
            <a:pPr lvl="2" algn="just"/>
            <a:r>
              <a:rPr lang="pt-BR" sz="2000" b="0" dirty="0">
                <a:cs typeface="Times New Roman" pitchFamily="18" charset="0"/>
              </a:rPr>
              <a:t>7 é primo </a:t>
            </a:r>
            <a:r>
              <a:rPr lang="pt-BR" sz="2000" dirty="0">
                <a:cs typeface="Times New Roman" pitchFamily="18" charset="0"/>
              </a:rPr>
              <a:t>E</a:t>
            </a:r>
            <a:r>
              <a:rPr lang="pt-BR" sz="2000" b="0" dirty="0">
                <a:cs typeface="Times New Roman" pitchFamily="18" charset="0"/>
              </a:rPr>
              <a:t> 4 é ímpar = </a:t>
            </a:r>
            <a:r>
              <a:rPr lang="pt-BR" sz="2000" b="0" i="1" dirty="0">
                <a:cs typeface="Times New Roman" pitchFamily="18" charset="0"/>
              </a:rPr>
              <a:t>p ^ q = </a:t>
            </a:r>
            <a:r>
              <a:rPr lang="pt-BR" sz="2000" b="0" dirty="0">
                <a:cs typeface="Times New Roman" pitchFamily="18" charset="0"/>
              </a:rPr>
              <a:t>(V ^ F) = (F)</a:t>
            </a:r>
          </a:p>
          <a:p>
            <a:pPr lvl="2" algn="just"/>
            <a:r>
              <a:rPr lang="pt-BR" sz="2000" b="0" dirty="0">
                <a:cs typeface="Times New Roman" pitchFamily="18" charset="0"/>
              </a:rPr>
              <a:t>4 é ímpar </a:t>
            </a:r>
            <a:r>
              <a:rPr lang="pt-BR" sz="2000" dirty="0">
                <a:cs typeface="Times New Roman" pitchFamily="18" charset="0"/>
              </a:rPr>
              <a:t>E</a:t>
            </a:r>
            <a:r>
              <a:rPr lang="pt-BR" sz="2000" b="0" dirty="0">
                <a:cs typeface="Times New Roman" pitchFamily="18" charset="0"/>
              </a:rPr>
              <a:t> 7 é primo = </a:t>
            </a:r>
            <a:r>
              <a:rPr lang="pt-BR" sz="2000" b="0" i="1" dirty="0">
                <a:cs typeface="Times New Roman" pitchFamily="18" charset="0"/>
              </a:rPr>
              <a:t>q ^ p = </a:t>
            </a:r>
            <a:r>
              <a:rPr lang="pt-BR" sz="2000" b="0" dirty="0">
                <a:cs typeface="Times New Roman" pitchFamily="18" charset="0"/>
              </a:rPr>
              <a:t>(F ^ V) = (F)</a:t>
            </a:r>
          </a:p>
          <a:p>
            <a:pPr lvl="2" algn="just"/>
            <a:r>
              <a:rPr lang="pt-BR" sz="2000" b="0" dirty="0">
                <a:cs typeface="Times New Roman" pitchFamily="18" charset="0"/>
              </a:rPr>
              <a:t>4 é ímpar </a:t>
            </a:r>
            <a:r>
              <a:rPr lang="pt-BR" sz="2000" dirty="0">
                <a:cs typeface="Times New Roman" pitchFamily="18" charset="0"/>
              </a:rPr>
              <a:t>E</a:t>
            </a:r>
            <a:r>
              <a:rPr lang="pt-BR" sz="2000" b="0" dirty="0">
                <a:cs typeface="Times New Roman" pitchFamily="18" charset="0"/>
              </a:rPr>
              <a:t> 7 </a:t>
            </a:r>
            <a:r>
              <a:rPr lang="pt-BR" sz="2000" dirty="0">
                <a:cs typeface="Times New Roman" pitchFamily="18" charset="0"/>
              </a:rPr>
              <a:t>NÃO</a:t>
            </a:r>
            <a:r>
              <a:rPr lang="pt-BR" sz="2000" b="0" dirty="0">
                <a:cs typeface="Times New Roman" pitchFamily="18" charset="0"/>
              </a:rPr>
              <a:t> é primo = </a:t>
            </a:r>
            <a:r>
              <a:rPr lang="pt-BR" sz="2000" b="0" i="1" dirty="0">
                <a:cs typeface="Times New Roman" pitchFamily="18" charset="0"/>
              </a:rPr>
              <a:t>q ^ ~p = </a:t>
            </a:r>
            <a:r>
              <a:rPr lang="pt-BR" sz="2000" b="0" dirty="0">
                <a:cs typeface="Times New Roman" pitchFamily="18" charset="0"/>
              </a:rPr>
              <a:t>(F ^ (~V)) = (F ^ F) = (F)</a:t>
            </a:r>
          </a:p>
          <a:p>
            <a:pPr lvl="2" algn="just">
              <a:buFont typeface="Wingdings" pitchFamily="2" charset="2"/>
              <a:buNone/>
            </a:pPr>
            <a:endParaRPr lang="pt-BR" b="0" dirty="0">
              <a:cs typeface="Times New Roman" pitchFamily="18" charset="0"/>
            </a:endParaRPr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2733675" y="5749925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BA9A9-AFE1-4B78-AF48-B72F2768D73D}" type="slidenum">
              <a:rPr lang="pt-BR"/>
              <a:pPr/>
              <a:t>13</a:t>
            </a:fld>
            <a:endParaRPr lang="pt-BR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Noções de Lógica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sz="2800" dirty="0">
                <a:cs typeface="Times New Roman" pitchFamily="18" charset="0"/>
              </a:rPr>
              <a:t>Exemplos de aplicação das operações lógicas (Cont.)</a:t>
            </a:r>
          </a:p>
          <a:p>
            <a:pPr lvl="1" algn="just"/>
            <a:r>
              <a:rPr lang="pt-BR" sz="2400" dirty="0">
                <a:cs typeface="Times New Roman" pitchFamily="18" charset="0"/>
              </a:rPr>
              <a:t>Considere:</a:t>
            </a:r>
          </a:p>
          <a:p>
            <a:pPr lvl="2" algn="just"/>
            <a:r>
              <a:rPr lang="pt-BR" sz="2000" b="0" i="1" dirty="0">
                <a:cs typeface="Times New Roman" pitchFamily="18" charset="0"/>
              </a:rPr>
              <a:t>p = </a:t>
            </a:r>
            <a:r>
              <a:rPr lang="pt-BR" sz="2000" b="0" dirty="0">
                <a:cs typeface="Times New Roman" pitchFamily="18" charset="0"/>
              </a:rPr>
              <a:t>7 é primo = (V)</a:t>
            </a:r>
          </a:p>
          <a:p>
            <a:pPr lvl="2" algn="just"/>
            <a:r>
              <a:rPr lang="pt-BR" sz="2000" b="0" i="1" dirty="0">
                <a:cs typeface="Times New Roman" pitchFamily="18" charset="0"/>
              </a:rPr>
              <a:t>q = </a:t>
            </a:r>
            <a:r>
              <a:rPr lang="pt-BR" sz="2000" b="0" dirty="0">
                <a:cs typeface="Times New Roman" pitchFamily="18" charset="0"/>
              </a:rPr>
              <a:t>4 é ímpar = (F)</a:t>
            </a:r>
          </a:p>
          <a:p>
            <a:pPr lvl="1" algn="just">
              <a:lnSpc>
                <a:spcPct val="30000"/>
              </a:lnSpc>
            </a:pPr>
            <a:endParaRPr lang="pt-BR" sz="2400" dirty="0">
              <a:cs typeface="Times New Roman" pitchFamily="18" charset="0"/>
            </a:endParaRPr>
          </a:p>
          <a:p>
            <a:pPr lvl="1" algn="just"/>
            <a:r>
              <a:rPr lang="pt-BR" sz="2400" dirty="0">
                <a:cs typeface="Times New Roman" pitchFamily="18" charset="0"/>
              </a:rPr>
              <a:t>Então:</a:t>
            </a:r>
          </a:p>
          <a:p>
            <a:pPr lvl="2" algn="just"/>
            <a:r>
              <a:rPr lang="pt-BR" sz="2000" b="0" dirty="0">
                <a:cs typeface="Times New Roman" pitchFamily="18" charset="0"/>
              </a:rPr>
              <a:t>7 é primo </a:t>
            </a:r>
            <a:r>
              <a:rPr lang="pt-BR" sz="2000" dirty="0">
                <a:cs typeface="Times New Roman" pitchFamily="18" charset="0"/>
              </a:rPr>
              <a:t>OU</a:t>
            </a:r>
            <a:r>
              <a:rPr lang="pt-BR" sz="2000" b="0" dirty="0">
                <a:cs typeface="Times New Roman" pitchFamily="18" charset="0"/>
              </a:rPr>
              <a:t> 4 </a:t>
            </a:r>
            <a:r>
              <a:rPr lang="pt-BR" sz="2000" dirty="0">
                <a:cs typeface="Times New Roman" pitchFamily="18" charset="0"/>
              </a:rPr>
              <a:t>NÃO </a:t>
            </a:r>
            <a:r>
              <a:rPr lang="pt-BR" sz="2000" b="0" dirty="0">
                <a:cs typeface="Times New Roman" pitchFamily="18" charset="0"/>
              </a:rPr>
              <a:t>é ímpar = </a:t>
            </a:r>
            <a:r>
              <a:rPr lang="pt-BR" sz="2000" b="0" i="1" dirty="0">
                <a:cs typeface="Times New Roman" pitchFamily="18" charset="0"/>
              </a:rPr>
              <a:t>p v ~q = </a:t>
            </a:r>
            <a:r>
              <a:rPr lang="pt-BR" sz="2000" b="0" dirty="0">
                <a:cs typeface="Times New Roman" pitchFamily="18" charset="0"/>
              </a:rPr>
              <a:t>(V </a:t>
            </a:r>
            <a:r>
              <a:rPr lang="pt-BR" sz="2000" b="0" dirty="0" err="1">
                <a:cs typeface="Times New Roman" pitchFamily="18" charset="0"/>
              </a:rPr>
              <a:t>v</a:t>
            </a:r>
            <a:r>
              <a:rPr lang="pt-BR" sz="2000" b="0" dirty="0">
                <a:cs typeface="Times New Roman" pitchFamily="18" charset="0"/>
              </a:rPr>
              <a:t> (~F)) = (V </a:t>
            </a:r>
            <a:r>
              <a:rPr lang="pt-BR" sz="2000" b="0" dirty="0" err="1">
                <a:cs typeface="Times New Roman" pitchFamily="18" charset="0"/>
              </a:rPr>
              <a:t>v</a:t>
            </a:r>
            <a:r>
              <a:rPr lang="pt-BR" sz="2000" b="0" dirty="0">
                <a:cs typeface="Times New Roman" pitchFamily="18" charset="0"/>
              </a:rPr>
              <a:t> </a:t>
            </a:r>
            <a:r>
              <a:rPr lang="pt-BR" sz="2000" b="0" dirty="0" err="1">
                <a:cs typeface="Times New Roman" pitchFamily="18" charset="0"/>
              </a:rPr>
              <a:t>V</a:t>
            </a:r>
            <a:r>
              <a:rPr lang="pt-BR" sz="2000" b="0" dirty="0">
                <a:cs typeface="Times New Roman" pitchFamily="18" charset="0"/>
              </a:rPr>
              <a:t>) = (V)</a:t>
            </a:r>
          </a:p>
          <a:p>
            <a:pPr lvl="2" algn="just"/>
            <a:r>
              <a:rPr lang="pt-BR" sz="2000" b="0" dirty="0">
                <a:cs typeface="Times New Roman" pitchFamily="18" charset="0"/>
              </a:rPr>
              <a:t>7 é primo </a:t>
            </a:r>
            <a:r>
              <a:rPr lang="pt-BR" sz="2000" dirty="0">
                <a:cs typeface="Times New Roman" pitchFamily="18" charset="0"/>
              </a:rPr>
              <a:t>OU</a:t>
            </a:r>
            <a:r>
              <a:rPr lang="pt-BR" sz="2000" b="0" dirty="0">
                <a:cs typeface="Times New Roman" pitchFamily="18" charset="0"/>
              </a:rPr>
              <a:t> 4 é ímpar = </a:t>
            </a:r>
            <a:r>
              <a:rPr lang="pt-BR" sz="2000" b="0" i="1" dirty="0">
                <a:cs typeface="Times New Roman" pitchFamily="18" charset="0"/>
              </a:rPr>
              <a:t>p v q = </a:t>
            </a:r>
            <a:r>
              <a:rPr lang="pt-BR" sz="2000" b="0" dirty="0">
                <a:cs typeface="Times New Roman" pitchFamily="18" charset="0"/>
              </a:rPr>
              <a:t>(V </a:t>
            </a:r>
            <a:r>
              <a:rPr lang="pt-BR" sz="2000" b="0" dirty="0" err="1">
                <a:cs typeface="Times New Roman" pitchFamily="18" charset="0"/>
              </a:rPr>
              <a:t>v</a:t>
            </a:r>
            <a:r>
              <a:rPr lang="pt-BR" sz="2000" b="0" dirty="0">
                <a:cs typeface="Times New Roman" pitchFamily="18" charset="0"/>
              </a:rPr>
              <a:t> F) = (V)</a:t>
            </a:r>
          </a:p>
          <a:p>
            <a:pPr lvl="2" algn="just"/>
            <a:r>
              <a:rPr lang="pt-BR" sz="2000" b="0" dirty="0">
                <a:cs typeface="Times New Roman" pitchFamily="18" charset="0"/>
              </a:rPr>
              <a:t>4 é ímpar </a:t>
            </a:r>
            <a:r>
              <a:rPr lang="pt-BR" sz="2000" dirty="0">
                <a:cs typeface="Times New Roman" pitchFamily="18" charset="0"/>
              </a:rPr>
              <a:t>OU</a:t>
            </a:r>
            <a:r>
              <a:rPr lang="pt-BR" sz="2000" b="0" dirty="0">
                <a:cs typeface="Times New Roman" pitchFamily="18" charset="0"/>
              </a:rPr>
              <a:t> 7 é primo = </a:t>
            </a:r>
            <a:r>
              <a:rPr lang="pt-BR" sz="2000" b="0" i="1" dirty="0">
                <a:cs typeface="Times New Roman" pitchFamily="18" charset="0"/>
              </a:rPr>
              <a:t>q v p = </a:t>
            </a:r>
            <a:r>
              <a:rPr lang="pt-BR" sz="2000" b="0" dirty="0">
                <a:cs typeface="Times New Roman" pitchFamily="18" charset="0"/>
              </a:rPr>
              <a:t>(F v </a:t>
            </a:r>
            <a:r>
              <a:rPr lang="pt-BR" sz="2000" b="0" dirty="0" err="1">
                <a:cs typeface="Times New Roman" pitchFamily="18" charset="0"/>
              </a:rPr>
              <a:t>V</a:t>
            </a:r>
            <a:r>
              <a:rPr lang="pt-BR" sz="2000" b="0" dirty="0">
                <a:cs typeface="Times New Roman" pitchFamily="18" charset="0"/>
              </a:rPr>
              <a:t>) = (V)</a:t>
            </a:r>
          </a:p>
          <a:p>
            <a:pPr lvl="2" algn="just"/>
            <a:r>
              <a:rPr lang="pt-BR" sz="2000" b="0" dirty="0">
                <a:cs typeface="Times New Roman" pitchFamily="18" charset="0"/>
              </a:rPr>
              <a:t>4 é ímpar </a:t>
            </a:r>
            <a:r>
              <a:rPr lang="pt-BR" sz="2000" dirty="0">
                <a:cs typeface="Times New Roman" pitchFamily="18" charset="0"/>
              </a:rPr>
              <a:t>OU</a:t>
            </a:r>
            <a:r>
              <a:rPr lang="pt-BR" sz="2000" b="0" dirty="0">
                <a:cs typeface="Times New Roman" pitchFamily="18" charset="0"/>
              </a:rPr>
              <a:t> 7 </a:t>
            </a:r>
            <a:r>
              <a:rPr lang="pt-BR" sz="2000" dirty="0">
                <a:cs typeface="Times New Roman" pitchFamily="18" charset="0"/>
              </a:rPr>
              <a:t>NÃO</a:t>
            </a:r>
            <a:r>
              <a:rPr lang="pt-BR" sz="2000" b="0" dirty="0">
                <a:cs typeface="Times New Roman" pitchFamily="18" charset="0"/>
              </a:rPr>
              <a:t> é primo = </a:t>
            </a:r>
            <a:r>
              <a:rPr lang="pt-BR" sz="2000" b="0" i="1" dirty="0">
                <a:cs typeface="Times New Roman" pitchFamily="18" charset="0"/>
              </a:rPr>
              <a:t>q v ~p = </a:t>
            </a:r>
            <a:r>
              <a:rPr lang="pt-BR" sz="2000" b="0" dirty="0">
                <a:cs typeface="Times New Roman" pitchFamily="18" charset="0"/>
              </a:rPr>
              <a:t>(F v (~V)) = (F v F ) = (F)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2733675" y="5749925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C35D5-6356-4D5A-BAE4-182C0C5C3D50}" type="slidenum">
              <a:rPr lang="pt-BR"/>
              <a:pPr/>
              <a:t>14</a:t>
            </a:fld>
            <a:endParaRPr lang="pt-BR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Noções de Lógica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sz="2800" dirty="0">
                <a:cs typeface="Times New Roman" pitchFamily="18" charset="0"/>
              </a:rPr>
              <a:t>Exemplos de aplicação das operações lógicas</a:t>
            </a:r>
          </a:p>
          <a:p>
            <a:pPr lvl="1" algn="just"/>
            <a:r>
              <a:rPr lang="pt-BR" sz="2400" dirty="0">
                <a:cs typeface="Times New Roman" pitchFamily="18" charset="0"/>
              </a:rPr>
              <a:t>Resumindo:</a:t>
            </a:r>
          </a:p>
          <a:p>
            <a:pPr lvl="1" algn="just"/>
            <a:endParaRPr lang="pt-BR" sz="2400" dirty="0">
              <a:cs typeface="Times New Roman" pitchFamily="18" charset="0"/>
            </a:endParaRPr>
          </a:p>
          <a:p>
            <a:pPr lvl="1" algn="just"/>
            <a:endParaRPr lang="pt-BR" sz="2400" dirty="0">
              <a:cs typeface="Times New Roman" pitchFamily="18" charset="0"/>
            </a:endParaRPr>
          </a:p>
          <a:p>
            <a:pPr lvl="1" algn="just"/>
            <a:endParaRPr lang="pt-BR" sz="2400" dirty="0">
              <a:cs typeface="Times New Roman" pitchFamily="18" charset="0"/>
            </a:endParaRPr>
          </a:p>
          <a:p>
            <a:pPr lvl="1" algn="just"/>
            <a:endParaRPr lang="pt-BR" sz="2400" dirty="0">
              <a:cs typeface="Times New Roman" pitchFamily="18" charset="0"/>
            </a:endParaRPr>
          </a:p>
          <a:p>
            <a:pPr lvl="1" algn="just"/>
            <a:r>
              <a:rPr lang="pt-BR" sz="2400" dirty="0">
                <a:cs typeface="Times New Roman" pitchFamily="18" charset="0"/>
              </a:rPr>
              <a:t>Ou seja:</a:t>
            </a:r>
          </a:p>
          <a:p>
            <a:pPr lvl="2" algn="just"/>
            <a:r>
              <a:rPr lang="pt-BR" sz="2000" dirty="0">
                <a:cs typeface="Times New Roman" pitchFamily="18" charset="0"/>
              </a:rPr>
              <a:t>Não (~) troca o valor lógico. Se é F passa a ser V e vice-versa.</a:t>
            </a:r>
          </a:p>
          <a:p>
            <a:pPr lvl="2" algn="just">
              <a:lnSpc>
                <a:spcPct val="0"/>
              </a:lnSpc>
            </a:pPr>
            <a:endParaRPr lang="pt-BR" sz="2000" dirty="0">
              <a:cs typeface="Times New Roman" pitchFamily="18" charset="0"/>
            </a:endParaRPr>
          </a:p>
          <a:p>
            <a:pPr lvl="2" algn="just">
              <a:lnSpc>
                <a:spcPct val="120000"/>
              </a:lnSpc>
            </a:pPr>
            <a:r>
              <a:rPr lang="pt-BR" sz="2000" dirty="0">
                <a:cs typeface="Times New Roman" pitchFamily="18" charset="0"/>
              </a:rPr>
              <a:t>E (^) só tem valor V quando as duas proposições forem V. Basta uma proposição ser F para o resultado ser F</a:t>
            </a:r>
            <a:r>
              <a:rPr lang="pt-BR" sz="2000" dirty="0" smtClean="0">
                <a:cs typeface="Times New Roman" pitchFamily="18" charset="0"/>
              </a:rPr>
              <a:t>.</a:t>
            </a:r>
            <a:endParaRPr lang="pt-BR" dirty="0">
              <a:cs typeface="Times New Roman" pitchFamily="18" charset="0"/>
            </a:endParaRPr>
          </a:p>
          <a:p>
            <a:pPr lvl="2" algn="just">
              <a:lnSpc>
                <a:spcPct val="120000"/>
              </a:lnSpc>
            </a:pPr>
            <a:r>
              <a:rPr lang="pt-BR" sz="2000" dirty="0">
                <a:cs typeface="Times New Roman" pitchFamily="18" charset="0"/>
              </a:rPr>
              <a:t>OU (v) só tem valor F quando as duas proposições forem F. Basta uma proposição ser V para o resultado ser V.</a:t>
            </a:r>
            <a:endParaRPr lang="pt-BR" sz="2000" b="0" dirty="0">
              <a:cs typeface="Times New Roman" pitchFamily="18" charset="0"/>
            </a:endParaRP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2733675" y="5749925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74161" name="Picture 81"/>
          <p:cNvPicPr>
            <a:picLocks noChangeAspect="1" noChangeArrowheads="1"/>
          </p:cNvPicPr>
          <p:nvPr/>
        </p:nvPicPr>
        <p:blipFill>
          <a:blip r:embed="rId2" cstate="email"/>
          <a:srcRect b="18759"/>
          <a:stretch>
            <a:fillRect/>
          </a:stretch>
        </p:blipFill>
        <p:spPr bwMode="auto">
          <a:xfrm>
            <a:off x="3276600" y="2133600"/>
            <a:ext cx="375761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BE759-9996-4CDB-97FB-8E570788A8E7}" type="slidenum">
              <a:rPr lang="pt-BR"/>
              <a:pPr/>
              <a:t>15</a:t>
            </a:fld>
            <a:endParaRPr lang="pt-BR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Lógica de Programação &amp; Algoritmo</a:t>
            </a:r>
          </a:p>
        </p:txBody>
      </p:sp>
      <p:sp>
        <p:nvSpPr>
          <p:cNvPr id="187395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87396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87397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87398" name="Oval 6"/>
          <p:cNvSpPr>
            <a:spLocks noChangeArrowheads="1"/>
          </p:cNvSpPr>
          <p:nvPr/>
        </p:nvSpPr>
        <p:spPr bwMode="auto">
          <a:xfrm>
            <a:off x="0" y="1371600"/>
            <a:ext cx="9144000" cy="4876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4000" b="1">
              <a:solidFill>
                <a:schemeClr val="bg1"/>
              </a:solidFill>
            </a:endParaRPr>
          </a:p>
          <a:p>
            <a:pPr algn="ctr"/>
            <a:r>
              <a:rPr lang="pt-BR" sz="4000" b="1">
                <a:solidFill>
                  <a:schemeClr val="bg1"/>
                </a:solidFill>
              </a:rPr>
              <a:t>Algoritmo</a:t>
            </a:r>
          </a:p>
          <a:p>
            <a:pPr algn="ctr">
              <a:lnSpc>
                <a:spcPct val="70000"/>
              </a:lnSpc>
            </a:pPr>
            <a:r>
              <a:rPr lang="pt-BR" sz="3200" b="1">
                <a:solidFill>
                  <a:schemeClr val="bg1"/>
                </a:solidFill>
              </a:rPr>
              <a:t>=</a:t>
            </a:r>
          </a:p>
          <a:p>
            <a:pPr algn="ctr">
              <a:lnSpc>
                <a:spcPct val="110000"/>
              </a:lnSpc>
            </a:pPr>
            <a:r>
              <a:rPr lang="pt-BR" sz="3400">
                <a:solidFill>
                  <a:schemeClr val="bg1"/>
                </a:solidFill>
              </a:rPr>
              <a:t>Seqüência lógica e não ambígua</a:t>
            </a:r>
            <a:r>
              <a:rPr lang="pt-BR" sz="3400" b="1">
                <a:solidFill>
                  <a:srgbClr val="FF3300"/>
                </a:solidFill>
              </a:rPr>
              <a:t> </a:t>
            </a:r>
            <a:br>
              <a:rPr lang="pt-BR" sz="3400" b="1">
                <a:solidFill>
                  <a:srgbClr val="FF3300"/>
                </a:solidFill>
              </a:rPr>
            </a:br>
            <a:r>
              <a:rPr lang="pt-BR" sz="3400">
                <a:solidFill>
                  <a:schemeClr val="bg1"/>
                </a:solidFill>
              </a:rPr>
              <a:t>de </a:t>
            </a:r>
            <a:r>
              <a:rPr lang="pt-BR" sz="3400" b="1">
                <a:solidFill>
                  <a:srgbClr val="FF3300"/>
                </a:solidFill>
              </a:rPr>
              <a:t>instruções</a:t>
            </a:r>
            <a:r>
              <a:rPr lang="pt-BR" sz="3400">
                <a:solidFill>
                  <a:schemeClr val="bg1"/>
                </a:solidFill>
              </a:rPr>
              <a:t> que levam à </a:t>
            </a:r>
            <a:br>
              <a:rPr lang="pt-BR" sz="3400">
                <a:solidFill>
                  <a:schemeClr val="bg1"/>
                </a:solidFill>
              </a:rPr>
            </a:br>
            <a:r>
              <a:rPr lang="pt-BR" sz="3400">
                <a:solidFill>
                  <a:schemeClr val="bg1"/>
                </a:solidFill>
              </a:rPr>
              <a:t>solução de um problema</a:t>
            </a:r>
            <a:br>
              <a:rPr lang="pt-BR" sz="3400">
                <a:solidFill>
                  <a:schemeClr val="bg1"/>
                </a:solidFill>
              </a:rPr>
            </a:br>
            <a:r>
              <a:rPr lang="pt-BR" sz="3400">
                <a:solidFill>
                  <a:schemeClr val="bg1"/>
                </a:solidFill>
              </a:rPr>
              <a:t>num tempo finito.</a:t>
            </a:r>
          </a:p>
          <a:p>
            <a:pPr algn="ctr">
              <a:lnSpc>
                <a:spcPct val="120000"/>
              </a:lnSpc>
            </a:pPr>
            <a:endParaRPr lang="pt-BR" sz="3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F80C8-E5CA-4971-8807-32B9E1D9F08E}" type="slidenum">
              <a:rPr lang="pt-BR"/>
              <a:pPr/>
              <a:t>16</a:t>
            </a:fld>
            <a:endParaRPr lang="pt-BR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Lógica de Programação &amp; Algoritmo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pt-BR" sz="3000">
                <a:cs typeface="Times New Roman" pitchFamily="18" charset="0"/>
              </a:rPr>
              <a:t>Características básicas de um algoritmo</a:t>
            </a:r>
          </a:p>
          <a:p>
            <a:pPr lvl="1">
              <a:lnSpc>
                <a:spcPct val="110000"/>
              </a:lnSpc>
            </a:pPr>
            <a:r>
              <a:rPr lang="pt-BR">
                <a:cs typeface="Times New Roman" pitchFamily="18" charset="0"/>
              </a:rPr>
              <a:t>Seqüência lógica</a:t>
            </a:r>
          </a:p>
          <a:p>
            <a:pPr lvl="2">
              <a:lnSpc>
                <a:spcPct val="110000"/>
              </a:lnSpc>
            </a:pPr>
            <a:r>
              <a:rPr lang="pt-BR">
                <a:cs typeface="Times New Roman" pitchFamily="18" charset="0"/>
              </a:rPr>
              <a:t>As instruções devem ser definidas em uma ordem correta.</a:t>
            </a:r>
          </a:p>
          <a:p>
            <a:pPr lvl="1">
              <a:lnSpc>
                <a:spcPct val="110000"/>
              </a:lnSpc>
            </a:pPr>
            <a:r>
              <a:rPr lang="pt-BR">
                <a:cs typeface="Times New Roman" pitchFamily="18" charset="0"/>
              </a:rPr>
              <a:t>Não ambígua </a:t>
            </a:r>
          </a:p>
          <a:p>
            <a:pPr lvl="2">
              <a:lnSpc>
                <a:spcPct val="110000"/>
              </a:lnSpc>
            </a:pPr>
            <a:r>
              <a:rPr lang="pt-BR">
                <a:cs typeface="Times New Roman" pitchFamily="18" charset="0"/>
              </a:rPr>
              <a:t>A seqüência lógica e as instruções não  devem dar margem à dupla interpretação.</a:t>
            </a:r>
          </a:p>
          <a:p>
            <a:pPr lvl="1">
              <a:lnSpc>
                <a:spcPct val="110000"/>
              </a:lnSpc>
            </a:pPr>
            <a:r>
              <a:rPr lang="pt-BR">
                <a:cs typeface="Times New Roman" pitchFamily="18" charset="0"/>
              </a:rPr>
              <a:t>Solução de um problema</a:t>
            </a:r>
          </a:p>
          <a:p>
            <a:pPr lvl="2">
              <a:lnSpc>
                <a:spcPct val="110000"/>
              </a:lnSpc>
            </a:pPr>
            <a:r>
              <a:rPr lang="pt-BR">
                <a:cs typeface="Times New Roman" pitchFamily="18" charset="0"/>
              </a:rPr>
              <a:t>A seqüência lógica deve resolver exatamente (nem mais e nem menos) o problema identificado.</a:t>
            </a:r>
          </a:p>
          <a:p>
            <a:pPr lvl="1">
              <a:lnSpc>
                <a:spcPct val="110000"/>
              </a:lnSpc>
            </a:pPr>
            <a:r>
              <a:rPr lang="pt-BR">
                <a:cs typeface="Times New Roman" pitchFamily="18" charset="0"/>
              </a:rPr>
              <a:t>Tempo finito</a:t>
            </a:r>
          </a:p>
          <a:p>
            <a:pPr lvl="2">
              <a:lnSpc>
                <a:spcPct val="110000"/>
              </a:lnSpc>
            </a:pPr>
            <a:r>
              <a:rPr lang="pt-BR">
                <a:cs typeface="Times New Roman" pitchFamily="18" charset="0"/>
              </a:rPr>
              <a:t>A seqüência lógica não deve possuir iterações infinitas.</a:t>
            </a:r>
          </a:p>
          <a:p>
            <a:pPr lvl="2">
              <a:lnSpc>
                <a:spcPct val="110000"/>
              </a:lnSpc>
            </a:pPr>
            <a:endParaRPr lang="pt-BR">
              <a:cs typeface="Times New Roman" pitchFamily="18" charset="0"/>
            </a:endParaRPr>
          </a:p>
          <a:p>
            <a:pPr lvl="2">
              <a:lnSpc>
                <a:spcPct val="110000"/>
              </a:lnSpc>
            </a:pPr>
            <a:endParaRPr lang="pt-BR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2121-6408-4FB1-95DA-CBF0ADE93CD1}" type="slidenum">
              <a:rPr lang="pt-BR"/>
              <a:pPr/>
              <a:t>17</a:t>
            </a:fld>
            <a:endParaRPr lang="pt-BR"/>
          </a:p>
        </p:txBody>
      </p:sp>
      <p:sp>
        <p:nvSpPr>
          <p:cNvPr id="2150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Lógica de Programação &amp; Algoritmo</a:t>
            </a:r>
          </a:p>
        </p:txBody>
      </p:sp>
      <p:sp>
        <p:nvSpPr>
          <p:cNvPr id="2150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pt-BR" sz="3000">
                <a:cs typeface="Times New Roman" pitchFamily="18" charset="0"/>
              </a:rPr>
              <a:t>Atenção:</a:t>
            </a:r>
          </a:p>
          <a:p>
            <a:pPr lvl="1">
              <a:lnSpc>
                <a:spcPct val="110000"/>
              </a:lnSpc>
            </a:pPr>
            <a:r>
              <a:rPr lang="pt-BR" sz="2800">
                <a:cs typeface="Times New Roman" pitchFamily="18" charset="0"/>
              </a:rPr>
              <a:t>Um algoritmo é “</a:t>
            </a:r>
            <a:r>
              <a:rPr lang="pt-BR" sz="2800" b="1">
                <a:cs typeface="Times New Roman" pitchFamily="18" charset="0"/>
              </a:rPr>
              <a:t>uma </a:t>
            </a:r>
            <a:r>
              <a:rPr lang="pt-BR" sz="2800">
                <a:cs typeface="Times New Roman" pitchFamily="18" charset="0"/>
              </a:rPr>
              <a:t>solução” e não “</a:t>
            </a:r>
            <a:r>
              <a:rPr lang="pt-BR" sz="2800" b="1">
                <a:cs typeface="Times New Roman" pitchFamily="18" charset="0"/>
              </a:rPr>
              <a:t>a</a:t>
            </a:r>
            <a:r>
              <a:rPr lang="pt-BR" sz="2800">
                <a:cs typeface="Times New Roman" pitchFamily="18" charset="0"/>
              </a:rPr>
              <a:t> solução” de um problema.</a:t>
            </a:r>
          </a:p>
          <a:p>
            <a:pPr lvl="2">
              <a:lnSpc>
                <a:spcPct val="110000"/>
              </a:lnSpc>
            </a:pPr>
            <a:r>
              <a:rPr lang="pt-BR" sz="2400" b="0">
                <a:cs typeface="Times New Roman" pitchFamily="18" charset="0"/>
              </a:rPr>
              <a:t>Um problema pode ser resolvido por mais de um algoritmo!</a:t>
            </a:r>
          </a:p>
          <a:p>
            <a:pPr>
              <a:lnSpc>
                <a:spcPct val="40000"/>
              </a:lnSpc>
            </a:pPr>
            <a:endParaRPr lang="pt-BR" sz="3000"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pt-BR" sz="2800">
                <a:cs typeface="Times New Roman" pitchFamily="18" charset="0"/>
              </a:rPr>
              <a:t>Tarefas que possuem “padrão de comportamento” podem ser descritas por um algoritmo.</a:t>
            </a:r>
          </a:p>
          <a:p>
            <a:pPr lvl="2">
              <a:lnSpc>
                <a:spcPct val="110000"/>
              </a:lnSpc>
            </a:pPr>
            <a:r>
              <a:rPr lang="pt-BR" sz="2400" b="0">
                <a:cs typeface="Times New Roman" pitchFamily="18" charset="0"/>
              </a:rPr>
              <a:t>Ex: Qual será o próximo número da seqüência 0,1,4,9,16,25?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8F67-26F4-4F4B-A120-1177DE36A90C}" type="slidenum">
              <a:rPr lang="pt-BR"/>
              <a:pPr/>
              <a:t>18</a:t>
            </a:fld>
            <a:endParaRPr lang="pt-BR"/>
          </a:p>
        </p:txBody>
      </p:sp>
      <p:sp>
        <p:nvSpPr>
          <p:cNvPr id="2088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Lógica de Programação &amp; Algoritmo</a:t>
            </a:r>
          </a:p>
        </p:txBody>
      </p:sp>
      <p:sp>
        <p:nvSpPr>
          <p:cNvPr id="2088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3500" y="1143000"/>
            <a:ext cx="9055100" cy="5410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pt-BR" sz="2800">
                <a:cs typeface="Times New Roman" pitchFamily="18" charset="0"/>
              </a:rPr>
              <a:t>Estruturas básicas de um algoritmo: </a:t>
            </a:r>
          </a:p>
          <a:p>
            <a:pPr lvl="1">
              <a:lnSpc>
                <a:spcPct val="110000"/>
              </a:lnSpc>
            </a:pPr>
            <a:r>
              <a:rPr lang="pt-BR" sz="2600" b="1">
                <a:cs typeface="Times New Roman" pitchFamily="18" charset="0"/>
              </a:rPr>
              <a:t>Seqüência</a:t>
            </a:r>
            <a:r>
              <a:rPr lang="pt-BR" sz="2600">
                <a:cs typeface="Times New Roman" pitchFamily="18" charset="0"/>
              </a:rPr>
              <a:t> – Início/Fim</a:t>
            </a:r>
          </a:p>
          <a:p>
            <a:pPr lvl="2">
              <a:lnSpc>
                <a:spcPct val="110000"/>
              </a:lnSpc>
            </a:pPr>
            <a:r>
              <a:rPr lang="pt-BR" sz="2200" b="0">
                <a:cs typeface="Times New Roman" pitchFamily="18" charset="0"/>
              </a:rPr>
              <a:t>Define uma estrutura onde as instruções serão executadas na ordem que aparecem. </a:t>
            </a:r>
          </a:p>
          <a:p>
            <a:pPr lvl="1">
              <a:lnSpc>
                <a:spcPct val="110000"/>
              </a:lnSpc>
            </a:pPr>
            <a:r>
              <a:rPr lang="pt-BR" sz="2600" b="1">
                <a:cs typeface="Times New Roman" pitchFamily="18" charset="0"/>
              </a:rPr>
              <a:t>Seleção</a:t>
            </a:r>
            <a:r>
              <a:rPr lang="pt-BR" sz="2600">
                <a:cs typeface="Times New Roman" pitchFamily="18" charset="0"/>
              </a:rPr>
              <a:t> – Se-Então/Senão</a:t>
            </a:r>
          </a:p>
          <a:p>
            <a:pPr lvl="2">
              <a:lnSpc>
                <a:spcPct val="110000"/>
              </a:lnSpc>
            </a:pPr>
            <a:r>
              <a:rPr lang="pt-BR" sz="2200" b="0">
                <a:cs typeface="Times New Roman" pitchFamily="18" charset="0"/>
              </a:rPr>
              <a:t>Define uma estrutura condicional que, dada a sua avaliação (V ou F), determina qual “caminho” do algoritmo será executado.</a:t>
            </a:r>
          </a:p>
          <a:p>
            <a:pPr lvl="1">
              <a:lnSpc>
                <a:spcPct val="110000"/>
              </a:lnSpc>
            </a:pPr>
            <a:r>
              <a:rPr lang="pt-BR" sz="2600" b="1">
                <a:cs typeface="Times New Roman" pitchFamily="18" charset="0"/>
              </a:rPr>
              <a:t>Repetição</a:t>
            </a:r>
            <a:r>
              <a:rPr lang="pt-BR" sz="2600">
                <a:cs typeface="Times New Roman" pitchFamily="18" charset="0"/>
              </a:rPr>
              <a:t> – Repita, Enquanto ou Para</a:t>
            </a:r>
          </a:p>
          <a:p>
            <a:pPr lvl="2">
              <a:lnSpc>
                <a:spcPct val="110000"/>
              </a:lnSpc>
            </a:pPr>
            <a:r>
              <a:rPr lang="pt-BR" sz="2200" b="0">
                <a:cs typeface="Times New Roman" pitchFamily="18" charset="0"/>
              </a:rPr>
              <a:t>Define uma estrutura de iteração condicional (V ou F) ou contada (predefinida) de instruções.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4C23E-5A24-4921-8729-D30597A4FC8E}" type="slidenum">
              <a:rPr lang="pt-BR"/>
              <a:pPr/>
              <a:t>19</a:t>
            </a:fld>
            <a:endParaRPr lang="pt-BR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Lógica de Programação &amp; Algoritmo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-495300">
              <a:lnSpc>
                <a:spcPct val="110000"/>
              </a:lnSpc>
            </a:pPr>
            <a:r>
              <a:rPr lang="pt-BR">
                <a:cs typeface="Times New Roman" pitchFamily="18" charset="0"/>
              </a:rPr>
              <a:t>Algoritmo para ligar de um telefone público – Seqüência: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SzTx/>
              <a:buFont typeface="Wingdings" pitchFamily="2" charset="2"/>
              <a:buNone/>
            </a:pPr>
            <a:r>
              <a:rPr lang="pt-BR" sz="2200" b="1">
                <a:cs typeface="Times New Roman" pitchFamily="18" charset="0"/>
              </a:rPr>
              <a:t>Início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200">
                <a:cs typeface="Times New Roman" pitchFamily="18" charset="0"/>
              </a:rPr>
              <a:t>Tirar o fone do gancho;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200">
                <a:cs typeface="Times New Roman" pitchFamily="18" charset="0"/>
              </a:rPr>
              <a:t>Ouvir o sinal de linha;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200">
                <a:cs typeface="Times New Roman" pitchFamily="18" charset="0"/>
              </a:rPr>
              <a:t>Introduzir o cartão;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200">
                <a:cs typeface="Times New Roman" pitchFamily="18" charset="0"/>
              </a:rPr>
              <a:t>Teclar o número desejado;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200">
                <a:cs typeface="Times New Roman" pitchFamily="18" charset="0"/>
              </a:rPr>
              <a:t>Conversar;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200">
                <a:cs typeface="Times New Roman" pitchFamily="18" charset="0"/>
              </a:rPr>
              <a:t>Desligar;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200">
                <a:cs typeface="Times New Roman" pitchFamily="18" charset="0"/>
              </a:rPr>
              <a:t>Retirar o cartão;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SzTx/>
              <a:buFont typeface="Wingdings" pitchFamily="2" charset="2"/>
              <a:buNone/>
            </a:pPr>
            <a:r>
              <a:rPr lang="pt-BR" sz="2200" b="1">
                <a:cs typeface="Times New Roman" pitchFamily="18" charset="0"/>
              </a:rPr>
              <a:t>Fim</a:t>
            </a:r>
            <a:r>
              <a:rPr lang="pt-BR" sz="2200">
                <a:cs typeface="Times New Roman" pitchFamily="18" charset="0"/>
              </a:rPr>
              <a:t>.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4648200" y="3429000"/>
            <a:ext cx="4191000" cy="1524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>
                <a:solidFill>
                  <a:schemeClr val="bg1"/>
                </a:solidFill>
              </a:rPr>
              <a:t>Este algoritmo só usa uma</a:t>
            </a:r>
            <a:br>
              <a:rPr lang="pt-BR">
                <a:solidFill>
                  <a:schemeClr val="bg1"/>
                </a:solidFill>
              </a:rPr>
            </a:br>
            <a:r>
              <a:rPr lang="pt-BR">
                <a:solidFill>
                  <a:schemeClr val="bg1"/>
                </a:solidFill>
              </a:rPr>
              <a:t>estrutura de seqüência </a:t>
            </a:r>
            <a:br>
              <a:rPr lang="pt-BR">
                <a:solidFill>
                  <a:schemeClr val="bg1"/>
                </a:solidFill>
              </a:rPr>
            </a:br>
            <a:r>
              <a:rPr lang="pt-BR">
                <a:solidFill>
                  <a:schemeClr val="bg1"/>
                </a:solidFill>
              </a:rPr>
              <a:t>“Início/Fim”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Máquina de Von </a:t>
            </a:r>
            <a:r>
              <a:rPr lang="pt-BR" dirty="0" err="1" smtClean="0"/>
              <a:t>Neumman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81000" y="1676400"/>
            <a:ext cx="806767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E7C01-D22C-4D0F-83C1-975CAB28B579}" type="slidenum">
              <a:rPr lang="pt-BR"/>
              <a:pPr/>
              <a:t>20</a:t>
            </a:fld>
            <a:endParaRPr lang="pt-BR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Lógica de Programação &amp; Algoritmo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-495300">
              <a:lnSpc>
                <a:spcPct val="90000"/>
              </a:lnSpc>
            </a:pPr>
            <a:r>
              <a:rPr lang="pt-BR" sz="2800" dirty="0">
                <a:cs typeface="Times New Roman" pitchFamily="18" charset="0"/>
              </a:rPr>
              <a:t>Algoritmo para ligar de um telefone público – Seleção</a:t>
            </a:r>
          </a:p>
          <a:p>
            <a:pPr marL="495300" indent="-495300"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>
                <a:cs typeface="Times New Roman" pitchFamily="18" charset="0"/>
              </a:rPr>
              <a:t>	</a:t>
            </a:r>
            <a:r>
              <a:rPr lang="pt-BR" sz="2000" dirty="0">
                <a:solidFill>
                  <a:srgbClr val="FF3300"/>
                </a:solidFill>
                <a:cs typeface="Times New Roman" pitchFamily="18" charset="0"/>
              </a:rPr>
              <a:t>E se o telefone público estiver com defeito?</a:t>
            </a:r>
          </a:p>
          <a:p>
            <a:pPr marL="914400" lvl="1" indent="-457200">
              <a:buClr>
                <a:schemeClr val="tx1"/>
              </a:buClr>
              <a:buSzTx/>
              <a:buFont typeface="Wingdings" pitchFamily="2" charset="2"/>
              <a:buNone/>
            </a:pPr>
            <a:r>
              <a:rPr lang="pt-BR" sz="2000" dirty="0">
                <a:cs typeface="Times New Roman" pitchFamily="18" charset="0"/>
              </a:rPr>
              <a:t>Início</a:t>
            </a:r>
          </a:p>
          <a:p>
            <a:pPr marL="914400" lvl="1" indent="-45720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000" dirty="0">
                <a:cs typeface="Times New Roman" pitchFamily="18" charset="0"/>
              </a:rPr>
              <a:t>Tirar o fone do gancho;</a:t>
            </a:r>
          </a:p>
          <a:p>
            <a:pPr marL="914400" lvl="1" indent="-45720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000" b="1" dirty="0">
                <a:cs typeface="Times New Roman" pitchFamily="18" charset="0"/>
              </a:rPr>
              <a:t>Se</a:t>
            </a:r>
            <a:r>
              <a:rPr lang="pt-BR" sz="2000" dirty="0">
                <a:cs typeface="Times New Roman" pitchFamily="18" charset="0"/>
              </a:rPr>
              <a:t> ouvir o sinal de linha, </a:t>
            </a:r>
            <a:r>
              <a:rPr lang="pt-BR" sz="2000" b="1" dirty="0">
                <a:cs typeface="Times New Roman" pitchFamily="18" charset="0"/>
              </a:rPr>
              <a:t>então</a:t>
            </a:r>
          </a:p>
          <a:p>
            <a:pPr marL="1295400" lvl="2" indent="-38100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000" b="0" dirty="0">
                <a:cs typeface="Times New Roman" pitchFamily="18" charset="0"/>
              </a:rPr>
              <a:t>Introduzir o cartão;</a:t>
            </a:r>
          </a:p>
          <a:p>
            <a:pPr marL="1295400" lvl="2" indent="-38100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000" b="0" dirty="0">
                <a:cs typeface="Times New Roman" pitchFamily="18" charset="0"/>
              </a:rPr>
              <a:t>Teclar o número desejado;</a:t>
            </a:r>
          </a:p>
          <a:p>
            <a:pPr marL="1295400" lvl="2" indent="-38100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000" b="0" dirty="0">
                <a:cs typeface="Times New Roman" pitchFamily="18" charset="0"/>
              </a:rPr>
              <a:t>Conversar;</a:t>
            </a:r>
          </a:p>
          <a:p>
            <a:pPr marL="1295400" lvl="2" indent="-38100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000" b="0" dirty="0">
                <a:cs typeface="Times New Roman" pitchFamily="18" charset="0"/>
              </a:rPr>
              <a:t>Desligar;</a:t>
            </a:r>
          </a:p>
          <a:p>
            <a:pPr marL="1295400" lvl="2" indent="-38100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000" b="0" dirty="0">
                <a:cs typeface="Times New Roman" pitchFamily="18" charset="0"/>
              </a:rPr>
              <a:t>Retirar o cartão;</a:t>
            </a:r>
          </a:p>
          <a:p>
            <a:pPr marL="914400" lvl="1" indent="-45720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000" b="1" dirty="0">
                <a:cs typeface="Times New Roman" pitchFamily="18" charset="0"/>
              </a:rPr>
              <a:t>Senão</a:t>
            </a:r>
            <a:r>
              <a:rPr lang="pt-BR" sz="2000" dirty="0">
                <a:cs typeface="Times New Roman" pitchFamily="18" charset="0"/>
              </a:rPr>
              <a:t> </a:t>
            </a:r>
          </a:p>
          <a:p>
            <a:pPr marL="1295400" lvl="2" indent="-38100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000" b="0" dirty="0">
                <a:cs typeface="Times New Roman" pitchFamily="18" charset="0"/>
              </a:rPr>
              <a:t>Ir para o próximo telefone;</a:t>
            </a:r>
          </a:p>
          <a:p>
            <a:pPr marL="914400" lvl="1" indent="-457200">
              <a:buClr>
                <a:schemeClr val="tx1"/>
              </a:buClr>
              <a:buSzTx/>
              <a:buFont typeface="Wingdings" pitchFamily="2" charset="2"/>
              <a:buNone/>
            </a:pPr>
            <a:r>
              <a:rPr lang="pt-BR" sz="2000" dirty="0">
                <a:cs typeface="Times New Roman" pitchFamily="18" charset="0"/>
              </a:rPr>
              <a:t>Fim.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5029200" y="3886200"/>
            <a:ext cx="3886200" cy="1524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>
                <a:solidFill>
                  <a:schemeClr val="bg1"/>
                </a:solidFill>
              </a:rPr>
              <a:t>Este algoritmo usa uma </a:t>
            </a:r>
            <a:br>
              <a:rPr lang="pt-BR">
                <a:solidFill>
                  <a:schemeClr val="bg1"/>
                </a:solidFill>
              </a:rPr>
            </a:br>
            <a:r>
              <a:rPr lang="pt-BR">
                <a:solidFill>
                  <a:schemeClr val="bg1"/>
                </a:solidFill>
              </a:rPr>
              <a:t>estrutura de decisão </a:t>
            </a:r>
            <a:br>
              <a:rPr lang="pt-BR">
                <a:solidFill>
                  <a:schemeClr val="bg1"/>
                </a:solidFill>
              </a:rPr>
            </a:br>
            <a:r>
              <a:rPr lang="pt-BR">
                <a:solidFill>
                  <a:schemeClr val="bg1"/>
                </a:solidFill>
              </a:rPr>
              <a:t>“Se-então/Senão”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6D3CB-83B0-4C87-B007-76FE41627B68}" type="slidenum">
              <a:rPr lang="pt-BR"/>
              <a:pPr/>
              <a:t>21</a:t>
            </a:fld>
            <a:endParaRPr lang="pt-BR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Lógica de Programação &amp; Algoritmo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-495300"/>
            <a:r>
              <a:rPr lang="pt-BR" sz="2800" dirty="0">
                <a:cs typeface="Times New Roman" pitchFamily="18" charset="0"/>
              </a:rPr>
              <a:t>Algoritmo para ligar de um telefone público – Repetição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pt-BR" sz="1800" dirty="0">
                <a:solidFill>
                  <a:srgbClr val="FF3300"/>
                </a:solidFill>
                <a:cs typeface="Times New Roman" pitchFamily="18" charset="0"/>
              </a:rPr>
              <a:t>E se o próximo telefone público também estiver com defeito?</a:t>
            </a:r>
          </a:p>
          <a:p>
            <a:pPr marL="914400" lvl="1" indent="-457200">
              <a:buClr>
                <a:schemeClr val="tx1"/>
              </a:buClr>
              <a:buSzTx/>
              <a:buFont typeface="Wingdings" pitchFamily="2" charset="2"/>
              <a:buNone/>
            </a:pPr>
            <a:r>
              <a:rPr lang="pt-BR" sz="2000" dirty="0">
                <a:cs typeface="Times New Roman" pitchFamily="18" charset="0"/>
              </a:rPr>
              <a:t>Início</a:t>
            </a:r>
          </a:p>
          <a:p>
            <a:pPr marL="914400" lvl="1" indent="-457200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000" b="1" dirty="0">
                <a:cs typeface="Times New Roman" pitchFamily="18" charset="0"/>
              </a:rPr>
              <a:t>Repita</a:t>
            </a:r>
          </a:p>
          <a:p>
            <a:pPr marL="1295400" lvl="2" indent="-381000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000" b="0" dirty="0">
                <a:cs typeface="Times New Roman" pitchFamily="18" charset="0"/>
              </a:rPr>
              <a:t>Tirar o fone do gancho;</a:t>
            </a:r>
          </a:p>
          <a:p>
            <a:pPr marL="1295400" lvl="2" indent="-381000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000" b="0" dirty="0">
                <a:cs typeface="Times New Roman" pitchFamily="18" charset="0"/>
              </a:rPr>
              <a:t>Se ouvir o sinal de linha então</a:t>
            </a:r>
          </a:p>
          <a:p>
            <a:pPr marL="1695450" lvl="3" indent="-323850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b="0" dirty="0">
                <a:cs typeface="Times New Roman" pitchFamily="18" charset="0"/>
              </a:rPr>
              <a:t>Introduzir o cartão;</a:t>
            </a:r>
          </a:p>
          <a:p>
            <a:pPr marL="1695450" lvl="3" indent="-323850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b="0" dirty="0">
                <a:cs typeface="Times New Roman" pitchFamily="18" charset="0"/>
              </a:rPr>
              <a:t>Teclar o número desejado;</a:t>
            </a:r>
          </a:p>
          <a:p>
            <a:pPr marL="1695450" lvl="3" indent="-323850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b="0" dirty="0">
                <a:cs typeface="Times New Roman" pitchFamily="18" charset="0"/>
              </a:rPr>
              <a:t>Conversar;</a:t>
            </a:r>
          </a:p>
          <a:p>
            <a:pPr marL="1695450" lvl="3" indent="-323850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b="0" dirty="0">
                <a:cs typeface="Times New Roman" pitchFamily="18" charset="0"/>
              </a:rPr>
              <a:t>Desligar;</a:t>
            </a:r>
          </a:p>
          <a:p>
            <a:pPr marL="1695450" lvl="3" indent="-323850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b="0" dirty="0">
                <a:cs typeface="Times New Roman" pitchFamily="18" charset="0"/>
              </a:rPr>
              <a:t>Retirar o cartão;</a:t>
            </a:r>
          </a:p>
          <a:p>
            <a:pPr marL="1295400" lvl="2" indent="-381000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000" b="0" dirty="0">
                <a:cs typeface="Times New Roman" pitchFamily="18" charset="0"/>
              </a:rPr>
              <a:t>Senão </a:t>
            </a:r>
          </a:p>
          <a:p>
            <a:pPr marL="1695450" lvl="3" indent="-323850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b="0" dirty="0">
                <a:cs typeface="Times New Roman" pitchFamily="18" charset="0"/>
              </a:rPr>
              <a:t>ir para o próximo telefone;</a:t>
            </a:r>
          </a:p>
          <a:p>
            <a:pPr marL="914400" lvl="1" indent="-457200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000" b="1" dirty="0">
                <a:cs typeface="Times New Roman" pitchFamily="18" charset="0"/>
              </a:rPr>
              <a:t>Até</a:t>
            </a:r>
            <a:r>
              <a:rPr lang="pt-BR" sz="2000" dirty="0">
                <a:cs typeface="Times New Roman" pitchFamily="18" charset="0"/>
              </a:rPr>
              <a:t> ouvir o sinal de linha </a:t>
            </a:r>
          </a:p>
          <a:p>
            <a:pPr marL="914400" lvl="1" indent="-457200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None/>
            </a:pPr>
            <a:r>
              <a:rPr lang="pt-BR" sz="2000" dirty="0">
                <a:cs typeface="Times New Roman" pitchFamily="18" charset="0"/>
              </a:rPr>
              <a:t>Fim.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5486400" y="3733800"/>
            <a:ext cx="3505200" cy="1524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>
                <a:solidFill>
                  <a:schemeClr val="bg1"/>
                </a:solidFill>
              </a:rPr>
              <a:t>Este algoritmo usa uma </a:t>
            </a:r>
            <a:br>
              <a:rPr lang="pt-BR">
                <a:solidFill>
                  <a:schemeClr val="bg1"/>
                </a:solidFill>
              </a:rPr>
            </a:br>
            <a:r>
              <a:rPr lang="pt-BR">
                <a:solidFill>
                  <a:schemeClr val="bg1"/>
                </a:solidFill>
              </a:rPr>
              <a:t>estrutura de repetição </a:t>
            </a:r>
            <a:br>
              <a:rPr lang="pt-BR">
                <a:solidFill>
                  <a:schemeClr val="bg1"/>
                </a:solidFill>
              </a:rPr>
            </a:br>
            <a:r>
              <a:rPr lang="pt-BR">
                <a:solidFill>
                  <a:schemeClr val="bg1"/>
                </a:solidFill>
              </a:rPr>
              <a:t>“Repita/Até”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D67E2-93B6-4BDC-9BE7-265D646A7A91}" type="slidenum">
              <a:rPr lang="pt-BR"/>
              <a:pPr/>
              <a:t>22</a:t>
            </a:fld>
            <a:endParaRPr lang="pt-BR"/>
          </a:p>
        </p:txBody>
      </p:sp>
      <p:sp>
        <p:nvSpPr>
          <p:cNvPr id="205826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Lógica de Programação &amp; Algoritmo</a:t>
            </a:r>
          </a:p>
        </p:txBody>
      </p:sp>
      <p:sp>
        <p:nvSpPr>
          <p:cNvPr id="205827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-495300">
              <a:lnSpc>
                <a:spcPct val="110000"/>
              </a:lnSpc>
            </a:pPr>
            <a:r>
              <a:rPr lang="pt-BR" dirty="0">
                <a:cs typeface="Times New Roman" pitchFamily="18" charset="0"/>
              </a:rPr>
              <a:t>Algoritmo para ligar de um telefone público – Repetição</a:t>
            </a:r>
          </a:p>
          <a:p>
            <a:pPr marL="495300" indent="-495300">
              <a:lnSpc>
                <a:spcPct val="110000"/>
              </a:lnSpc>
            </a:pPr>
            <a:r>
              <a:rPr lang="pt-BR" dirty="0">
                <a:cs typeface="Times New Roman" pitchFamily="18" charset="0"/>
              </a:rPr>
              <a:t>E se o telefone chamado estiver com defeito?</a:t>
            </a:r>
          </a:p>
          <a:p>
            <a:pPr marL="495300" indent="-495300">
              <a:lnSpc>
                <a:spcPct val="110000"/>
              </a:lnSpc>
            </a:pPr>
            <a:r>
              <a:rPr lang="pt-BR" dirty="0">
                <a:cs typeface="Times New Roman" pitchFamily="18" charset="0"/>
              </a:rPr>
              <a:t>E se o telefone chamado estiver ocupado?</a:t>
            </a:r>
          </a:p>
          <a:p>
            <a:pPr marL="495300" indent="-495300">
              <a:lnSpc>
                <a:spcPct val="110000"/>
              </a:lnSpc>
            </a:pPr>
            <a:r>
              <a:rPr lang="pt-BR" dirty="0">
                <a:cs typeface="Times New Roman" pitchFamily="18" charset="0"/>
              </a:rPr>
              <a:t>E se acabarem os créditos do cartão telefônico?</a:t>
            </a:r>
          </a:p>
          <a:p>
            <a:pPr marL="495300" indent="-495300">
              <a:lnSpc>
                <a:spcPct val="110000"/>
              </a:lnSpc>
            </a:pPr>
            <a:r>
              <a:rPr lang="pt-BR" dirty="0">
                <a:cs typeface="Times New Roman" pitchFamily="18" charset="0"/>
              </a:rPr>
              <a:t>E se ...?</a:t>
            </a:r>
          </a:p>
        </p:txBody>
      </p:sp>
      <p:sp>
        <p:nvSpPr>
          <p:cNvPr id="205833" name="Rectangle 3081"/>
          <p:cNvSpPr>
            <a:spLocks noChangeArrowheads="1"/>
          </p:cNvSpPr>
          <p:nvPr/>
        </p:nvSpPr>
        <p:spPr bwMode="auto">
          <a:xfrm>
            <a:off x="914400" y="4038600"/>
            <a:ext cx="7467600" cy="2209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3200">
              <a:solidFill>
                <a:schemeClr val="bg1"/>
              </a:solidFill>
            </a:endParaRPr>
          </a:p>
          <a:p>
            <a:pPr algn="ctr"/>
            <a:r>
              <a:rPr lang="pt-BR" sz="3200">
                <a:solidFill>
                  <a:schemeClr val="bg1"/>
                </a:solidFill>
              </a:rPr>
              <a:t>Calma! É normal que um algoritmo </a:t>
            </a:r>
            <a:br>
              <a:rPr lang="pt-BR" sz="3200">
                <a:solidFill>
                  <a:schemeClr val="bg1"/>
                </a:solidFill>
              </a:rPr>
            </a:br>
            <a:r>
              <a:rPr lang="pt-BR" sz="3200">
                <a:solidFill>
                  <a:schemeClr val="bg1"/>
                </a:solidFill>
              </a:rPr>
              <a:t>sofra melhorias sucessivas.</a:t>
            </a:r>
          </a:p>
          <a:p>
            <a:pPr algn="ctr"/>
            <a:r>
              <a:rPr lang="pt-BR" sz="3200">
                <a:solidFill>
                  <a:schemeClr val="bg1"/>
                </a:solidFill>
              </a:rPr>
              <a:t>(Técnica de refinamentos sucessivos)</a:t>
            </a:r>
          </a:p>
          <a:p>
            <a:pPr algn="ctr"/>
            <a:endParaRPr lang="pt-BR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0E4FB-A837-4620-83A0-61DD78C9EE31}" type="slidenum">
              <a:rPr lang="pt-BR"/>
              <a:pPr/>
              <a:t>23</a:t>
            </a:fld>
            <a:endParaRPr lang="pt-BR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Atividade 3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-495300">
              <a:lnSpc>
                <a:spcPct val="90000"/>
              </a:lnSpc>
            </a:pPr>
            <a:r>
              <a:rPr lang="pt-BR">
                <a:cs typeface="Times New Roman" pitchFamily="18" charset="0"/>
              </a:rPr>
              <a:t>Reescreva corretamente o algoritmo abaixo</a:t>
            </a:r>
          </a:p>
          <a:p>
            <a:pPr marL="495300" indent="-495300">
              <a:lnSpc>
                <a:spcPct val="90000"/>
              </a:lnSpc>
            </a:pPr>
            <a:r>
              <a:rPr lang="pt-BR">
                <a:cs typeface="Times New Roman" pitchFamily="18" charset="0"/>
              </a:rPr>
              <a:t>Algoritmo aprovação</a:t>
            </a: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None/>
            </a:pPr>
            <a:r>
              <a:rPr lang="pt-BR" sz="2200">
                <a:cs typeface="Times New Roman" pitchFamily="18" charset="0"/>
              </a:rPr>
              <a:t>Início</a:t>
            </a: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200">
                <a:cs typeface="Times New Roman" pitchFamily="18" charset="0"/>
              </a:rPr>
              <a:t>Obter as 2 notas do aluno;</a:t>
            </a: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200">
                <a:cs typeface="Times New Roman" pitchFamily="18" charset="0"/>
              </a:rPr>
              <a:t>Repita</a:t>
            </a:r>
          </a:p>
          <a:p>
            <a:pPr marL="1295400" lvl="2" indent="-381000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200" b="0">
                <a:cs typeface="Times New Roman" pitchFamily="18" charset="0"/>
              </a:rPr>
              <a:t>Se Média do aluno &gt;=7, então</a:t>
            </a:r>
          </a:p>
          <a:p>
            <a:pPr marL="1695450" lvl="3" indent="-323850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200" b="0">
                <a:cs typeface="Times New Roman" pitchFamily="18" charset="0"/>
              </a:rPr>
              <a:t>Repita</a:t>
            </a:r>
          </a:p>
          <a:p>
            <a:pPr marL="2152650" lvl="4" indent="-323850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200" b="0" i="0">
                <a:cs typeface="Times New Roman" pitchFamily="18" charset="0"/>
              </a:rPr>
              <a:t>Informar que o aluno está REPROVADO;</a:t>
            </a:r>
          </a:p>
          <a:p>
            <a:pPr marL="1695450" lvl="3" indent="-323850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200" b="0">
                <a:cs typeface="Times New Roman" pitchFamily="18" charset="0"/>
              </a:rPr>
              <a:t>Até Média &lt; 7</a:t>
            </a:r>
          </a:p>
          <a:p>
            <a:pPr marL="1295400" lvl="2" indent="-381000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200" b="0">
                <a:cs typeface="Times New Roman" pitchFamily="18" charset="0"/>
              </a:rPr>
              <a:t>Senão Média &gt;= 7</a:t>
            </a:r>
          </a:p>
          <a:p>
            <a:pPr marL="1695450" lvl="3" indent="-323850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200" b="0">
                <a:cs typeface="Times New Roman" pitchFamily="18" charset="0"/>
              </a:rPr>
              <a:t>Informar que o aluno está APROVADO;</a:t>
            </a: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200">
                <a:cs typeface="Times New Roman" pitchFamily="18" charset="0"/>
              </a:rPr>
              <a:t>Até último aluno;</a:t>
            </a: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None/>
            </a:pPr>
            <a:r>
              <a:rPr lang="pt-BR" sz="2200">
                <a:cs typeface="Times New Roman" pitchFamily="18" charset="0"/>
              </a:rPr>
              <a:t>Fim.</a:t>
            </a: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endParaRPr lang="pt-BR" sz="220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2CAA6-02F0-4C55-8005-82A785122FE4}" type="slidenum">
              <a:rPr lang="pt-BR"/>
              <a:pPr/>
              <a:t>24</a:t>
            </a:fld>
            <a:endParaRPr lang="pt-BR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Atividade 3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-495300">
              <a:lnSpc>
                <a:spcPct val="90000"/>
              </a:lnSpc>
            </a:pPr>
            <a:r>
              <a:rPr lang="pt-BR">
                <a:cs typeface="Times New Roman" pitchFamily="18" charset="0"/>
              </a:rPr>
              <a:t>Resposta</a:t>
            </a:r>
          </a:p>
          <a:p>
            <a:pPr marL="495300" indent="-495300">
              <a:lnSpc>
                <a:spcPct val="90000"/>
              </a:lnSpc>
            </a:pPr>
            <a:r>
              <a:rPr lang="pt-BR">
                <a:cs typeface="Times New Roman" pitchFamily="18" charset="0"/>
              </a:rPr>
              <a:t>Algoritmo aprovação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SzTx/>
              <a:buFont typeface="Wingdings" pitchFamily="2" charset="2"/>
              <a:buNone/>
            </a:pPr>
            <a:r>
              <a:rPr lang="pt-BR" sz="2200">
                <a:cs typeface="Times New Roman" pitchFamily="18" charset="0"/>
              </a:rPr>
              <a:t>Início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200">
                <a:cs typeface="Times New Roman" pitchFamily="18" charset="0"/>
              </a:rPr>
              <a:t>Repita</a:t>
            </a:r>
          </a:p>
          <a:p>
            <a:pPr marL="1295400" lvl="2" indent="-381000">
              <a:lnSpc>
                <a:spcPct val="11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200" b="0">
                <a:cs typeface="Times New Roman" pitchFamily="18" charset="0"/>
              </a:rPr>
              <a:t>Obter as 2 notas do aluno;</a:t>
            </a:r>
          </a:p>
          <a:p>
            <a:pPr marL="1295400" lvl="2" indent="-381000">
              <a:lnSpc>
                <a:spcPct val="11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200" b="0">
                <a:cs typeface="Times New Roman" pitchFamily="18" charset="0"/>
              </a:rPr>
              <a:t>Se Média do aluno &gt;=7, então</a:t>
            </a:r>
          </a:p>
          <a:p>
            <a:pPr marL="1695450" lvl="3" indent="-323850">
              <a:lnSpc>
                <a:spcPct val="11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200" b="0">
                <a:cs typeface="Times New Roman" pitchFamily="18" charset="0"/>
              </a:rPr>
              <a:t>Informar que o aluno está </a:t>
            </a:r>
            <a:r>
              <a:rPr lang="pt-BR" sz="2200">
                <a:cs typeface="Times New Roman" pitchFamily="18" charset="0"/>
              </a:rPr>
              <a:t>APROVADO</a:t>
            </a:r>
          </a:p>
          <a:p>
            <a:pPr marL="1295400" lvl="2" indent="-381000">
              <a:lnSpc>
                <a:spcPct val="11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200" b="0">
                <a:cs typeface="Times New Roman" pitchFamily="18" charset="0"/>
              </a:rPr>
              <a:t>Senão</a:t>
            </a:r>
          </a:p>
          <a:p>
            <a:pPr marL="1695450" lvl="3" indent="-323850">
              <a:lnSpc>
                <a:spcPct val="11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200" b="0">
                <a:cs typeface="Times New Roman" pitchFamily="18" charset="0"/>
              </a:rPr>
              <a:t>Informar que o aluno está </a:t>
            </a:r>
            <a:r>
              <a:rPr lang="pt-BR" sz="2200">
                <a:cs typeface="Times New Roman" pitchFamily="18" charset="0"/>
              </a:rPr>
              <a:t>REPROVADO;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pt-BR" sz="2200">
                <a:cs typeface="Times New Roman" pitchFamily="18" charset="0"/>
              </a:rPr>
              <a:t>Até último aluno</a:t>
            </a:r>
          </a:p>
          <a:p>
            <a:pPr marL="914400" lvl="1" indent="-457200">
              <a:lnSpc>
                <a:spcPct val="110000"/>
              </a:lnSpc>
              <a:buClr>
                <a:schemeClr val="tx1"/>
              </a:buClr>
              <a:buSzTx/>
              <a:buFont typeface="Wingdings" pitchFamily="2" charset="2"/>
              <a:buNone/>
            </a:pPr>
            <a:r>
              <a:rPr lang="pt-BR" sz="2200">
                <a:cs typeface="Times New Roman" pitchFamily="18" charset="0"/>
              </a:rPr>
              <a:t>Fim</a:t>
            </a:r>
          </a:p>
          <a:p>
            <a:pPr marL="914400" lvl="1" indent="-457200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endParaRPr lang="pt-BR" sz="220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57200" y="914400"/>
            <a:ext cx="28575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800600" y="1752600"/>
            <a:ext cx="3657600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914400" y="3657600"/>
            <a:ext cx="3200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 do Computador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Resumidamente, há 4 operações básicas: </a:t>
            </a:r>
          </a:p>
          <a:p>
            <a:pPr lvl="1"/>
            <a:r>
              <a:rPr lang="pt-BR" sz="2400" b="1" dirty="0" smtClean="0"/>
              <a:t>operações de entrada e saída: </a:t>
            </a:r>
          </a:p>
          <a:p>
            <a:pPr lvl="2"/>
            <a:r>
              <a:rPr lang="pt-BR" sz="2000" dirty="0" smtClean="0"/>
              <a:t>Servem para introduzir dados na memória do nosso computador e exibir dados que já estejam lá armazenados;</a:t>
            </a:r>
          </a:p>
          <a:p>
            <a:pPr lvl="1"/>
            <a:r>
              <a:rPr lang="pt-BR" sz="2400" b="1" dirty="0" smtClean="0"/>
              <a:t>operações aritméticas: </a:t>
            </a:r>
          </a:p>
          <a:p>
            <a:pPr lvl="2"/>
            <a:r>
              <a:rPr lang="pt-BR" sz="2000" dirty="0" smtClean="0"/>
              <a:t>são utilizadas na realização de operações matemáticas </a:t>
            </a:r>
          </a:p>
          <a:p>
            <a:pPr lvl="1"/>
            <a:r>
              <a:rPr lang="pt-BR" sz="2400" b="1" dirty="0" smtClean="0"/>
              <a:t>operações lógicas e relacionais: </a:t>
            </a:r>
          </a:p>
          <a:p>
            <a:pPr lvl="2"/>
            <a:r>
              <a:rPr lang="pt-BR" sz="2000" dirty="0" smtClean="0"/>
              <a:t>Têm aplicabilidade em comparações, testes de condições lógicas (2&gt;6 ? X=Y ?);</a:t>
            </a:r>
          </a:p>
          <a:p>
            <a:pPr lvl="1"/>
            <a:r>
              <a:rPr lang="pt-BR" sz="2400" b="1" dirty="0" smtClean="0"/>
              <a:t>movimentação de dados entre os vários componentes: </a:t>
            </a:r>
          </a:p>
          <a:p>
            <a:pPr lvl="2"/>
            <a:r>
              <a:rPr lang="pt-BR" sz="2000" dirty="0" smtClean="0"/>
              <a:t>as operações aritméticas necessitam da transferência dos dados para essa unidade e da volta do resultado final para ser guardado na memória.</a:t>
            </a:r>
            <a:endParaRPr lang="pt-BR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5F113-C312-4D71-A208-9E81DF358B9E}" type="slidenum">
              <a:rPr lang="pt-BR"/>
              <a:pPr/>
              <a:t>4</a:t>
            </a:fld>
            <a:endParaRPr lang="pt-BR"/>
          </a:p>
        </p:txBody>
      </p:sp>
      <p:sp>
        <p:nvSpPr>
          <p:cNvPr id="162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Noções de Lógica</a:t>
            </a:r>
          </a:p>
        </p:txBody>
      </p:sp>
      <p:sp>
        <p:nvSpPr>
          <p:cNvPr id="162819" name="Freeform 1027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2820" name="Freeform 1028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2821" name="Freeform 1029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2822" name="Oval 1030"/>
          <p:cNvSpPr>
            <a:spLocks noChangeArrowheads="1"/>
          </p:cNvSpPr>
          <p:nvPr/>
        </p:nvSpPr>
        <p:spPr bwMode="auto">
          <a:xfrm>
            <a:off x="0" y="1371600"/>
            <a:ext cx="9144000" cy="4876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4000" b="1" dirty="0">
              <a:solidFill>
                <a:schemeClr val="bg1"/>
              </a:solidFill>
            </a:endParaRPr>
          </a:p>
          <a:p>
            <a:pPr algn="ctr"/>
            <a:r>
              <a:rPr lang="pt-BR" sz="4000" b="1" dirty="0">
                <a:solidFill>
                  <a:schemeClr val="bg1"/>
                </a:solidFill>
              </a:rPr>
              <a:t>Lógica</a:t>
            </a:r>
          </a:p>
          <a:p>
            <a:pPr algn="ctr">
              <a:lnSpc>
                <a:spcPct val="70000"/>
              </a:lnSpc>
            </a:pPr>
            <a:r>
              <a:rPr lang="pt-BR" sz="3200" b="1" dirty="0">
                <a:solidFill>
                  <a:schemeClr val="bg1"/>
                </a:solidFill>
              </a:rPr>
              <a:t>=</a:t>
            </a:r>
          </a:p>
          <a:p>
            <a:pPr algn="ctr">
              <a:lnSpc>
                <a:spcPct val="120000"/>
              </a:lnSpc>
            </a:pPr>
            <a:r>
              <a:rPr lang="pt-BR" sz="3200" dirty="0">
                <a:solidFill>
                  <a:schemeClr val="bg1"/>
                </a:solidFill>
              </a:rPr>
              <a:t>Ciência que estuda as leis do raciocínio. </a:t>
            </a:r>
          </a:p>
          <a:p>
            <a:pPr algn="ctr">
              <a:lnSpc>
                <a:spcPct val="120000"/>
              </a:lnSpc>
            </a:pPr>
            <a:r>
              <a:rPr lang="pt-BR" sz="3200" dirty="0">
                <a:solidFill>
                  <a:schemeClr val="bg1"/>
                </a:solidFill>
              </a:rPr>
              <a:t>Correção/validação do pensamento.</a:t>
            </a:r>
          </a:p>
          <a:p>
            <a:pPr algn="ctr">
              <a:lnSpc>
                <a:spcPct val="120000"/>
              </a:lnSpc>
            </a:pPr>
            <a:r>
              <a:rPr lang="pt-BR" sz="3200" dirty="0">
                <a:solidFill>
                  <a:schemeClr val="bg1"/>
                </a:solidFill>
              </a:rPr>
              <a:t>Encadeamento/ordem de </a:t>
            </a:r>
            <a:r>
              <a:rPr lang="pt-BR" sz="3200" dirty="0" err="1">
                <a:solidFill>
                  <a:schemeClr val="bg1"/>
                </a:solidFill>
              </a:rPr>
              <a:t>idéias</a:t>
            </a:r>
            <a:r>
              <a:rPr lang="pt-BR" sz="3200" dirty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pt-BR" sz="3200" dirty="0">
                <a:solidFill>
                  <a:schemeClr val="bg1"/>
                </a:solidFill>
              </a:rPr>
              <a:t>Arte de bem pensar.</a:t>
            </a:r>
          </a:p>
          <a:p>
            <a:pPr algn="ctr"/>
            <a:endParaRPr lang="pt-B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Noções de Lógica</a:t>
            </a:r>
            <a:endParaRPr lang="pt-BR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Exemplos de aplicação da lógica </a:t>
            </a:r>
          </a:p>
          <a:p>
            <a:pPr lvl="1"/>
            <a:r>
              <a:rPr lang="pt-BR" dirty="0" smtClean="0"/>
              <a:t>O quarto está fechado e meu livro está no quarto. Então, preciso primeiro abrir o quarto para pegar o livro.</a:t>
            </a:r>
          </a:p>
          <a:p>
            <a:pPr lvl="1"/>
            <a:r>
              <a:rPr lang="pt-BR" dirty="0" smtClean="0"/>
              <a:t>Rosa é mãe de Ana, Paula é filha de Rosa, Júlia é filha de Ana. Então, Júlia é neta de Rosa e sobrinha de Paula.</a:t>
            </a:r>
          </a:p>
          <a:p>
            <a:pPr lvl="1"/>
            <a:r>
              <a:rPr lang="pt-BR" dirty="0" smtClean="0"/>
              <a:t>Todo mamífero é animal e todo cavalo é mamífero. Então, todo cavalo é animal.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AFC2D-092B-45C9-8B9A-B62B9EE7F36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Atividade 1</a:t>
            </a:r>
            <a:endParaRPr lang="pt-BR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Resolva os seguintes problemas de lógica:</a:t>
            </a:r>
          </a:p>
          <a:p>
            <a:pPr lvl="1"/>
            <a:r>
              <a:rPr lang="pt-BR" dirty="0" smtClean="0"/>
              <a:t>P1 – Uma lesma deve subir um poste de 10m de altura. De dia sobe 2m e à noite desce 1m. Em quantos dias atingirá o topo do poste?</a:t>
            </a:r>
          </a:p>
          <a:p>
            <a:pPr lvl="1"/>
            <a:r>
              <a:rPr lang="pt-BR" dirty="0" smtClean="0"/>
              <a:t>P2 - Três gatos comem três ratos em três minutos. Cem gatos comem cem ratos em quantos minutos?</a:t>
            </a:r>
          </a:p>
          <a:p>
            <a:pPr lvl="1"/>
            <a:r>
              <a:rPr lang="pt-BR" dirty="0" smtClean="0"/>
              <a:t>P3 - O pai do padre é filho do meu pai. O que eu sou do Padre?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3420E-BC0C-4EB6-B558-7977C688612F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Atividade 1</a:t>
            </a:r>
            <a:endParaRPr lang="pt-BR"/>
          </a:p>
        </p:txBody>
      </p:sp>
      <p:sp>
        <p:nvSpPr>
          <p:cNvPr id="16998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 smtClean="0"/>
              <a:t>Resolva os seguintes problemas de lógica:</a:t>
            </a:r>
          </a:p>
          <a:p>
            <a:pPr lvl="1"/>
            <a:r>
              <a:rPr lang="pt-BR" sz="2400" dirty="0" smtClean="0"/>
              <a:t>P4 – Qual o próximo número da </a:t>
            </a:r>
            <a:r>
              <a:rPr lang="pt-BR" sz="2400" dirty="0" err="1" smtClean="0"/>
              <a:t>seqüência</a:t>
            </a:r>
            <a:r>
              <a:rPr lang="pt-BR" sz="2400" dirty="0" smtClean="0"/>
              <a:t> 7,8,10,13,17?</a:t>
            </a:r>
          </a:p>
          <a:p>
            <a:pPr lvl="1"/>
            <a:r>
              <a:rPr lang="pt-BR" sz="2400" dirty="0" smtClean="0"/>
              <a:t>P5 – Um pai de 80kg e suas 2 filhas (40kg cada) precisam sair de uma ilha com um barco. Porém, a capacidade do barco é de 80kg. Como farão para sair da ilha?</a:t>
            </a:r>
          </a:p>
          <a:p>
            <a:pPr lvl="1"/>
            <a:r>
              <a:rPr lang="pt-BR" sz="2400" dirty="0" smtClean="0"/>
              <a:t>P6 – Usando uma jangada, um camponês precisa atravessar uma cabra, um leão e um fardo de capim para a outra margem do rio. A jangada só tem lugar para ele e mais outra coisa. O que ele deve fazer para atravessar o rio com seus pertences intactos?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D9151-A579-44C4-B4FC-5D1A3B0293A9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Atividade 1</a:t>
            </a:r>
            <a:endParaRPr lang="pt-BR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 smtClean="0"/>
              <a:t>Respostas</a:t>
            </a:r>
          </a:p>
          <a:p>
            <a:pPr lvl="1"/>
            <a:r>
              <a:rPr lang="pt-BR" sz="2400" dirty="0" smtClean="0"/>
              <a:t>R1 - 9(nove) dias. No nono dia a lesma sobe 2(dois) metros, atinge o topo e evidentemente não desce 1 metro.</a:t>
            </a:r>
          </a:p>
          <a:p>
            <a:pPr lvl="1"/>
            <a:r>
              <a:rPr lang="pt-BR" sz="2400" dirty="0" smtClean="0"/>
              <a:t>R2 – 3 (três) minutos.</a:t>
            </a:r>
          </a:p>
          <a:p>
            <a:pPr lvl="1"/>
            <a:r>
              <a:rPr lang="pt-BR" sz="2400" dirty="0" smtClean="0"/>
              <a:t>R3 – Tio.</a:t>
            </a:r>
          </a:p>
          <a:p>
            <a:pPr lvl="1"/>
            <a:r>
              <a:rPr lang="pt-BR" sz="2400" dirty="0" smtClean="0"/>
              <a:t>R4 – 22.</a:t>
            </a:r>
          </a:p>
          <a:p>
            <a:pPr lvl="1"/>
            <a:r>
              <a:rPr lang="pt-BR" sz="2400" dirty="0" smtClean="0"/>
              <a:t>R5 – Vão as duas filhas. Uma delas volta. O pai sai. A outra filha volta. As duas filhas saem juntas.</a:t>
            </a:r>
          </a:p>
          <a:p>
            <a:pPr lvl="1"/>
            <a:r>
              <a:rPr lang="pt-BR" sz="2400" dirty="0" smtClean="0"/>
              <a:t>R6 - Primeiro leve a cabra, volte e pegue o capim; deixe o capim e leve a cabra de volta; deixe a cabra e leve o leão; depois, é só voltar e pegar a cabra.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BCE3C-BB45-4F41-92F6-2E7D87C06CA3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3D08-B075-4C63-B034-215866749927}" type="slidenum">
              <a:rPr lang="pt-BR"/>
              <a:pPr/>
              <a:t>9</a:t>
            </a:fld>
            <a:endParaRPr lang="pt-BR"/>
          </a:p>
        </p:txBody>
      </p:sp>
      <p:sp>
        <p:nvSpPr>
          <p:cNvPr id="164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Noções de Lógica</a:t>
            </a:r>
          </a:p>
        </p:txBody>
      </p:sp>
      <p:sp>
        <p:nvSpPr>
          <p:cNvPr id="1648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pt-BR" b="1">
              <a:cs typeface="Times New Roman" pitchFamily="18" charset="0"/>
            </a:endParaRPr>
          </a:p>
          <a:p>
            <a:pPr algn="ctr"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 </a:t>
            </a:r>
            <a:r>
              <a:rPr lang="pt-BR" sz="4200">
                <a:cs typeface="Times New Roman" pitchFamily="18" charset="0"/>
              </a:rPr>
              <a:t>Em Lógica um conceito importante</a:t>
            </a:r>
            <a:br>
              <a:rPr lang="pt-BR" sz="4200">
                <a:cs typeface="Times New Roman" pitchFamily="18" charset="0"/>
              </a:rPr>
            </a:br>
            <a:r>
              <a:rPr lang="pt-BR" sz="4200">
                <a:cs typeface="Times New Roman" pitchFamily="18" charset="0"/>
              </a:rPr>
              <a:t>é o de “Proposição”</a:t>
            </a:r>
          </a:p>
        </p:txBody>
      </p:sp>
      <p:sp>
        <p:nvSpPr>
          <p:cNvPr id="164868" name="Oval 1028"/>
          <p:cNvSpPr>
            <a:spLocks noChangeArrowheads="1"/>
          </p:cNvSpPr>
          <p:nvPr/>
        </p:nvSpPr>
        <p:spPr bwMode="auto">
          <a:xfrm>
            <a:off x="990600" y="3429000"/>
            <a:ext cx="7315200" cy="2743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4000">
                <a:solidFill>
                  <a:schemeClr val="bg1"/>
                </a:solidFill>
              </a:rPr>
              <a:t>Você sabe o que é uma</a:t>
            </a:r>
            <a:br>
              <a:rPr lang="pt-BR" sz="4000">
                <a:solidFill>
                  <a:schemeClr val="bg1"/>
                </a:solidFill>
              </a:rPr>
            </a:br>
            <a:r>
              <a:rPr lang="pt-BR" sz="4000" b="1">
                <a:solidFill>
                  <a:schemeClr val="bg1"/>
                </a:solidFill>
              </a:rPr>
              <a:t>PROPOSIÇÃO</a:t>
            </a:r>
            <a:r>
              <a:rPr lang="pt-BR" sz="4000">
                <a:solidFill>
                  <a:schemeClr val="bg1"/>
                </a:solidFill>
              </a:rPr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modelo_vf">
  <a:themeElements>
    <a:clrScheme name="1_modelo_v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odelo_vf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modelo_v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o_vf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 - 1 - Introducao</Template>
  <TotalTime>2096</TotalTime>
  <Words>1595</Words>
  <Application>Microsoft Office PowerPoint</Application>
  <PresentationFormat>Apresentação na tela (4:3)</PresentationFormat>
  <Paragraphs>238</Paragraphs>
  <Slides>25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7" baseType="lpstr">
      <vt:lpstr>1_modelo_vf</vt:lpstr>
      <vt:lpstr>Documento</vt:lpstr>
      <vt:lpstr>Introdução a Programação</vt:lpstr>
      <vt:lpstr>Máquina de Von Neumman</vt:lpstr>
      <vt:lpstr>Funcionamento do Computador</vt:lpstr>
      <vt:lpstr>Noções de Lógica</vt:lpstr>
      <vt:lpstr>Noções de Lógica</vt:lpstr>
      <vt:lpstr>Atividade 1</vt:lpstr>
      <vt:lpstr>Atividade 1</vt:lpstr>
      <vt:lpstr>Atividade 1</vt:lpstr>
      <vt:lpstr>Noções de Lógica</vt:lpstr>
      <vt:lpstr>Noções de Lógica</vt:lpstr>
      <vt:lpstr>Noções de Lógica</vt:lpstr>
      <vt:lpstr>Noções de Lógica</vt:lpstr>
      <vt:lpstr>Noções de Lógica</vt:lpstr>
      <vt:lpstr>Noções de Lógica</vt:lpstr>
      <vt:lpstr>Lógica de Programação &amp; Algoritmo</vt:lpstr>
      <vt:lpstr>Lógica de Programação &amp; Algoritmo</vt:lpstr>
      <vt:lpstr>Lógica de Programação &amp; Algoritmo</vt:lpstr>
      <vt:lpstr>Lógica de Programação &amp; Algoritmo</vt:lpstr>
      <vt:lpstr>Lógica de Programação &amp; Algoritmo</vt:lpstr>
      <vt:lpstr>Lógica de Programação &amp; Algoritmo</vt:lpstr>
      <vt:lpstr>Lógica de Programação &amp; Algoritmo</vt:lpstr>
      <vt:lpstr>Lógica de Programação &amp; Algoritmo</vt:lpstr>
      <vt:lpstr>Atividade 3</vt:lpstr>
      <vt:lpstr>Atividade 3</vt:lpstr>
      <vt:lpstr>Slide 25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</dc:title>
  <dc:creator>Ellen Poliana</dc:creator>
  <cp:lastModifiedBy>Marcelo</cp:lastModifiedBy>
  <cp:revision>170</cp:revision>
  <dcterms:created xsi:type="dcterms:W3CDTF">2009-03-01T23:56:34Z</dcterms:created>
  <dcterms:modified xsi:type="dcterms:W3CDTF">2012-03-20T20:16:54Z</dcterms:modified>
</cp:coreProperties>
</file>