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Default Extension="doc" ContentType="application/msword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72"/>
  </p:notesMasterIdLst>
  <p:handoutMasterIdLst>
    <p:handoutMasterId r:id="rId73"/>
  </p:handoutMasterIdLst>
  <p:sldIdLst>
    <p:sldId id="438" r:id="rId2"/>
    <p:sldId id="343" r:id="rId3"/>
    <p:sldId id="374" r:id="rId4"/>
    <p:sldId id="347" r:id="rId5"/>
    <p:sldId id="348" r:id="rId6"/>
    <p:sldId id="349" r:id="rId7"/>
    <p:sldId id="350" r:id="rId8"/>
    <p:sldId id="351" r:id="rId9"/>
    <p:sldId id="352" r:id="rId10"/>
    <p:sldId id="353" r:id="rId11"/>
    <p:sldId id="355" r:id="rId12"/>
    <p:sldId id="356" r:id="rId13"/>
    <p:sldId id="357" r:id="rId14"/>
    <p:sldId id="358" r:id="rId15"/>
    <p:sldId id="362" r:id="rId16"/>
    <p:sldId id="364" r:id="rId17"/>
    <p:sldId id="378" r:id="rId18"/>
    <p:sldId id="379" r:id="rId19"/>
    <p:sldId id="380" r:id="rId20"/>
    <p:sldId id="384" r:id="rId21"/>
    <p:sldId id="385" r:id="rId22"/>
    <p:sldId id="386" r:id="rId23"/>
    <p:sldId id="387" r:id="rId24"/>
    <p:sldId id="389" r:id="rId25"/>
    <p:sldId id="388" r:id="rId26"/>
    <p:sldId id="390" r:id="rId27"/>
    <p:sldId id="393" r:id="rId28"/>
    <p:sldId id="394" r:id="rId29"/>
    <p:sldId id="395" r:id="rId30"/>
    <p:sldId id="399" r:id="rId31"/>
    <p:sldId id="400" r:id="rId32"/>
    <p:sldId id="401" r:id="rId33"/>
    <p:sldId id="402" r:id="rId34"/>
    <p:sldId id="404" r:id="rId35"/>
    <p:sldId id="405" r:id="rId36"/>
    <p:sldId id="409" r:id="rId37"/>
    <p:sldId id="408" r:id="rId38"/>
    <p:sldId id="411" r:id="rId39"/>
    <p:sldId id="410" r:id="rId40"/>
    <p:sldId id="413" r:id="rId41"/>
    <p:sldId id="412" r:id="rId42"/>
    <p:sldId id="415" r:id="rId43"/>
    <p:sldId id="417" r:id="rId44"/>
    <p:sldId id="418" r:id="rId45"/>
    <p:sldId id="420" r:id="rId46"/>
    <p:sldId id="419" r:id="rId47"/>
    <p:sldId id="421" r:id="rId48"/>
    <p:sldId id="422" r:id="rId49"/>
    <p:sldId id="423" r:id="rId50"/>
    <p:sldId id="424" r:id="rId51"/>
    <p:sldId id="425" r:id="rId52"/>
    <p:sldId id="426" r:id="rId53"/>
    <p:sldId id="427" r:id="rId54"/>
    <p:sldId id="428" r:id="rId55"/>
    <p:sldId id="429" r:id="rId56"/>
    <p:sldId id="430" r:id="rId57"/>
    <p:sldId id="431" r:id="rId58"/>
    <p:sldId id="432" r:id="rId59"/>
    <p:sldId id="433" r:id="rId60"/>
    <p:sldId id="434" r:id="rId61"/>
    <p:sldId id="436" r:id="rId62"/>
    <p:sldId id="437" r:id="rId63"/>
    <p:sldId id="365" r:id="rId64"/>
    <p:sldId id="366" r:id="rId65"/>
    <p:sldId id="367" r:id="rId66"/>
    <p:sldId id="368" r:id="rId67"/>
    <p:sldId id="369" r:id="rId68"/>
    <p:sldId id="370" r:id="rId69"/>
    <p:sldId id="414" r:id="rId70"/>
    <p:sldId id="439" r:id="rId71"/>
  </p:sldIdLst>
  <p:sldSz cx="9144000" cy="6858000" type="screen4x3"/>
  <p:notesSz cx="6997700" cy="101346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ina" initials="" lastIdx="1" clrIdx="0"/>
  <p:cmAuthor id="1" name="Marina" initials="M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66CCFF"/>
    <a:srgbClr val="FF9933"/>
    <a:srgbClr val="FFCC00"/>
    <a:srgbClr val="FF9900"/>
    <a:srgbClr val="00CCFF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1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30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40.xml"/><Relationship Id="rId13" Type="http://schemas.openxmlformats.org/officeDocument/2006/relationships/slide" Target="slides/slide56.xml"/><Relationship Id="rId3" Type="http://schemas.openxmlformats.org/officeDocument/2006/relationships/slide" Target="slides/slide11.xml"/><Relationship Id="rId7" Type="http://schemas.openxmlformats.org/officeDocument/2006/relationships/slide" Target="slides/slide39.xml"/><Relationship Id="rId12" Type="http://schemas.openxmlformats.org/officeDocument/2006/relationships/slide" Target="slides/slide54.xml"/><Relationship Id="rId17" Type="http://schemas.openxmlformats.org/officeDocument/2006/relationships/slide" Target="slides/slide69.xml"/><Relationship Id="rId2" Type="http://schemas.openxmlformats.org/officeDocument/2006/relationships/slide" Target="slides/slide8.xml"/><Relationship Id="rId16" Type="http://schemas.openxmlformats.org/officeDocument/2006/relationships/slide" Target="slides/slide60.xml"/><Relationship Id="rId1" Type="http://schemas.openxmlformats.org/officeDocument/2006/relationships/slide" Target="slides/slide4.xml"/><Relationship Id="rId6" Type="http://schemas.openxmlformats.org/officeDocument/2006/relationships/slide" Target="slides/slide36.xml"/><Relationship Id="rId11" Type="http://schemas.openxmlformats.org/officeDocument/2006/relationships/slide" Target="slides/slide52.xml"/><Relationship Id="rId5" Type="http://schemas.openxmlformats.org/officeDocument/2006/relationships/slide" Target="slides/slide25.xml"/><Relationship Id="rId15" Type="http://schemas.openxmlformats.org/officeDocument/2006/relationships/slide" Target="slides/slide59.xml"/><Relationship Id="rId10" Type="http://schemas.openxmlformats.org/officeDocument/2006/relationships/slide" Target="slides/slide47.xml"/><Relationship Id="rId4" Type="http://schemas.openxmlformats.org/officeDocument/2006/relationships/slide" Target="slides/slide14.xml"/><Relationship Id="rId9" Type="http://schemas.openxmlformats.org/officeDocument/2006/relationships/slide" Target="slides/slide44.xml"/><Relationship Id="rId14" Type="http://schemas.openxmlformats.org/officeDocument/2006/relationships/slide" Target="slides/slide5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435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59" tIns="45228" rIns="90459" bIns="45228" numCol="1" anchor="t" anchorCtr="0" compatLnSpc="1">
            <a:prstTxWarp prst="textNoShape">
              <a:avLst/>
            </a:prstTxWarp>
          </a:bodyPr>
          <a:lstStyle>
            <a:lvl1pPr defTabSz="904875">
              <a:defRPr sz="1100"/>
            </a:lvl1pPr>
          </a:lstStyle>
          <a:p>
            <a:endParaRPr lang="pt-PT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8750" y="0"/>
            <a:ext cx="305435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59" tIns="45228" rIns="90459" bIns="45228" numCol="1" anchor="t" anchorCtr="0" compatLnSpc="1">
            <a:prstTxWarp prst="textNoShape">
              <a:avLst/>
            </a:prstTxWarp>
          </a:bodyPr>
          <a:lstStyle>
            <a:lvl1pPr algn="r" defTabSz="904875">
              <a:defRPr sz="1100"/>
            </a:lvl1pPr>
          </a:lstStyle>
          <a:p>
            <a:endParaRPr lang="pt-PT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13900"/>
            <a:ext cx="305435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59" tIns="45228" rIns="90459" bIns="45228" numCol="1" anchor="b" anchorCtr="0" compatLnSpc="1">
            <a:prstTxWarp prst="textNoShape">
              <a:avLst/>
            </a:prstTxWarp>
          </a:bodyPr>
          <a:lstStyle>
            <a:lvl1pPr defTabSz="904875">
              <a:defRPr sz="1100"/>
            </a:lvl1pPr>
          </a:lstStyle>
          <a:p>
            <a:endParaRPr lang="pt-PT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8750" y="9613900"/>
            <a:ext cx="305435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59" tIns="45228" rIns="90459" bIns="45228" numCol="1" anchor="b" anchorCtr="0" compatLnSpc="1">
            <a:prstTxWarp prst="textNoShape">
              <a:avLst/>
            </a:prstTxWarp>
          </a:bodyPr>
          <a:lstStyle>
            <a:lvl1pPr algn="r" defTabSz="904875">
              <a:defRPr sz="1100"/>
            </a:lvl1pPr>
          </a:lstStyle>
          <a:p>
            <a:fld id="{378CE75E-DC3B-406E-9318-36FBA8066D0E}" type="slidenum">
              <a:rPr lang="pt-PT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3713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00" tIns="48351" rIns="96700" bIns="48351" numCol="1" anchor="t" anchorCtr="0" compatLnSpc="1">
            <a:prstTxWarp prst="textNoShape">
              <a:avLst/>
            </a:prstTxWarp>
          </a:bodyPr>
          <a:lstStyle>
            <a:lvl1pPr defTabSz="968375">
              <a:defRPr sz="1200"/>
            </a:lvl1pPr>
          </a:lstStyle>
          <a:p>
            <a:endParaRPr lang="pt-BR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3712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00" tIns="48351" rIns="96700" bIns="48351" numCol="1" anchor="t" anchorCtr="0" compatLnSpc="1">
            <a:prstTxWarp prst="textNoShape">
              <a:avLst/>
            </a:prstTxWarp>
          </a:bodyPr>
          <a:lstStyle>
            <a:lvl1pPr algn="r" defTabSz="968375">
              <a:defRPr sz="1200"/>
            </a:lvl1pPr>
          </a:lstStyle>
          <a:p>
            <a:endParaRPr lang="pt-BR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6788" y="758825"/>
            <a:ext cx="5065712" cy="37988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814888"/>
            <a:ext cx="5127625" cy="456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00" tIns="48351" rIns="96700" bIns="483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25013"/>
            <a:ext cx="3033713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00" tIns="48351" rIns="96700" bIns="48351" numCol="1" anchor="b" anchorCtr="0" compatLnSpc="1">
            <a:prstTxWarp prst="textNoShape">
              <a:avLst/>
            </a:prstTxWarp>
          </a:bodyPr>
          <a:lstStyle>
            <a:lvl1pPr defTabSz="968375">
              <a:defRPr sz="1200"/>
            </a:lvl1pPr>
          </a:lstStyle>
          <a:p>
            <a:endParaRPr lang="pt-BR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9625013"/>
            <a:ext cx="3033712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00" tIns="48351" rIns="96700" bIns="48351" numCol="1" anchor="b" anchorCtr="0" compatLnSpc="1">
            <a:prstTxWarp prst="textNoShape">
              <a:avLst/>
            </a:prstTxWarp>
          </a:bodyPr>
          <a:lstStyle>
            <a:lvl1pPr algn="r" defTabSz="968375">
              <a:defRPr sz="1200"/>
            </a:lvl1pPr>
          </a:lstStyle>
          <a:p>
            <a:fld id="{38B35601-A01D-4363-8CAD-736812EB8758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FE9AAF-C079-41EE-ABAC-A77720F0DD17}" type="slidenum">
              <a:rPr lang="pt-BR"/>
              <a:pPr/>
              <a:t>4</a:t>
            </a:fld>
            <a:endParaRPr lang="pt-BR"/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5200" y="760413"/>
            <a:ext cx="5067300" cy="3800475"/>
          </a:xfrm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814888"/>
            <a:ext cx="5130800" cy="4559300"/>
          </a:xfrm>
        </p:spPr>
        <p:txBody>
          <a:bodyPr lIns="97858" tIns="48930" rIns="97858" bIns="48930"/>
          <a:lstStyle/>
          <a:p>
            <a:endParaRPr lang="pt-P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684566-5923-4A51-BE6E-68C3979C446E}" type="slidenum">
              <a:rPr lang="pt-BR"/>
              <a:pPr/>
              <a:t>17</a:t>
            </a:fld>
            <a:endParaRPr lang="pt-BR"/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5200" y="760413"/>
            <a:ext cx="5067300" cy="3800475"/>
          </a:xfrm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814888"/>
            <a:ext cx="5130800" cy="4559300"/>
          </a:xfrm>
        </p:spPr>
        <p:txBody>
          <a:bodyPr lIns="97858" tIns="48930" rIns="97858" bIns="48930"/>
          <a:lstStyle/>
          <a:p>
            <a:endParaRPr lang="pt-P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C9ED5D-C5EC-451D-AA0B-FDA9D706376F}" type="slidenum">
              <a:rPr lang="pt-BR"/>
              <a:pPr/>
              <a:t>18</a:t>
            </a:fld>
            <a:endParaRPr lang="pt-BR"/>
          </a:p>
        </p:txBody>
      </p:sp>
      <p:sp>
        <p:nvSpPr>
          <p:cNvPr id="409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5200" y="760413"/>
            <a:ext cx="5067300" cy="3800475"/>
          </a:xfrm>
          <a:ln/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814888"/>
            <a:ext cx="5130800" cy="4559300"/>
          </a:xfrm>
        </p:spPr>
        <p:txBody>
          <a:bodyPr lIns="97858" tIns="48930" rIns="97858" bIns="48930"/>
          <a:lstStyle/>
          <a:p>
            <a:endParaRPr lang="pt-P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336210-C5F8-4294-9C86-7ADC0B40DED7}" type="slidenum">
              <a:rPr lang="pt-BR"/>
              <a:pPr/>
              <a:t>32</a:t>
            </a:fld>
            <a:endParaRPr lang="pt-BR"/>
          </a:p>
        </p:txBody>
      </p:sp>
      <p:sp>
        <p:nvSpPr>
          <p:cNvPr id="444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5200" y="760413"/>
            <a:ext cx="5067300" cy="3800475"/>
          </a:xfrm>
          <a:ln/>
        </p:spPr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814888"/>
            <a:ext cx="5130800" cy="4559300"/>
          </a:xfrm>
        </p:spPr>
        <p:txBody>
          <a:bodyPr lIns="97858" tIns="48930" rIns="97858" bIns="48930"/>
          <a:lstStyle/>
          <a:p>
            <a:endParaRPr lang="pt-P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31B27C-86EC-42F0-BFD4-8D769F7BCCAF}" type="slidenum">
              <a:rPr lang="pt-BR"/>
              <a:pPr/>
              <a:t>33</a:t>
            </a:fld>
            <a:endParaRPr lang="pt-BR"/>
          </a:p>
        </p:txBody>
      </p:sp>
      <p:sp>
        <p:nvSpPr>
          <p:cNvPr id="44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5200" y="760413"/>
            <a:ext cx="5067300" cy="3800475"/>
          </a:xfrm>
          <a:ln/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814888"/>
            <a:ext cx="5130800" cy="4559300"/>
          </a:xfrm>
        </p:spPr>
        <p:txBody>
          <a:bodyPr lIns="97858" tIns="48930" rIns="97858" bIns="48930"/>
          <a:lstStyle/>
          <a:p>
            <a:endParaRPr lang="pt-P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E3C5A6-6F43-4032-8A11-26B8C91F7469}" type="slidenum">
              <a:rPr lang="pt-BR"/>
              <a:pPr/>
              <a:t>57</a:t>
            </a:fld>
            <a:endParaRPr lang="pt-BR"/>
          </a:p>
        </p:txBody>
      </p:sp>
      <p:sp>
        <p:nvSpPr>
          <p:cNvPr id="47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5200" y="760413"/>
            <a:ext cx="5067300" cy="3800475"/>
          </a:xfrm>
          <a:ln/>
        </p:spPr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814888"/>
            <a:ext cx="5130800" cy="4559300"/>
          </a:xfrm>
        </p:spPr>
        <p:txBody>
          <a:bodyPr lIns="97858" tIns="48930" rIns="97858" bIns="48930"/>
          <a:lstStyle/>
          <a:p>
            <a:endParaRPr lang="pt-P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A8AEAC-4EFA-4039-A820-2AE9B289131C}" type="slidenum">
              <a:rPr lang="pt-BR"/>
              <a:pPr/>
              <a:t>59</a:t>
            </a:fld>
            <a:endParaRPr lang="pt-BR"/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5200" y="760413"/>
            <a:ext cx="5067300" cy="3800475"/>
          </a:xfrm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814888"/>
            <a:ext cx="5130800" cy="4559300"/>
          </a:xfrm>
        </p:spPr>
        <p:txBody>
          <a:bodyPr lIns="97858" tIns="48930" rIns="97858" bIns="48930"/>
          <a:lstStyle/>
          <a:p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CC000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gradFill rotWithShape="0">
            <a:gsLst>
              <a:gs pos="0">
                <a:srgbClr val="CC00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1157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05200"/>
            <a:ext cx="6400800" cy="1143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F91FF2-A230-4ED4-8D39-78EEA80F13D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476250"/>
            <a:ext cx="2286000" cy="600075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476250"/>
            <a:ext cx="6705600" cy="600075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CD9668-78EF-47B9-8681-913E3D8F26A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1_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2413" y="188913"/>
            <a:ext cx="8640762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827088" y="1773238"/>
            <a:ext cx="3919537" cy="410527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899025" y="1773238"/>
            <a:ext cx="3921125" cy="410527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330325" y="6435725"/>
            <a:ext cx="1162050" cy="4492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54288" y="6435725"/>
            <a:ext cx="5257800" cy="4492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719138" y="6435725"/>
            <a:ext cx="539750" cy="449263"/>
          </a:xfrm>
        </p:spPr>
        <p:txBody>
          <a:bodyPr/>
          <a:lstStyle>
            <a:lvl1pPr>
              <a:defRPr smtClean="0"/>
            </a:lvl1pPr>
          </a:lstStyle>
          <a:p>
            <a:fld id="{255E5103-B363-4144-9E15-DF11F4737DD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1_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2413" y="188913"/>
            <a:ext cx="8640762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827088" y="1773238"/>
            <a:ext cx="3919537" cy="410527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899025" y="1773238"/>
            <a:ext cx="3921125" cy="1976437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899025" y="3902075"/>
            <a:ext cx="3921125" cy="1976438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>
          <a:xfrm>
            <a:off x="1330325" y="6435725"/>
            <a:ext cx="1162050" cy="4492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>
          <a:xfrm>
            <a:off x="2554288" y="6435725"/>
            <a:ext cx="5257800" cy="4492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719138" y="6435725"/>
            <a:ext cx="539750" cy="449263"/>
          </a:xfrm>
        </p:spPr>
        <p:txBody>
          <a:bodyPr/>
          <a:lstStyle>
            <a:lvl1pPr>
              <a:defRPr smtClean="0"/>
            </a:lvl1pPr>
          </a:lstStyle>
          <a:p>
            <a:fld id="{255E5103-B363-4144-9E15-DF11F4737DD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50AD14-B37F-4586-BC8F-98E0F78FFB8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2BD755-3D34-453B-AFB5-6BA8FC6971F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1484313"/>
            <a:ext cx="4279900" cy="4992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1688" y="1484313"/>
            <a:ext cx="4281487" cy="4992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B26617-2F66-46C8-8D3A-D113C7CE6BB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9F16E-A901-4DFE-ABBE-B4A8303A6ED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1890F9-F8CD-4C0E-9138-FF0513B236E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203126-3418-425E-8EDD-0A34C7777E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273D67-49CC-421C-A18C-260641CE9D4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23D933-2744-4E9B-B75C-91F2D44216A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ChangeArrowheads="1"/>
          </p:cNvSpPr>
          <p:nvPr userDrawn="1"/>
        </p:nvSpPr>
        <p:spPr bwMode="auto">
          <a:xfrm>
            <a:off x="0" y="6553200"/>
            <a:ext cx="9144000" cy="304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CC000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476250"/>
            <a:ext cx="91440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 estilo do título mestre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484313"/>
            <a:ext cx="8713787" cy="499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os estilos do texto mestre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</a:p>
        </p:txBody>
      </p:sp>
      <p:sp>
        <p:nvSpPr>
          <p:cNvPr id="11469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24800" y="6497638"/>
            <a:ext cx="1236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2000" smtClean="0"/>
            </a:lvl1pPr>
          </a:lstStyle>
          <a:p>
            <a:fld id="{255E5103-B363-4144-9E15-DF11F4737DD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4694" name="Rectangle 6"/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gradFill rotWithShape="0">
            <a:gsLst>
              <a:gs pos="0">
                <a:srgbClr val="CC00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14695" name="Text Box 7"/>
          <p:cNvSpPr txBox="1"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pt-BR" sz="1400" dirty="0"/>
              <a:t>SI – Introdução a Programação</a:t>
            </a:r>
          </a:p>
        </p:txBody>
      </p:sp>
      <p:sp>
        <p:nvSpPr>
          <p:cNvPr id="114696" name="Text Box 8"/>
          <p:cNvSpPr txBox="1">
            <a:spLocks noChangeArrowheads="1"/>
          </p:cNvSpPr>
          <p:nvPr/>
        </p:nvSpPr>
        <p:spPr bwMode="auto">
          <a:xfrm>
            <a:off x="0" y="6564313"/>
            <a:ext cx="2743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 sz="1200"/>
          </a:p>
        </p:txBody>
      </p:sp>
      <p:sp>
        <p:nvSpPr>
          <p:cNvPr id="114697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43213" y="6400800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cumento_do_Microsoft_Office_Word_97_-_2003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828800"/>
            <a:ext cx="7772400" cy="1143000"/>
          </a:xfrm>
        </p:spPr>
        <p:txBody>
          <a:bodyPr/>
          <a:lstStyle/>
          <a:p>
            <a:pPr eaLnBrk="1" hangingPunct="1"/>
            <a:r>
              <a:rPr lang="pt-BR" sz="3600" dirty="0" smtClean="0"/>
              <a:t>Introdução a Programação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149600"/>
            <a:ext cx="72390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dirty="0" smtClean="0">
                <a:latin typeface="Arial" pitchFamily="34" charset="0"/>
              </a:rPr>
              <a:t>Construção de Algoritmos</a:t>
            </a:r>
          </a:p>
          <a:p>
            <a:pPr>
              <a:lnSpc>
                <a:spcPct val="90000"/>
              </a:lnSpc>
            </a:pPr>
            <a:r>
              <a:rPr lang="pt-BR" dirty="0" smtClean="0">
                <a:latin typeface="Arial" pitchFamily="34" charset="0"/>
              </a:rPr>
              <a:t>Estruturas de Sequencia, Decisão </a:t>
            </a:r>
            <a:r>
              <a:rPr lang="pt-BR" smtClean="0">
                <a:latin typeface="Arial" pitchFamily="34" charset="0"/>
              </a:rPr>
              <a:t>e Repetição</a:t>
            </a:r>
            <a:endParaRPr lang="pt-BR" dirty="0" smtClean="0">
              <a:latin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pt-BR" sz="2000" dirty="0" smtClean="0">
                <a:latin typeface="Arial" pitchFamily="34" charset="0"/>
              </a:rPr>
              <a:t>(Baseados no material do Prof. Robson Fidalgo )</a:t>
            </a:r>
            <a:endParaRPr lang="pt-BR" sz="2000" dirty="0" smtClean="0"/>
          </a:p>
        </p:txBody>
      </p:sp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609600" y="4800600"/>
            <a:ext cx="7010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000" i="1"/>
              <a:t>Prof. Msc. Marcelo Iury de Sousa Oliveira</a:t>
            </a:r>
          </a:p>
          <a:p>
            <a:r>
              <a:rPr lang="pt-BR" sz="2000" i="1"/>
              <a:t>marceloiury@gmail.com</a:t>
            </a:r>
          </a:p>
          <a:p>
            <a:r>
              <a:rPr lang="pt-BR" sz="2000" i="1"/>
              <a:t>http://sites.google.com/site/marceloiury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874BC-2D4A-417C-930D-75C224346363}" type="slidenum">
              <a:rPr lang="pt-BR"/>
              <a:pPr/>
              <a:t>10</a:t>
            </a:fld>
            <a:endParaRPr lang="pt-BR"/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-22225" y="1143000"/>
            <a:ext cx="9166225" cy="5410200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lang="pt-BR" sz="2800" dirty="0">
                <a:cs typeface="Times New Roman" pitchFamily="18" charset="0"/>
              </a:rPr>
              <a:t>A instrução</a:t>
            </a:r>
            <a:r>
              <a:rPr lang="pt-BR" sz="2800" b="1" dirty="0">
                <a:cs typeface="Times New Roman" pitchFamily="18" charset="0"/>
              </a:rPr>
              <a:t> </a:t>
            </a:r>
            <a:r>
              <a:rPr lang="pt-BR" sz="2800" dirty="0">
                <a:cs typeface="Times New Roman" pitchFamily="18" charset="0"/>
              </a:rPr>
              <a:t>de</a:t>
            </a:r>
            <a:r>
              <a:rPr lang="pt-BR" sz="2800" dirty="0">
                <a:solidFill>
                  <a:srgbClr val="FF3300"/>
                </a:solidFill>
                <a:cs typeface="Times New Roman" pitchFamily="18" charset="0"/>
              </a:rPr>
              <a:t> entrada</a:t>
            </a:r>
            <a:r>
              <a:rPr lang="pt-BR" sz="2800" b="1" dirty="0">
                <a:solidFill>
                  <a:srgbClr val="FF3300"/>
                </a:solidFill>
                <a:cs typeface="Times New Roman" pitchFamily="18" charset="0"/>
              </a:rPr>
              <a:t> </a:t>
            </a:r>
            <a:r>
              <a:rPr lang="pt-BR" sz="2800" dirty="0">
                <a:cs typeface="Times New Roman" pitchFamily="18" charset="0"/>
              </a:rPr>
              <a:t>de dados permite que informações dos usuários sejam transferidas para a memória do computador (variáveis). Sua sintaxe pode ser:</a:t>
            </a:r>
          </a:p>
          <a:p>
            <a:pPr lvl="1" algn="just"/>
            <a:r>
              <a:rPr lang="pt-BR" sz="2400" dirty="0">
                <a:cs typeface="Times New Roman" pitchFamily="18" charset="0"/>
              </a:rPr>
              <a:t>Leia  (var1);</a:t>
            </a:r>
          </a:p>
          <a:p>
            <a:pPr lvl="2" algn="just"/>
            <a:r>
              <a:rPr lang="pt-BR" sz="2000" dirty="0">
                <a:cs typeface="Times New Roman" pitchFamily="18" charset="0"/>
              </a:rPr>
              <a:t>Ex: Leia (nome);</a:t>
            </a:r>
          </a:p>
          <a:p>
            <a:pPr lvl="1" algn="just"/>
            <a:r>
              <a:rPr lang="pt-BR" sz="2400" dirty="0">
                <a:cs typeface="Times New Roman" pitchFamily="18" charset="0"/>
              </a:rPr>
              <a:t>Leia  (var1, ..., </a:t>
            </a:r>
            <a:r>
              <a:rPr lang="pt-BR" sz="2400" dirty="0" err="1">
                <a:cs typeface="Times New Roman" pitchFamily="18" charset="0"/>
              </a:rPr>
              <a:t>varN</a:t>
            </a:r>
            <a:r>
              <a:rPr lang="pt-BR" sz="2400" dirty="0">
                <a:cs typeface="Times New Roman" pitchFamily="18" charset="0"/>
              </a:rPr>
              <a:t>);</a:t>
            </a:r>
          </a:p>
          <a:p>
            <a:pPr lvl="2" algn="just"/>
            <a:r>
              <a:rPr lang="pt-BR" sz="2000" dirty="0">
                <a:cs typeface="Times New Roman" pitchFamily="18" charset="0"/>
              </a:rPr>
              <a:t>Ex: Leia (nome, sexo)</a:t>
            </a:r>
          </a:p>
          <a:p>
            <a:pPr algn="just">
              <a:lnSpc>
                <a:spcPct val="60000"/>
              </a:lnSpc>
            </a:pPr>
            <a:endParaRPr lang="pt-BR" sz="2800" dirty="0">
              <a:cs typeface="Times New Roman" pitchFamily="18" charset="0"/>
            </a:endParaRPr>
          </a:p>
          <a:p>
            <a:pPr lvl="1" algn="just">
              <a:lnSpc>
                <a:spcPct val="110000"/>
              </a:lnSpc>
            </a:pPr>
            <a:r>
              <a:rPr lang="pt-BR" sz="2400" dirty="0">
                <a:cs typeface="Times New Roman" pitchFamily="18" charset="0"/>
              </a:rPr>
              <a:t>A semântica: os dados são fornecidos ao computador por meio de um dispositivo de entrada (ex: teclado e mouse ) e armazenados nas posições de memória das variáveis.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Times New Roman" pitchFamily="18" charset="0"/>
              </a:rPr>
              <a:t>Instruções Primitivas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8FEEB-DD62-4D2F-97C7-474FA969309F}" type="slidenum">
              <a:rPr lang="pt-BR"/>
              <a:pPr/>
              <a:t>11</a:t>
            </a:fld>
            <a:endParaRPr lang="pt-BR"/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Times New Roman" pitchFamily="18" charset="0"/>
              </a:rPr>
              <a:t>Instruções Primitivas</a:t>
            </a:r>
          </a:p>
        </p:txBody>
      </p:sp>
      <p:sp>
        <p:nvSpPr>
          <p:cNvPr id="371715" name="Rectangle 3"/>
          <p:cNvSpPr>
            <a:spLocks noChangeArrowheads="1"/>
          </p:cNvSpPr>
          <p:nvPr/>
        </p:nvSpPr>
        <p:spPr bwMode="auto">
          <a:xfrm>
            <a:off x="2058988" y="1504950"/>
            <a:ext cx="9525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pt-BR" sz="12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pt-BR"/>
          </a:p>
        </p:txBody>
      </p:sp>
      <p:sp>
        <p:nvSpPr>
          <p:cNvPr id="371716" name="Rectangle 4"/>
          <p:cNvSpPr>
            <a:spLocks noChangeArrowheads="1"/>
          </p:cNvSpPr>
          <p:nvPr/>
        </p:nvSpPr>
        <p:spPr bwMode="auto">
          <a:xfrm>
            <a:off x="4518025" y="6535738"/>
            <a:ext cx="555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pt-BR" sz="1600" b="1">
                <a:solidFill>
                  <a:srgbClr val="000000"/>
                </a:solidFill>
                <a:latin typeface="Arial" pitchFamily="34" charset="0"/>
              </a:rPr>
              <a:t> </a:t>
            </a:r>
            <a:endParaRPr lang="pt-BR" sz="3200" b="1">
              <a:latin typeface="Arial" pitchFamily="34" charset="0"/>
            </a:endParaRPr>
          </a:p>
        </p:txBody>
      </p:sp>
      <p:sp>
        <p:nvSpPr>
          <p:cNvPr id="371717" name="Rectangle 5"/>
          <p:cNvSpPr>
            <a:spLocks noChangeArrowheads="1"/>
          </p:cNvSpPr>
          <p:nvPr/>
        </p:nvSpPr>
        <p:spPr bwMode="auto">
          <a:xfrm>
            <a:off x="381000" y="1449388"/>
            <a:ext cx="8382000" cy="45847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"/>
              </a:lnSpc>
            </a:pPr>
            <a:endParaRPr lang="pt-BR" sz="3400">
              <a:solidFill>
                <a:schemeClr val="bg1"/>
              </a:solidFill>
              <a:latin typeface="Arial" pitchFamily="34" charset="0"/>
              <a:cs typeface="Times New Roman" pitchFamily="18" charset="0"/>
            </a:endParaRPr>
          </a:p>
          <a:p>
            <a:pPr algn="ctr">
              <a:lnSpc>
                <a:spcPct val="120000"/>
              </a:lnSpc>
            </a:pPr>
            <a:r>
              <a:rPr lang="pt-BR" sz="5600" b="1">
                <a:solidFill>
                  <a:schemeClr val="bg1"/>
                </a:solidFill>
                <a:latin typeface="Arial" pitchFamily="34" charset="0"/>
                <a:cs typeface="Times New Roman" pitchFamily="18" charset="0"/>
              </a:rPr>
              <a:t>Note I</a:t>
            </a:r>
          </a:p>
          <a:p>
            <a:pPr algn="ctr">
              <a:lnSpc>
                <a:spcPct val="120000"/>
              </a:lnSpc>
            </a:pPr>
            <a:r>
              <a:rPr lang="pt-BR" sz="3400">
                <a:solidFill>
                  <a:schemeClr val="bg1"/>
                </a:solidFill>
                <a:latin typeface="Arial" pitchFamily="34" charset="0"/>
                <a:cs typeface="Times New Roman" pitchFamily="18" charset="0"/>
              </a:rPr>
              <a:t>Quando uma variável é declara</a:t>
            </a:r>
            <a:r>
              <a:rPr lang="pt-BR" sz="3400">
                <a:solidFill>
                  <a:schemeClr val="hlink"/>
                </a:solidFill>
                <a:latin typeface="Arial" pitchFamily="34" charset="0"/>
                <a:cs typeface="Times New Roman" pitchFamily="18" charset="0"/>
              </a:rPr>
              <a:t>da</a:t>
            </a:r>
            <a:r>
              <a:rPr lang="pt-BR" sz="3400">
                <a:solidFill>
                  <a:schemeClr val="bg1"/>
                </a:solidFill>
                <a:latin typeface="Arial" pitchFamily="34" charset="0"/>
                <a:cs typeface="Times New Roman" pitchFamily="18" charset="0"/>
              </a:rPr>
              <a:t>, esta apenas reserva uma posição na RAM. Ou seja, o conteúdo dessa posição é vazio. Assim, a cada variável criada deve-se </a:t>
            </a:r>
            <a:r>
              <a:rPr lang="pt-BR" sz="3400" b="1">
                <a:solidFill>
                  <a:schemeClr val="bg1"/>
                </a:solidFill>
                <a:latin typeface="Arial" pitchFamily="34" charset="0"/>
                <a:cs typeface="Times New Roman" pitchFamily="18" charset="0"/>
              </a:rPr>
              <a:t>ler</a:t>
            </a:r>
            <a:r>
              <a:rPr lang="pt-BR" sz="3400">
                <a:solidFill>
                  <a:schemeClr val="bg1"/>
                </a:solidFill>
                <a:latin typeface="Arial" pitchFamily="34" charset="0"/>
                <a:cs typeface="Times New Roman" pitchFamily="18" charset="0"/>
              </a:rPr>
              <a:t> ou </a:t>
            </a:r>
            <a:r>
              <a:rPr lang="pt-BR" sz="3400" b="1">
                <a:solidFill>
                  <a:schemeClr val="bg1"/>
                </a:solidFill>
                <a:latin typeface="Arial" pitchFamily="34" charset="0"/>
                <a:cs typeface="Times New Roman" pitchFamily="18" charset="0"/>
              </a:rPr>
              <a:t>atribuir </a:t>
            </a:r>
            <a:r>
              <a:rPr lang="pt-BR" sz="3400">
                <a:solidFill>
                  <a:schemeClr val="bg1"/>
                </a:solidFill>
                <a:latin typeface="Arial" pitchFamily="34" charset="0"/>
                <a:cs typeface="Times New Roman" pitchFamily="18" charset="0"/>
              </a:rPr>
              <a:t>um valor a ela.</a:t>
            </a:r>
          </a:p>
          <a:p>
            <a:pPr algn="ctr">
              <a:lnSpc>
                <a:spcPct val="60000"/>
              </a:lnSpc>
            </a:pPr>
            <a:endParaRPr lang="pt-BR" sz="3400">
              <a:solidFill>
                <a:schemeClr val="bg1"/>
              </a:solidFill>
              <a:latin typeface="Arial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08D73-2191-4B2C-828F-0102528A7781}" type="slidenum">
              <a:rPr lang="pt-BR"/>
              <a:pPr/>
              <a:t>12</a:t>
            </a:fld>
            <a:endParaRPr lang="pt-BR"/>
          </a:p>
        </p:txBody>
      </p:sp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Times New Roman" pitchFamily="18" charset="0"/>
              </a:rPr>
              <a:t>Instruções Primitivas</a:t>
            </a:r>
          </a:p>
        </p:txBody>
      </p:sp>
      <p:sp>
        <p:nvSpPr>
          <p:cNvPr id="390147" name="Rectangle 3"/>
          <p:cNvSpPr>
            <a:spLocks noChangeArrowheads="1"/>
          </p:cNvSpPr>
          <p:nvPr/>
        </p:nvSpPr>
        <p:spPr bwMode="auto">
          <a:xfrm>
            <a:off x="2058988" y="1504950"/>
            <a:ext cx="9525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pt-BR" sz="12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pt-BR"/>
          </a:p>
        </p:txBody>
      </p:sp>
      <p:sp>
        <p:nvSpPr>
          <p:cNvPr id="390148" name="Rectangle 4"/>
          <p:cNvSpPr>
            <a:spLocks noChangeArrowheads="1"/>
          </p:cNvSpPr>
          <p:nvPr/>
        </p:nvSpPr>
        <p:spPr bwMode="auto">
          <a:xfrm>
            <a:off x="4518025" y="6535738"/>
            <a:ext cx="555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pt-BR" sz="1600" b="1">
                <a:solidFill>
                  <a:srgbClr val="000000"/>
                </a:solidFill>
                <a:latin typeface="Arial" pitchFamily="34" charset="0"/>
              </a:rPr>
              <a:t> </a:t>
            </a:r>
            <a:endParaRPr lang="pt-BR" sz="3200" b="1">
              <a:latin typeface="Arial" pitchFamily="34" charset="0"/>
            </a:endParaRPr>
          </a:p>
        </p:txBody>
      </p:sp>
      <p:sp>
        <p:nvSpPr>
          <p:cNvPr id="390149" name="Rectangle 5"/>
          <p:cNvSpPr>
            <a:spLocks noChangeArrowheads="1"/>
          </p:cNvSpPr>
          <p:nvPr/>
        </p:nvSpPr>
        <p:spPr bwMode="auto">
          <a:xfrm>
            <a:off x="228600" y="1449388"/>
            <a:ext cx="8534400" cy="45847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"/>
              </a:lnSpc>
            </a:pPr>
            <a:endParaRPr lang="pt-BR" sz="3400">
              <a:solidFill>
                <a:schemeClr val="bg1"/>
              </a:solidFill>
              <a:latin typeface="Arial" pitchFamily="34" charset="0"/>
              <a:cs typeface="Times New Roman" pitchFamily="18" charset="0"/>
            </a:endParaRPr>
          </a:p>
          <a:p>
            <a:pPr algn="ctr">
              <a:lnSpc>
                <a:spcPct val="120000"/>
              </a:lnSpc>
            </a:pPr>
            <a:r>
              <a:rPr lang="pt-BR" sz="5600" b="1">
                <a:solidFill>
                  <a:schemeClr val="bg1"/>
                </a:solidFill>
                <a:latin typeface="Arial" pitchFamily="34" charset="0"/>
                <a:cs typeface="Times New Roman" pitchFamily="18" charset="0"/>
              </a:rPr>
              <a:t>Note II</a:t>
            </a:r>
          </a:p>
          <a:p>
            <a:pPr algn="ctr">
              <a:lnSpc>
                <a:spcPct val="120000"/>
              </a:lnSpc>
            </a:pPr>
            <a:r>
              <a:rPr lang="pt-BR" sz="3400">
                <a:solidFill>
                  <a:schemeClr val="bg1"/>
                </a:solidFill>
                <a:latin typeface="Arial" pitchFamily="34" charset="0"/>
                <a:cs typeface="Times New Roman" pitchFamily="18" charset="0"/>
              </a:rPr>
              <a:t>Diferente do operador “</a:t>
            </a:r>
            <a:r>
              <a:rPr lang="pt-BR" sz="3400">
                <a:solidFill>
                  <a:schemeClr val="bg1"/>
                </a:solidFill>
                <a:latin typeface="Arial" pitchFamily="34" charset="0"/>
                <a:cs typeface="Times New Roman" pitchFamily="18" charset="0"/>
                <a:sym typeface="Wingdings" pitchFamily="2" charset="2"/>
              </a:rPr>
              <a:t>”</a:t>
            </a:r>
            <a:r>
              <a:rPr lang="pt-BR" sz="3400">
                <a:solidFill>
                  <a:schemeClr val="bg1"/>
                </a:solidFill>
                <a:latin typeface="Arial" pitchFamily="34" charset="0"/>
                <a:cs typeface="Times New Roman" pitchFamily="18" charset="0"/>
              </a:rPr>
              <a:t>, que só atribui valores pré-definidos, a instrução LEIA permite qualquer entrada de dados válida. Ou seja, os valores das variáveis </a:t>
            </a:r>
            <a:br>
              <a:rPr lang="pt-BR" sz="3400">
                <a:solidFill>
                  <a:schemeClr val="bg1"/>
                </a:solidFill>
                <a:latin typeface="Arial" pitchFamily="34" charset="0"/>
                <a:cs typeface="Times New Roman" pitchFamily="18" charset="0"/>
              </a:rPr>
            </a:br>
            <a:r>
              <a:rPr lang="pt-BR" sz="3400">
                <a:solidFill>
                  <a:schemeClr val="bg1"/>
                </a:solidFill>
                <a:latin typeface="Arial" pitchFamily="34" charset="0"/>
                <a:cs typeface="Times New Roman" pitchFamily="18" charset="0"/>
              </a:rPr>
              <a:t>não são mais fixos.</a:t>
            </a:r>
          </a:p>
          <a:p>
            <a:pPr algn="ctr">
              <a:lnSpc>
                <a:spcPct val="60000"/>
              </a:lnSpc>
            </a:pPr>
            <a:endParaRPr lang="pt-BR" sz="3400">
              <a:solidFill>
                <a:schemeClr val="bg1"/>
              </a:solidFill>
              <a:latin typeface="Arial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2DB2-CA0A-4776-9BA5-37537CC7787D}" type="slidenum">
              <a:rPr lang="pt-BR"/>
              <a:pPr/>
              <a:t>13</a:t>
            </a:fld>
            <a:endParaRPr lang="pt-BR"/>
          </a:p>
        </p:txBody>
      </p:sp>
      <p:sp>
        <p:nvSpPr>
          <p:cNvPr id="274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-22225" y="1143000"/>
            <a:ext cx="9166225" cy="5410200"/>
          </a:xfrm>
        </p:spPr>
        <p:txBody>
          <a:bodyPr/>
          <a:lstStyle/>
          <a:p>
            <a:pPr algn="just">
              <a:lnSpc>
                <a:spcPct val="110000"/>
              </a:lnSpc>
            </a:pPr>
            <a:r>
              <a:rPr lang="pt-BR" sz="2400" dirty="0">
                <a:cs typeface="Times New Roman" pitchFamily="18" charset="0"/>
              </a:rPr>
              <a:t>A instrução de</a:t>
            </a:r>
            <a:r>
              <a:rPr lang="pt-BR" sz="2400" b="1" dirty="0">
                <a:cs typeface="Times New Roman" pitchFamily="18" charset="0"/>
              </a:rPr>
              <a:t> </a:t>
            </a:r>
            <a:r>
              <a:rPr lang="pt-BR" sz="2400" dirty="0">
                <a:solidFill>
                  <a:srgbClr val="FF3300"/>
                </a:solidFill>
                <a:cs typeface="Times New Roman" pitchFamily="18" charset="0"/>
              </a:rPr>
              <a:t>saída</a:t>
            </a:r>
            <a:r>
              <a:rPr lang="pt-BR" sz="2400" dirty="0">
                <a:cs typeface="Times New Roman" pitchFamily="18" charset="0"/>
              </a:rPr>
              <a:t> de dados é o meio pelo qual variáveis, constantes e expressões têm seus dados exibidos pelos dispositivos de saída de um computador (ex: vídeo e impressora). Sua sintaxe pode ser:</a:t>
            </a:r>
          </a:p>
          <a:p>
            <a:pPr lvl="1" algn="just">
              <a:lnSpc>
                <a:spcPct val="110000"/>
              </a:lnSpc>
            </a:pPr>
            <a:r>
              <a:rPr lang="pt-BR" sz="2000" dirty="0">
                <a:cs typeface="Times New Roman" pitchFamily="18" charset="0"/>
              </a:rPr>
              <a:t>Escreva (var1);</a:t>
            </a:r>
          </a:p>
          <a:p>
            <a:pPr lvl="2" algn="just">
              <a:lnSpc>
                <a:spcPct val="110000"/>
              </a:lnSpc>
            </a:pPr>
            <a:r>
              <a:rPr lang="pt-BR" sz="1800" dirty="0">
                <a:cs typeface="Times New Roman" pitchFamily="18" charset="0"/>
              </a:rPr>
              <a:t>Ex: Escreva (salário);</a:t>
            </a:r>
          </a:p>
          <a:p>
            <a:pPr lvl="1" algn="just">
              <a:lnSpc>
                <a:spcPct val="110000"/>
              </a:lnSpc>
            </a:pPr>
            <a:r>
              <a:rPr lang="pt-BR" sz="2000" dirty="0">
                <a:cs typeface="Times New Roman" pitchFamily="18" charset="0"/>
              </a:rPr>
              <a:t>Escreva (Var1, ..., </a:t>
            </a:r>
            <a:r>
              <a:rPr lang="pt-BR" sz="2000" dirty="0" err="1">
                <a:cs typeface="Times New Roman" pitchFamily="18" charset="0"/>
              </a:rPr>
              <a:t>varN</a:t>
            </a:r>
            <a:r>
              <a:rPr lang="pt-BR" sz="2000" dirty="0">
                <a:cs typeface="Times New Roman" pitchFamily="18" charset="0"/>
              </a:rPr>
              <a:t>);</a:t>
            </a:r>
          </a:p>
          <a:p>
            <a:pPr lvl="2" algn="just">
              <a:lnSpc>
                <a:spcPct val="110000"/>
              </a:lnSpc>
            </a:pPr>
            <a:r>
              <a:rPr lang="pt-BR" sz="1800" dirty="0">
                <a:cs typeface="Times New Roman" pitchFamily="18" charset="0"/>
              </a:rPr>
              <a:t>Ex: Escreva (nome, endereço, cidade);</a:t>
            </a:r>
          </a:p>
          <a:p>
            <a:pPr lvl="1" algn="just">
              <a:lnSpc>
                <a:spcPct val="110000"/>
              </a:lnSpc>
            </a:pPr>
            <a:r>
              <a:rPr lang="pt-BR" sz="2000" dirty="0">
                <a:cs typeface="Times New Roman" pitchFamily="18" charset="0"/>
              </a:rPr>
              <a:t>Escreva (“texto”);</a:t>
            </a:r>
          </a:p>
          <a:p>
            <a:pPr lvl="2" algn="just">
              <a:lnSpc>
                <a:spcPct val="110000"/>
              </a:lnSpc>
            </a:pPr>
            <a:r>
              <a:rPr lang="pt-BR" sz="1800" dirty="0">
                <a:cs typeface="Times New Roman" pitchFamily="18" charset="0"/>
              </a:rPr>
              <a:t>Ex: Escreva (“Aula de programação”);</a:t>
            </a:r>
          </a:p>
          <a:p>
            <a:pPr lvl="1" algn="just">
              <a:lnSpc>
                <a:spcPct val="110000"/>
              </a:lnSpc>
            </a:pPr>
            <a:r>
              <a:rPr lang="pt-BR" sz="2000" dirty="0">
                <a:cs typeface="Times New Roman" pitchFamily="18" charset="0"/>
              </a:rPr>
              <a:t>Escreva (“texto”, var1, ..., </a:t>
            </a:r>
            <a:r>
              <a:rPr lang="pt-BR" sz="2000" dirty="0" err="1">
                <a:cs typeface="Times New Roman" pitchFamily="18" charset="0"/>
              </a:rPr>
              <a:t>varN</a:t>
            </a:r>
            <a:r>
              <a:rPr lang="pt-BR" sz="2000" dirty="0">
                <a:cs typeface="Times New Roman" pitchFamily="18" charset="0"/>
              </a:rPr>
              <a:t>,“texto”,var1, ..., </a:t>
            </a:r>
            <a:r>
              <a:rPr lang="pt-BR" sz="2000" dirty="0" err="1">
                <a:cs typeface="Times New Roman" pitchFamily="18" charset="0"/>
              </a:rPr>
              <a:t>varN</a:t>
            </a:r>
            <a:r>
              <a:rPr lang="pt-BR" sz="2000" dirty="0">
                <a:cs typeface="Times New Roman" pitchFamily="18" charset="0"/>
              </a:rPr>
              <a:t> ); </a:t>
            </a:r>
          </a:p>
          <a:p>
            <a:pPr lvl="2" algn="just">
              <a:lnSpc>
                <a:spcPct val="110000"/>
              </a:lnSpc>
            </a:pPr>
            <a:r>
              <a:rPr lang="pt-BR" sz="1800" dirty="0">
                <a:cs typeface="Times New Roman" pitchFamily="18" charset="0"/>
              </a:rPr>
              <a:t>Ex: Escreva (“nome e CPF = ”,nome, </a:t>
            </a:r>
            <a:r>
              <a:rPr lang="pt-BR" sz="1800" dirty="0" err="1">
                <a:cs typeface="Times New Roman" pitchFamily="18" charset="0"/>
              </a:rPr>
              <a:t>cpf</a:t>
            </a:r>
            <a:r>
              <a:rPr lang="pt-BR" sz="1800" dirty="0">
                <a:cs typeface="Times New Roman" pitchFamily="18" charset="0"/>
              </a:rPr>
              <a:t>,“ fone = ”,fone);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Times New Roman" pitchFamily="18" charset="0"/>
              </a:rPr>
              <a:t>Instruções Primitivas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4F6FD-7EC8-4C9E-B1ED-25A2331A5A31}" type="slidenum">
              <a:rPr lang="pt-BR"/>
              <a:pPr/>
              <a:t>14</a:t>
            </a:fld>
            <a:endParaRPr lang="pt-BR"/>
          </a:p>
        </p:txBody>
      </p:sp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pitchFamily="34" charset="0"/>
                <a:cs typeface="Arial" pitchFamily="34" charset="0"/>
              </a:rPr>
              <a:t>Instruções Primitivas</a:t>
            </a:r>
          </a:p>
        </p:txBody>
      </p:sp>
      <p:sp>
        <p:nvSpPr>
          <p:cNvPr id="399365" name="Rectangle 5"/>
          <p:cNvSpPr>
            <a:spLocks noChangeArrowheads="1"/>
          </p:cNvSpPr>
          <p:nvPr/>
        </p:nvSpPr>
        <p:spPr bwMode="auto">
          <a:xfrm>
            <a:off x="228600" y="1335088"/>
            <a:ext cx="8763000" cy="497522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</a:pPr>
            <a:endParaRPr lang="pt-BR" sz="3400">
              <a:solidFill>
                <a:schemeClr val="bg1"/>
              </a:solidFill>
              <a:latin typeface="Arial" pitchFamily="34" charset="0"/>
              <a:cs typeface="Times New Roman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pt-BR" sz="5600" b="1">
                <a:solidFill>
                  <a:schemeClr val="bg1"/>
                </a:solidFill>
                <a:latin typeface="Arial" pitchFamily="34" charset="0"/>
                <a:cs typeface="Times New Roman" pitchFamily="18" charset="0"/>
              </a:rPr>
              <a:t>Atenção</a:t>
            </a:r>
            <a:r>
              <a:rPr lang="pt-BR" sz="3800">
                <a:solidFill>
                  <a:schemeClr val="bg1"/>
                </a:solidFill>
                <a:latin typeface="Arial" pitchFamily="34" charset="0"/>
                <a:cs typeface="Times New Roman" pitchFamily="18" charset="0"/>
              </a:rPr>
              <a:t>:</a:t>
            </a:r>
          </a:p>
          <a:p>
            <a:pPr algn="ctr">
              <a:lnSpc>
                <a:spcPct val="90000"/>
              </a:lnSpc>
            </a:pPr>
            <a:r>
              <a:rPr lang="pt-BR" sz="3000">
                <a:solidFill>
                  <a:schemeClr val="bg1"/>
                </a:solidFill>
                <a:latin typeface="Arial" pitchFamily="34" charset="0"/>
                <a:cs typeface="Times New Roman" pitchFamily="18" charset="0"/>
              </a:rPr>
              <a:t>Usa-se “,” (vírgula) para concatenar (juntar)</a:t>
            </a:r>
            <a:br>
              <a:rPr lang="pt-BR" sz="3000">
                <a:solidFill>
                  <a:schemeClr val="bg1"/>
                </a:solidFill>
                <a:latin typeface="Arial" pitchFamily="34" charset="0"/>
                <a:cs typeface="Times New Roman" pitchFamily="18" charset="0"/>
              </a:rPr>
            </a:br>
            <a:r>
              <a:rPr lang="pt-BR" sz="3000">
                <a:solidFill>
                  <a:schemeClr val="bg1"/>
                </a:solidFill>
                <a:latin typeface="Arial" pitchFamily="34" charset="0"/>
                <a:cs typeface="Times New Roman" pitchFamily="18" charset="0"/>
              </a:rPr>
              <a:t> o valor de uma variável com um texto explicativo.</a:t>
            </a:r>
          </a:p>
          <a:p>
            <a:pPr algn="ctr">
              <a:lnSpc>
                <a:spcPct val="90000"/>
              </a:lnSpc>
            </a:pPr>
            <a:endParaRPr lang="pt-BR" sz="3000">
              <a:solidFill>
                <a:schemeClr val="bg1"/>
              </a:solidFill>
              <a:latin typeface="Arial" pitchFamily="34" charset="0"/>
              <a:cs typeface="Times New Roman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pt-BR" sz="3000">
                <a:solidFill>
                  <a:schemeClr val="bg1"/>
                </a:solidFill>
                <a:latin typeface="Arial" pitchFamily="34" charset="0"/>
                <a:cs typeface="Times New Roman" pitchFamily="18" charset="0"/>
              </a:rPr>
              <a:t>Exemplo:</a:t>
            </a:r>
          </a:p>
          <a:p>
            <a:pPr algn="ctr">
              <a:lnSpc>
                <a:spcPct val="90000"/>
              </a:lnSpc>
            </a:pPr>
            <a:r>
              <a:rPr lang="pt-BR" sz="3000">
                <a:solidFill>
                  <a:schemeClr val="bg1"/>
                </a:solidFill>
                <a:latin typeface="Arial" pitchFamily="34" charset="0"/>
                <a:cs typeface="Times New Roman" pitchFamily="18" charset="0"/>
              </a:rPr>
              <a:t> média </a:t>
            </a:r>
            <a:r>
              <a:rPr lang="pt-BR" sz="3000">
                <a:solidFill>
                  <a:schemeClr val="bg1"/>
                </a:solidFill>
                <a:latin typeface="Arial" pitchFamily="34" charset="0"/>
                <a:cs typeface="Times New Roman" pitchFamily="18" charset="0"/>
                <a:sym typeface="Wingdings" pitchFamily="2" charset="2"/>
              </a:rPr>
              <a:t></a:t>
            </a:r>
            <a:r>
              <a:rPr lang="pt-BR" sz="3000">
                <a:solidFill>
                  <a:schemeClr val="bg1"/>
                </a:solidFill>
                <a:latin typeface="Arial" pitchFamily="34" charset="0"/>
                <a:cs typeface="Times New Roman" pitchFamily="18" charset="0"/>
              </a:rPr>
              <a:t> 15/2;</a:t>
            </a:r>
          </a:p>
          <a:p>
            <a:pPr algn="ctr">
              <a:lnSpc>
                <a:spcPct val="90000"/>
              </a:lnSpc>
            </a:pPr>
            <a:r>
              <a:rPr lang="pt-BR" sz="3000">
                <a:solidFill>
                  <a:schemeClr val="bg1"/>
                </a:solidFill>
                <a:latin typeface="Arial" pitchFamily="34" charset="0"/>
                <a:cs typeface="Times New Roman" pitchFamily="18" charset="0"/>
              </a:rPr>
              <a:t>Escreva (“Média = ”,média);</a:t>
            </a:r>
          </a:p>
          <a:p>
            <a:pPr algn="ctr">
              <a:lnSpc>
                <a:spcPct val="90000"/>
              </a:lnSpc>
            </a:pPr>
            <a:r>
              <a:rPr lang="pt-BR" sz="3000">
                <a:solidFill>
                  <a:schemeClr val="bg1"/>
                </a:solidFill>
                <a:latin typeface="Arial" pitchFamily="34" charset="0"/>
                <a:cs typeface="Times New Roman" pitchFamily="18" charset="0"/>
                <a:sym typeface="Wingdings" pitchFamily="2" charset="2"/>
              </a:rPr>
              <a:t></a:t>
            </a:r>
            <a:endParaRPr lang="pt-BR" sz="3000">
              <a:solidFill>
                <a:schemeClr val="bg1"/>
              </a:solidFill>
              <a:latin typeface="Arial" pitchFamily="34" charset="0"/>
              <a:cs typeface="Times New Roman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pt-BR" sz="3000">
                <a:solidFill>
                  <a:schemeClr val="bg1"/>
                </a:solidFill>
                <a:latin typeface="Arial" pitchFamily="34" charset="0"/>
                <a:cs typeface="Times New Roman" pitchFamily="18" charset="0"/>
              </a:rPr>
              <a:t>Média = 7,5</a:t>
            </a:r>
          </a:p>
          <a:p>
            <a:pPr algn="ctr">
              <a:lnSpc>
                <a:spcPct val="90000"/>
              </a:lnSpc>
            </a:pPr>
            <a:endParaRPr lang="pt-BR" sz="3000">
              <a:solidFill>
                <a:schemeClr val="bg1"/>
              </a:solidFill>
              <a:latin typeface="Arial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E2B55-D40C-4C8C-87DC-56A82C3F6AE7}" type="slidenum">
              <a:rPr lang="pt-BR"/>
              <a:pPr/>
              <a:t>15</a:t>
            </a:fld>
            <a:endParaRPr lang="pt-BR"/>
          </a:p>
        </p:txBody>
      </p:sp>
      <p:sp>
        <p:nvSpPr>
          <p:cNvPr id="277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175" y="1547192"/>
            <a:ext cx="7665169" cy="5410200"/>
          </a:xfrm>
        </p:spPr>
        <p:txBody>
          <a:bodyPr/>
          <a:lstStyle/>
          <a:p>
            <a:pPr algn="just">
              <a:lnSpc>
                <a:spcPct val="110000"/>
              </a:lnSpc>
            </a:pPr>
            <a:endParaRPr lang="pt-BR" dirty="0"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pt-BR" sz="2800" dirty="0">
                <a:cs typeface="Times New Roman" pitchFamily="18" charset="0"/>
              </a:rPr>
              <a:t>Duas regras básicas para melhorar nossos algoritmos :</a:t>
            </a:r>
            <a:endParaRPr lang="pt-BR" sz="2800" dirty="0">
              <a:latin typeface="Symbol" pitchFamily="18" charset="2"/>
              <a:cs typeface="Times New Roman" pitchFamily="18" charset="0"/>
            </a:endParaRPr>
          </a:p>
          <a:p>
            <a:pPr lvl="1" algn="just">
              <a:lnSpc>
                <a:spcPct val="110000"/>
              </a:lnSpc>
            </a:pPr>
            <a:r>
              <a:rPr lang="pt-BR" sz="2400" dirty="0" smtClean="0">
                <a:cs typeface="Times New Roman" pitchFamily="18" charset="0"/>
              </a:rPr>
              <a:t>Toda </a:t>
            </a:r>
            <a:r>
              <a:rPr lang="pt-BR" sz="2400" dirty="0">
                <a:cs typeface="Times New Roman" pitchFamily="18" charset="0"/>
              </a:rPr>
              <a:t>operação de leitura </a:t>
            </a:r>
            <a:r>
              <a:rPr lang="pt-BR" sz="2400" b="1" dirty="0">
                <a:cs typeface="Times New Roman" pitchFamily="18" charset="0"/>
              </a:rPr>
              <a:t>deve </a:t>
            </a:r>
            <a:r>
              <a:rPr lang="pt-BR" sz="2400" dirty="0">
                <a:cs typeface="Times New Roman" pitchFamily="18" charset="0"/>
              </a:rPr>
              <a:t>antes </a:t>
            </a:r>
            <a:r>
              <a:rPr lang="pt-BR" sz="2400" b="1" dirty="0">
                <a:cs typeface="Times New Roman" pitchFamily="18" charset="0"/>
              </a:rPr>
              <a:t>enviar uma mensagem </a:t>
            </a:r>
            <a:r>
              <a:rPr lang="pt-BR" sz="2400" dirty="0">
                <a:cs typeface="Times New Roman" pitchFamily="18" charset="0"/>
              </a:rPr>
              <a:t>ao usuário informando que dados ele deve entrar. </a:t>
            </a:r>
          </a:p>
          <a:p>
            <a:pPr lvl="1" algn="just">
              <a:lnSpc>
                <a:spcPct val="110000"/>
              </a:lnSpc>
            </a:pPr>
            <a:r>
              <a:rPr lang="pt-BR" sz="2400" dirty="0" smtClean="0">
                <a:cs typeface="Times New Roman" pitchFamily="18" charset="0"/>
              </a:rPr>
              <a:t>Todo </a:t>
            </a:r>
            <a:r>
              <a:rPr lang="pt-BR" sz="2400" b="1" dirty="0">
                <a:cs typeface="Times New Roman" pitchFamily="18" charset="0"/>
              </a:rPr>
              <a:t>resultado </a:t>
            </a:r>
            <a:r>
              <a:rPr lang="pt-BR" sz="2400" dirty="0">
                <a:cs typeface="Times New Roman" pitchFamily="18" charset="0"/>
              </a:rPr>
              <a:t>enviado</a:t>
            </a:r>
            <a:r>
              <a:rPr lang="pt-BR" sz="2400" b="1" dirty="0">
                <a:cs typeface="Times New Roman" pitchFamily="18" charset="0"/>
              </a:rPr>
              <a:t> </a:t>
            </a:r>
            <a:r>
              <a:rPr lang="pt-BR" sz="2400" dirty="0">
                <a:cs typeface="Times New Roman" pitchFamily="18" charset="0"/>
              </a:rPr>
              <a:t>ao usuário </a:t>
            </a:r>
            <a:r>
              <a:rPr lang="pt-BR" sz="2400" b="1" dirty="0">
                <a:cs typeface="Times New Roman" pitchFamily="18" charset="0"/>
              </a:rPr>
              <a:t>deve </a:t>
            </a:r>
            <a:r>
              <a:rPr lang="pt-BR" sz="2400" dirty="0">
                <a:cs typeface="Times New Roman" pitchFamily="18" charset="0"/>
              </a:rPr>
              <a:t>ser </a:t>
            </a:r>
            <a:r>
              <a:rPr lang="pt-BR" sz="2400" b="1" dirty="0">
                <a:cs typeface="Times New Roman" pitchFamily="18" charset="0"/>
              </a:rPr>
              <a:t>precedido </a:t>
            </a:r>
            <a:r>
              <a:rPr lang="pt-BR" sz="2400" dirty="0">
                <a:cs typeface="Times New Roman" pitchFamily="18" charset="0"/>
              </a:rPr>
              <a:t>de uma mensagem explicativa.</a:t>
            </a:r>
          </a:p>
          <a:p>
            <a:pPr lvl="1" algn="just">
              <a:lnSpc>
                <a:spcPct val="80000"/>
              </a:lnSpc>
              <a:buFont typeface="Wingdings" pitchFamily="2" charset="2"/>
              <a:buNone/>
            </a:pPr>
            <a:endParaRPr lang="pt-BR" sz="1800" b="1" dirty="0">
              <a:cs typeface="Courier New" pitchFamily="49" charset="0"/>
            </a:endParaRP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>
                <a:cs typeface="Times New Roman" pitchFamily="18" charset="0"/>
              </a:rPr>
              <a:t>	Instruções </a:t>
            </a:r>
            <a:r>
              <a:rPr lang="pt-BR" dirty="0">
                <a:cs typeface="Times New Roman" pitchFamily="18" charset="0"/>
              </a:rPr>
              <a:t>Primitivas</a:t>
            </a:r>
          </a:p>
        </p:txBody>
      </p:sp>
      <p:pic>
        <p:nvPicPr>
          <p:cNvPr id="388098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6914456" y="0"/>
            <a:ext cx="2229544" cy="2028885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5462C2-7B42-4403-AAEE-FA132AA86BDB}" type="slidenum">
              <a:rPr lang="pt-BR"/>
              <a:pPr/>
              <a:t>16</a:t>
            </a:fld>
            <a:endParaRPr lang="pt-BR"/>
          </a:p>
        </p:txBody>
      </p:sp>
      <p:sp>
        <p:nvSpPr>
          <p:cNvPr id="287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5725" y="1143000"/>
            <a:ext cx="8991600" cy="5410200"/>
          </a:xfrm>
        </p:spPr>
        <p:txBody>
          <a:bodyPr/>
          <a:lstStyle/>
          <a:p>
            <a:pPr algn="just">
              <a:lnSpc>
                <a:spcPct val="60000"/>
              </a:lnSpc>
            </a:pPr>
            <a:endParaRPr lang="pt-BR" dirty="0"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pt-BR" sz="2800" dirty="0">
                <a:cs typeface="Times New Roman" pitchFamily="18" charset="0"/>
              </a:rPr>
              <a:t>Na estrutura de </a:t>
            </a:r>
            <a:r>
              <a:rPr lang="pt-BR" sz="2800" dirty="0" err="1">
                <a:solidFill>
                  <a:srgbClr val="FF3300"/>
                </a:solidFill>
                <a:cs typeface="Times New Roman" pitchFamily="18" charset="0"/>
              </a:rPr>
              <a:t>seqüência</a:t>
            </a:r>
            <a:r>
              <a:rPr lang="pt-BR" sz="2800" dirty="0">
                <a:cs typeface="Times New Roman" pitchFamily="18" charset="0"/>
              </a:rPr>
              <a:t> os comandos de um algoritmo são executados na ordem em que aparecem</a:t>
            </a:r>
            <a:r>
              <a:rPr lang="pt-BR" sz="2800" dirty="0" smtClean="0">
                <a:cs typeface="Times New Roman" pitchFamily="18" charset="0"/>
              </a:rPr>
              <a:t>.</a:t>
            </a:r>
            <a:endParaRPr lang="pt-BR" sz="2800" dirty="0"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pt-BR" sz="2800" dirty="0">
                <a:cs typeface="Times New Roman" pitchFamily="18" charset="0"/>
              </a:rPr>
              <a:t>Uma estrutura de </a:t>
            </a:r>
            <a:r>
              <a:rPr lang="pt-BR" sz="2800" dirty="0" err="1">
                <a:cs typeface="Times New Roman" pitchFamily="18" charset="0"/>
              </a:rPr>
              <a:t>seqüência</a:t>
            </a:r>
            <a:r>
              <a:rPr lang="pt-BR" sz="2800" dirty="0">
                <a:cs typeface="Times New Roman" pitchFamily="18" charset="0"/>
              </a:rPr>
              <a:t> é delimitada pelas palavras-reservadas </a:t>
            </a:r>
            <a:r>
              <a:rPr lang="pt-BR" sz="2800" b="1" dirty="0">
                <a:cs typeface="Times New Roman" pitchFamily="18" charset="0"/>
              </a:rPr>
              <a:t>Início </a:t>
            </a:r>
            <a:r>
              <a:rPr lang="pt-BR" sz="2800" dirty="0">
                <a:cs typeface="Times New Roman" pitchFamily="18" charset="0"/>
              </a:rPr>
              <a:t>e </a:t>
            </a:r>
            <a:r>
              <a:rPr lang="pt-BR" sz="2800" b="1" dirty="0">
                <a:cs typeface="Times New Roman" pitchFamily="18" charset="0"/>
              </a:rPr>
              <a:t>Fim</a:t>
            </a:r>
            <a:r>
              <a:rPr lang="pt-BR" sz="2800" dirty="0">
                <a:cs typeface="Times New Roman" pitchFamily="18" charset="0"/>
              </a:rPr>
              <a:t> e contém basicamente comandos de atribuição, de entrada e de saída. </a:t>
            </a:r>
          </a:p>
          <a:p>
            <a:pPr algn="just">
              <a:lnSpc>
                <a:spcPct val="120000"/>
              </a:lnSpc>
            </a:pPr>
            <a:r>
              <a:rPr lang="pt-BR" sz="2800" dirty="0">
                <a:cs typeface="Times New Roman" pitchFamily="18" charset="0"/>
              </a:rPr>
              <a:t>Todos os algoritmos vistos até agora utilizam uma única estrutura </a:t>
            </a:r>
            <a:r>
              <a:rPr lang="pt-BR" sz="2800" dirty="0" err="1">
                <a:cs typeface="Times New Roman" pitchFamily="18" charset="0"/>
              </a:rPr>
              <a:t>seqüencial</a:t>
            </a:r>
            <a:r>
              <a:rPr lang="pt-BR" sz="2800" dirty="0">
                <a:cs typeface="Times New Roman" pitchFamily="18" charset="0"/>
              </a:rPr>
              <a:t> (Início-Fim). </a:t>
            </a:r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pt-BR">
                <a:cs typeface="Times New Roman" pitchFamily="18" charset="0"/>
              </a:rPr>
              <a:t>Estrutura de seqüência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C6CC9-7AC4-4A50-9DB0-7254F122805E}" type="slidenum">
              <a:rPr lang="pt-BR"/>
              <a:pPr/>
              <a:t>17</a:t>
            </a:fld>
            <a:endParaRPr lang="pt-BR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100">
                <a:cs typeface="Times New Roman" pitchFamily="18" charset="0"/>
              </a:rPr>
              <a:t>Estruturas de Decisão</a:t>
            </a:r>
          </a:p>
        </p:txBody>
      </p:sp>
      <p:sp>
        <p:nvSpPr>
          <p:cNvPr id="423939" name="Freeform 3"/>
          <p:cNvSpPr>
            <a:spLocks/>
          </p:cNvSpPr>
          <p:nvPr/>
        </p:nvSpPr>
        <p:spPr bwMode="auto">
          <a:xfrm>
            <a:off x="1411288" y="5222875"/>
            <a:ext cx="3175" cy="1588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12" y="0"/>
              </a:cxn>
              <a:cxn ang="0">
                <a:pos x="3" y="6"/>
              </a:cxn>
              <a:cxn ang="0">
                <a:pos x="0" y="6"/>
              </a:cxn>
            </a:cxnLst>
            <a:rect l="0" t="0" r="r" b="b"/>
            <a:pathLst>
              <a:path w="12" h="6">
                <a:moveTo>
                  <a:pt x="0" y="6"/>
                </a:moveTo>
                <a:lnTo>
                  <a:pt x="12" y="0"/>
                </a:lnTo>
                <a:lnTo>
                  <a:pt x="3" y="6"/>
                </a:lnTo>
                <a:lnTo>
                  <a:pt x="0" y="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23940" name="Freeform 4"/>
          <p:cNvSpPr>
            <a:spLocks/>
          </p:cNvSpPr>
          <p:nvPr/>
        </p:nvSpPr>
        <p:spPr bwMode="auto">
          <a:xfrm>
            <a:off x="1584325" y="5246688"/>
            <a:ext cx="1588" cy="4762"/>
          </a:xfrm>
          <a:custGeom>
            <a:avLst/>
            <a:gdLst/>
            <a:ahLst/>
            <a:cxnLst>
              <a:cxn ang="0">
                <a:pos x="0" y="17"/>
              </a:cxn>
              <a:cxn ang="0">
                <a:pos x="0" y="0"/>
              </a:cxn>
              <a:cxn ang="0">
                <a:pos x="3" y="3"/>
              </a:cxn>
              <a:cxn ang="0">
                <a:pos x="0" y="17"/>
              </a:cxn>
            </a:cxnLst>
            <a:rect l="0" t="0" r="r" b="b"/>
            <a:pathLst>
              <a:path w="3" h="17">
                <a:moveTo>
                  <a:pt x="0" y="17"/>
                </a:moveTo>
                <a:lnTo>
                  <a:pt x="0" y="0"/>
                </a:lnTo>
                <a:lnTo>
                  <a:pt x="3" y="3"/>
                </a:lnTo>
                <a:lnTo>
                  <a:pt x="0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23941" name="Freeform 5"/>
          <p:cNvSpPr>
            <a:spLocks/>
          </p:cNvSpPr>
          <p:nvPr/>
        </p:nvSpPr>
        <p:spPr bwMode="auto">
          <a:xfrm>
            <a:off x="1479550" y="5372100"/>
            <a:ext cx="1588" cy="4763"/>
          </a:xfrm>
          <a:custGeom>
            <a:avLst/>
            <a:gdLst/>
            <a:ahLst/>
            <a:cxnLst>
              <a:cxn ang="0">
                <a:pos x="3" y="18"/>
              </a:cxn>
              <a:cxn ang="0">
                <a:pos x="0" y="10"/>
              </a:cxn>
              <a:cxn ang="0">
                <a:pos x="3" y="0"/>
              </a:cxn>
              <a:cxn ang="0">
                <a:pos x="3" y="18"/>
              </a:cxn>
            </a:cxnLst>
            <a:rect l="0" t="0" r="r" b="b"/>
            <a:pathLst>
              <a:path w="3" h="18">
                <a:moveTo>
                  <a:pt x="3" y="18"/>
                </a:moveTo>
                <a:lnTo>
                  <a:pt x="0" y="10"/>
                </a:lnTo>
                <a:lnTo>
                  <a:pt x="3" y="0"/>
                </a:lnTo>
                <a:lnTo>
                  <a:pt x="3" y="1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23942" name="Oval 6"/>
          <p:cNvSpPr>
            <a:spLocks noChangeArrowheads="1"/>
          </p:cNvSpPr>
          <p:nvPr/>
        </p:nvSpPr>
        <p:spPr bwMode="auto">
          <a:xfrm>
            <a:off x="304800" y="1676400"/>
            <a:ext cx="8610600" cy="426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40000"/>
              </a:lnSpc>
            </a:pPr>
            <a:endParaRPr lang="pt-BR" sz="4800">
              <a:solidFill>
                <a:schemeClr val="bg1"/>
              </a:solidFill>
            </a:endParaRPr>
          </a:p>
          <a:p>
            <a:pPr algn="ctr">
              <a:lnSpc>
                <a:spcPct val="110000"/>
              </a:lnSpc>
            </a:pPr>
            <a:r>
              <a:rPr lang="pt-BR" sz="4800">
                <a:solidFill>
                  <a:schemeClr val="bg1"/>
                </a:solidFill>
              </a:rPr>
              <a:t>Como escrever algoritmos</a:t>
            </a:r>
            <a:br>
              <a:rPr lang="pt-BR" sz="4800">
                <a:solidFill>
                  <a:schemeClr val="bg1"/>
                </a:solidFill>
              </a:rPr>
            </a:br>
            <a:r>
              <a:rPr lang="pt-BR" sz="4800">
                <a:solidFill>
                  <a:schemeClr val="bg1"/>
                </a:solidFill>
              </a:rPr>
              <a:t>que selecionem </a:t>
            </a:r>
            <a:br>
              <a:rPr lang="pt-BR" sz="4800">
                <a:solidFill>
                  <a:schemeClr val="bg1"/>
                </a:solidFill>
              </a:rPr>
            </a:br>
            <a:r>
              <a:rPr lang="pt-BR" sz="4800">
                <a:solidFill>
                  <a:schemeClr val="bg1"/>
                </a:solidFill>
              </a:rPr>
              <a:t>o que fazer?</a:t>
            </a:r>
          </a:p>
          <a:p>
            <a:pPr algn="ctr">
              <a:lnSpc>
                <a:spcPct val="40000"/>
              </a:lnSpc>
            </a:pPr>
            <a:endParaRPr lang="pt-BR" sz="44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9328A-197A-406E-ADBC-722FE9D30DA0}" type="slidenum">
              <a:rPr lang="pt-BR"/>
              <a:pPr/>
              <a:t>18</a:t>
            </a:fld>
            <a:endParaRPr lang="pt-BR"/>
          </a:p>
        </p:txBody>
      </p:sp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100">
                <a:cs typeface="Times New Roman" pitchFamily="18" charset="0"/>
              </a:rPr>
              <a:t>Estruturas de Decisão</a:t>
            </a:r>
          </a:p>
        </p:txBody>
      </p:sp>
      <p:sp>
        <p:nvSpPr>
          <p:cNvPr id="408579" name="Freeform 3"/>
          <p:cNvSpPr>
            <a:spLocks/>
          </p:cNvSpPr>
          <p:nvPr/>
        </p:nvSpPr>
        <p:spPr bwMode="auto">
          <a:xfrm>
            <a:off x="1411288" y="5222875"/>
            <a:ext cx="3175" cy="1588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12" y="0"/>
              </a:cxn>
              <a:cxn ang="0">
                <a:pos x="3" y="6"/>
              </a:cxn>
              <a:cxn ang="0">
                <a:pos x="0" y="6"/>
              </a:cxn>
            </a:cxnLst>
            <a:rect l="0" t="0" r="r" b="b"/>
            <a:pathLst>
              <a:path w="12" h="6">
                <a:moveTo>
                  <a:pt x="0" y="6"/>
                </a:moveTo>
                <a:lnTo>
                  <a:pt x="12" y="0"/>
                </a:lnTo>
                <a:lnTo>
                  <a:pt x="3" y="6"/>
                </a:lnTo>
                <a:lnTo>
                  <a:pt x="0" y="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08580" name="Freeform 4"/>
          <p:cNvSpPr>
            <a:spLocks/>
          </p:cNvSpPr>
          <p:nvPr/>
        </p:nvSpPr>
        <p:spPr bwMode="auto">
          <a:xfrm>
            <a:off x="1584325" y="5246688"/>
            <a:ext cx="1588" cy="4762"/>
          </a:xfrm>
          <a:custGeom>
            <a:avLst/>
            <a:gdLst/>
            <a:ahLst/>
            <a:cxnLst>
              <a:cxn ang="0">
                <a:pos x="0" y="17"/>
              </a:cxn>
              <a:cxn ang="0">
                <a:pos x="0" y="0"/>
              </a:cxn>
              <a:cxn ang="0">
                <a:pos x="3" y="3"/>
              </a:cxn>
              <a:cxn ang="0">
                <a:pos x="0" y="17"/>
              </a:cxn>
            </a:cxnLst>
            <a:rect l="0" t="0" r="r" b="b"/>
            <a:pathLst>
              <a:path w="3" h="17">
                <a:moveTo>
                  <a:pt x="0" y="17"/>
                </a:moveTo>
                <a:lnTo>
                  <a:pt x="0" y="0"/>
                </a:lnTo>
                <a:lnTo>
                  <a:pt x="3" y="3"/>
                </a:lnTo>
                <a:lnTo>
                  <a:pt x="0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08581" name="Freeform 5"/>
          <p:cNvSpPr>
            <a:spLocks/>
          </p:cNvSpPr>
          <p:nvPr/>
        </p:nvSpPr>
        <p:spPr bwMode="auto">
          <a:xfrm>
            <a:off x="1479550" y="5372100"/>
            <a:ext cx="1588" cy="4763"/>
          </a:xfrm>
          <a:custGeom>
            <a:avLst/>
            <a:gdLst/>
            <a:ahLst/>
            <a:cxnLst>
              <a:cxn ang="0">
                <a:pos x="3" y="18"/>
              </a:cxn>
              <a:cxn ang="0">
                <a:pos x="0" y="10"/>
              </a:cxn>
              <a:cxn ang="0">
                <a:pos x="3" y="0"/>
              </a:cxn>
              <a:cxn ang="0">
                <a:pos x="3" y="18"/>
              </a:cxn>
            </a:cxnLst>
            <a:rect l="0" t="0" r="r" b="b"/>
            <a:pathLst>
              <a:path w="3" h="18">
                <a:moveTo>
                  <a:pt x="3" y="18"/>
                </a:moveTo>
                <a:lnTo>
                  <a:pt x="0" y="10"/>
                </a:lnTo>
                <a:lnTo>
                  <a:pt x="3" y="0"/>
                </a:lnTo>
                <a:lnTo>
                  <a:pt x="3" y="1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08582" name="Oval 6"/>
          <p:cNvSpPr>
            <a:spLocks noChangeArrowheads="1"/>
          </p:cNvSpPr>
          <p:nvPr/>
        </p:nvSpPr>
        <p:spPr bwMode="auto">
          <a:xfrm>
            <a:off x="304800" y="1676400"/>
            <a:ext cx="8610600" cy="426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vl="1" algn="ctr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pt-BR" sz="7200">
                <a:solidFill>
                  <a:schemeClr val="bg1"/>
                </a:solidFill>
              </a:rPr>
              <a:t>Usar Estruturas</a:t>
            </a:r>
            <a:br>
              <a:rPr lang="pt-BR" sz="7200">
                <a:solidFill>
                  <a:schemeClr val="bg1"/>
                </a:solidFill>
              </a:rPr>
            </a:br>
            <a:r>
              <a:rPr lang="pt-BR" sz="7200">
                <a:solidFill>
                  <a:schemeClr val="bg1"/>
                </a:solidFill>
              </a:rPr>
              <a:t>de Decisão!</a:t>
            </a:r>
          </a:p>
          <a:p>
            <a:pPr algn="ctr">
              <a:lnSpc>
                <a:spcPct val="40000"/>
              </a:lnSpc>
            </a:pPr>
            <a:endParaRPr lang="pt-BR" sz="44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Estruturas de Decisão </a:t>
            </a:r>
            <a:endParaRPr lang="pt-BR"/>
          </a:p>
        </p:txBody>
      </p:sp>
      <p:sp>
        <p:nvSpPr>
          <p:cNvPr id="28877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800" dirty="0" smtClean="0"/>
              <a:t>São estruturas que, dada a avaliação de uma expressão lógica (condição), permitem a escolha de um fluxo de instruções a ser executado.</a:t>
            </a:r>
          </a:p>
          <a:p>
            <a:pPr lvl="1"/>
            <a:r>
              <a:rPr lang="pt-BR" sz="2400" dirty="0" smtClean="0"/>
              <a:t>No máximo só podem existir dois fluxos de instruções: </a:t>
            </a:r>
            <a:br>
              <a:rPr lang="pt-BR" sz="2400" dirty="0" smtClean="0"/>
            </a:br>
            <a:r>
              <a:rPr lang="pt-BR" sz="2400" dirty="0" smtClean="0"/>
              <a:t>um, se a condição for V, e outro, se a condição for F.</a:t>
            </a:r>
          </a:p>
          <a:p>
            <a:r>
              <a:rPr lang="pt-BR" sz="2800" dirty="0" smtClean="0"/>
              <a:t>Os tipos de estruturas de decisão são 3:</a:t>
            </a:r>
          </a:p>
          <a:p>
            <a:pPr lvl="1"/>
            <a:r>
              <a:rPr lang="pt-BR" sz="2400" dirty="0" smtClean="0"/>
              <a:t>Decisão Simples ;</a:t>
            </a:r>
          </a:p>
          <a:p>
            <a:pPr lvl="1"/>
            <a:r>
              <a:rPr lang="pt-BR" sz="2400" dirty="0" smtClean="0"/>
              <a:t>Decisão Composta ;</a:t>
            </a:r>
          </a:p>
          <a:p>
            <a:pPr lvl="1"/>
            <a:r>
              <a:rPr lang="pt-BR" sz="2400" dirty="0" smtClean="0"/>
              <a:t>Decisão Múltipla.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CF0FF-DF72-4D14-82AF-29F8F9397601}" type="slidenum">
              <a:rPr lang="pt-BR" smtClean="0"/>
              <a:pPr/>
              <a:t>19</a:t>
            </a:fld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32E73-96C7-4A0B-8919-A21B9E1E5B3B}" type="slidenum">
              <a:rPr lang="pt-BR"/>
              <a:pPr/>
              <a:t>2</a:t>
            </a:fld>
            <a:endParaRPr lang="pt-BR"/>
          </a:p>
        </p:txBody>
      </p:sp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Conteúdo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50000"/>
              </a:lnSpc>
            </a:pPr>
            <a:endParaRPr lang="pt-BR" b="1" dirty="0">
              <a:cs typeface="Times New Roman" pitchFamily="18" charset="0"/>
            </a:endParaRPr>
          </a:p>
          <a:p>
            <a:pPr algn="just"/>
            <a:r>
              <a:rPr lang="pt-BR" dirty="0">
                <a:cs typeface="Times New Roman" pitchFamily="18" charset="0"/>
              </a:rPr>
              <a:t>Sintaxe e </a:t>
            </a:r>
            <a:r>
              <a:rPr lang="pt-BR" dirty="0" smtClean="0">
                <a:cs typeface="Times New Roman" pitchFamily="18" charset="0"/>
              </a:rPr>
              <a:t>Semântica</a:t>
            </a:r>
            <a:endParaRPr lang="pt-BR" dirty="0">
              <a:cs typeface="Times New Roman" pitchFamily="18" charset="0"/>
            </a:endParaRPr>
          </a:p>
          <a:p>
            <a:pPr algn="just"/>
            <a:r>
              <a:rPr lang="pt-BR" dirty="0">
                <a:cs typeface="Times New Roman" pitchFamily="18" charset="0"/>
              </a:rPr>
              <a:t>Instruções Primitivas</a:t>
            </a:r>
          </a:p>
          <a:p>
            <a:pPr algn="just"/>
            <a:r>
              <a:rPr lang="pt-BR" dirty="0" smtClean="0">
                <a:cs typeface="Times New Roman" pitchFamily="18" charset="0"/>
              </a:rPr>
              <a:t>Estrutura </a:t>
            </a:r>
            <a:r>
              <a:rPr lang="pt-BR" dirty="0" err="1" smtClean="0">
                <a:cs typeface="Times New Roman" pitchFamily="18" charset="0"/>
              </a:rPr>
              <a:t>Seqüencial</a:t>
            </a:r>
            <a:endParaRPr lang="pt-BR" dirty="0" smtClean="0">
              <a:cs typeface="Times New Roman" pitchFamily="18" charset="0"/>
            </a:endParaRPr>
          </a:p>
          <a:p>
            <a:pPr algn="just"/>
            <a:r>
              <a:rPr lang="pt-BR" dirty="0" smtClean="0">
                <a:cs typeface="Times New Roman" pitchFamily="18" charset="0"/>
              </a:rPr>
              <a:t>Estruturas de Decisão</a:t>
            </a:r>
          </a:p>
          <a:p>
            <a:pPr algn="just"/>
            <a:r>
              <a:rPr lang="pt-BR" dirty="0" smtClean="0">
                <a:cs typeface="Times New Roman" pitchFamily="18" charset="0"/>
              </a:rPr>
              <a:t>Estruturas de Repetição</a:t>
            </a:r>
            <a:endParaRPr lang="pt-BR" dirty="0">
              <a:cs typeface="Times New Roman" pitchFamily="18" charset="0"/>
            </a:endParaRPr>
          </a:p>
          <a:p>
            <a:pPr algn="just"/>
            <a:endParaRPr lang="pt-BR" dirty="0">
              <a:cs typeface="Times New Roman" pitchFamily="18" charset="0"/>
            </a:endParaRPr>
          </a:p>
          <a:p>
            <a:pPr algn="just"/>
            <a:endParaRPr lang="pt-BR" dirty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D0BA8-2675-4811-895C-8FC9A83E032B}" type="slidenum">
              <a:rPr lang="pt-BR"/>
              <a:pPr/>
              <a:t>20</a:t>
            </a:fld>
            <a:endParaRPr lang="pt-BR"/>
          </a:p>
        </p:txBody>
      </p:sp>
      <p:sp>
        <p:nvSpPr>
          <p:cNvPr id="291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163" y="1066800"/>
            <a:ext cx="9058275" cy="5562600"/>
          </a:xfrm>
          <a:noFill/>
        </p:spPr>
        <p:txBody>
          <a:bodyPr/>
          <a:lstStyle/>
          <a:p>
            <a:pPr algn="just">
              <a:lnSpc>
                <a:spcPct val="110000"/>
              </a:lnSpc>
            </a:pPr>
            <a:r>
              <a:rPr lang="pt-BR" dirty="0">
                <a:cs typeface="Times New Roman" pitchFamily="18" charset="0"/>
              </a:rPr>
              <a:t>Além de executar se a condição for V a </a:t>
            </a:r>
            <a:r>
              <a:rPr lang="pt-BR" dirty="0">
                <a:solidFill>
                  <a:srgbClr val="FF3300"/>
                </a:solidFill>
                <a:cs typeface="Times New Roman" pitchFamily="18" charset="0"/>
              </a:rPr>
              <a:t>decisão composta </a:t>
            </a:r>
            <a:r>
              <a:rPr lang="pt-BR" dirty="0">
                <a:cs typeface="Times New Roman" pitchFamily="18" charset="0"/>
              </a:rPr>
              <a:t>também executa se a condição for F</a:t>
            </a:r>
            <a:r>
              <a:rPr lang="pt-BR" sz="2800" dirty="0">
                <a:cs typeface="Times New Roman" pitchFamily="18" charset="0"/>
              </a:rPr>
              <a:t>.</a:t>
            </a:r>
          </a:p>
          <a:p>
            <a:pPr algn="just">
              <a:lnSpc>
                <a:spcPct val="130000"/>
              </a:lnSpc>
            </a:pPr>
            <a:r>
              <a:rPr lang="pt-BR" sz="2200" dirty="0">
                <a:cs typeface="Times New Roman" pitchFamily="18" charset="0"/>
              </a:rPr>
              <a:t>Sintaxes :</a:t>
            </a:r>
          </a:p>
          <a:p>
            <a:pPr lvl="1">
              <a:lnSpc>
                <a:spcPct val="130000"/>
              </a:lnSpc>
              <a:buFont typeface="Wingdings" pitchFamily="2" charset="2"/>
              <a:buNone/>
            </a:pPr>
            <a:r>
              <a:rPr lang="pt-BR" sz="2200" dirty="0">
                <a:latin typeface="Arial Narrow" pitchFamily="34" charset="0"/>
                <a:cs typeface="Times New Roman" pitchFamily="18" charset="0"/>
              </a:rPr>
              <a:t>     Se  &lt;expressão lógica&gt;  Então  </a:t>
            </a:r>
            <a:br>
              <a:rPr lang="pt-BR" sz="2200" dirty="0">
                <a:latin typeface="Arial Narrow" pitchFamily="34" charset="0"/>
                <a:cs typeface="Times New Roman" pitchFamily="18" charset="0"/>
              </a:rPr>
            </a:br>
            <a:r>
              <a:rPr lang="pt-BR" sz="2200" dirty="0">
                <a:latin typeface="Arial Narrow" pitchFamily="34" charset="0"/>
                <a:cs typeface="Times New Roman" pitchFamily="18" charset="0"/>
              </a:rPr>
              <a:t>	     &lt;instrução única&gt;; </a:t>
            </a:r>
            <a:br>
              <a:rPr lang="pt-BR" sz="2200" dirty="0">
                <a:latin typeface="Arial Narrow" pitchFamily="34" charset="0"/>
                <a:cs typeface="Times New Roman" pitchFamily="18" charset="0"/>
              </a:rPr>
            </a:br>
            <a:r>
              <a:rPr lang="pt-BR" sz="2200" dirty="0">
                <a:latin typeface="Arial Narrow" pitchFamily="34" charset="0"/>
                <a:cs typeface="Times New Roman" pitchFamily="18" charset="0"/>
              </a:rPr>
              <a:t>Senão </a:t>
            </a:r>
            <a:br>
              <a:rPr lang="pt-BR" sz="2200" dirty="0">
                <a:latin typeface="Arial Narrow" pitchFamily="34" charset="0"/>
                <a:cs typeface="Times New Roman" pitchFamily="18" charset="0"/>
              </a:rPr>
            </a:br>
            <a:r>
              <a:rPr lang="pt-BR" sz="2200" dirty="0">
                <a:latin typeface="Arial Narrow" pitchFamily="34" charset="0"/>
                <a:cs typeface="Times New Roman" pitchFamily="18" charset="0"/>
              </a:rPr>
              <a:t>	     &lt;instrução única&gt; ;</a:t>
            </a:r>
          </a:p>
          <a:p>
            <a:pPr lvl="1">
              <a:lnSpc>
                <a:spcPct val="90000"/>
              </a:lnSpc>
            </a:pPr>
            <a:endParaRPr lang="pt-BR" sz="2200" dirty="0">
              <a:latin typeface="Arial Narrow" pitchFamily="34" charset="0"/>
              <a:cs typeface="Times New Roman" pitchFamily="18" charset="0"/>
            </a:endParaRPr>
          </a:p>
          <a:p>
            <a:pPr lvl="1">
              <a:lnSpc>
                <a:spcPct val="0"/>
              </a:lnSpc>
            </a:pPr>
            <a:endParaRPr lang="pt-BR" sz="2200" dirty="0"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291844" name="AutoShape 4"/>
          <p:cNvSpPr>
            <a:spLocks/>
          </p:cNvSpPr>
          <p:nvPr/>
        </p:nvSpPr>
        <p:spPr bwMode="auto">
          <a:xfrm>
            <a:off x="7010400" y="3581400"/>
            <a:ext cx="304800" cy="1828800"/>
          </a:xfrm>
          <a:prstGeom prst="rightBrace">
            <a:avLst>
              <a:gd name="adj1" fmla="val 50000"/>
              <a:gd name="adj2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PT" sz="2400"/>
          </a:p>
        </p:txBody>
      </p:sp>
      <p:sp>
        <p:nvSpPr>
          <p:cNvPr id="291845" name="Text Box 5"/>
          <p:cNvSpPr txBox="1">
            <a:spLocks noChangeArrowheads="1"/>
          </p:cNvSpPr>
          <p:nvPr/>
        </p:nvSpPr>
        <p:spPr bwMode="auto">
          <a:xfrm>
            <a:off x="7300913" y="4302125"/>
            <a:ext cx="13858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>
                <a:latin typeface="Arial" pitchFamily="34" charset="0"/>
              </a:rPr>
              <a:t>Seqüência</a:t>
            </a:r>
          </a:p>
        </p:txBody>
      </p:sp>
      <p:sp>
        <p:nvSpPr>
          <p:cNvPr id="291869" name="Rectangle 29"/>
          <p:cNvSpPr>
            <a:spLocks noChangeArrowheads="1"/>
          </p:cNvSpPr>
          <p:nvPr/>
        </p:nvSpPr>
        <p:spPr bwMode="auto">
          <a:xfrm>
            <a:off x="4146550" y="2895600"/>
            <a:ext cx="3752850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pt-BR" sz="2200">
                <a:latin typeface="Arial Narrow" pitchFamily="34" charset="0"/>
                <a:cs typeface="Times New Roman" pitchFamily="18" charset="0"/>
              </a:rPr>
              <a:t>Se  &lt;expressão lógica&gt;  Então</a:t>
            </a:r>
            <a:br>
              <a:rPr lang="pt-BR" sz="2200">
                <a:latin typeface="Arial Narrow" pitchFamily="34" charset="0"/>
                <a:cs typeface="Times New Roman" pitchFamily="18" charset="0"/>
              </a:rPr>
            </a:br>
            <a:r>
              <a:rPr lang="pt-BR" sz="2200">
                <a:latin typeface="Arial Narrow" pitchFamily="34" charset="0"/>
                <a:cs typeface="Times New Roman" pitchFamily="18" charset="0"/>
              </a:rPr>
              <a:t>     Inicio</a:t>
            </a:r>
            <a:br>
              <a:rPr lang="pt-BR" sz="2200">
                <a:latin typeface="Arial Narrow" pitchFamily="34" charset="0"/>
                <a:cs typeface="Times New Roman" pitchFamily="18" charset="0"/>
              </a:rPr>
            </a:br>
            <a:r>
              <a:rPr lang="pt-BR" sz="2200">
                <a:latin typeface="Arial Narrow" pitchFamily="34" charset="0"/>
                <a:cs typeface="Times New Roman" pitchFamily="18" charset="0"/>
              </a:rPr>
              <a:t>	   &lt;instrução1&gt; ;</a:t>
            </a:r>
            <a:br>
              <a:rPr lang="pt-BR" sz="2200">
                <a:latin typeface="Arial Narrow" pitchFamily="34" charset="0"/>
                <a:cs typeface="Times New Roman" pitchFamily="18" charset="0"/>
              </a:rPr>
            </a:br>
            <a:r>
              <a:rPr lang="pt-BR" sz="2200">
                <a:latin typeface="Arial Narrow" pitchFamily="34" charset="0"/>
                <a:cs typeface="Times New Roman" pitchFamily="18" charset="0"/>
              </a:rPr>
              <a:t>       . . .</a:t>
            </a:r>
            <a:br>
              <a:rPr lang="pt-BR" sz="2200">
                <a:latin typeface="Arial Narrow" pitchFamily="34" charset="0"/>
                <a:cs typeface="Times New Roman" pitchFamily="18" charset="0"/>
              </a:rPr>
            </a:br>
            <a:r>
              <a:rPr lang="pt-BR" sz="2200">
                <a:latin typeface="Arial Narrow" pitchFamily="34" charset="0"/>
                <a:cs typeface="Times New Roman" pitchFamily="18" charset="0"/>
              </a:rPr>
              <a:t>	   &lt;instruçãoN&gt; ;</a:t>
            </a:r>
            <a:br>
              <a:rPr lang="pt-BR" sz="2200">
                <a:latin typeface="Arial Narrow" pitchFamily="34" charset="0"/>
                <a:cs typeface="Times New Roman" pitchFamily="18" charset="0"/>
              </a:rPr>
            </a:br>
            <a:r>
              <a:rPr lang="pt-BR" sz="2200">
                <a:latin typeface="Arial Narrow" pitchFamily="34" charset="0"/>
                <a:cs typeface="Times New Roman" pitchFamily="18" charset="0"/>
              </a:rPr>
              <a:t>     Fim. </a:t>
            </a:r>
            <a:br>
              <a:rPr lang="pt-BR" sz="2200">
                <a:latin typeface="Arial Narrow" pitchFamily="34" charset="0"/>
                <a:cs typeface="Times New Roman" pitchFamily="18" charset="0"/>
              </a:rPr>
            </a:br>
            <a:r>
              <a:rPr lang="pt-BR" sz="2200">
                <a:latin typeface="Arial Narrow" pitchFamily="34" charset="0"/>
                <a:cs typeface="Times New Roman" pitchFamily="18" charset="0"/>
              </a:rPr>
              <a:t>Senão</a:t>
            </a:r>
            <a:br>
              <a:rPr lang="pt-BR" sz="2200">
                <a:latin typeface="Arial Narrow" pitchFamily="34" charset="0"/>
                <a:cs typeface="Times New Roman" pitchFamily="18" charset="0"/>
              </a:rPr>
            </a:br>
            <a:r>
              <a:rPr lang="pt-BR" sz="2200">
                <a:latin typeface="Arial Narrow" pitchFamily="34" charset="0"/>
                <a:cs typeface="Times New Roman" pitchFamily="18" charset="0"/>
              </a:rPr>
              <a:t>     Seqüência ;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476250"/>
            <a:ext cx="9144000" cy="666750"/>
          </a:xfrm>
        </p:spPr>
        <p:txBody>
          <a:bodyPr/>
          <a:lstStyle/>
          <a:p>
            <a:r>
              <a:rPr lang="pt-BR" dirty="0" smtClean="0"/>
              <a:t>Estrutura de Decisão Simples</a:t>
            </a:r>
            <a:endParaRPr lang="pt-B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FF0D6-C5B8-49B5-B1F1-125E8AB78CAC}" type="slidenum">
              <a:rPr lang="pt-BR"/>
              <a:pPr/>
              <a:t>21</a:t>
            </a:fld>
            <a:endParaRPr lang="pt-BR"/>
          </a:p>
        </p:txBody>
      </p:sp>
      <p:sp>
        <p:nvSpPr>
          <p:cNvPr id="415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163" y="1066800"/>
            <a:ext cx="9058275" cy="5562600"/>
          </a:xfrm>
          <a:noFill/>
        </p:spPr>
        <p:txBody>
          <a:bodyPr/>
          <a:lstStyle/>
          <a:p>
            <a:pPr lvl="1">
              <a:lnSpc>
                <a:spcPct val="0"/>
              </a:lnSpc>
            </a:pPr>
            <a:endParaRPr lang="pt-BR" sz="2600" dirty="0">
              <a:latin typeface="Arial Narrow" pitchFamily="34" charset="0"/>
              <a:cs typeface="Times New Roman" pitchFamily="18" charset="0"/>
            </a:endParaRPr>
          </a:p>
          <a:p>
            <a:r>
              <a:rPr lang="pt-BR" sz="2800" dirty="0">
                <a:cs typeface="Times New Roman" pitchFamily="18" charset="0"/>
              </a:rPr>
              <a:t>Semântica: Se a avaliação da condição for V, um conjunto de comandos do bloco verdade é executado e prossegue-se o fluxo. Caso a avaliação da condição for F, um conjunto de comandos do bloco falsidade é executado e prossegue-se o fluxo.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2057400" y="3276600"/>
            <a:ext cx="4516438" cy="3333750"/>
            <a:chOff x="2880" y="1117"/>
            <a:chExt cx="2845" cy="2100"/>
          </a:xfrm>
        </p:grpSpPr>
        <p:sp>
          <p:nvSpPr>
            <p:cNvPr id="415772" name="Line 28"/>
            <p:cNvSpPr>
              <a:spLocks noChangeShapeType="1"/>
            </p:cNvSpPr>
            <p:nvPr/>
          </p:nvSpPr>
          <p:spPr bwMode="auto">
            <a:xfrm>
              <a:off x="4286" y="1117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pt-BR" sz="2000"/>
            </a:p>
          </p:txBody>
        </p:sp>
        <p:grpSp>
          <p:nvGrpSpPr>
            <p:cNvPr id="3" name="Group 29"/>
            <p:cNvGrpSpPr>
              <a:grpSpLocks/>
            </p:cNvGrpSpPr>
            <p:nvPr/>
          </p:nvGrpSpPr>
          <p:grpSpPr bwMode="auto">
            <a:xfrm>
              <a:off x="3612" y="2677"/>
              <a:ext cx="1392" cy="374"/>
              <a:chOff x="2981" y="2798"/>
              <a:chExt cx="1392" cy="745"/>
            </a:xfrm>
          </p:grpSpPr>
          <p:sp>
            <p:nvSpPr>
              <p:cNvPr id="415774" name="AutoShape 30"/>
              <p:cNvSpPr>
                <a:spLocks noChangeArrowheads="1"/>
              </p:cNvSpPr>
              <p:nvPr/>
            </p:nvSpPr>
            <p:spPr bwMode="auto">
              <a:xfrm>
                <a:off x="2981" y="2798"/>
                <a:ext cx="1392" cy="691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 sz="2000"/>
              </a:p>
            </p:txBody>
          </p:sp>
          <p:sp>
            <p:nvSpPr>
              <p:cNvPr id="415775" name="Text Box 31"/>
              <p:cNvSpPr txBox="1">
                <a:spLocks noChangeArrowheads="1"/>
              </p:cNvSpPr>
              <p:nvPr/>
            </p:nvSpPr>
            <p:spPr bwMode="auto">
              <a:xfrm>
                <a:off x="3116" y="2810"/>
                <a:ext cx="1139" cy="73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pt-BR" sz="2000">
                    <a:latin typeface="Arial" pitchFamily="34" charset="0"/>
                  </a:rPr>
                  <a:t>Executar 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pt-BR" sz="2000">
                    <a:latin typeface="Arial" pitchFamily="34" charset="0"/>
                  </a:rPr>
                  <a:t>instrução(ões)</a:t>
                </a:r>
              </a:p>
            </p:txBody>
          </p:sp>
        </p:grpSp>
        <p:sp>
          <p:nvSpPr>
            <p:cNvPr id="415776" name="Freeform 32"/>
            <p:cNvSpPr>
              <a:spLocks/>
            </p:cNvSpPr>
            <p:nvPr/>
          </p:nvSpPr>
          <p:spPr bwMode="auto">
            <a:xfrm>
              <a:off x="4783" y="1568"/>
              <a:ext cx="357" cy="194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869" y="0"/>
                </a:cxn>
                <a:cxn ang="0">
                  <a:pos x="869" y="194"/>
                </a:cxn>
              </a:cxnLst>
              <a:rect l="0" t="0" r="r" b="b"/>
              <a:pathLst>
                <a:path w="869" h="194">
                  <a:moveTo>
                    <a:pt x="0" y="3"/>
                  </a:moveTo>
                  <a:lnTo>
                    <a:pt x="869" y="0"/>
                  </a:lnTo>
                  <a:lnTo>
                    <a:pt x="869" y="194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pt-BR" sz="2000"/>
            </a:p>
          </p:txBody>
        </p:sp>
        <p:sp>
          <p:nvSpPr>
            <p:cNvPr id="415777" name="Line 33"/>
            <p:cNvSpPr>
              <a:spLocks noChangeShapeType="1"/>
            </p:cNvSpPr>
            <p:nvPr/>
          </p:nvSpPr>
          <p:spPr bwMode="auto">
            <a:xfrm flipH="1">
              <a:off x="4371" y="2142"/>
              <a:ext cx="25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pt-BR" sz="2000"/>
            </a:p>
          </p:txBody>
        </p:sp>
        <p:sp>
          <p:nvSpPr>
            <p:cNvPr id="415778" name="AutoShape 34"/>
            <p:cNvSpPr>
              <a:spLocks noChangeArrowheads="1"/>
            </p:cNvSpPr>
            <p:nvPr/>
          </p:nvSpPr>
          <p:spPr bwMode="auto">
            <a:xfrm>
              <a:off x="4215" y="2073"/>
              <a:ext cx="144" cy="144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 sz="2000"/>
            </a:p>
          </p:txBody>
        </p:sp>
        <p:sp>
          <p:nvSpPr>
            <p:cNvPr id="415779" name="Line 35"/>
            <p:cNvSpPr>
              <a:spLocks noChangeShapeType="1"/>
            </p:cNvSpPr>
            <p:nvPr/>
          </p:nvSpPr>
          <p:spPr bwMode="auto">
            <a:xfrm>
              <a:off x="4293" y="2238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pt-BR" sz="2000"/>
            </a:p>
          </p:txBody>
        </p:sp>
        <p:sp>
          <p:nvSpPr>
            <p:cNvPr id="415780" name="Text Box 36"/>
            <p:cNvSpPr txBox="1">
              <a:spLocks noChangeArrowheads="1"/>
            </p:cNvSpPr>
            <p:nvPr/>
          </p:nvSpPr>
          <p:spPr bwMode="auto">
            <a:xfrm>
              <a:off x="4924" y="1288"/>
              <a:ext cx="21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 sz="2000"/>
                <a:t>V</a:t>
              </a:r>
            </a:p>
          </p:txBody>
        </p:sp>
        <p:sp>
          <p:nvSpPr>
            <p:cNvPr id="415781" name="Text Box 37"/>
            <p:cNvSpPr txBox="1">
              <a:spLocks noChangeArrowheads="1"/>
            </p:cNvSpPr>
            <p:nvPr/>
          </p:nvSpPr>
          <p:spPr bwMode="auto">
            <a:xfrm>
              <a:off x="3542" y="1293"/>
              <a:ext cx="20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 sz="2000"/>
                <a:t>F</a:t>
              </a:r>
            </a:p>
          </p:txBody>
        </p:sp>
        <p:sp>
          <p:nvSpPr>
            <p:cNvPr id="415782" name="Line 38"/>
            <p:cNvSpPr>
              <a:spLocks noChangeShapeType="1"/>
            </p:cNvSpPr>
            <p:nvPr/>
          </p:nvSpPr>
          <p:spPr bwMode="auto">
            <a:xfrm>
              <a:off x="4307" y="3025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pt-BR" sz="2000"/>
            </a:p>
          </p:txBody>
        </p:sp>
        <p:sp>
          <p:nvSpPr>
            <p:cNvPr id="415783" name="Line 39"/>
            <p:cNvSpPr>
              <a:spLocks noChangeShapeType="1"/>
            </p:cNvSpPr>
            <p:nvPr/>
          </p:nvSpPr>
          <p:spPr bwMode="auto">
            <a:xfrm>
              <a:off x="3946" y="2135"/>
              <a:ext cx="25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pt-BR" sz="2000"/>
            </a:p>
          </p:txBody>
        </p:sp>
        <p:sp>
          <p:nvSpPr>
            <p:cNvPr id="415784" name="Freeform 40"/>
            <p:cNvSpPr>
              <a:spLocks/>
            </p:cNvSpPr>
            <p:nvPr/>
          </p:nvSpPr>
          <p:spPr bwMode="auto">
            <a:xfrm flipH="1">
              <a:off x="3446" y="1559"/>
              <a:ext cx="357" cy="194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869" y="0"/>
                </a:cxn>
                <a:cxn ang="0">
                  <a:pos x="869" y="194"/>
                </a:cxn>
              </a:cxnLst>
              <a:rect l="0" t="0" r="r" b="b"/>
              <a:pathLst>
                <a:path w="869" h="194">
                  <a:moveTo>
                    <a:pt x="0" y="3"/>
                  </a:moveTo>
                  <a:lnTo>
                    <a:pt x="869" y="0"/>
                  </a:lnTo>
                  <a:lnTo>
                    <a:pt x="869" y="194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pt-BR" sz="2000"/>
            </a:p>
          </p:txBody>
        </p:sp>
        <p:sp>
          <p:nvSpPr>
            <p:cNvPr id="415785" name="AutoShape 41"/>
            <p:cNvSpPr>
              <a:spLocks noChangeArrowheads="1"/>
            </p:cNvSpPr>
            <p:nvPr/>
          </p:nvSpPr>
          <p:spPr bwMode="auto">
            <a:xfrm>
              <a:off x="3689" y="1323"/>
              <a:ext cx="1200" cy="480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pt-BR" sz="2000">
                  <a:latin typeface="Arial" pitchFamily="34" charset="0"/>
                </a:rPr>
                <a:t>Exp. Lógica</a:t>
              </a:r>
            </a:p>
          </p:txBody>
        </p:sp>
        <p:grpSp>
          <p:nvGrpSpPr>
            <p:cNvPr id="4" name="Group 42"/>
            <p:cNvGrpSpPr>
              <a:grpSpLocks/>
            </p:cNvGrpSpPr>
            <p:nvPr/>
          </p:nvGrpSpPr>
          <p:grpSpPr bwMode="auto">
            <a:xfrm>
              <a:off x="4580" y="1766"/>
              <a:ext cx="1145" cy="743"/>
              <a:chOff x="3847" y="2126"/>
              <a:chExt cx="1066" cy="743"/>
            </a:xfrm>
          </p:grpSpPr>
          <p:sp>
            <p:nvSpPr>
              <p:cNvPr id="415787" name="AutoShape 43"/>
              <p:cNvSpPr>
                <a:spLocks noChangeArrowheads="1"/>
              </p:cNvSpPr>
              <p:nvPr/>
            </p:nvSpPr>
            <p:spPr bwMode="auto">
              <a:xfrm>
                <a:off x="3875" y="2126"/>
                <a:ext cx="1002" cy="743"/>
              </a:xfrm>
              <a:prstGeom prst="flowChartProcess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 sz="2000"/>
              </a:p>
            </p:txBody>
          </p:sp>
          <p:sp>
            <p:nvSpPr>
              <p:cNvPr id="415788" name="Text Box 44"/>
              <p:cNvSpPr txBox="1">
                <a:spLocks noChangeArrowheads="1"/>
              </p:cNvSpPr>
              <p:nvPr/>
            </p:nvSpPr>
            <p:spPr bwMode="auto">
              <a:xfrm>
                <a:off x="3847" y="2180"/>
                <a:ext cx="1066" cy="679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pt-BR" sz="2000">
                    <a:latin typeface="Arial" pitchFamily="34" charset="0"/>
                  </a:rPr>
                  <a:t>Instrução(ões) 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pt-BR" sz="2000">
                    <a:latin typeface="Arial" pitchFamily="34" charset="0"/>
                  </a:rPr>
                  <a:t>executada(s) para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pt-BR" sz="2000">
                    <a:latin typeface="Arial" pitchFamily="34" charset="0"/>
                  </a:rPr>
                  <a:t>expressão = V</a:t>
                </a:r>
              </a:p>
            </p:txBody>
          </p:sp>
        </p:grpSp>
        <p:grpSp>
          <p:nvGrpSpPr>
            <p:cNvPr id="5" name="Group 45"/>
            <p:cNvGrpSpPr>
              <a:grpSpLocks/>
            </p:cNvGrpSpPr>
            <p:nvPr/>
          </p:nvGrpSpPr>
          <p:grpSpPr bwMode="auto">
            <a:xfrm>
              <a:off x="2880" y="1754"/>
              <a:ext cx="1145" cy="743"/>
              <a:chOff x="3847" y="2126"/>
              <a:chExt cx="1066" cy="743"/>
            </a:xfrm>
          </p:grpSpPr>
          <p:sp>
            <p:nvSpPr>
              <p:cNvPr id="415790" name="AutoShape 46"/>
              <p:cNvSpPr>
                <a:spLocks noChangeArrowheads="1"/>
              </p:cNvSpPr>
              <p:nvPr/>
            </p:nvSpPr>
            <p:spPr bwMode="auto">
              <a:xfrm>
                <a:off x="3875" y="2126"/>
                <a:ext cx="1002" cy="743"/>
              </a:xfrm>
              <a:prstGeom prst="flowChartProcess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 sz="2000"/>
              </a:p>
            </p:txBody>
          </p:sp>
          <p:sp>
            <p:nvSpPr>
              <p:cNvPr id="415791" name="Text Box 47"/>
              <p:cNvSpPr txBox="1">
                <a:spLocks noChangeArrowheads="1"/>
              </p:cNvSpPr>
              <p:nvPr/>
            </p:nvSpPr>
            <p:spPr bwMode="auto">
              <a:xfrm>
                <a:off x="3847" y="2180"/>
                <a:ext cx="1066" cy="679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pt-BR" sz="2000">
                    <a:latin typeface="Arial Narrow" pitchFamily="34" charset="0"/>
                    <a:cs typeface="Times New Roman" pitchFamily="18" charset="0"/>
                  </a:rPr>
                  <a:t>Instrução</a:t>
                </a:r>
                <a:r>
                  <a:rPr lang="pt-BR" sz="2000">
                    <a:latin typeface="Arial" pitchFamily="34" charset="0"/>
                  </a:rPr>
                  <a:t>(ões) 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pt-BR" sz="2000">
                    <a:latin typeface="Arial" pitchFamily="34" charset="0"/>
                  </a:rPr>
                  <a:t>executada(s) para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pt-BR" sz="2000">
                    <a:latin typeface="Arial" pitchFamily="34" charset="0"/>
                  </a:rPr>
                  <a:t>expressão = F</a:t>
                </a:r>
              </a:p>
            </p:txBody>
          </p:sp>
        </p:grpSp>
      </p:grpSp>
      <p:sp>
        <p:nvSpPr>
          <p:cNvPr id="415792" name="Rectangle 48"/>
          <p:cNvSpPr>
            <a:spLocks noChangeArrowheads="1"/>
          </p:cNvSpPr>
          <p:nvPr/>
        </p:nvSpPr>
        <p:spPr bwMode="auto">
          <a:xfrm>
            <a:off x="600075" y="4616450"/>
            <a:ext cx="13115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b="1">
                <a:solidFill>
                  <a:srgbClr val="FF3300"/>
                </a:solidFill>
                <a:latin typeface="Arial" pitchFamily="34" charset="0"/>
                <a:cs typeface="Times New Roman" pitchFamily="18" charset="0"/>
              </a:rPr>
              <a:t>Bloco F</a:t>
            </a:r>
          </a:p>
        </p:txBody>
      </p:sp>
      <p:sp>
        <p:nvSpPr>
          <p:cNvPr id="415793" name="Rectangle 49"/>
          <p:cNvSpPr>
            <a:spLocks noChangeArrowheads="1"/>
          </p:cNvSpPr>
          <p:nvPr/>
        </p:nvSpPr>
        <p:spPr bwMode="auto">
          <a:xfrm>
            <a:off x="6629400" y="4616450"/>
            <a:ext cx="141446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2600" b="1">
                <a:solidFill>
                  <a:srgbClr val="FF3300"/>
                </a:solidFill>
                <a:latin typeface="Arial" pitchFamily="34" charset="0"/>
                <a:cs typeface="Times New Roman" pitchFamily="18" charset="0"/>
              </a:rPr>
              <a:t>Bloco V</a:t>
            </a:r>
          </a:p>
        </p:txBody>
      </p:sp>
      <p:sp>
        <p:nvSpPr>
          <p:cNvPr id="415794" name="AutoShape 50"/>
          <p:cNvSpPr>
            <a:spLocks/>
          </p:cNvSpPr>
          <p:nvPr/>
        </p:nvSpPr>
        <p:spPr bwMode="auto">
          <a:xfrm>
            <a:off x="1981200" y="4267200"/>
            <a:ext cx="76200" cy="1219200"/>
          </a:xfrm>
          <a:prstGeom prst="leftBrace">
            <a:avLst>
              <a:gd name="adj1" fmla="val 133333"/>
              <a:gd name="adj2" fmla="val 50000"/>
            </a:avLst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sz="2000"/>
          </a:p>
        </p:txBody>
      </p:sp>
      <p:sp>
        <p:nvSpPr>
          <p:cNvPr id="415795" name="AutoShape 51"/>
          <p:cNvSpPr>
            <a:spLocks/>
          </p:cNvSpPr>
          <p:nvPr/>
        </p:nvSpPr>
        <p:spPr bwMode="auto">
          <a:xfrm flipH="1" flipV="1">
            <a:off x="6591300" y="4279900"/>
            <a:ext cx="76200" cy="1219200"/>
          </a:xfrm>
          <a:prstGeom prst="leftBrace">
            <a:avLst>
              <a:gd name="adj1" fmla="val 133333"/>
              <a:gd name="adj2" fmla="val 50000"/>
            </a:avLst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sz="2000"/>
          </a:p>
        </p:txBody>
      </p:sp>
      <p:sp>
        <p:nvSpPr>
          <p:cNvPr id="31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476250"/>
            <a:ext cx="9144000" cy="666750"/>
          </a:xfrm>
        </p:spPr>
        <p:txBody>
          <a:bodyPr/>
          <a:lstStyle/>
          <a:p>
            <a:r>
              <a:rPr lang="pt-BR" dirty="0" smtClean="0"/>
              <a:t>Estrutura de Decisão Simples</a:t>
            </a:r>
            <a:endParaRPr lang="pt-B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87970-CD5D-455E-BCE0-B497993D8826}" type="slidenum">
              <a:rPr lang="pt-BR"/>
              <a:pPr/>
              <a:t>22</a:t>
            </a:fld>
            <a:endParaRPr lang="pt-BR"/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5" y="1143000"/>
            <a:ext cx="8991600" cy="5410200"/>
          </a:xfrm>
          <a:noFill/>
        </p:spPr>
        <p:txBody>
          <a:bodyPr/>
          <a:lstStyle/>
          <a:p>
            <a:pPr lvl="1" algn="just">
              <a:lnSpc>
                <a:spcPct val="70000"/>
              </a:lnSpc>
              <a:buFont typeface="Wingdings" pitchFamily="2" charset="2"/>
              <a:buNone/>
            </a:pPr>
            <a:endParaRPr lang="pt-BR" sz="2200" b="1">
              <a:cs typeface="Courier New" pitchFamily="49" charset="0"/>
            </a:endParaRPr>
          </a:p>
          <a:p>
            <a:pPr lvl="1" algn="just">
              <a:buFont typeface="Wingdings" pitchFamily="2" charset="2"/>
              <a:buNone/>
            </a:pPr>
            <a:r>
              <a:rPr lang="pt-BR" sz="2200" b="1">
                <a:cs typeface="Courier New" pitchFamily="49" charset="0"/>
              </a:rPr>
              <a:t>Algoritmo ExemploDecisãoComposta</a:t>
            </a:r>
          </a:p>
          <a:p>
            <a:pPr lvl="1" algn="just">
              <a:buFont typeface="Wingdings" pitchFamily="2" charset="2"/>
              <a:buNone/>
            </a:pPr>
            <a:r>
              <a:rPr lang="pt-BR" sz="2200" b="1">
                <a:cs typeface="Courier New" pitchFamily="49" charset="0"/>
              </a:rPr>
              <a:t>Inteiro: x;</a:t>
            </a:r>
          </a:p>
          <a:p>
            <a:pPr lvl="1" algn="just">
              <a:buFont typeface="Wingdings" pitchFamily="2" charset="2"/>
              <a:buNone/>
            </a:pPr>
            <a:r>
              <a:rPr lang="pt-BR" sz="2200" b="1">
                <a:cs typeface="Courier New" pitchFamily="49" charset="0"/>
              </a:rPr>
              <a:t>Início</a:t>
            </a:r>
          </a:p>
          <a:p>
            <a:pPr lvl="1" algn="just">
              <a:buFont typeface="Wingdings" pitchFamily="2" charset="2"/>
              <a:buNone/>
            </a:pPr>
            <a:r>
              <a:rPr lang="pt-BR" sz="2200" b="1">
                <a:cs typeface="Courier New" pitchFamily="49" charset="0"/>
              </a:rPr>
              <a:t>Escreva(“Digite um valor”);</a:t>
            </a:r>
          </a:p>
          <a:p>
            <a:pPr lvl="1" algn="just">
              <a:buFont typeface="Wingdings" pitchFamily="2" charset="2"/>
              <a:buNone/>
            </a:pPr>
            <a:r>
              <a:rPr lang="pt-BR" sz="2200" b="1">
                <a:cs typeface="Courier New" pitchFamily="49" charset="0"/>
              </a:rPr>
              <a:t>Leia (x);</a:t>
            </a:r>
          </a:p>
          <a:p>
            <a:pPr lvl="1" algn="just">
              <a:buFont typeface="Wingdings" pitchFamily="2" charset="2"/>
              <a:buNone/>
            </a:pPr>
            <a:r>
              <a:rPr lang="pt-BR" sz="2200" b="1">
                <a:cs typeface="Courier New" pitchFamily="49" charset="0"/>
              </a:rPr>
              <a:t>Se (x &gt; 0) Então </a:t>
            </a:r>
          </a:p>
          <a:p>
            <a:pPr lvl="2" algn="just">
              <a:buFont typeface="Wingdings" pitchFamily="2" charset="2"/>
              <a:buNone/>
            </a:pPr>
            <a:r>
              <a:rPr lang="pt-BR" sz="2200">
                <a:cs typeface="Courier New" pitchFamily="49" charset="0"/>
              </a:rPr>
              <a:t>Escreva (“X &gt; 0”);</a:t>
            </a:r>
          </a:p>
          <a:p>
            <a:pPr lvl="1" algn="just">
              <a:buFont typeface="Wingdings" pitchFamily="2" charset="2"/>
              <a:buNone/>
            </a:pPr>
            <a:r>
              <a:rPr lang="pt-BR" sz="2200" b="1">
                <a:cs typeface="Courier New" pitchFamily="49" charset="0"/>
              </a:rPr>
              <a:t>Senão</a:t>
            </a:r>
          </a:p>
          <a:p>
            <a:pPr lvl="2" algn="just">
              <a:buFont typeface="Wingdings" pitchFamily="2" charset="2"/>
              <a:buNone/>
            </a:pPr>
            <a:r>
              <a:rPr lang="pt-BR" sz="2200">
                <a:cs typeface="Courier New" pitchFamily="49" charset="0"/>
              </a:rPr>
              <a:t>Escreva (“X &lt; 0”);</a:t>
            </a:r>
          </a:p>
          <a:p>
            <a:pPr lvl="1" algn="just">
              <a:buFont typeface="Wingdings" pitchFamily="2" charset="2"/>
              <a:buNone/>
            </a:pPr>
            <a:r>
              <a:rPr lang="pt-BR" sz="2200" b="1">
                <a:cs typeface="Times New Roman" pitchFamily="18" charset="0"/>
              </a:rPr>
              <a:t>Fim.</a:t>
            </a:r>
          </a:p>
          <a:p>
            <a:pPr algn="just">
              <a:buFont typeface="Wingdings" pitchFamily="2" charset="2"/>
              <a:buNone/>
            </a:pPr>
            <a:endParaRPr lang="pt-BR" sz="2200" b="1">
              <a:cs typeface="Times New Roman" pitchFamily="18" charset="0"/>
            </a:endParaRPr>
          </a:p>
        </p:txBody>
      </p:sp>
      <p:sp>
        <p:nvSpPr>
          <p:cNvPr id="292869" name="Line 5"/>
          <p:cNvSpPr>
            <a:spLocks noChangeShapeType="1"/>
          </p:cNvSpPr>
          <p:nvPr/>
        </p:nvSpPr>
        <p:spPr bwMode="auto">
          <a:xfrm>
            <a:off x="7021513" y="2676525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292870" name="Line 6"/>
          <p:cNvSpPr>
            <a:spLocks noChangeShapeType="1"/>
          </p:cNvSpPr>
          <p:nvPr/>
        </p:nvSpPr>
        <p:spPr bwMode="auto">
          <a:xfrm>
            <a:off x="7015163" y="19050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292871" name="AutoShape 7"/>
          <p:cNvSpPr>
            <a:spLocks noChangeArrowheads="1"/>
          </p:cNvSpPr>
          <p:nvPr/>
        </p:nvSpPr>
        <p:spPr bwMode="auto">
          <a:xfrm>
            <a:off x="5908675" y="2938463"/>
            <a:ext cx="2236788" cy="609600"/>
          </a:xfrm>
          <a:prstGeom prst="flowChartManualInpu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92872" name="Text Box 8"/>
          <p:cNvSpPr txBox="1">
            <a:spLocks noChangeArrowheads="1"/>
          </p:cNvSpPr>
          <p:nvPr/>
        </p:nvSpPr>
        <p:spPr bwMode="auto">
          <a:xfrm>
            <a:off x="6842125" y="3068638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b="1">
                <a:latin typeface="Arial" pitchFamily="34" charset="0"/>
              </a:rPr>
              <a:t>x</a:t>
            </a:r>
          </a:p>
        </p:txBody>
      </p:sp>
      <p:sp>
        <p:nvSpPr>
          <p:cNvPr id="292873" name="AutoShape 9"/>
          <p:cNvSpPr>
            <a:spLocks noChangeArrowheads="1"/>
          </p:cNvSpPr>
          <p:nvPr/>
        </p:nvSpPr>
        <p:spPr bwMode="auto">
          <a:xfrm>
            <a:off x="5748338" y="2198688"/>
            <a:ext cx="2490787" cy="477837"/>
          </a:xfrm>
          <a:prstGeom prst="flowChartDisplay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92874" name="Text Box 10"/>
          <p:cNvSpPr txBox="1">
            <a:spLocks noChangeArrowheads="1"/>
          </p:cNvSpPr>
          <p:nvPr/>
        </p:nvSpPr>
        <p:spPr bwMode="auto">
          <a:xfrm>
            <a:off x="5934075" y="2233613"/>
            <a:ext cx="2270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pt-BR" b="1">
                <a:latin typeface="Arial" pitchFamily="34" charset="0"/>
              </a:rPr>
              <a:t>“Digite um valor”</a:t>
            </a:r>
          </a:p>
        </p:txBody>
      </p:sp>
      <p:sp>
        <p:nvSpPr>
          <p:cNvPr id="292875" name="AutoShape 11"/>
          <p:cNvSpPr>
            <a:spLocks noChangeArrowheads="1"/>
          </p:cNvSpPr>
          <p:nvPr/>
        </p:nvSpPr>
        <p:spPr bwMode="auto">
          <a:xfrm>
            <a:off x="6262688" y="1600200"/>
            <a:ext cx="1520825" cy="381000"/>
          </a:xfrm>
          <a:prstGeom prst="flowChartTerminator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pt-BR" b="1">
                <a:latin typeface="Arial" pitchFamily="34" charset="0"/>
              </a:rPr>
              <a:t>Início</a:t>
            </a:r>
          </a:p>
        </p:txBody>
      </p:sp>
      <p:sp>
        <p:nvSpPr>
          <p:cNvPr id="292876" name="Line 12"/>
          <p:cNvSpPr>
            <a:spLocks noChangeShapeType="1"/>
          </p:cNvSpPr>
          <p:nvPr/>
        </p:nvSpPr>
        <p:spPr bwMode="auto">
          <a:xfrm>
            <a:off x="7023100" y="354965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292877" name="AutoShape 13"/>
          <p:cNvSpPr>
            <a:spLocks noChangeArrowheads="1"/>
          </p:cNvSpPr>
          <p:nvPr/>
        </p:nvSpPr>
        <p:spPr bwMode="auto">
          <a:xfrm>
            <a:off x="6249988" y="3865563"/>
            <a:ext cx="1600200" cy="522287"/>
          </a:xfrm>
          <a:prstGeom prst="flowChartDecision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pt-BR" b="1">
                <a:latin typeface="Arial" pitchFamily="34" charset="0"/>
              </a:rPr>
              <a:t>x&gt;0</a:t>
            </a:r>
          </a:p>
        </p:txBody>
      </p:sp>
      <p:sp>
        <p:nvSpPr>
          <p:cNvPr id="292878" name="Freeform 14"/>
          <p:cNvSpPr>
            <a:spLocks/>
          </p:cNvSpPr>
          <p:nvPr/>
        </p:nvSpPr>
        <p:spPr bwMode="auto">
          <a:xfrm>
            <a:off x="7839075" y="4133850"/>
            <a:ext cx="708025" cy="307975"/>
          </a:xfrm>
          <a:custGeom>
            <a:avLst/>
            <a:gdLst/>
            <a:ahLst/>
            <a:cxnLst>
              <a:cxn ang="0">
                <a:pos x="0" y="3"/>
              </a:cxn>
              <a:cxn ang="0">
                <a:pos x="869" y="0"/>
              </a:cxn>
              <a:cxn ang="0">
                <a:pos x="869" y="194"/>
              </a:cxn>
            </a:cxnLst>
            <a:rect l="0" t="0" r="r" b="b"/>
            <a:pathLst>
              <a:path w="869" h="194">
                <a:moveTo>
                  <a:pt x="0" y="3"/>
                </a:moveTo>
                <a:lnTo>
                  <a:pt x="869" y="0"/>
                </a:lnTo>
                <a:lnTo>
                  <a:pt x="869" y="194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292879" name="Line 15"/>
          <p:cNvSpPr>
            <a:spLocks noChangeShapeType="1"/>
          </p:cNvSpPr>
          <p:nvPr/>
        </p:nvSpPr>
        <p:spPr bwMode="auto">
          <a:xfrm flipH="1">
            <a:off x="7218363" y="4711700"/>
            <a:ext cx="642937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292880" name="AutoShape 16"/>
          <p:cNvSpPr>
            <a:spLocks noChangeArrowheads="1"/>
          </p:cNvSpPr>
          <p:nvPr/>
        </p:nvSpPr>
        <p:spPr bwMode="auto">
          <a:xfrm>
            <a:off x="6992938" y="4613275"/>
            <a:ext cx="228600" cy="228600"/>
          </a:xfrm>
          <a:prstGeom prst="flowChartConnector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92881" name="Line 17"/>
          <p:cNvSpPr>
            <a:spLocks noChangeShapeType="1"/>
          </p:cNvSpPr>
          <p:nvPr/>
        </p:nvSpPr>
        <p:spPr bwMode="auto">
          <a:xfrm>
            <a:off x="7110413" y="48641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292882" name="Text Box 18"/>
          <p:cNvSpPr txBox="1">
            <a:spLocks noChangeArrowheads="1"/>
          </p:cNvSpPr>
          <p:nvPr/>
        </p:nvSpPr>
        <p:spPr bwMode="auto">
          <a:xfrm>
            <a:off x="8062913" y="3689350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2400"/>
              <a:t>V</a:t>
            </a:r>
          </a:p>
        </p:txBody>
      </p:sp>
      <p:sp>
        <p:nvSpPr>
          <p:cNvPr id="292883" name="Text Box 19"/>
          <p:cNvSpPr txBox="1">
            <a:spLocks noChangeArrowheads="1"/>
          </p:cNvSpPr>
          <p:nvPr/>
        </p:nvSpPr>
        <p:spPr bwMode="auto">
          <a:xfrm>
            <a:off x="5868988" y="3697288"/>
            <a:ext cx="34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2400"/>
              <a:t>F</a:t>
            </a:r>
          </a:p>
        </p:txBody>
      </p:sp>
      <p:sp>
        <p:nvSpPr>
          <p:cNvPr id="292884" name="Text Box 20"/>
          <p:cNvSpPr txBox="1">
            <a:spLocks noChangeArrowheads="1"/>
          </p:cNvSpPr>
          <p:nvPr/>
        </p:nvSpPr>
        <p:spPr bwMode="auto">
          <a:xfrm>
            <a:off x="7923213" y="4537075"/>
            <a:ext cx="1036637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b="1">
                <a:latin typeface="Arial" pitchFamily="34" charset="0"/>
              </a:rPr>
              <a:t>“X &gt; 0”</a:t>
            </a:r>
          </a:p>
        </p:txBody>
      </p:sp>
      <p:sp>
        <p:nvSpPr>
          <p:cNvPr id="292885" name="AutoShape 21"/>
          <p:cNvSpPr>
            <a:spLocks noChangeArrowheads="1"/>
          </p:cNvSpPr>
          <p:nvPr/>
        </p:nvSpPr>
        <p:spPr bwMode="auto">
          <a:xfrm>
            <a:off x="6337300" y="5321300"/>
            <a:ext cx="1520825" cy="381000"/>
          </a:xfrm>
          <a:prstGeom prst="flowChartTerminator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pt-BR" b="1">
                <a:latin typeface="Arial" pitchFamily="34" charset="0"/>
              </a:rPr>
              <a:t>Fim</a:t>
            </a:r>
          </a:p>
        </p:txBody>
      </p:sp>
      <p:sp>
        <p:nvSpPr>
          <p:cNvPr id="292886" name="Freeform 22"/>
          <p:cNvSpPr>
            <a:spLocks/>
          </p:cNvSpPr>
          <p:nvPr/>
        </p:nvSpPr>
        <p:spPr bwMode="auto">
          <a:xfrm flipH="1">
            <a:off x="5595938" y="4130675"/>
            <a:ext cx="708025" cy="307975"/>
          </a:xfrm>
          <a:custGeom>
            <a:avLst/>
            <a:gdLst/>
            <a:ahLst/>
            <a:cxnLst>
              <a:cxn ang="0">
                <a:pos x="0" y="3"/>
              </a:cxn>
              <a:cxn ang="0">
                <a:pos x="869" y="0"/>
              </a:cxn>
              <a:cxn ang="0">
                <a:pos x="869" y="194"/>
              </a:cxn>
            </a:cxnLst>
            <a:rect l="0" t="0" r="r" b="b"/>
            <a:pathLst>
              <a:path w="869" h="194">
                <a:moveTo>
                  <a:pt x="0" y="3"/>
                </a:moveTo>
                <a:lnTo>
                  <a:pt x="869" y="0"/>
                </a:lnTo>
                <a:lnTo>
                  <a:pt x="869" y="194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292887" name="Line 23"/>
          <p:cNvSpPr>
            <a:spLocks noChangeShapeType="1"/>
          </p:cNvSpPr>
          <p:nvPr/>
        </p:nvSpPr>
        <p:spPr bwMode="auto">
          <a:xfrm>
            <a:off x="6173788" y="4711700"/>
            <a:ext cx="8382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292888" name="Text Box 24"/>
          <p:cNvSpPr txBox="1">
            <a:spLocks noChangeArrowheads="1"/>
          </p:cNvSpPr>
          <p:nvPr/>
        </p:nvSpPr>
        <p:spPr bwMode="auto">
          <a:xfrm>
            <a:off x="5133975" y="4545013"/>
            <a:ext cx="1036638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b="1">
                <a:latin typeface="Arial" pitchFamily="34" charset="0"/>
              </a:rPr>
              <a:t>“X &lt; 0”</a:t>
            </a:r>
          </a:p>
        </p:txBody>
      </p:sp>
      <p:sp>
        <p:nvSpPr>
          <p:cNvPr id="292889" name="Rectangle 25"/>
          <p:cNvSpPr>
            <a:spLocks noChangeArrowheads="1"/>
          </p:cNvSpPr>
          <p:nvPr/>
        </p:nvSpPr>
        <p:spPr bwMode="auto">
          <a:xfrm>
            <a:off x="276225" y="5867400"/>
            <a:ext cx="8575675" cy="693738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40000"/>
              </a:lnSpc>
            </a:pPr>
            <a:endParaRPr lang="pt-BR" sz="22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pt-BR" sz="22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Os blocos </a:t>
            </a:r>
            <a:r>
              <a:rPr lang="pt-BR" sz="2200" b="1">
                <a:solidFill>
                  <a:schemeClr val="bg1"/>
                </a:solidFill>
              </a:rPr>
              <a:t>V ou F </a:t>
            </a:r>
            <a:r>
              <a:rPr lang="pt-BR" sz="22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nunca são executados ao mesmo tempo!</a:t>
            </a:r>
          </a:p>
          <a:p>
            <a:pPr algn="ctr">
              <a:lnSpc>
                <a:spcPct val="40000"/>
              </a:lnSpc>
            </a:pPr>
            <a:endParaRPr lang="pt-BR" sz="22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2890" name="AutoShape 26"/>
          <p:cNvSpPr>
            <a:spLocks noChangeArrowheads="1"/>
          </p:cNvSpPr>
          <p:nvPr/>
        </p:nvSpPr>
        <p:spPr bwMode="auto">
          <a:xfrm>
            <a:off x="7874000" y="4483100"/>
            <a:ext cx="1042988" cy="477838"/>
          </a:xfrm>
          <a:prstGeom prst="flowChartDisplay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92891" name="AutoShape 27"/>
          <p:cNvSpPr>
            <a:spLocks noChangeArrowheads="1"/>
          </p:cNvSpPr>
          <p:nvPr/>
        </p:nvSpPr>
        <p:spPr bwMode="auto">
          <a:xfrm>
            <a:off x="5105400" y="4495800"/>
            <a:ext cx="1042988" cy="477838"/>
          </a:xfrm>
          <a:prstGeom prst="flowChartDisplay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92892" name="Rectangle 28"/>
          <p:cNvSpPr>
            <a:spLocks noChangeArrowheads="1"/>
          </p:cNvSpPr>
          <p:nvPr/>
        </p:nvSpPr>
        <p:spPr bwMode="auto">
          <a:xfrm>
            <a:off x="3487738" y="3778250"/>
            <a:ext cx="141446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2600" b="1">
                <a:solidFill>
                  <a:srgbClr val="FF3300"/>
                </a:solidFill>
                <a:latin typeface="Arial" pitchFamily="34" charset="0"/>
                <a:cs typeface="Times New Roman" pitchFamily="18" charset="0"/>
              </a:rPr>
              <a:t>Bloco V</a:t>
            </a:r>
          </a:p>
        </p:txBody>
      </p:sp>
      <p:sp>
        <p:nvSpPr>
          <p:cNvPr id="292894" name="Rectangle 30"/>
          <p:cNvSpPr>
            <a:spLocks noChangeArrowheads="1"/>
          </p:cNvSpPr>
          <p:nvPr/>
        </p:nvSpPr>
        <p:spPr bwMode="auto">
          <a:xfrm>
            <a:off x="3487738" y="4673600"/>
            <a:ext cx="13954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2600" b="1">
                <a:solidFill>
                  <a:srgbClr val="FF3300"/>
                </a:solidFill>
                <a:latin typeface="Arial" pitchFamily="34" charset="0"/>
                <a:cs typeface="Times New Roman" pitchFamily="18" charset="0"/>
              </a:rPr>
              <a:t>Bloco F</a:t>
            </a:r>
          </a:p>
        </p:txBody>
      </p:sp>
      <p:sp>
        <p:nvSpPr>
          <p:cNvPr id="30" name="Título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de Decisão Simples</a:t>
            </a:r>
            <a:endParaRPr lang="pt-B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8B192-56C0-4B9F-B1B4-BA070DD24836}" type="slidenum">
              <a:rPr lang="pt-BR"/>
              <a:pPr/>
              <a:t>23</a:t>
            </a:fld>
            <a:endParaRPr lang="pt-BR" dirty="0"/>
          </a:p>
        </p:txBody>
      </p:sp>
      <p:sp>
        <p:nvSpPr>
          <p:cNvPr id="293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163" y="1055688"/>
            <a:ext cx="5608637" cy="5562600"/>
          </a:xfrm>
          <a:noFill/>
        </p:spPr>
        <p:txBody>
          <a:bodyPr/>
          <a:lstStyle/>
          <a:p>
            <a:r>
              <a:rPr lang="pt-BR" sz="2800" dirty="0" smtClean="0">
                <a:cs typeface="Times New Roman" pitchFamily="18" charset="0"/>
              </a:rPr>
              <a:t>O </a:t>
            </a:r>
            <a:r>
              <a:rPr lang="pt-BR" sz="2800" dirty="0">
                <a:solidFill>
                  <a:srgbClr val="FF3300"/>
                </a:solidFill>
                <a:cs typeface="Times New Roman" pitchFamily="18" charset="0"/>
              </a:rPr>
              <a:t>encadeamento</a:t>
            </a:r>
            <a:r>
              <a:rPr lang="pt-BR" sz="2800" dirty="0">
                <a:cs typeface="Times New Roman" pitchFamily="18" charset="0"/>
              </a:rPr>
              <a:t> </a:t>
            </a:r>
            <a:r>
              <a:rPr lang="pt-BR" sz="2800" dirty="0">
                <a:solidFill>
                  <a:srgbClr val="FF3300"/>
                </a:solidFill>
                <a:cs typeface="Times New Roman" pitchFamily="18" charset="0"/>
              </a:rPr>
              <a:t>de</a:t>
            </a:r>
            <a:r>
              <a:rPr lang="pt-BR" sz="2800" dirty="0">
                <a:cs typeface="Times New Roman" pitchFamily="18" charset="0"/>
              </a:rPr>
              <a:t> </a:t>
            </a:r>
            <a:r>
              <a:rPr lang="pt-BR" sz="2800" dirty="0">
                <a:solidFill>
                  <a:srgbClr val="FF3300"/>
                </a:solidFill>
                <a:cs typeface="Times New Roman" pitchFamily="18" charset="0"/>
              </a:rPr>
              <a:t>decisões composta </a:t>
            </a:r>
            <a:r>
              <a:rPr lang="pt-BR" sz="2800" dirty="0">
                <a:cs typeface="Times New Roman" pitchFamily="18" charset="0"/>
              </a:rPr>
              <a:t>é utilizado para aninhar as estruturas Se Então Senão. </a:t>
            </a:r>
          </a:p>
          <a:p>
            <a:endParaRPr lang="pt-BR" sz="2800" dirty="0">
              <a:cs typeface="Times New Roman" pitchFamily="18" charset="0"/>
            </a:endParaRPr>
          </a:p>
          <a:p>
            <a:pPr lvl="1">
              <a:buFont typeface="Wingdings" pitchFamily="2" charset="2"/>
              <a:buNone/>
            </a:pPr>
            <a:endParaRPr lang="pt-BR" sz="2400" dirty="0">
              <a:latin typeface="Arial Narrow" pitchFamily="34" charset="0"/>
              <a:cs typeface="Times New Roman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86200" y="1054100"/>
            <a:ext cx="5257800" cy="5499100"/>
            <a:chOff x="2448" y="664"/>
            <a:chExt cx="3312" cy="3464"/>
          </a:xfrm>
        </p:grpSpPr>
        <p:sp>
          <p:nvSpPr>
            <p:cNvPr id="293893" name="Line 5"/>
            <p:cNvSpPr>
              <a:spLocks noChangeShapeType="1"/>
            </p:cNvSpPr>
            <p:nvPr/>
          </p:nvSpPr>
          <p:spPr bwMode="auto">
            <a:xfrm>
              <a:off x="4396" y="384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pt-BR" sz="2000"/>
            </a:p>
          </p:txBody>
        </p:sp>
        <p:sp>
          <p:nvSpPr>
            <p:cNvPr id="293894" name="Line 6"/>
            <p:cNvSpPr>
              <a:spLocks noChangeShapeType="1"/>
            </p:cNvSpPr>
            <p:nvPr/>
          </p:nvSpPr>
          <p:spPr bwMode="auto">
            <a:xfrm>
              <a:off x="4389" y="2832"/>
              <a:ext cx="0" cy="4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pt-BR" sz="2000"/>
            </a:p>
          </p:txBody>
        </p:sp>
        <p:sp>
          <p:nvSpPr>
            <p:cNvPr id="293895" name="AutoShape 7"/>
            <p:cNvSpPr>
              <a:spLocks noChangeArrowheads="1"/>
            </p:cNvSpPr>
            <p:nvPr/>
          </p:nvSpPr>
          <p:spPr bwMode="auto">
            <a:xfrm>
              <a:off x="3703" y="3600"/>
              <a:ext cx="1392" cy="347"/>
            </a:xfrm>
            <a:prstGeom prst="flowChartProcess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 sz="2000"/>
            </a:p>
          </p:txBody>
        </p:sp>
        <p:sp>
          <p:nvSpPr>
            <p:cNvPr id="293896" name="Text Box 8"/>
            <p:cNvSpPr txBox="1">
              <a:spLocks noChangeArrowheads="1"/>
            </p:cNvSpPr>
            <p:nvPr/>
          </p:nvSpPr>
          <p:spPr bwMode="auto">
            <a:xfrm>
              <a:off x="3838" y="3607"/>
              <a:ext cx="1139" cy="36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pt-BR" sz="2000">
                  <a:latin typeface="Arial" pitchFamily="34" charset="0"/>
                </a:rPr>
                <a:t>Executar </a:t>
              </a:r>
            </a:p>
            <a:p>
              <a:pPr algn="ctr">
                <a:lnSpc>
                  <a:spcPct val="80000"/>
                </a:lnSpc>
              </a:pPr>
              <a:r>
                <a:rPr lang="pt-BR" sz="2000">
                  <a:latin typeface="Arial" pitchFamily="34" charset="0"/>
                </a:rPr>
                <a:t>instrução(ões)</a:t>
              </a:r>
            </a:p>
          </p:txBody>
        </p:sp>
        <p:sp>
          <p:nvSpPr>
            <p:cNvPr id="293897" name="Line 9"/>
            <p:cNvSpPr>
              <a:spLocks noChangeShapeType="1"/>
            </p:cNvSpPr>
            <p:nvPr/>
          </p:nvSpPr>
          <p:spPr bwMode="auto">
            <a:xfrm>
              <a:off x="4396" y="3305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pt-BR" sz="2000"/>
            </a:p>
          </p:txBody>
        </p:sp>
        <p:sp>
          <p:nvSpPr>
            <p:cNvPr id="293898" name="Line 10"/>
            <p:cNvSpPr>
              <a:spLocks noChangeShapeType="1"/>
            </p:cNvSpPr>
            <p:nvPr/>
          </p:nvSpPr>
          <p:spPr bwMode="auto">
            <a:xfrm>
              <a:off x="4445" y="66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pt-BR" sz="2000"/>
            </a:p>
          </p:txBody>
        </p:sp>
        <p:sp>
          <p:nvSpPr>
            <p:cNvPr id="293899" name="Freeform 11"/>
            <p:cNvSpPr>
              <a:spLocks/>
            </p:cNvSpPr>
            <p:nvPr/>
          </p:nvSpPr>
          <p:spPr bwMode="auto">
            <a:xfrm>
              <a:off x="4952" y="1088"/>
              <a:ext cx="254" cy="194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869" y="0"/>
                </a:cxn>
                <a:cxn ang="0">
                  <a:pos x="869" y="194"/>
                </a:cxn>
              </a:cxnLst>
              <a:rect l="0" t="0" r="r" b="b"/>
              <a:pathLst>
                <a:path w="869" h="194">
                  <a:moveTo>
                    <a:pt x="0" y="3"/>
                  </a:moveTo>
                  <a:lnTo>
                    <a:pt x="869" y="0"/>
                  </a:lnTo>
                  <a:lnTo>
                    <a:pt x="869" y="194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pt-BR" sz="2000"/>
            </a:p>
          </p:txBody>
        </p:sp>
        <p:sp>
          <p:nvSpPr>
            <p:cNvPr id="293900" name="Freeform 12"/>
            <p:cNvSpPr>
              <a:spLocks/>
            </p:cNvSpPr>
            <p:nvPr/>
          </p:nvSpPr>
          <p:spPr bwMode="auto">
            <a:xfrm flipH="1">
              <a:off x="3670" y="1086"/>
              <a:ext cx="315" cy="594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869" y="0"/>
                </a:cxn>
                <a:cxn ang="0">
                  <a:pos x="869" y="194"/>
                </a:cxn>
              </a:cxnLst>
              <a:rect l="0" t="0" r="r" b="b"/>
              <a:pathLst>
                <a:path w="869" h="194">
                  <a:moveTo>
                    <a:pt x="0" y="3"/>
                  </a:moveTo>
                  <a:lnTo>
                    <a:pt x="869" y="0"/>
                  </a:lnTo>
                  <a:lnTo>
                    <a:pt x="869" y="194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pt-BR" sz="2000"/>
            </a:p>
          </p:txBody>
        </p:sp>
        <p:sp>
          <p:nvSpPr>
            <p:cNvPr id="293901" name="Freeform 13"/>
            <p:cNvSpPr>
              <a:spLocks/>
            </p:cNvSpPr>
            <p:nvPr/>
          </p:nvSpPr>
          <p:spPr bwMode="auto">
            <a:xfrm flipH="1">
              <a:off x="2963" y="1925"/>
              <a:ext cx="220" cy="235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869" y="0"/>
                </a:cxn>
                <a:cxn ang="0">
                  <a:pos x="869" y="194"/>
                </a:cxn>
              </a:cxnLst>
              <a:rect l="0" t="0" r="r" b="b"/>
              <a:pathLst>
                <a:path w="869" h="194">
                  <a:moveTo>
                    <a:pt x="0" y="3"/>
                  </a:moveTo>
                  <a:lnTo>
                    <a:pt x="869" y="0"/>
                  </a:lnTo>
                  <a:lnTo>
                    <a:pt x="869" y="194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pt-BR" sz="2000"/>
            </a:p>
          </p:txBody>
        </p:sp>
        <p:sp>
          <p:nvSpPr>
            <p:cNvPr id="293902" name="Freeform 14"/>
            <p:cNvSpPr>
              <a:spLocks/>
            </p:cNvSpPr>
            <p:nvPr/>
          </p:nvSpPr>
          <p:spPr bwMode="auto">
            <a:xfrm>
              <a:off x="4156" y="1927"/>
              <a:ext cx="220" cy="194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869" y="0"/>
                </a:cxn>
                <a:cxn ang="0">
                  <a:pos x="869" y="194"/>
                </a:cxn>
              </a:cxnLst>
              <a:rect l="0" t="0" r="r" b="b"/>
              <a:pathLst>
                <a:path w="869" h="194">
                  <a:moveTo>
                    <a:pt x="0" y="3"/>
                  </a:moveTo>
                  <a:lnTo>
                    <a:pt x="869" y="0"/>
                  </a:lnTo>
                  <a:lnTo>
                    <a:pt x="869" y="194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pt-BR" sz="2000"/>
            </a:p>
          </p:txBody>
        </p:sp>
        <p:sp>
          <p:nvSpPr>
            <p:cNvPr id="293903" name="AutoShape 15"/>
            <p:cNvSpPr>
              <a:spLocks noChangeArrowheads="1"/>
            </p:cNvSpPr>
            <p:nvPr/>
          </p:nvSpPr>
          <p:spPr bwMode="auto">
            <a:xfrm>
              <a:off x="4327" y="3298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 sz="2000"/>
            </a:p>
          </p:txBody>
        </p:sp>
        <p:sp>
          <p:nvSpPr>
            <p:cNvPr id="293904" name="Text Box 16"/>
            <p:cNvSpPr txBox="1">
              <a:spLocks noChangeArrowheads="1"/>
            </p:cNvSpPr>
            <p:nvPr/>
          </p:nvSpPr>
          <p:spPr bwMode="auto">
            <a:xfrm>
              <a:off x="4143" y="1680"/>
              <a:ext cx="21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 sz="2000"/>
                <a:t>V</a:t>
              </a:r>
            </a:p>
          </p:txBody>
        </p:sp>
        <p:sp>
          <p:nvSpPr>
            <p:cNvPr id="293905" name="Freeform 17"/>
            <p:cNvSpPr>
              <a:spLocks/>
            </p:cNvSpPr>
            <p:nvPr/>
          </p:nvSpPr>
          <p:spPr bwMode="auto">
            <a:xfrm>
              <a:off x="2984" y="3168"/>
              <a:ext cx="1343" cy="19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281"/>
                </a:cxn>
                <a:cxn ang="0">
                  <a:pos x="2174" y="288"/>
                </a:cxn>
              </a:cxnLst>
              <a:rect l="0" t="0" r="r" b="b"/>
              <a:pathLst>
                <a:path w="2174" h="288">
                  <a:moveTo>
                    <a:pt x="0" y="0"/>
                  </a:moveTo>
                  <a:lnTo>
                    <a:pt x="11" y="281"/>
                  </a:lnTo>
                  <a:lnTo>
                    <a:pt x="2174" y="288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pt-BR" sz="2000"/>
            </a:p>
          </p:txBody>
        </p:sp>
        <p:sp>
          <p:nvSpPr>
            <p:cNvPr id="293906" name="Text Box 18"/>
            <p:cNvSpPr txBox="1">
              <a:spLocks noChangeArrowheads="1"/>
            </p:cNvSpPr>
            <p:nvPr/>
          </p:nvSpPr>
          <p:spPr bwMode="auto">
            <a:xfrm>
              <a:off x="2998" y="1653"/>
              <a:ext cx="20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 sz="2000"/>
                <a:t>F</a:t>
              </a:r>
            </a:p>
          </p:txBody>
        </p:sp>
        <p:sp>
          <p:nvSpPr>
            <p:cNvPr id="293907" name="Freeform 19"/>
            <p:cNvSpPr>
              <a:spLocks/>
            </p:cNvSpPr>
            <p:nvPr/>
          </p:nvSpPr>
          <p:spPr bwMode="auto">
            <a:xfrm>
              <a:off x="4453" y="2016"/>
              <a:ext cx="797" cy="1350"/>
            </a:xfrm>
            <a:custGeom>
              <a:avLst/>
              <a:gdLst/>
              <a:ahLst/>
              <a:cxnLst>
                <a:cxn ang="0">
                  <a:pos x="787" y="0"/>
                </a:cxn>
                <a:cxn ang="0">
                  <a:pos x="797" y="1350"/>
                </a:cxn>
                <a:cxn ang="0">
                  <a:pos x="0" y="1345"/>
                </a:cxn>
              </a:cxnLst>
              <a:rect l="0" t="0" r="r" b="b"/>
              <a:pathLst>
                <a:path w="797" h="1350">
                  <a:moveTo>
                    <a:pt x="787" y="0"/>
                  </a:moveTo>
                  <a:lnTo>
                    <a:pt x="797" y="1350"/>
                  </a:lnTo>
                  <a:lnTo>
                    <a:pt x="0" y="1345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pt-BR" sz="2000"/>
            </a:p>
          </p:txBody>
        </p:sp>
        <p:grpSp>
          <p:nvGrpSpPr>
            <p:cNvPr id="3" name="Group 20"/>
            <p:cNvGrpSpPr>
              <a:grpSpLocks/>
            </p:cNvGrpSpPr>
            <p:nvPr/>
          </p:nvGrpSpPr>
          <p:grpSpPr bwMode="auto">
            <a:xfrm>
              <a:off x="3847" y="2126"/>
              <a:ext cx="1145" cy="743"/>
              <a:chOff x="3847" y="2126"/>
              <a:chExt cx="1066" cy="743"/>
            </a:xfrm>
          </p:grpSpPr>
          <p:sp>
            <p:nvSpPr>
              <p:cNvPr id="293909" name="AutoShape 21"/>
              <p:cNvSpPr>
                <a:spLocks noChangeArrowheads="1"/>
              </p:cNvSpPr>
              <p:nvPr/>
            </p:nvSpPr>
            <p:spPr bwMode="auto">
              <a:xfrm>
                <a:off x="3875" y="2126"/>
                <a:ext cx="1002" cy="743"/>
              </a:xfrm>
              <a:prstGeom prst="flowChartProcess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 sz="2000"/>
              </a:p>
            </p:txBody>
          </p:sp>
          <p:sp>
            <p:nvSpPr>
              <p:cNvPr id="293910" name="Text Box 22"/>
              <p:cNvSpPr txBox="1">
                <a:spLocks noChangeArrowheads="1"/>
              </p:cNvSpPr>
              <p:nvPr/>
            </p:nvSpPr>
            <p:spPr bwMode="auto">
              <a:xfrm>
                <a:off x="3847" y="2180"/>
                <a:ext cx="1066" cy="679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pt-BR" sz="2000">
                    <a:latin typeface="Arial Narrow" pitchFamily="34" charset="0"/>
                    <a:cs typeface="Times New Roman" pitchFamily="18" charset="0"/>
                  </a:rPr>
                  <a:t>Instrução</a:t>
                </a:r>
                <a:r>
                  <a:rPr lang="pt-BR" sz="2000">
                    <a:latin typeface="Arial" pitchFamily="34" charset="0"/>
                  </a:rPr>
                  <a:t>(ões) 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pt-BR" sz="2000">
                    <a:latin typeface="Arial" pitchFamily="34" charset="0"/>
                  </a:rPr>
                  <a:t>executada(s) para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pt-BR" sz="2000">
                    <a:latin typeface="Arial" pitchFamily="34" charset="0"/>
                  </a:rPr>
                  <a:t>expressão = V</a:t>
                </a:r>
              </a:p>
            </p:txBody>
          </p:sp>
        </p:grpSp>
        <p:sp>
          <p:nvSpPr>
            <p:cNvPr id="293911" name="Text Box 23"/>
            <p:cNvSpPr txBox="1">
              <a:spLocks noChangeArrowheads="1"/>
            </p:cNvSpPr>
            <p:nvPr/>
          </p:nvSpPr>
          <p:spPr bwMode="auto">
            <a:xfrm>
              <a:off x="4924" y="795"/>
              <a:ext cx="21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 sz="2000"/>
                <a:t>V</a:t>
              </a:r>
            </a:p>
          </p:txBody>
        </p:sp>
        <p:sp>
          <p:nvSpPr>
            <p:cNvPr id="293912" name="Text Box 24"/>
            <p:cNvSpPr txBox="1">
              <a:spLocks noChangeArrowheads="1"/>
            </p:cNvSpPr>
            <p:nvPr/>
          </p:nvSpPr>
          <p:spPr bwMode="auto">
            <a:xfrm>
              <a:off x="3779" y="768"/>
              <a:ext cx="20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 sz="2000"/>
                <a:t>F</a:t>
              </a:r>
            </a:p>
          </p:txBody>
        </p:sp>
        <p:sp>
          <p:nvSpPr>
            <p:cNvPr id="293913" name="AutoShape 25"/>
            <p:cNvSpPr>
              <a:spLocks noChangeArrowheads="1"/>
            </p:cNvSpPr>
            <p:nvPr/>
          </p:nvSpPr>
          <p:spPr bwMode="auto">
            <a:xfrm>
              <a:off x="3841" y="857"/>
              <a:ext cx="1200" cy="480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pt-BR" sz="2000">
                  <a:latin typeface="Arial" pitchFamily="34" charset="0"/>
                </a:rPr>
                <a:t>Exp. Lógica</a:t>
              </a:r>
            </a:p>
          </p:txBody>
        </p:sp>
        <p:sp>
          <p:nvSpPr>
            <p:cNvPr id="293914" name="AutoShape 26"/>
            <p:cNvSpPr>
              <a:spLocks noChangeArrowheads="1"/>
            </p:cNvSpPr>
            <p:nvPr/>
          </p:nvSpPr>
          <p:spPr bwMode="auto">
            <a:xfrm>
              <a:off x="3074" y="1687"/>
              <a:ext cx="1200" cy="480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pt-BR" sz="2000">
                  <a:latin typeface="Arial" pitchFamily="34" charset="0"/>
                </a:rPr>
                <a:t>Exp. Lógica</a:t>
              </a:r>
            </a:p>
          </p:txBody>
        </p:sp>
        <p:grpSp>
          <p:nvGrpSpPr>
            <p:cNvPr id="4" name="Group 27"/>
            <p:cNvGrpSpPr>
              <a:grpSpLocks/>
            </p:cNvGrpSpPr>
            <p:nvPr/>
          </p:nvGrpSpPr>
          <p:grpSpPr bwMode="auto">
            <a:xfrm>
              <a:off x="4615" y="1311"/>
              <a:ext cx="1145" cy="743"/>
              <a:chOff x="3847" y="2126"/>
              <a:chExt cx="1066" cy="743"/>
            </a:xfrm>
          </p:grpSpPr>
          <p:sp>
            <p:nvSpPr>
              <p:cNvPr id="293916" name="AutoShape 28"/>
              <p:cNvSpPr>
                <a:spLocks noChangeArrowheads="1"/>
              </p:cNvSpPr>
              <p:nvPr/>
            </p:nvSpPr>
            <p:spPr bwMode="auto">
              <a:xfrm>
                <a:off x="3875" y="2126"/>
                <a:ext cx="1002" cy="743"/>
              </a:xfrm>
              <a:prstGeom prst="flowChartProcess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 sz="2000"/>
              </a:p>
            </p:txBody>
          </p:sp>
          <p:sp>
            <p:nvSpPr>
              <p:cNvPr id="293917" name="Text Box 29"/>
              <p:cNvSpPr txBox="1">
                <a:spLocks noChangeArrowheads="1"/>
              </p:cNvSpPr>
              <p:nvPr/>
            </p:nvSpPr>
            <p:spPr bwMode="auto">
              <a:xfrm>
                <a:off x="3847" y="2180"/>
                <a:ext cx="1066" cy="679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pt-BR" sz="2000">
                    <a:latin typeface="Arial Narrow" pitchFamily="34" charset="0"/>
                    <a:cs typeface="Times New Roman" pitchFamily="18" charset="0"/>
                  </a:rPr>
                  <a:t>Instrução</a:t>
                </a:r>
                <a:r>
                  <a:rPr lang="pt-BR" sz="2000">
                    <a:latin typeface="Arial" pitchFamily="34" charset="0"/>
                  </a:rPr>
                  <a:t>(ões) 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pt-BR" sz="2000">
                    <a:latin typeface="Arial" pitchFamily="34" charset="0"/>
                  </a:rPr>
                  <a:t>executada(s) para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pt-BR" sz="2000">
                    <a:latin typeface="Arial" pitchFamily="34" charset="0"/>
                  </a:rPr>
                  <a:t>expressão = V</a:t>
                </a:r>
              </a:p>
            </p:txBody>
          </p:sp>
        </p:grpSp>
        <p:grpSp>
          <p:nvGrpSpPr>
            <p:cNvPr id="5" name="Group 30"/>
            <p:cNvGrpSpPr>
              <a:grpSpLocks/>
            </p:cNvGrpSpPr>
            <p:nvPr/>
          </p:nvGrpSpPr>
          <p:grpSpPr bwMode="auto">
            <a:xfrm>
              <a:off x="2448" y="2156"/>
              <a:ext cx="1152" cy="1144"/>
              <a:chOff x="2448" y="2128"/>
              <a:chExt cx="1152" cy="1144"/>
            </a:xfrm>
          </p:grpSpPr>
          <p:sp>
            <p:nvSpPr>
              <p:cNvPr id="293919" name="AutoShape 31"/>
              <p:cNvSpPr>
                <a:spLocks noChangeArrowheads="1"/>
              </p:cNvSpPr>
              <p:nvPr/>
            </p:nvSpPr>
            <p:spPr bwMode="auto">
              <a:xfrm>
                <a:off x="2478" y="2137"/>
                <a:ext cx="1083" cy="1127"/>
              </a:xfrm>
              <a:prstGeom prst="flowChartProcess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 sz="2000"/>
              </a:p>
            </p:txBody>
          </p:sp>
          <p:sp>
            <p:nvSpPr>
              <p:cNvPr id="293920" name="Text Box 32"/>
              <p:cNvSpPr txBox="1">
                <a:spLocks noChangeArrowheads="1"/>
              </p:cNvSpPr>
              <p:nvPr/>
            </p:nvSpPr>
            <p:spPr bwMode="auto">
              <a:xfrm>
                <a:off x="2448" y="2128"/>
                <a:ext cx="1152" cy="1144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pt-BR" sz="2000">
                    <a:latin typeface="Arial Narrow" pitchFamily="34" charset="0"/>
                    <a:cs typeface="Times New Roman" pitchFamily="18" charset="0"/>
                  </a:rPr>
                  <a:t>Instrução</a:t>
                </a:r>
                <a:r>
                  <a:rPr lang="pt-BR" sz="2000">
                    <a:latin typeface="Arial" pitchFamily="34" charset="0"/>
                  </a:rPr>
                  <a:t>(ões) 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pt-BR" sz="2000">
                    <a:latin typeface="Arial" pitchFamily="34" charset="0"/>
                  </a:rPr>
                  <a:t>executada(s) para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pt-BR" sz="2000">
                    <a:latin typeface="Arial" pitchFamily="34" charset="0"/>
                  </a:rPr>
                  <a:t>expressão = F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pt-BR" sz="2000">
                    <a:latin typeface="Arial" pitchFamily="34" charset="0"/>
                  </a:rPr>
                  <a:t>ou outras decisões compostas</a:t>
                </a:r>
              </a:p>
            </p:txBody>
          </p:sp>
        </p:grpSp>
      </p:grpSp>
      <p:sp>
        <p:nvSpPr>
          <p:cNvPr id="36" name="Título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cs typeface="Times New Roman" pitchFamily="18" charset="0"/>
              </a:rPr>
              <a:t>Estrutura de Decisão Composta</a:t>
            </a:r>
            <a:endParaRPr lang="pt-B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ítulo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cs typeface="Times New Roman" pitchFamily="18" charset="0"/>
              </a:rPr>
              <a:t>Estrutura de Decisão Composta</a:t>
            </a:r>
            <a:endParaRPr lang="pt-BR" dirty="0"/>
          </a:p>
        </p:txBody>
      </p:sp>
      <p:sp>
        <p:nvSpPr>
          <p:cNvPr id="294914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lvl="1" algn="just">
              <a:lnSpc>
                <a:spcPct val="20000"/>
              </a:lnSpc>
              <a:buFont typeface="Wingdings" pitchFamily="2" charset="2"/>
              <a:buNone/>
            </a:pPr>
            <a:endParaRPr lang="pt-BR" sz="2200" b="1" dirty="0">
              <a:cs typeface="Courier New" pitchFamily="49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pt-BR" sz="2000" b="1" dirty="0">
                <a:cs typeface="Courier New" pitchFamily="49" charset="0"/>
              </a:rPr>
              <a:t>Algoritmo </a:t>
            </a:r>
            <a:r>
              <a:rPr lang="pt-BR" sz="2000" b="1" dirty="0" err="1">
                <a:cs typeface="Courier New" pitchFamily="49" charset="0"/>
              </a:rPr>
              <a:t>ExemploDecisãoCompostaAninhada</a:t>
            </a:r>
            <a:endParaRPr lang="pt-BR" sz="2000" b="1" dirty="0">
              <a:cs typeface="Courier New" pitchFamily="49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pt-BR" sz="2000" b="1" dirty="0">
                <a:cs typeface="Courier New" pitchFamily="49" charset="0"/>
              </a:rPr>
              <a:t>Inteiro: x;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pt-BR" sz="2000" b="1" dirty="0">
                <a:cs typeface="Courier New" pitchFamily="49" charset="0"/>
              </a:rPr>
              <a:t>Início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pt-BR" sz="2000" b="1" dirty="0">
                <a:cs typeface="Courier New" pitchFamily="49" charset="0"/>
              </a:rPr>
              <a:t>Escreva(“Digite um valor”);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pt-BR" sz="2000" b="1" dirty="0">
                <a:cs typeface="Courier New" pitchFamily="49" charset="0"/>
              </a:rPr>
              <a:t>Leia (x);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pt-BR" sz="2000" b="1" dirty="0">
                <a:cs typeface="Courier New" pitchFamily="49" charset="0"/>
              </a:rPr>
              <a:t>Se (x &gt; 0) Então 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None/>
            </a:pPr>
            <a:r>
              <a:rPr lang="pt-BR" sz="2000" dirty="0">
                <a:cs typeface="Courier New" pitchFamily="49" charset="0"/>
              </a:rPr>
              <a:t>Escreva (“X &gt; 0”);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pt-BR" sz="2000" b="1" dirty="0">
                <a:cs typeface="Courier New" pitchFamily="49" charset="0"/>
              </a:rPr>
              <a:t>Senão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None/>
            </a:pPr>
            <a:r>
              <a:rPr lang="pt-BR" sz="2000" dirty="0">
                <a:cs typeface="Courier New" pitchFamily="49" charset="0"/>
              </a:rPr>
              <a:t>Se (x &lt; 0) Então</a:t>
            </a:r>
          </a:p>
          <a:p>
            <a:pPr lvl="2" algn="just">
              <a:lnSpc>
                <a:spcPct val="90000"/>
              </a:lnSpc>
              <a:buFont typeface="Wingdings" pitchFamily="2" charset="2"/>
              <a:buNone/>
            </a:pPr>
            <a:r>
              <a:rPr lang="pt-BR" sz="2000" dirty="0">
                <a:cs typeface="Courier New" pitchFamily="49" charset="0"/>
              </a:rPr>
              <a:t>Escreva (“X &lt; 0”);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None/>
            </a:pPr>
            <a:r>
              <a:rPr lang="pt-BR" sz="2000" dirty="0">
                <a:cs typeface="Courier New" pitchFamily="49" charset="0"/>
              </a:rPr>
              <a:t>Senão</a:t>
            </a:r>
          </a:p>
          <a:p>
            <a:pPr lvl="2" algn="just">
              <a:lnSpc>
                <a:spcPct val="90000"/>
              </a:lnSpc>
              <a:buFont typeface="Wingdings" pitchFamily="2" charset="2"/>
              <a:buNone/>
            </a:pPr>
            <a:r>
              <a:rPr lang="pt-BR" sz="2000" dirty="0">
                <a:cs typeface="Courier New" pitchFamily="49" charset="0"/>
              </a:rPr>
              <a:t>Escreva (“X = 0”);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pt-BR" sz="2000" b="1" dirty="0">
                <a:cs typeface="Times New Roman" pitchFamily="18" charset="0"/>
              </a:rPr>
              <a:t>Fim.</a:t>
            </a:r>
          </a:p>
          <a:p>
            <a:pPr lvl="1" algn="just">
              <a:lnSpc>
                <a:spcPct val="80000"/>
              </a:lnSpc>
              <a:buFont typeface="Wingdings" pitchFamily="2" charset="2"/>
              <a:buNone/>
            </a:pPr>
            <a:endParaRPr lang="pt-BR" sz="2200" b="1" dirty="0">
              <a:cs typeface="Times New Roman" pitchFamily="18" charset="0"/>
            </a:endParaRPr>
          </a:p>
        </p:txBody>
      </p:sp>
      <p:sp>
        <p:nvSpPr>
          <p:cNvPr id="3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6941-7225-422E-BA37-4AA5F9176CA2}" type="slidenum">
              <a:rPr lang="pt-BR"/>
              <a:pPr/>
              <a:t>24</a:t>
            </a:fld>
            <a:endParaRPr lang="pt-BR"/>
          </a:p>
        </p:txBody>
      </p:sp>
      <p:sp>
        <p:nvSpPr>
          <p:cNvPr id="294916" name="Line 4"/>
          <p:cNvSpPr>
            <a:spLocks noChangeShapeType="1"/>
          </p:cNvSpPr>
          <p:nvPr/>
        </p:nvSpPr>
        <p:spPr bwMode="auto">
          <a:xfrm>
            <a:off x="7032625" y="5562600"/>
            <a:ext cx="0" cy="2921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 sz="2000"/>
          </a:p>
        </p:txBody>
      </p:sp>
      <p:sp>
        <p:nvSpPr>
          <p:cNvPr id="294917" name="Line 5"/>
          <p:cNvSpPr>
            <a:spLocks noChangeShapeType="1"/>
          </p:cNvSpPr>
          <p:nvPr/>
        </p:nvSpPr>
        <p:spPr bwMode="auto">
          <a:xfrm>
            <a:off x="7043738" y="5856288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 sz="2000"/>
          </a:p>
        </p:txBody>
      </p:sp>
      <p:sp>
        <p:nvSpPr>
          <p:cNvPr id="294918" name="Line 6"/>
          <p:cNvSpPr>
            <a:spLocks noChangeShapeType="1"/>
          </p:cNvSpPr>
          <p:nvPr/>
        </p:nvSpPr>
        <p:spPr bwMode="auto">
          <a:xfrm>
            <a:off x="7108825" y="2689225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 sz="2000"/>
          </a:p>
        </p:txBody>
      </p:sp>
      <p:sp>
        <p:nvSpPr>
          <p:cNvPr id="294919" name="Line 7"/>
          <p:cNvSpPr>
            <a:spLocks noChangeShapeType="1"/>
          </p:cNvSpPr>
          <p:nvPr/>
        </p:nvSpPr>
        <p:spPr bwMode="auto">
          <a:xfrm>
            <a:off x="7102475" y="19177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 sz="2000"/>
          </a:p>
        </p:txBody>
      </p:sp>
      <p:sp>
        <p:nvSpPr>
          <p:cNvPr id="294920" name="AutoShape 8"/>
          <p:cNvSpPr>
            <a:spLocks noChangeArrowheads="1"/>
          </p:cNvSpPr>
          <p:nvPr/>
        </p:nvSpPr>
        <p:spPr bwMode="auto">
          <a:xfrm>
            <a:off x="5995988" y="2951163"/>
            <a:ext cx="2236787" cy="609600"/>
          </a:xfrm>
          <a:prstGeom prst="flowChartManualInpu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sz="2000"/>
          </a:p>
        </p:txBody>
      </p:sp>
      <p:sp>
        <p:nvSpPr>
          <p:cNvPr id="294921" name="Text Box 9"/>
          <p:cNvSpPr txBox="1">
            <a:spLocks noChangeArrowheads="1"/>
          </p:cNvSpPr>
          <p:nvPr/>
        </p:nvSpPr>
        <p:spPr bwMode="auto">
          <a:xfrm>
            <a:off x="6929438" y="3081338"/>
            <a:ext cx="354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2000" b="1">
                <a:latin typeface="Arial" pitchFamily="34" charset="0"/>
              </a:rPr>
              <a:t>X</a:t>
            </a:r>
          </a:p>
        </p:txBody>
      </p:sp>
      <p:sp>
        <p:nvSpPr>
          <p:cNvPr id="294922" name="AutoShape 10"/>
          <p:cNvSpPr>
            <a:spLocks noChangeArrowheads="1"/>
          </p:cNvSpPr>
          <p:nvPr/>
        </p:nvSpPr>
        <p:spPr bwMode="auto">
          <a:xfrm>
            <a:off x="5835650" y="2211388"/>
            <a:ext cx="2490788" cy="477837"/>
          </a:xfrm>
          <a:prstGeom prst="flowChartDisplay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sz="2000"/>
          </a:p>
        </p:txBody>
      </p:sp>
      <p:sp>
        <p:nvSpPr>
          <p:cNvPr id="294923" name="Text Box 11"/>
          <p:cNvSpPr txBox="1">
            <a:spLocks noChangeArrowheads="1"/>
          </p:cNvSpPr>
          <p:nvPr/>
        </p:nvSpPr>
        <p:spPr bwMode="auto">
          <a:xfrm>
            <a:off x="6021388" y="2246313"/>
            <a:ext cx="2270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pt-BR" sz="2000" b="1">
                <a:latin typeface="Arial" pitchFamily="34" charset="0"/>
              </a:rPr>
              <a:t>“Digite um valor”</a:t>
            </a:r>
          </a:p>
        </p:txBody>
      </p:sp>
      <p:sp>
        <p:nvSpPr>
          <p:cNvPr id="294924" name="AutoShape 12"/>
          <p:cNvSpPr>
            <a:spLocks noChangeArrowheads="1"/>
          </p:cNvSpPr>
          <p:nvPr/>
        </p:nvSpPr>
        <p:spPr bwMode="auto">
          <a:xfrm>
            <a:off x="6654800" y="1612900"/>
            <a:ext cx="912813" cy="381000"/>
          </a:xfrm>
          <a:prstGeom prst="flowChartTerminator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pt-BR" sz="2000" b="1">
                <a:latin typeface="Arial" pitchFamily="34" charset="0"/>
              </a:rPr>
              <a:t>Início</a:t>
            </a:r>
          </a:p>
        </p:txBody>
      </p:sp>
      <p:sp>
        <p:nvSpPr>
          <p:cNvPr id="294925" name="Line 13"/>
          <p:cNvSpPr>
            <a:spLocks noChangeShapeType="1"/>
          </p:cNvSpPr>
          <p:nvPr/>
        </p:nvSpPr>
        <p:spPr bwMode="auto">
          <a:xfrm>
            <a:off x="7110413" y="356235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 sz="2000"/>
          </a:p>
        </p:txBody>
      </p:sp>
      <p:sp>
        <p:nvSpPr>
          <p:cNvPr id="294926" name="AutoShape 14"/>
          <p:cNvSpPr>
            <a:spLocks noChangeArrowheads="1"/>
          </p:cNvSpPr>
          <p:nvPr/>
        </p:nvSpPr>
        <p:spPr bwMode="auto">
          <a:xfrm>
            <a:off x="6337300" y="3878263"/>
            <a:ext cx="1600200" cy="522287"/>
          </a:xfrm>
          <a:prstGeom prst="flowChartDecision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pt-BR" sz="2000" b="1">
                <a:latin typeface="Arial" pitchFamily="34" charset="0"/>
              </a:rPr>
              <a:t>X&gt;0</a:t>
            </a:r>
          </a:p>
        </p:txBody>
      </p:sp>
      <p:sp>
        <p:nvSpPr>
          <p:cNvPr id="294927" name="Freeform 15"/>
          <p:cNvSpPr>
            <a:spLocks/>
          </p:cNvSpPr>
          <p:nvPr/>
        </p:nvSpPr>
        <p:spPr bwMode="auto">
          <a:xfrm>
            <a:off x="7926388" y="4146550"/>
            <a:ext cx="403225" cy="307975"/>
          </a:xfrm>
          <a:custGeom>
            <a:avLst/>
            <a:gdLst/>
            <a:ahLst/>
            <a:cxnLst>
              <a:cxn ang="0">
                <a:pos x="0" y="3"/>
              </a:cxn>
              <a:cxn ang="0">
                <a:pos x="869" y="0"/>
              </a:cxn>
              <a:cxn ang="0">
                <a:pos x="869" y="194"/>
              </a:cxn>
            </a:cxnLst>
            <a:rect l="0" t="0" r="r" b="b"/>
            <a:pathLst>
              <a:path w="869" h="194">
                <a:moveTo>
                  <a:pt x="0" y="3"/>
                </a:moveTo>
                <a:lnTo>
                  <a:pt x="869" y="0"/>
                </a:lnTo>
                <a:lnTo>
                  <a:pt x="869" y="194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pt-BR" sz="2000"/>
          </a:p>
        </p:txBody>
      </p:sp>
      <p:sp>
        <p:nvSpPr>
          <p:cNvPr id="294928" name="Text Box 16"/>
          <p:cNvSpPr txBox="1">
            <a:spLocks noChangeArrowheads="1"/>
          </p:cNvSpPr>
          <p:nvPr/>
        </p:nvSpPr>
        <p:spPr bwMode="auto">
          <a:xfrm>
            <a:off x="7937500" y="3702050"/>
            <a:ext cx="3369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2000"/>
              <a:t>V</a:t>
            </a:r>
          </a:p>
        </p:txBody>
      </p:sp>
      <p:sp>
        <p:nvSpPr>
          <p:cNvPr id="294929" name="Text Box 17"/>
          <p:cNvSpPr txBox="1">
            <a:spLocks noChangeArrowheads="1"/>
          </p:cNvSpPr>
          <p:nvPr/>
        </p:nvSpPr>
        <p:spPr bwMode="auto">
          <a:xfrm>
            <a:off x="5956300" y="3709988"/>
            <a:ext cx="3177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2000"/>
              <a:t>F</a:t>
            </a:r>
          </a:p>
        </p:txBody>
      </p:sp>
      <p:sp>
        <p:nvSpPr>
          <p:cNvPr id="294930" name="Text Box 18"/>
          <p:cNvSpPr txBox="1">
            <a:spLocks noChangeArrowheads="1"/>
          </p:cNvSpPr>
          <p:nvPr/>
        </p:nvSpPr>
        <p:spPr bwMode="auto">
          <a:xfrm>
            <a:off x="7810500" y="4549775"/>
            <a:ext cx="1036638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2000" b="1">
                <a:latin typeface="Arial" pitchFamily="34" charset="0"/>
              </a:rPr>
              <a:t>“X &gt; 0”</a:t>
            </a:r>
          </a:p>
        </p:txBody>
      </p:sp>
      <p:sp>
        <p:nvSpPr>
          <p:cNvPr id="294931" name="AutoShape 19"/>
          <p:cNvSpPr>
            <a:spLocks noChangeArrowheads="1"/>
          </p:cNvSpPr>
          <p:nvPr/>
        </p:nvSpPr>
        <p:spPr bwMode="auto">
          <a:xfrm>
            <a:off x="6586538" y="6324600"/>
            <a:ext cx="957262" cy="381000"/>
          </a:xfrm>
          <a:prstGeom prst="flowChartTerminator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pt-BR" sz="2000" b="1">
                <a:latin typeface="Arial" pitchFamily="34" charset="0"/>
              </a:rPr>
              <a:t>Fim</a:t>
            </a:r>
          </a:p>
        </p:txBody>
      </p:sp>
      <p:sp>
        <p:nvSpPr>
          <p:cNvPr id="294932" name="Freeform 20"/>
          <p:cNvSpPr>
            <a:spLocks/>
          </p:cNvSpPr>
          <p:nvPr/>
        </p:nvSpPr>
        <p:spPr bwMode="auto">
          <a:xfrm flipH="1">
            <a:off x="5891213" y="4143375"/>
            <a:ext cx="500062" cy="307975"/>
          </a:xfrm>
          <a:custGeom>
            <a:avLst/>
            <a:gdLst/>
            <a:ahLst/>
            <a:cxnLst>
              <a:cxn ang="0">
                <a:pos x="0" y="3"/>
              </a:cxn>
              <a:cxn ang="0">
                <a:pos x="869" y="0"/>
              </a:cxn>
              <a:cxn ang="0">
                <a:pos x="869" y="194"/>
              </a:cxn>
            </a:cxnLst>
            <a:rect l="0" t="0" r="r" b="b"/>
            <a:pathLst>
              <a:path w="869" h="194">
                <a:moveTo>
                  <a:pt x="0" y="3"/>
                </a:moveTo>
                <a:lnTo>
                  <a:pt x="869" y="0"/>
                </a:lnTo>
                <a:lnTo>
                  <a:pt x="869" y="194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pt-BR" sz="2000"/>
          </a:p>
        </p:txBody>
      </p:sp>
      <p:sp>
        <p:nvSpPr>
          <p:cNvPr id="294933" name="Text Box 21"/>
          <p:cNvSpPr txBox="1">
            <a:spLocks noChangeArrowheads="1"/>
          </p:cNvSpPr>
          <p:nvPr/>
        </p:nvSpPr>
        <p:spPr bwMode="auto">
          <a:xfrm>
            <a:off x="6491288" y="5105400"/>
            <a:ext cx="1036637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2000" b="1">
                <a:latin typeface="Arial" pitchFamily="34" charset="0"/>
              </a:rPr>
              <a:t>“X &lt; 0”</a:t>
            </a:r>
          </a:p>
        </p:txBody>
      </p:sp>
      <p:sp>
        <p:nvSpPr>
          <p:cNvPr id="294934" name="AutoShape 22"/>
          <p:cNvSpPr>
            <a:spLocks noChangeArrowheads="1"/>
          </p:cNvSpPr>
          <p:nvPr/>
        </p:nvSpPr>
        <p:spPr bwMode="auto">
          <a:xfrm>
            <a:off x="5118100" y="4441825"/>
            <a:ext cx="1600200" cy="522288"/>
          </a:xfrm>
          <a:prstGeom prst="flowChartDecision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pt-BR" sz="2000" b="1">
                <a:latin typeface="Arial" pitchFamily="34" charset="0"/>
              </a:rPr>
              <a:t>X&lt; 0</a:t>
            </a:r>
          </a:p>
        </p:txBody>
      </p:sp>
      <p:sp>
        <p:nvSpPr>
          <p:cNvPr id="294935" name="Freeform 23"/>
          <p:cNvSpPr>
            <a:spLocks/>
          </p:cNvSpPr>
          <p:nvPr/>
        </p:nvSpPr>
        <p:spPr bwMode="auto">
          <a:xfrm flipH="1">
            <a:off x="4768850" y="4706938"/>
            <a:ext cx="349250" cy="307975"/>
          </a:xfrm>
          <a:custGeom>
            <a:avLst/>
            <a:gdLst/>
            <a:ahLst/>
            <a:cxnLst>
              <a:cxn ang="0">
                <a:pos x="0" y="3"/>
              </a:cxn>
              <a:cxn ang="0">
                <a:pos x="869" y="0"/>
              </a:cxn>
              <a:cxn ang="0">
                <a:pos x="869" y="194"/>
              </a:cxn>
            </a:cxnLst>
            <a:rect l="0" t="0" r="r" b="b"/>
            <a:pathLst>
              <a:path w="869" h="194">
                <a:moveTo>
                  <a:pt x="0" y="3"/>
                </a:moveTo>
                <a:lnTo>
                  <a:pt x="869" y="0"/>
                </a:lnTo>
                <a:lnTo>
                  <a:pt x="869" y="194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pt-BR" sz="2000"/>
          </a:p>
        </p:txBody>
      </p:sp>
      <p:sp>
        <p:nvSpPr>
          <p:cNvPr id="294936" name="Freeform 24"/>
          <p:cNvSpPr>
            <a:spLocks/>
          </p:cNvSpPr>
          <p:nvPr/>
        </p:nvSpPr>
        <p:spPr bwMode="auto">
          <a:xfrm>
            <a:off x="6662738" y="4710113"/>
            <a:ext cx="349250" cy="307975"/>
          </a:xfrm>
          <a:custGeom>
            <a:avLst/>
            <a:gdLst/>
            <a:ahLst/>
            <a:cxnLst>
              <a:cxn ang="0">
                <a:pos x="0" y="3"/>
              </a:cxn>
              <a:cxn ang="0">
                <a:pos x="869" y="0"/>
              </a:cxn>
              <a:cxn ang="0">
                <a:pos x="869" y="194"/>
              </a:cxn>
            </a:cxnLst>
            <a:rect l="0" t="0" r="r" b="b"/>
            <a:pathLst>
              <a:path w="869" h="194">
                <a:moveTo>
                  <a:pt x="0" y="3"/>
                </a:moveTo>
                <a:lnTo>
                  <a:pt x="869" y="0"/>
                </a:lnTo>
                <a:lnTo>
                  <a:pt x="869" y="194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pt-BR" sz="2000"/>
          </a:p>
        </p:txBody>
      </p:sp>
      <p:sp>
        <p:nvSpPr>
          <p:cNvPr id="294937" name="AutoShape 25"/>
          <p:cNvSpPr>
            <a:spLocks noChangeArrowheads="1"/>
          </p:cNvSpPr>
          <p:nvPr/>
        </p:nvSpPr>
        <p:spPr bwMode="auto">
          <a:xfrm>
            <a:off x="6924675" y="5824538"/>
            <a:ext cx="228600" cy="22860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sz="2000"/>
          </a:p>
        </p:txBody>
      </p:sp>
      <p:sp>
        <p:nvSpPr>
          <p:cNvPr id="294938" name="Text Box 26"/>
          <p:cNvSpPr txBox="1">
            <a:spLocks noChangeArrowheads="1"/>
          </p:cNvSpPr>
          <p:nvPr/>
        </p:nvSpPr>
        <p:spPr bwMode="auto">
          <a:xfrm>
            <a:off x="6642100" y="4310063"/>
            <a:ext cx="3369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2000"/>
              <a:t>V</a:t>
            </a:r>
          </a:p>
        </p:txBody>
      </p:sp>
      <p:sp>
        <p:nvSpPr>
          <p:cNvPr id="294939" name="Text Box 27"/>
          <p:cNvSpPr txBox="1">
            <a:spLocks noChangeArrowheads="1"/>
          </p:cNvSpPr>
          <p:nvPr/>
        </p:nvSpPr>
        <p:spPr bwMode="auto">
          <a:xfrm>
            <a:off x="4279900" y="5105400"/>
            <a:ext cx="1036638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2000" b="1">
                <a:latin typeface="Arial" pitchFamily="34" charset="0"/>
              </a:rPr>
              <a:t>“X = 0”</a:t>
            </a:r>
          </a:p>
        </p:txBody>
      </p:sp>
      <p:sp>
        <p:nvSpPr>
          <p:cNvPr id="294940" name="Freeform 28"/>
          <p:cNvSpPr>
            <a:spLocks/>
          </p:cNvSpPr>
          <p:nvPr/>
        </p:nvSpPr>
        <p:spPr bwMode="auto">
          <a:xfrm>
            <a:off x="4802188" y="5561013"/>
            <a:ext cx="2132012" cy="382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" y="281"/>
              </a:cxn>
              <a:cxn ang="0">
                <a:pos x="2174" y="288"/>
              </a:cxn>
            </a:cxnLst>
            <a:rect l="0" t="0" r="r" b="b"/>
            <a:pathLst>
              <a:path w="2174" h="288">
                <a:moveTo>
                  <a:pt x="0" y="0"/>
                </a:moveTo>
                <a:lnTo>
                  <a:pt x="11" y="281"/>
                </a:lnTo>
                <a:lnTo>
                  <a:pt x="2174" y="288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pt-BR" sz="2000"/>
          </a:p>
        </p:txBody>
      </p:sp>
      <p:sp>
        <p:nvSpPr>
          <p:cNvPr id="294941" name="Text Box 29"/>
          <p:cNvSpPr txBox="1">
            <a:spLocks noChangeArrowheads="1"/>
          </p:cNvSpPr>
          <p:nvPr/>
        </p:nvSpPr>
        <p:spPr bwMode="auto">
          <a:xfrm>
            <a:off x="4824413" y="4267200"/>
            <a:ext cx="3177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2000"/>
              <a:t>F</a:t>
            </a:r>
          </a:p>
        </p:txBody>
      </p:sp>
      <p:sp>
        <p:nvSpPr>
          <p:cNvPr id="294942" name="Freeform 30"/>
          <p:cNvSpPr>
            <a:spLocks/>
          </p:cNvSpPr>
          <p:nvPr/>
        </p:nvSpPr>
        <p:spPr bwMode="auto">
          <a:xfrm flipH="1">
            <a:off x="7132638" y="5029200"/>
            <a:ext cx="1249362" cy="9159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" y="281"/>
              </a:cxn>
              <a:cxn ang="0">
                <a:pos x="2174" y="288"/>
              </a:cxn>
            </a:cxnLst>
            <a:rect l="0" t="0" r="r" b="b"/>
            <a:pathLst>
              <a:path w="2174" h="288">
                <a:moveTo>
                  <a:pt x="0" y="0"/>
                </a:moveTo>
                <a:lnTo>
                  <a:pt x="11" y="281"/>
                </a:lnTo>
                <a:lnTo>
                  <a:pt x="2174" y="288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pt-BR" sz="2000"/>
          </a:p>
        </p:txBody>
      </p:sp>
      <p:sp>
        <p:nvSpPr>
          <p:cNvPr id="294945" name="AutoShape 33"/>
          <p:cNvSpPr>
            <a:spLocks noChangeArrowheads="1"/>
          </p:cNvSpPr>
          <p:nvPr/>
        </p:nvSpPr>
        <p:spPr bwMode="auto">
          <a:xfrm>
            <a:off x="7785100" y="4508500"/>
            <a:ext cx="1042988" cy="477838"/>
          </a:xfrm>
          <a:prstGeom prst="flowChartDisplay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sz="2000"/>
          </a:p>
        </p:txBody>
      </p:sp>
      <p:sp>
        <p:nvSpPr>
          <p:cNvPr id="294946" name="AutoShape 34"/>
          <p:cNvSpPr>
            <a:spLocks noChangeArrowheads="1"/>
          </p:cNvSpPr>
          <p:nvPr/>
        </p:nvSpPr>
        <p:spPr bwMode="auto">
          <a:xfrm>
            <a:off x="6477000" y="5046663"/>
            <a:ext cx="1042988" cy="477837"/>
          </a:xfrm>
          <a:prstGeom prst="flowChartDisplay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sz="2000"/>
          </a:p>
        </p:txBody>
      </p:sp>
      <p:sp>
        <p:nvSpPr>
          <p:cNvPr id="294947" name="AutoShape 35"/>
          <p:cNvSpPr>
            <a:spLocks noChangeArrowheads="1"/>
          </p:cNvSpPr>
          <p:nvPr/>
        </p:nvSpPr>
        <p:spPr bwMode="auto">
          <a:xfrm>
            <a:off x="4267200" y="5029200"/>
            <a:ext cx="1042988" cy="477838"/>
          </a:xfrm>
          <a:prstGeom prst="flowChartDisplay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sz="2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FB910-B9E1-449A-AF6A-6D5A4DEA01B3}" type="slidenum">
              <a:rPr lang="pt-BR"/>
              <a:pPr/>
              <a:t>25</a:t>
            </a:fld>
            <a:endParaRPr lang="pt-BR"/>
          </a:p>
        </p:txBody>
      </p:sp>
      <p:sp>
        <p:nvSpPr>
          <p:cNvPr id="429059" name="Text Box 3"/>
          <p:cNvSpPr txBox="1">
            <a:spLocks noChangeArrowheads="1"/>
          </p:cNvSpPr>
          <p:nvPr/>
        </p:nvSpPr>
        <p:spPr bwMode="auto">
          <a:xfrm>
            <a:off x="228600" y="1371600"/>
            <a:ext cx="8610600" cy="462325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lnSpc>
                <a:spcPct val="30000"/>
              </a:lnSpc>
              <a:spcBef>
                <a:spcPct val="50000"/>
              </a:spcBef>
            </a:pPr>
            <a:endParaRPr lang="pt-BR" sz="2800" b="1" dirty="0">
              <a:solidFill>
                <a:schemeClr val="bg1"/>
              </a:solidFill>
              <a:latin typeface="Arial" pitchFamily="34" charset="0"/>
            </a:endParaRPr>
          </a:p>
          <a:p>
            <a:pPr algn="ctr">
              <a:spcBef>
                <a:spcPct val="50000"/>
              </a:spcBef>
            </a:pPr>
            <a:r>
              <a:rPr lang="pt-BR" sz="4600" b="1" dirty="0" smtClean="0">
                <a:solidFill>
                  <a:schemeClr val="bg1"/>
                </a:solidFill>
                <a:latin typeface="Arial" pitchFamily="34" charset="0"/>
              </a:rPr>
              <a:t>NOTE</a:t>
            </a:r>
            <a:endParaRPr lang="pt-BR" sz="4600" b="1" dirty="0">
              <a:solidFill>
                <a:schemeClr val="bg1"/>
              </a:solidFill>
              <a:latin typeface="Arial" pitchFamily="34" charset="0"/>
            </a:endParaRPr>
          </a:p>
          <a:p>
            <a:pPr algn="ctr">
              <a:spcBef>
                <a:spcPct val="50000"/>
              </a:spcBef>
            </a:pPr>
            <a:r>
              <a:rPr lang="pt-BR" sz="3200" b="1" dirty="0">
                <a:solidFill>
                  <a:schemeClr val="bg1"/>
                </a:solidFill>
                <a:latin typeface="Arial" pitchFamily="34" charset="0"/>
              </a:rPr>
              <a:t>Esta abordagem só é indicada quando há a necessidade de se testar condições dentro de condições. Nestes casos, normalmente, o algoritmo fica mais rápido, pois menos testes podem ser efetuados!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</a:pPr>
            <a:endParaRPr lang="pt-BR" sz="3600" b="1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de Decisão Composta</a:t>
            </a:r>
            <a:endParaRPr lang="pt-BR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cs typeface="Times New Roman" pitchFamily="18" charset="0"/>
              </a:rPr>
              <a:t>Estrutura de Decisão Composta – ATENÇÃO!</a:t>
            </a:r>
            <a:endParaRPr lang="pt-BR" dirty="0"/>
          </a:p>
        </p:txBody>
      </p:sp>
      <p:sp>
        <p:nvSpPr>
          <p:cNvPr id="6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98CD7-ED90-4F63-B6D1-6E26CB7C4189}" type="slidenum">
              <a:rPr lang="pt-BR"/>
              <a:pPr/>
              <a:t>26</a:t>
            </a:fld>
            <a:endParaRPr lang="pt-BR"/>
          </a:p>
        </p:txBody>
      </p:sp>
      <p:sp>
        <p:nvSpPr>
          <p:cNvPr id="29593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011238"/>
            <a:ext cx="8991600" cy="5410200"/>
          </a:xfrm>
          <a:noFill/>
        </p:spPr>
        <p:txBody>
          <a:bodyPr/>
          <a:lstStyle/>
          <a:p>
            <a:pPr algn="just">
              <a:lnSpc>
                <a:spcPct val="50000"/>
              </a:lnSpc>
              <a:buFont typeface="Wingdings" pitchFamily="2" charset="2"/>
              <a:buNone/>
            </a:pPr>
            <a:endParaRPr lang="pt-BR" b="1" dirty="0">
              <a:cs typeface="Courier New" pitchFamily="49" charset="0"/>
            </a:endParaRPr>
          </a:p>
          <a:p>
            <a:pPr lvl="1" algn="just">
              <a:lnSpc>
                <a:spcPct val="90000"/>
              </a:lnSpc>
              <a:buFont typeface="Wingdings" pitchFamily="2" charset="2"/>
              <a:buNone/>
            </a:pPr>
            <a:r>
              <a:rPr lang="pt-BR" sz="2200" b="1" dirty="0">
                <a:cs typeface="Courier New" pitchFamily="49" charset="0"/>
              </a:rPr>
              <a:t>1) Se (x &gt; 0) Então </a:t>
            </a:r>
          </a:p>
          <a:p>
            <a:pPr lvl="2" algn="just">
              <a:lnSpc>
                <a:spcPct val="90000"/>
              </a:lnSpc>
              <a:buFont typeface="Wingdings" pitchFamily="2" charset="2"/>
              <a:buNone/>
            </a:pPr>
            <a:r>
              <a:rPr lang="pt-BR" sz="2200" dirty="0">
                <a:cs typeface="Courier New" pitchFamily="49" charset="0"/>
              </a:rPr>
              <a:t>      Escreva (“X &gt; 0”);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None/>
            </a:pPr>
            <a:r>
              <a:rPr lang="pt-BR" sz="2200" b="1" dirty="0">
                <a:cs typeface="Courier New" pitchFamily="49" charset="0"/>
              </a:rPr>
              <a:t>   Se (x &lt; 0) Então</a:t>
            </a:r>
          </a:p>
          <a:p>
            <a:pPr lvl="3" algn="just">
              <a:lnSpc>
                <a:spcPct val="90000"/>
              </a:lnSpc>
              <a:buFont typeface="Wingdings" pitchFamily="2" charset="2"/>
              <a:buNone/>
            </a:pPr>
            <a:r>
              <a:rPr lang="pt-BR" sz="2200" dirty="0">
                <a:cs typeface="Courier New" pitchFamily="49" charset="0"/>
              </a:rPr>
              <a:t>Escreva (“X &lt; 0”);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None/>
            </a:pPr>
            <a:r>
              <a:rPr lang="pt-BR" sz="2200" b="1" dirty="0">
                <a:cs typeface="Courier New" pitchFamily="49" charset="0"/>
              </a:rPr>
              <a:t>   Se (x = 0) Então</a:t>
            </a:r>
          </a:p>
          <a:p>
            <a:pPr lvl="3" algn="just">
              <a:lnSpc>
                <a:spcPct val="90000"/>
              </a:lnSpc>
              <a:buFont typeface="Wingdings" pitchFamily="2" charset="2"/>
              <a:buNone/>
            </a:pPr>
            <a:r>
              <a:rPr lang="pt-BR" sz="2200" dirty="0">
                <a:cs typeface="Courier New" pitchFamily="49" charset="0"/>
              </a:rPr>
              <a:t>Escreva (“X = 0”);</a:t>
            </a:r>
          </a:p>
          <a:p>
            <a:pPr algn="just">
              <a:lnSpc>
                <a:spcPct val="80000"/>
              </a:lnSpc>
            </a:pPr>
            <a:endParaRPr lang="pt-BR" sz="2200" b="1" dirty="0">
              <a:cs typeface="Courier New" pitchFamily="49" charset="0"/>
            </a:endParaRP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pt-BR" sz="2000" b="1" dirty="0">
                <a:cs typeface="Courier New" pitchFamily="49" charset="0"/>
              </a:rPr>
              <a:t>	</a:t>
            </a:r>
            <a:endParaRPr lang="pt-BR" sz="3600" dirty="0">
              <a:cs typeface="Times New Roman" pitchFamily="18" charset="0"/>
            </a:endParaRPr>
          </a:p>
        </p:txBody>
      </p:sp>
      <p:sp>
        <p:nvSpPr>
          <p:cNvPr id="295941" name="Text Box 5"/>
          <p:cNvSpPr txBox="1">
            <a:spLocks noChangeArrowheads="1"/>
          </p:cNvSpPr>
          <p:nvPr/>
        </p:nvSpPr>
        <p:spPr bwMode="auto">
          <a:xfrm>
            <a:off x="114300" y="3654425"/>
            <a:ext cx="8915400" cy="28257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lnSpc>
                <a:spcPct val="30000"/>
              </a:lnSpc>
              <a:spcBef>
                <a:spcPct val="50000"/>
              </a:spcBef>
            </a:pPr>
            <a:endParaRPr lang="pt-BR" sz="2800" b="1">
              <a:solidFill>
                <a:schemeClr val="bg1"/>
              </a:solidFill>
              <a:latin typeface="Arial" pitchFamily="34" charset="0"/>
            </a:endParaRPr>
          </a:p>
          <a:p>
            <a:pPr algn="ctr">
              <a:lnSpc>
                <a:spcPct val="130000"/>
              </a:lnSpc>
              <a:spcBef>
                <a:spcPct val="50000"/>
              </a:spcBef>
            </a:pPr>
            <a:r>
              <a:rPr lang="pt-BR" sz="2600" b="1">
                <a:solidFill>
                  <a:schemeClr val="bg1"/>
                </a:solidFill>
                <a:latin typeface="Arial" pitchFamily="34" charset="0"/>
              </a:rPr>
              <a:t>Se um número é &gt;0, então ele não pode ser =0 ou &lt;0. Por isso, o exemplo acima faz testes desnecessários! Note que todas as condições SEMPRE  são testadas! Isso torna a execução do algoritmo mais lenta!</a:t>
            </a:r>
          </a:p>
          <a:p>
            <a:pPr algn="ctr">
              <a:lnSpc>
                <a:spcPct val="30000"/>
              </a:lnSpc>
              <a:spcBef>
                <a:spcPct val="50000"/>
              </a:spcBef>
            </a:pPr>
            <a:endParaRPr lang="pt-BR" sz="2800" b="1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95944" name="Rectangle 8"/>
          <p:cNvSpPr>
            <a:spLocks noChangeArrowheads="1"/>
          </p:cNvSpPr>
          <p:nvPr/>
        </p:nvSpPr>
        <p:spPr bwMode="auto">
          <a:xfrm>
            <a:off x="4267200" y="1981200"/>
            <a:ext cx="42513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pt-BR" sz="2400" b="1">
                <a:solidFill>
                  <a:srgbClr val="FF3300"/>
                </a:solidFill>
                <a:latin typeface="Arial" pitchFamily="34" charset="0"/>
                <a:cs typeface="Courier New" pitchFamily="49" charset="0"/>
              </a:rPr>
              <a:t>Isso vai funcionar,</a:t>
            </a:r>
          </a:p>
          <a:p>
            <a:pPr algn="ctr"/>
            <a:r>
              <a:rPr lang="pt-BR" sz="2400" b="1">
                <a:solidFill>
                  <a:srgbClr val="FF3300"/>
                </a:solidFill>
                <a:latin typeface="Arial" pitchFamily="34" charset="0"/>
                <a:cs typeface="Courier New" pitchFamily="49" charset="0"/>
              </a:rPr>
              <a:t>mas é uma péssima prática!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cs typeface="Times New Roman" pitchFamily="18" charset="0"/>
              </a:rPr>
              <a:t>Estrutura de Decisão Múltipla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24599-E298-4BB8-AA4D-2FE52A281239}" type="slidenum">
              <a:rPr lang="pt-BR"/>
              <a:pPr/>
              <a:t>27</a:t>
            </a:fld>
            <a:endParaRPr lang="pt-BR"/>
          </a:p>
        </p:txBody>
      </p:sp>
      <p:sp>
        <p:nvSpPr>
          <p:cNvPr id="29696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88900" y="1066800"/>
            <a:ext cx="9055100" cy="5410200"/>
          </a:xfrm>
        </p:spPr>
        <p:txBody>
          <a:bodyPr/>
          <a:lstStyle/>
          <a:p>
            <a:pPr algn="just">
              <a:lnSpc>
                <a:spcPct val="10000"/>
              </a:lnSpc>
            </a:pPr>
            <a:endParaRPr lang="pt-BR" dirty="0">
              <a:cs typeface="Times New Roman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pt-BR" sz="2800" dirty="0">
                <a:cs typeface="Times New Roman" pitchFamily="18" charset="0"/>
              </a:rPr>
              <a:t>A </a:t>
            </a:r>
            <a:r>
              <a:rPr lang="pt-BR" sz="2800" dirty="0">
                <a:solidFill>
                  <a:srgbClr val="FF3300"/>
                </a:solidFill>
                <a:cs typeface="Times New Roman" pitchFamily="18" charset="0"/>
              </a:rPr>
              <a:t>decisão múltipla</a:t>
            </a:r>
            <a:r>
              <a:rPr lang="pt-BR" sz="2800" dirty="0">
                <a:cs typeface="Times New Roman" pitchFamily="18" charset="0"/>
              </a:rPr>
              <a:t> é uma especialização da estrutura de decisão composta aninhada, que permite a execução de opções mutuamente exclusivas.</a:t>
            </a:r>
          </a:p>
          <a:p>
            <a:pPr algn="just">
              <a:lnSpc>
                <a:spcPct val="70000"/>
              </a:lnSpc>
            </a:pPr>
            <a:endParaRPr lang="pt-BR" sz="2400" dirty="0"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pt-BR" sz="2400" dirty="0">
                <a:cs typeface="Times New Roman" pitchFamily="18" charset="0"/>
              </a:rPr>
              <a:t>Sintaxe: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None/>
            </a:pPr>
            <a:r>
              <a:rPr lang="pt-BR" sz="2400" dirty="0">
                <a:latin typeface="Arial Narrow" pitchFamily="34" charset="0"/>
                <a:cs typeface="Times New Roman" pitchFamily="18" charset="0"/>
              </a:rPr>
              <a:t>Escolha &lt;Seletor&gt; 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None/>
            </a:pPr>
            <a:r>
              <a:rPr lang="pt-BR" sz="2400" dirty="0">
                <a:latin typeface="Arial Narrow" pitchFamily="34" charset="0"/>
                <a:cs typeface="Times New Roman" pitchFamily="18" charset="0"/>
              </a:rPr>
              <a:t>		&lt;Opção1&gt; :  &lt;instrução(</a:t>
            </a:r>
            <a:r>
              <a:rPr lang="pt-BR" sz="2400" dirty="0" err="1">
                <a:latin typeface="Arial Narrow" pitchFamily="34" charset="0"/>
                <a:cs typeface="Times New Roman" pitchFamily="18" charset="0"/>
              </a:rPr>
              <a:t>ões</a:t>
            </a:r>
            <a:r>
              <a:rPr lang="pt-BR" sz="2400" dirty="0">
                <a:latin typeface="Arial Narrow" pitchFamily="34" charset="0"/>
                <a:cs typeface="Times New Roman" pitchFamily="18" charset="0"/>
              </a:rPr>
              <a:t>)&gt; ;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None/>
            </a:pPr>
            <a:r>
              <a:rPr lang="pt-BR" sz="2400" dirty="0">
                <a:latin typeface="Arial Narrow" pitchFamily="34" charset="0"/>
                <a:cs typeface="Times New Roman" pitchFamily="18" charset="0"/>
              </a:rPr>
              <a:t>			. . .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None/>
            </a:pPr>
            <a:r>
              <a:rPr lang="pt-BR" sz="2400" dirty="0">
                <a:latin typeface="Arial Narrow" pitchFamily="34" charset="0"/>
                <a:cs typeface="Times New Roman" pitchFamily="18" charset="0"/>
              </a:rPr>
              <a:t>		&lt;</a:t>
            </a:r>
            <a:r>
              <a:rPr lang="pt-BR" sz="2400" dirty="0" err="1">
                <a:latin typeface="Arial Narrow" pitchFamily="34" charset="0"/>
                <a:cs typeface="Times New Roman" pitchFamily="18" charset="0"/>
              </a:rPr>
              <a:t>OpçãoN</a:t>
            </a:r>
            <a:r>
              <a:rPr lang="pt-BR" sz="2400" dirty="0">
                <a:latin typeface="Arial Narrow" pitchFamily="34" charset="0"/>
                <a:cs typeface="Times New Roman" pitchFamily="18" charset="0"/>
              </a:rPr>
              <a:t>&gt; :  &lt;instrução(</a:t>
            </a:r>
            <a:r>
              <a:rPr lang="pt-BR" sz="2400" dirty="0" err="1">
                <a:latin typeface="Arial Narrow" pitchFamily="34" charset="0"/>
                <a:cs typeface="Times New Roman" pitchFamily="18" charset="0"/>
              </a:rPr>
              <a:t>ões</a:t>
            </a:r>
            <a:r>
              <a:rPr lang="pt-BR" sz="2400" dirty="0">
                <a:latin typeface="Arial Narrow" pitchFamily="34" charset="0"/>
                <a:cs typeface="Times New Roman" pitchFamily="18" charset="0"/>
              </a:rPr>
              <a:t>)&gt; ;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None/>
            </a:pPr>
            <a:r>
              <a:rPr lang="pt-BR" sz="2400" dirty="0">
                <a:latin typeface="Arial Narrow" pitchFamily="34" charset="0"/>
                <a:cs typeface="Times New Roman" pitchFamily="18" charset="0"/>
              </a:rPr>
              <a:t>	</a:t>
            </a:r>
            <a:r>
              <a:rPr lang="pt-BR" sz="2400" dirty="0">
                <a:solidFill>
                  <a:srgbClr val="FF3300"/>
                </a:solidFill>
                <a:latin typeface="Arial Narrow" pitchFamily="34" charset="0"/>
                <a:cs typeface="Times New Roman" pitchFamily="18" charset="0"/>
              </a:rPr>
              <a:t>[</a:t>
            </a:r>
            <a:r>
              <a:rPr lang="pt-BR" sz="2400" dirty="0">
                <a:latin typeface="Arial Narrow" pitchFamily="34" charset="0"/>
                <a:cs typeface="Times New Roman" pitchFamily="18" charset="0"/>
              </a:rPr>
              <a:t> Senão &lt;comando(s)&gt; ;</a:t>
            </a:r>
            <a:r>
              <a:rPr lang="pt-BR" sz="2400" dirty="0">
                <a:solidFill>
                  <a:srgbClr val="FF3300"/>
                </a:solidFill>
                <a:latin typeface="Arial Narrow" pitchFamily="34" charset="0"/>
                <a:cs typeface="Times New Roman" pitchFamily="18" charset="0"/>
              </a:rPr>
              <a:t>] opcional!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None/>
            </a:pPr>
            <a:r>
              <a:rPr lang="pt-BR" sz="2400" dirty="0">
                <a:latin typeface="Arial Narrow" pitchFamily="34" charset="0"/>
                <a:cs typeface="Times New Roman" pitchFamily="18" charset="0"/>
              </a:rPr>
              <a:t>Fim Escolha.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Estrutura de Decisão Múltipla</a:t>
            </a:r>
            <a:endParaRPr lang="pt-BR" dirty="0"/>
          </a:p>
        </p:txBody>
      </p:sp>
      <p:sp>
        <p:nvSpPr>
          <p:cNvPr id="29901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400" dirty="0" smtClean="0">
                <a:solidFill>
                  <a:srgbClr val="FF0000"/>
                </a:solidFill>
              </a:rPr>
              <a:t>Semântica</a:t>
            </a:r>
            <a:r>
              <a:rPr lang="pt-BR" sz="2400" dirty="0" smtClean="0"/>
              <a:t>: realiza a comparação de igualdade para identificar qual opção tem o mesmo valor do seletor. Caso todas as condições sejam F, executa-se o senão (se este existir) ou sai-se da estrutura sem executar nada.</a:t>
            </a:r>
          </a:p>
          <a:p>
            <a:endParaRPr lang="pt-BR" dirty="0"/>
          </a:p>
        </p:txBody>
      </p:sp>
      <p:sp>
        <p:nvSpPr>
          <p:cNvPr id="30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974C2-4FC3-41FF-96DC-DBD987546205}" type="slidenum">
              <a:rPr lang="pt-BR" smtClean="0"/>
              <a:pPr/>
              <a:t>28</a:t>
            </a:fld>
            <a:endParaRPr lang="pt-BR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895600" y="3159968"/>
            <a:ext cx="3810000" cy="3581400"/>
            <a:chOff x="2581" y="1776"/>
            <a:chExt cx="2315" cy="2252"/>
          </a:xfrm>
        </p:grpSpPr>
        <p:sp>
          <p:nvSpPr>
            <p:cNvPr id="299013" name="Freeform 5"/>
            <p:cNvSpPr>
              <a:spLocks/>
            </p:cNvSpPr>
            <p:nvPr/>
          </p:nvSpPr>
          <p:spPr bwMode="auto">
            <a:xfrm>
              <a:off x="3216" y="2116"/>
              <a:ext cx="1680" cy="1628"/>
            </a:xfrm>
            <a:custGeom>
              <a:avLst/>
              <a:gdLst/>
              <a:ahLst/>
              <a:cxnLst>
                <a:cxn ang="0">
                  <a:pos x="1657" y="7"/>
                </a:cxn>
                <a:cxn ang="0">
                  <a:pos x="1956" y="0"/>
                </a:cxn>
                <a:cxn ang="0">
                  <a:pos x="1963" y="1773"/>
                </a:cxn>
                <a:cxn ang="0">
                  <a:pos x="0" y="1775"/>
                </a:cxn>
              </a:cxnLst>
              <a:rect l="0" t="0" r="r" b="b"/>
              <a:pathLst>
                <a:path w="1963" h="1775">
                  <a:moveTo>
                    <a:pt x="1657" y="7"/>
                  </a:moveTo>
                  <a:lnTo>
                    <a:pt x="1956" y="0"/>
                  </a:lnTo>
                  <a:lnTo>
                    <a:pt x="1963" y="1773"/>
                  </a:lnTo>
                  <a:lnTo>
                    <a:pt x="0" y="1775"/>
                  </a:lnTo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pt-BR" sz="2000"/>
            </a:p>
          </p:txBody>
        </p:sp>
        <p:sp>
          <p:nvSpPr>
            <p:cNvPr id="299014" name="Text Box 6"/>
            <p:cNvSpPr txBox="1">
              <a:spLocks noChangeArrowheads="1"/>
            </p:cNvSpPr>
            <p:nvPr/>
          </p:nvSpPr>
          <p:spPr bwMode="auto">
            <a:xfrm>
              <a:off x="3513" y="1864"/>
              <a:ext cx="20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 sz="2000"/>
                <a:t>V</a:t>
              </a:r>
            </a:p>
          </p:txBody>
        </p:sp>
        <p:sp>
          <p:nvSpPr>
            <p:cNvPr id="299015" name="Line 7"/>
            <p:cNvSpPr>
              <a:spLocks noChangeShapeType="1"/>
            </p:cNvSpPr>
            <p:nvPr/>
          </p:nvSpPr>
          <p:spPr bwMode="auto">
            <a:xfrm>
              <a:off x="3513" y="2142"/>
              <a:ext cx="2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pt-BR" sz="2000"/>
            </a:p>
          </p:txBody>
        </p:sp>
        <p:sp>
          <p:nvSpPr>
            <p:cNvPr id="299016" name="Text Box 8"/>
            <p:cNvSpPr txBox="1">
              <a:spLocks noChangeArrowheads="1"/>
            </p:cNvSpPr>
            <p:nvPr/>
          </p:nvSpPr>
          <p:spPr bwMode="auto">
            <a:xfrm>
              <a:off x="3533" y="2622"/>
              <a:ext cx="20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 sz="2000"/>
                <a:t>V</a:t>
              </a:r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3772" y="2786"/>
              <a:ext cx="1060" cy="384"/>
              <a:chOff x="706" y="2233"/>
              <a:chExt cx="1066" cy="1153"/>
            </a:xfrm>
          </p:grpSpPr>
          <p:sp>
            <p:nvSpPr>
              <p:cNvPr id="299018" name="AutoShape 10"/>
              <p:cNvSpPr>
                <a:spLocks noChangeArrowheads="1"/>
              </p:cNvSpPr>
              <p:nvPr/>
            </p:nvSpPr>
            <p:spPr bwMode="auto">
              <a:xfrm>
                <a:off x="734" y="2233"/>
                <a:ext cx="1002" cy="743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 sz="2000"/>
              </a:p>
            </p:txBody>
          </p:sp>
          <p:sp>
            <p:nvSpPr>
              <p:cNvPr id="299019" name="Text Box 11"/>
              <p:cNvSpPr txBox="1">
                <a:spLocks noChangeArrowheads="1"/>
              </p:cNvSpPr>
              <p:nvPr/>
            </p:nvSpPr>
            <p:spPr bwMode="auto">
              <a:xfrm>
                <a:off x="706" y="2281"/>
                <a:ext cx="1066" cy="110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pt-BR" sz="2000">
                    <a:latin typeface="Arial" pitchFamily="34" charset="0"/>
                  </a:rPr>
                  <a:t>Comando(s) </a:t>
                </a:r>
              </a:p>
              <a:p>
                <a:pPr algn="ctr">
                  <a:lnSpc>
                    <a:spcPct val="80000"/>
                  </a:lnSpc>
                </a:pPr>
                <a:endParaRPr lang="pt-BR" sz="2000">
                  <a:latin typeface="Arial" pitchFamily="34" charset="0"/>
                </a:endParaRPr>
              </a:p>
            </p:txBody>
          </p:sp>
        </p:grpSp>
        <p:sp>
          <p:nvSpPr>
            <p:cNvPr id="299020" name="Line 12"/>
            <p:cNvSpPr>
              <a:spLocks noChangeShapeType="1"/>
            </p:cNvSpPr>
            <p:nvPr/>
          </p:nvSpPr>
          <p:spPr bwMode="auto">
            <a:xfrm>
              <a:off x="3533" y="2900"/>
              <a:ext cx="25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pt-BR" sz="2000"/>
            </a:p>
          </p:txBody>
        </p:sp>
        <p:sp>
          <p:nvSpPr>
            <p:cNvPr id="299021" name="Line 13"/>
            <p:cNvSpPr>
              <a:spLocks noChangeShapeType="1"/>
            </p:cNvSpPr>
            <p:nvPr/>
          </p:nvSpPr>
          <p:spPr bwMode="auto">
            <a:xfrm flipH="1">
              <a:off x="4793" y="2901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pt-BR" sz="2000"/>
            </a:p>
          </p:txBody>
        </p:sp>
        <p:sp>
          <p:nvSpPr>
            <p:cNvPr id="299022" name="AutoShape 14"/>
            <p:cNvSpPr>
              <a:spLocks noChangeArrowheads="1"/>
            </p:cNvSpPr>
            <p:nvPr/>
          </p:nvSpPr>
          <p:spPr bwMode="auto">
            <a:xfrm>
              <a:off x="3779" y="2026"/>
              <a:ext cx="996" cy="247"/>
            </a:xfrm>
            <a:prstGeom prst="flowChartProcess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 sz="2000"/>
            </a:p>
          </p:txBody>
        </p:sp>
        <p:sp>
          <p:nvSpPr>
            <p:cNvPr id="299023" name="Text Box 15"/>
            <p:cNvSpPr txBox="1">
              <a:spLocks noChangeArrowheads="1"/>
            </p:cNvSpPr>
            <p:nvPr/>
          </p:nvSpPr>
          <p:spPr bwMode="auto">
            <a:xfrm>
              <a:off x="3751" y="2044"/>
              <a:ext cx="1060" cy="36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pt-BR" sz="2000" dirty="0">
                  <a:latin typeface="Arial" pitchFamily="34" charset="0"/>
                </a:rPr>
                <a:t>Comando(s) </a:t>
              </a:r>
            </a:p>
            <a:p>
              <a:pPr algn="ctr">
                <a:lnSpc>
                  <a:spcPct val="80000"/>
                </a:lnSpc>
              </a:pPr>
              <a:endParaRPr lang="pt-BR" sz="2000" dirty="0">
                <a:latin typeface="Arial" pitchFamily="34" charset="0"/>
              </a:endParaRPr>
            </a:p>
          </p:txBody>
        </p:sp>
        <p:sp>
          <p:nvSpPr>
            <p:cNvPr id="299024" name="Line 16"/>
            <p:cNvSpPr>
              <a:spLocks noChangeShapeType="1"/>
            </p:cNvSpPr>
            <p:nvPr/>
          </p:nvSpPr>
          <p:spPr bwMode="auto">
            <a:xfrm>
              <a:off x="3065" y="17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pt-BR" sz="2000"/>
            </a:p>
          </p:txBody>
        </p:sp>
        <p:sp>
          <p:nvSpPr>
            <p:cNvPr id="299025" name="AutoShape 17"/>
            <p:cNvSpPr>
              <a:spLocks noChangeArrowheads="1"/>
            </p:cNvSpPr>
            <p:nvPr/>
          </p:nvSpPr>
          <p:spPr bwMode="auto">
            <a:xfrm>
              <a:off x="2581" y="1975"/>
              <a:ext cx="1003" cy="32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pt-BR" sz="2000">
                  <a:latin typeface="Arial" pitchFamily="34" charset="0"/>
                </a:rPr>
                <a:t>S = Op1</a:t>
              </a:r>
            </a:p>
          </p:txBody>
        </p:sp>
        <p:sp>
          <p:nvSpPr>
            <p:cNvPr id="299026" name="AutoShape 18"/>
            <p:cNvSpPr>
              <a:spLocks noChangeArrowheads="1"/>
            </p:cNvSpPr>
            <p:nvPr/>
          </p:nvSpPr>
          <p:spPr bwMode="auto">
            <a:xfrm>
              <a:off x="3051" y="3678"/>
              <a:ext cx="144" cy="144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 sz="2000"/>
            </a:p>
          </p:txBody>
        </p:sp>
        <p:sp>
          <p:nvSpPr>
            <p:cNvPr id="299027" name="Line 19"/>
            <p:cNvSpPr>
              <a:spLocks noChangeShapeType="1"/>
            </p:cNvSpPr>
            <p:nvPr/>
          </p:nvSpPr>
          <p:spPr bwMode="auto">
            <a:xfrm>
              <a:off x="3134" y="383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pt-BR" sz="2000"/>
            </a:p>
          </p:txBody>
        </p:sp>
        <p:sp>
          <p:nvSpPr>
            <p:cNvPr id="299028" name="Line 20"/>
            <p:cNvSpPr>
              <a:spLocks noChangeShapeType="1"/>
            </p:cNvSpPr>
            <p:nvPr/>
          </p:nvSpPr>
          <p:spPr bwMode="auto">
            <a:xfrm>
              <a:off x="3086" y="230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pt-BR" sz="2000"/>
            </a:p>
          </p:txBody>
        </p:sp>
        <p:sp>
          <p:nvSpPr>
            <p:cNvPr id="299029" name="Text Box 21"/>
            <p:cNvSpPr txBox="1">
              <a:spLocks noChangeArrowheads="1"/>
            </p:cNvSpPr>
            <p:nvPr/>
          </p:nvSpPr>
          <p:spPr bwMode="auto">
            <a:xfrm>
              <a:off x="2834" y="2258"/>
              <a:ext cx="19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 sz="2000"/>
                <a:t>F</a:t>
              </a:r>
            </a:p>
          </p:txBody>
        </p:sp>
        <p:sp>
          <p:nvSpPr>
            <p:cNvPr id="299030" name="AutoShape 22"/>
            <p:cNvSpPr>
              <a:spLocks noChangeArrowheads="1"/>
            </p:cNvSpPr>
            <p:nvPr/>
          </p:nvSpPr>
          <p:spPr bwMode="auto">
            <a:xfrm>
              <a:off x="2602" y="2733"/>
              <a:ext cx="1002" cy="32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pt-BR" sz="2000">
                  <a:latin typeface="Arial" pitchFamily="34" charset="0"/>
                </a:rPr>
                <a:t>S = OpN</a:t>
              </a:r>
            </a:p>
          </p:txBody>
        </p:sp>
        <p:sp>
          <p:nvSpPr>
            <p:cNvPr id="299031" name="Line 23"/>
            <p:cNvSpPr>
              <a:spLocks noChangeShapeType="1"/>
            </p:cNvSpPr>
            <p:nvPr/>
          </p:nvSpPr>
          <p:spPr bwMode="auto">
            <a:xfrm>
              <a:off x="3107" y="305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pt-BR" sz="2000"/>
            </a:p>
          </p:txBody>
        </p:sp>
        <p:sp>
          <p:nvSpPr>
            <p:cNvPr id="299032" name="Text Box 24"/>
            <p:cNvSpPr txBox="1">
              <a:spLocks noChangeArrowheads="1"/>
            </p:cNvSpPr>
            <p:nvPr/>
          </p:nvSpPr>
          <p:spPr bwMode="auto">
            <a:xfrm>
              <a:off x="2855" y="2995"/>
              <a:ext cx="19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 sz="2000"/>
                <a:t>F</a:t>
              </a:r>
            </a:p>
          </p:txBody>
        </p:sp>
        <p:sp>
          <p:nvSpPr>
            <p:cNvPr id="299033" name="Text Box 25"/>
            <p:cNvSpPr txBox="1">
              <a:spLocks noChangeArrowheads="1"/>
            </p:cNvSpPr>
            <p:nvPr/>
          </p:nvSpPr>
          <p:spPr bwMode="auto">
            <a:xfrm>
              <a:off x="2912" y="2402"/>
              <a:ext cx="39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 sz="2000"/>
                <a:t>. . . </a:t>
              </a:r>
            </a:p>
          </p:txBody>
        </p:sp>
        <p:grpSp>
          <p:nvGrpSpPr>
            <p:cNvPr id="4" name="Group 26"/>
            <p:cNvGrpSpPr>
              <a:grpSpLocks/>
            </p:cNvGrpSpPr>
            <p:nvPr/>
          </p:nvGrpSpPr>
          <p:grpSpPr bwMode="auto">
            <a:xfrm>
              <a:off x="2588" y="3256"/>
              <a:ext cx="1060" cy="384"/>
              <a:chOff x="706" y="2233"/>
              <a:chExt cx="1066" cy="1153"/>
            </a:xfrm>
          </p:grpSpPr>
          <p:sp>
            <p:nvSpPr>
              <p:cNvPr id="299035" name="AutoShape 27"/>
              <p:cNvSpPr>
                <a:spLocks noChangeArrowheads="1"/>
              </p:cNvSpPr>
              <p:nvPr/>
            </p:nvSpPr>
            <p:spPr bwMode="auto">
              <a:xfrm>
                <a:off x="734" y="2233"/>
                <a:ext cx="1002" cy="743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 sz="2000"/>
              </a:p>
            </p:txBody>
          </p:sp>
          <p:sp>
            <p:nvSpPr>
              <p:cNvPr id="299036" name="Text Box 28"/>
              <p:cNvSpPr txBox="1">
                <a:spLocks noChangeArrowheads="1"/>
              </p:cNvSpPr>
              <p:nvPr/>
            </p:nvSpPr>
            <p:spPr bwMode="auto">
              <a:xfrm>
                <a:off x="706" y="2281"/>
                <a:ext cx="1066" cy="110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pt-BR" sz="2000">
                    <a:latin typeface="Arial" pitchFamily="34" charset="0"/>
                  </a:rPr>
                  <a:t>Comando(s) </a:t>
                </a:r>
              </a:p>
              <a:p>
                <a:pPr algn="ctr">
                  <a:lnSpc>
                    <a:spcPct val="80000"/>
                  </a:lnSpc>
                </a:pPr>
                <a:endParaRPr lang="pt-BR" sz="2000">
                  <a:latin typeface="Arial" pitchFamily="34" charset="0"/>
                </a:endParaRPr>
              </a:p>
            </p:txBody>
          </p:sp>
        </p:grpSp>
        <p:sp>
          <p:nvSpPr>
            <p:cNvPr id="299037" name="Line 29"/>
            <p:cNvSpPr>
              <a:spLocks noChangeShapeType="1"/>
            </p:cNvSpPr>
            <p:nvPr/>
          </p:nvSpPr>
          <p:spPr bwMode="auto">
            <a:xfrm>
              <a:off x="3120" y="348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pt-BR" sz="2000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F6159-FA5C-4059-B57D-8F5D0D81957C}" type="slidenum">
              <a:rPr lang="pt-BR"/>
              <a:pPr/>
              <a:t>29</a:t>
            </a:fld>
            <a:endParaRPr lang="pt-BR"/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11238"/>
            <a:ext cx="8991600" cy="5410200"/>
          </a:xfrm>
          <a:noFill/>
        </p:spPr>
        <p:txBody>
          <a:bodyPr/>
          <a:lstStyle/>
          <a:p>
            <a:pPr algn="just">
              <a:lnSpc>
                <a:spcPct val="50000"/>
              </a:lnSpc>
            </a:pPr>
            <a:endParaRPr lang="pt-BR" sz="1800" b="1" dirty="0">
              <a:latin typeface="Arial Narrow" pitchFamily="34" charset="0"/>
              <a:cs typeface="Courier New" pitchFamily="49" charset="0"/>
            </a:endParaRP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pt-BR" sz="2400" b="1" dirty="0">
                <a:latin typeface="Arial Narrow" pitchFamily="34" charset="0"/>
                <a:cs typeface="Courier New" pitchFamily="49" charset="0"/>
              </a:rPr>
              <a:t>Algoritmo </a:t>
            </a:r>
            <a:r>
              <a:rPr lang="pt-BR" sz="2400" b="1" dirty="0" err="1">
                <a:latin typeface="Arial Narrow" pitchFamily="34" charset="0"/>
                <a:cs typeface="Courier New" pitchFamily="49" charset="0"/>
              </a:rPr>
              <a:t>ExemploDecisãoMúltipla</a:t>
            </a:r>
            <a:endParaRPr lang="pt-BR" sz="2400" b="1" dirty="0">
              <a:latin typeface="Arial Narrow" pitchFamily="34" charset="0"/>
              <a:cs typeface="Courier New" pitchFamily="49" charset="0"/>
            </a:endParaRP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pt-BR" sz="2400" b="1" dirty="0" err="1">
                <a:latin typeface="Arial Narrow" pitchFamily="34" charset="0"/>
                <a:cs typeface="Courier New" pitchFamily="49" charset="0"/>
              </a:rPr>
              <a:t>Caracter</a:t>
            </a:r>
            <a:r>
              <a:rPr lang="pt-BR" sz="2400" b="1" dirty="0">
                <a:latin typeface="Arial Narrow" pitchFamily="34" charset="0"/>
                <a:cs typeface="Courier New" pitchFamily="49" charset="0"/>
              </a:rPr>
              <a:t>:x;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pt-BR" sz="2400" b="1" dirty="0">
                <a:latin typeface="Arial Narrow" pitchFamily="34" charset="0"/>
                <a:cs typeface="Courier New" pitchFamily="49" charset="0"/>
              </a:rPr>
              <a:t>Início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pt-BR" sz="2400" b="1" dirty="0">
                <a:latin typeface="Arial Narrow" pitchFamily="34" charset="0"/>
                <a:cs typeface="Courier New" pitchFamily="49" charset="0"/>
              </a:rPr>
              <a:t>Escreva(“Digite um </a:t>
            </a:r>
            <a:r>
              <a:rPr lang="pt-BR" sz="2400" b="1" dirty="0" err="1">
                <a:latin typeface="Arial Narrow" pitchFamily="34" charset="0"/>
                <a:cs typeface="Courier New" pitchFamily="49" charset="0"/>
              </a:rPr>
              <a:t>caracter</a:t>
            </a:r>
            <a:r>
              <a:rPr lang="pt-BR" sz="2400" b="1" dirty="0">
                <a:latin typeface="Arial Narrow" pitchFamily="34" charset="0"/>
                <a:cs typeface="Courier New" pitchFamily="49" charset="0"/>
              </a:rPr>
              <a:t>”);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pt-BR" sz="2400" b="1" dirty="0">
                <a:latin typeface="Arial Narrow" pitchFamily="34" charset="0"/>
                <a:cs typeface="Courier New" pitchFamily="49" charset="0"/>
              </a:rPr>
              <a:t>Leia (x);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pt-BR" sz="2400" b="1" dirty="0">
                <a:latin typeface="Arial Narrow" pitchFamily="34" charset="0"/>
                <a:cs typeface="Courier New" pitchFamily="49" charset="0"/>
              </a:rPr>
              <a:t>Escolha (x)</a:t>
            </a:r>
          </a:p>
          <a:p>
            <a:pPr lvl="1" algn="just">
              <a:lnSpc>
                <a:spcPct val="80000"/>
              </a:lnSpc>
              <a:buFont typeface="Wingdings" pitchFamily="2" charset="2"/>
              <a:buNone/>
            </a:pPr>
            <a:r>
              <a:rPr lang="pt-BR" b="1" dirty="0">
                <a:latin typeface="Arial Narrow" pitchFamily="34" charset="0"/>
                <a:cs typeface="Courier New" pitchFamily="49" charset="0"/>
              </a:rPr>
              <a:t>“A”,“E”,“I”,“O”,“U” : Escreva (“Vogal”);</a:t>
            </a:r>
          </a:p>
          <a:p>
            <a:pPr lvl="1" algn="just">
              <a:lnSpc>
                <a:spcPct val="80000"/>
              </a:lnSpc>
              <a:buFont typeface="Wingdings" pitchFamily="2" charset="2"/>
              <a:buNone/>
            </a:pPr>
            <a:r>
              <a:rPr lang="pt-BR" b="1" dirty="0">
                <a:latin typeface="Arial Narrow" pitchFamily="34" charset="0"/>
                <a:cs typeface="Courier New" pitchFamily="49" charset="0"/>
              </a:rPr>
              <a:t>“~”,“^”,“v” : Início</a:t>
            </a:r>
          </a:p>
          <a:p>
            <a:pPr lvl="4" algn="just">
              <a:lnSpc>
                <a:spcPct val="80000"/>
              </a:lnSpc>
              <a:buFont typeface="Wingdings" pitchFamily="2" charset="2"/>
              <a:buNone/>
            </a:pPr>
            <a:r>
              <a:rPr lang="pt-BR" sz="2400" i="0" dirty="0">
                <a:latin typeface="Arial Narrow" pitchFamily="34" charset="0"/>
                <a:cs typeface="Courier New" pitchFamily="49" charset="0"/>
              </a:rPr>
              <a:t>       Escreva(“Operador”);</a:t>
            </a:r>
          </a:p>
          <a:p>
            <a:pPr lvl="4" algn="just">
              <a:lnSpc>
                <a:spcPct val="80000"/>
              </a:lnSpc>
              <a:buFont typeface="Wingdings" pitchFamily="2" charset="2"/>
              <a:buNone/>
            </a:pPr>
            <a:r>
              <a:rPr lang="pt-BR" sz="2400" i="0" dirty="0">
                <a:latin typeface="Arial Narrow" pitchFamily="34" charset="0"/>
                <a:cs typeface="Courier New" pitchFamily="49" charset="0"/>
              </a:rPr>
              <a:t>       Escreva(“ Lógico”);</a:t>
            </a:r>
          </a:p>
          <a:p>
            <a:pPr lvl="4" algn="just">
              <a:lnSpc>
                <a:spcPct val="80000"/>
              </a:lnSpc>
              <a:buFont typeface="Wingdings" pitchFamily="2" charset="2"/>
              <a:buNone/>
            </a:pPr>
            <a:r>
              <a:rPr lang="pt-BR" sz="2400" i="0" dirty="0">
                <a:latin typeface="Arial Narrow" pitchFamily="34" charset="0"/>
                <a:cs typeface="Courier New" pitchFamily="49" charset="0"/>
              </a:rPr>
              <a:t>   </a:t>
            </a:r>
            <a:r>
              <a:rPr lang="pt-BR" sz="2400" b="1" i="0" dirty="0">
                <a:latin typeface="Arial Narrow" pitchFamily="34" charset="0"/>
                <a:cs typeface="Courier New" pitchFamily="49" charset="0"/>
              </a:rPr>
              <a:t>Fim;</a:t>
            </a:r>
          </a:p>
          <a:p>
            <a:pPr lvl="1" algn="just">
              <a:lnSpc>
                <a:spcPct val="80000"/>
              </a:lnSpc>
              <a:buFont typeface="Wingdings" pitchFamily="2" charset="2"/>
              <a:buNone/>
            </a:pPr>
            <a:r>
              <a:rPr lang="pt-BR" b="1" dirty="0">
                <a:latin typeface="Arial Narrow" pitchFamily="34" charset="0"/>
                <a:cs typeface="Courier New" pitchFamily="49" charset="0"/>
              </a:rPr>
              <a:t>Senão Escreva (“</a:t>
            </a:r>
            <a:r>
              <a:rPr lang="pt-BR" b="1" dirty="0" err="1">
                <a:latin typeface="Arial Narrow" pitchFamily="34" charset="0"/>
                <a:cs typeface="Courier New" pitchFamily="49" charset="0"/>
              </a:rPr>
              <a:t>Caracter</a:t>
            </a:r>
            <a:r>
              <a:rPr lang="pt-BR" b="1" dirty="0">
                <a:latin typeface="Arial Narrow" pitchFamily="34" charset="0"/>
                <a:cs typeface="Courier New" pitchFamily="49" charset="0"/>
              </a:rPr>
              <a:t> não reconhecido”);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pt-BR" sz="2400" b="1" dirty="0">
                <a:latin typeface="Arial Narrow" pitchFamily="34" charset="0"/>
                <a:cs typeface="Courier New" pitchFamily="49" charset="0"/>
              </a:rPr>
              <a:t>Fim Escolha;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pt-BR" sz="2400" b="1" dirty="0">
                <a:latin typeface="Arial Narrow" pitchFamily="34" charset="0"/>
                <a:cs typeface="Courier New" pitchFamily="49" charset="0"/>
              </a:rPr>
              <a:t>Fim.</a:t>
            </a:r>
            <a:endParaRPr lang="pt-BR" sz="2400" b="1" dirty="0"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6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cs typeface="Times New Roman" pitchFamily="18" charset="0"/>
              </a:rPr>
              <a:t>Estrutura de Decisão Múltipla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cs typeface="Times New Roman" pitchFamily="18" charset="0"/>
              </a:rPr>
              <a:t>Dicas para escrever bons algoritmos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50AD14-B37F-4586-BC8F-98E0F78FFB86}" type="slidenum">
              <a:rPr lang="pt-BR" smtClean="0"/>
              <a:pPr/>
              <a:t>3</a:t>
            </a:fld>
            <a:endParaRPr lang="pt-BR"/>
          </a:p>
        </p:txBody>
      </p:sp>
      <p:pic>
        <p:nvPicPr>
          <p:cNvPr id="389122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55576" y="2492896"/>
            <a:ext cx="2647950" cy="2943225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  <p:sp>
        <p:nvSpPr>
          <p:cNvPr id="6" name="Texto explicativo retangular com cantos arredondados 5"/>
          <p:cNvSpPr/>
          <p:nvPr/>
        </p:nvSpPr>
        <p:spPr bwMode="auto">
          <a:xfrm>
            <a:off x="4499992" y="2204864"/>
            <a:ext cx="4104456" cy="2592288"/>
          </a:xfrm>
          <a:prstGeom prst="wedgeRoundRectCallout">
            <a:avLst>
              <a:gd name="adj1" fmla="val -78459"/>
              <a:gd name="adj2" fmla="val -6166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b="1" dirty="0" smtClean="0">
                <a:latin typeface="Arial" charset="0"/>
              </a:rPr>
              <a:t>Para nivelar a turma,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b="1" dirty="0" smtClean="0">
                <a:latin typeface="Arial" charset="0"/>
              </a:rPr>
              <a:t>vamos rever algumas </a:t>
            </a:r>
            <a:r>
              <a:rPr lang="pt-BR" b="1" dirty="0" err="1" smtClean="0">
                <a:latin typeface="Arial" charset="0"/>
              </a:rPr>
              <a:t>di</a:t>
            </a:r>
            <a:r>
              <a:rPr lang="pt-BR" b="1" dirty="0" smtClean="0">
                <a:latin typeface="Arial" charset="0"/>
              </a:rPr>
              <a:t>-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cas</a:t>
            </a:r>
            <a:r>
              <a:rPr kumimoji="0" lang="pt-BR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de como escrever </a:t>
            </a:r>
            <a:r>
              <a:rPr kumimoji="0" lang="pt-BR" sz="24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al</a:t>
            </a:r>
            <a:r>
              <a:rPr kumimoji="0" lang="pt-BR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b="1" baseline="0" dirty="0" err="1" smtClean="0">
                <a:latin typeface="Arial" charset="0"/>
              </a:rPr>
              <a:t>goritmos</a:t>
            </a:r>
            <a:r>
              <a:rPr lang="pt-BR" b="1" dirty="0" smtClean="0">
                <a:latin typeface="Arial" charset="0"/>
              </a:rPr>
              <a:t>  lindos, belos,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supremos, corretos e</a:t>
            </a:r>
            <a:r>
              <a:rPr kumimoji="0" lang="pt-BR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tudo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b="1" baseline="0" dirty="0" smtClean="0">
                <a:latin typeface="Arial" charset="0"/>
              </a:rPr>
              <a:t>de</a:t>
            </a:r>
            <a:r>
              <a:rPr lang="pt-BR" b="1" dirty="0" smtClean="0">
                <a:latin typeface="Arial" charset="0"/>
              </a:rPr>
              <a:t> bom....</a:t>
            </a:r>
            <a:endParaRPr kumimoji="0" lang="pt-B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 1 - Faça um algoritmo que:</a:t>
            </a:r>
            <a:endParaRPr lang="pt-BR" dirty="0"/>
          </a:p>
        </p:txBody>
      </p:sp>
      <p:sp>
        <p:nvSpPr>
          <p:cNvPr id="30208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400" dirty="0" smtClean="0"/>
              <a:t>1) leia um número inteiro e mostre uma mensagem indicando se esse número é par ou ímpar, e se é positivo ou negativo.</a:t>
            </a:r>
          </a:p>
          <a:p>
            <a:r>
              <a:rPr lang="pt-BR" sz="2400" dirty="0" smtClean="0"/>
              <a:t>2) leia quatro números inteiros e encontre a média aritmética simples entre as que correspondem a números pares. Lembre-se de que não pode haver divisão por zero.</a:t>
            </a:r>
          </a:p>
          <a:p>
            <a:r>
              <a:rPr lang="pt-BR" sz="2400" dirty="0" smtClean="0"/>
              <a:t>3) leia 4 notas, calcule a média dessas e escreva: Reprovado (média &lt; 5), Recuperação (média &gt;= 5 e &lt; 7) e Aprovado (média &gt;= 7).</a:t>
            </a:r>
          </a:p>
          <a:p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70090F-12C2-49AC-8985-0E4936BA7034}" type="slidenum">
              <a:rPr lang="pt-BR" smtClean="0"/>
              <a:pPr/>
              <a:t>30</a:t>
            </a:fld>
            <a:endParaRPr lang="pt-BR"/>
          </a:p>
        </p:txBody>
      </p:sp>
      <p:pic>
        <p:nvPicPr>
          <p:cNvPr id="393218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6444208" y="4653136"/>
            <a:ext cx="2045593" cy="1882781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 1 - Faça um algoritmo que</a:t>
            </a:r>
            <a:endParaRPr lang="pt-BR" dirty="0"/>
          </a:p>
        </p:txBody>
      </p:sp>
      <p:sp>
        <p:nvSpPr>
          <p:cNvPr id="30310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800" dirty="0" smtClean="0"/>
              <a:t>4) leia a idade de um nadador e exiba sua categoria segundo as regras: A(5 até 7); B(8  até 10); C(11 até 13); D(14  até 18) e </a:t>
            </a:r>
            <a:r>
              <a:rPr lang="pt-BR" sz="2800" dirty="0" err="1" smtClean="0"/>
              <a:t>E</a:t>
            </a:r>
            <a:r>
              <a:rPr lang="pt-BR" sz="2800" dirty="0" smtClean="0"/>
              <a:t>( Idade &gt; 18)</a:t>
            </a:r>
          </a:p>
          <a:p>
            <a:r>
              <a:rPr lang="pt-BR" sz="2800" dirty="0" smtClean="0"/>
              <a:t>5) leia dois números inteiros, uma operação matemática (+,-,*,/) e faça o cálculo destes números segundo a operação lida</a:t>
            </a:r>
          </a:p>
          <a:p>
            <a:r>
              <a:rPr lang="pt-BR" sz="2800" dirty="0" smtClean="0"/>
              <a:t>6) leia o nome e a idade de três pessoas e informe o nome  da pessoa mais velha e o nome da pessoa mais nova. Considere que não existem idades iguais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CC133-95A3-477E-AB56-C471B21C5F6A}" type="slidenum">
              <a:rPr lang="pt-BR" smtClean="0"/>
              <a:pPr/>
              <a:t>31</a:t>
            </a:fld>
            <a:endParaRPr lang="pt-BR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de Repetição</a:t>
            </a:r>
            <a:endParaRPr lang="pt-BR" dirty="0"/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4CB6C-2B28-4EBC-87C4-16C66EAF1006}" type="slidenum">
              <a:rPr lang="pt-BR" smtClean="0"/>
              <a:pPr/>
              <a:t>32</a:t>
            </a:fld>
            <a:endParaRPr lang="pt-BR"/>
          </a:p>
        </p:txBody>
      </p:sp>
      <p:sp>
        <p:nvSpPr>
          <p:cNvPr id="443395" name="Freeform 3"/>
          <p:cNvSpPr>
            <a:spLocks/>
          </p:cNvSpPr>
          <p:nvPr/>
        </p:nvSpPr>
        <p:spPr bwMode="auto">
          <a:xfrm>
            <a:off x="1411288" y="5222875"/>
            <a:ext cx="3175" cy="1588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12" y="0"/>
              </a:cxn>
              <a:cxn ang="0">
                <a:pos x="3" y="6"/>
              </a:cxn>
              <a:cxn ang="0">
                <a:pos x="0" y="6"/>
              </a:cxn>
            </a:cxnLst>
            <a:rect l="0" t="0" r="r" b="b"/>
            <a:pathLst>
              <a:path w="12" h="6">
                <a:moveTo>
                  <a:pt x="0" y="6"/>
                </a:moveTo>
                <a:lnTo>
                  <a:pt x="12" y="0"/>
                </a:lnTo>
                <a:lnTo>
                  <a:pt x="3" y="6"/>
                </a:lnTo>
                <a:lnTo>
                  <a:pt x="0" y="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43396" name="Freeform 4"/>
          <p:cNvSpPr>
            <a:spLocks/>
          </p:cNvSpPr>
          <p:nvPr/>
        </p:nvSpPr>
        <p:spPr bwMode="auto">
          <a:xfrm>
            <a:off x="1584325" y="5246688"/>
            <a:ext cx="1588" cy="4762"/>
          </a:xfrm>
          <a:custGeom>
            <a:avLst/>
            <a:gdLst/>
            <a:ahLst/>
            <a:cxnLst>
              <a:cxn ang="0">
                <a:pos x="0" y="17"/>
              </a:cxn>
              <a:cxn ang="0">
                <a:pos x="0" y="0"/>
              </a:cxn>
              <a:cxn ang="0">
                <a:pos x="3" y="3"/>
              </a:cxn>
              <a:cxn ang="0">
                <a:pos x="0" y="17"/>
              </a:cxn>
            </a:cxnLst>
            <a:rect l="0" t="0" r="r" b="b"/>
            <a:pathLst>
              <a:path w="3" h="17">
                <a:moveTo>
                  <a:pt x="0" y="17"/>
                </a:moveTo>
                <a:lnTo>
                  <a:pt x="0" y="0"/>
                </a:lnTo>
                <a:lnTo>
                  <a:pt x="3" y="3"/>
                </a:lnTo>
                <a:lnTo>
                  <a:pt x="0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43397" name="Freeform 5"/>
          <p:cNvSpPr>
            <a:spLocks/>
          </p:cNvSpPr>
          <p:nvPr/>
        </p:nvSpPr>
        <p:spPr bwMode="auto">
          <a:xfrm>
            <a:off x="1479550" y="5372100"/>
            <a:ext cx="1588" cy="4763"/>
          </a:xfrm>
          <a:custGeom>
            <a:avLst/>
            <a:gdLst/>
            <a:ahLst/>
            <a:cxnLst>
              <a:cxn ang="0">
                <a:pos x="3" y="18"/>
              </a:cxn>
              <a:cxn ang="0">
                <a:pos x="0" y="10"/>
              </a:cxn>
              <a:cxn ang="0">
                <a:pos x="3" y="0"/>
              </a:cxn>
              <a:cxn ang="0">
                <a:pos x="3" y="18"/>
              </a:cxn>
            </a:cxnLst>
            <a:rect l="0" t="0" r="r" b="b"/>
            <a:pathLst>
              <a:path w="3" h="18">
                <a:moveTo>
                  <a:pt x="3" y="18"/>
                </a:moveTo>
                <a:lnTo>
                  <a:pt x="0" y="10"/>
                </a:lnTo>
                <a:lnTo>
                  <a:pt x="3" y="0"/>
                </a:lnTo>
                <a:lnTo>
                  <a:pt x="3" y="1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43398" name="Oval 6"/>
          <p:cNvSpPr>
            <a:spLocks noChangeArrowheads="1"/>
          </p:cNvSpPr>
          <p:nvPr/>
        </p:nvSpPr>
        <p:spPr bwMode="auto">
          <a:xfrm>
            <a:off x="304800" y="1676400"/>
            <a:ext cx="8610600" cy="426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40000"/>
              </a:lnSpc>
            </a:pPr>
            <a:endParaRPr lang="pt-BR" sz="4800">
              <a:solidFill>
                <a:schemeClr val="bg1"/>
              </a:solidFill>
            </a:endParaRPr>
          </a:p>
          <a:p>
            <a:pPr algn="ctr">
              <a:lnSpc>
                <a:spcPct val="110000"/>
              </a:lnSpc>
            </a:pPr>
            <a:r>
              <a:rPr lang="pt-BR" sz="4800">
                <a:solidFill>
                  <a:schemeClr val="bg1"/>
                </a:solidFill>
              </a:rPr>
              <a:t>Como escrever algoritmos</a:t>
            </a:r>
            <a:br>
              <a:rPr lang="pt-BR" sz="4800">
                <a:solidFill>
                  <a:schemeClr val="bg1"/>
                </a:solidFill>
              </a:rPr>
            </a:br>
            <a:r>
              <a:rPr lang="pt-BR" sz="4800">
                <a:solidFill>
                  <a:schemeClr val="bg1"/>
                </a:solidFill>
              </a:rPr>
              <a:t>que façam iteração </a:t>
            </a:r>
            <a:br>
              <a:rPr lang="pt-BR" sz="4800">
                <a:solidFill>
                  <a:schemeClr val="bg1"/>
                </a:solidFill>
              </a:rPr>
            </a:br>
            <a:r>
              <a:rPr lang="pt-BR" sz="4800">
                <a:solidFill>
                  <a:schemeClr val="bg1"/>
                </a:solidFill>
              </a:rPr>
              <a:t>de instruções?</a:t>
            </a:r>
          </a:p>
          <a:p>
            <a:pPr algn="ctr">
              <a:lnSpc>
                <a:spcPct val="40000"/>
              </a:lnSpc>
            </a:pPr>
            <a:endParaRPr lang="pt-BR" sz="44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Estruturas de Repetição</a:t>
            </a:r>
            <a:endParaRPr lang="pt-BR"/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1ABB8-EAEF-4F52-BCEB-4ADF4BD2D7B6}" type="slidenum">
              <a:rPr lang="pt-BR" smtClean="0"/>
              <a:pPr/>
              <a:t>33</a:t>
            </a:fld>
            <a:endParaRPr lang="pt-BR"/>
          </a:p>
        </p:txBody>
      </p:sp>
      <p:sp>
        <p:nvSpPr>
          <p:cNvPr id="445443" name="Freeform 3"/>
          <p:cNvSpPr>
            <a:spLocks/>
          </p:cNvSpPr>
          <p:nvPr/>
        </p:nvSpPr>
        <p:spPr bwMode="auto">
          <a:xfrm>
            <a:off x="1411288" y="5222875"/>
            <a:ext cx="3175" cy="1588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12" y="0"/>
              </a:cxn>
              <a:cxn ang="0">
                <a:pos x="3" y="6"/>
              </a:cxn>
              <a:cxn ang="0">
                <a:pos x="0" y="6"/>
              </a:cxn>
            </a:cxnLst>
            <a:rect l="0" t="0" r="r" b="b"/>
            <a:pathLst>
              <a:path w="12" h="6">
                <a:moveTo>
                  <a:pt x="0" y="6"/>
                </a:moveTo>
                <a:lnTo>
                  <a:pt x="12" y="0"/>
                </a:lnTo>
                <a:lnTo>
                  <a:pt x="3" y="6"/>
                </a:lnTo>
                <a:lnTo>
                  <a:pt x="0" y="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45444" name="Freeform 4"/>
          <p:cNvSpPr>
            <a:spLocks/>
          </p:cNvSpPr>
          <p:nvPr/>
        </p:nvSpPr>
        <p:spPr bwMode="auto">
          <a:xfrm>
            <a:off x="1584325" y="5246688"/>
            <a:ext cx="1588" cy="4762"/>
          </a:xfrm>
          <a:custGeom>
            <a:avLst/>
            <a:gdLst/>
            <a:ahLst/>
            <a:cxnLst>
              <a:cxn ang="0">
                <a:pos x="0" y="17"/>
              </a:cxn>
              <a:cxn ang="0">
                <a:pos x="0" y="0"/>
              </a:cxn>
              <a:cxn ang="0">
                <a:pos x="3" y="3"/>
              </a:cxn>
              <a:cxn ang="0">
                <a:pos x="0" y="17"/>
              </a:cxn>
            </a:cxnLst>
            <a:rect l="0" t="0" r="r" b="b"/>
            <a:pathLst>
              <a:path w="3" h="17">
                <a:moveTo>
                  <a:pt x="0" y="17"/>
                </a:moveTo>
                <a:lnTo>
                  <a:pt x="0" y="0"/>
                </a:lnTo>
                <a:lnTo>
                  <a:pt x="3" y="3"/>
                </a:lnTo>
                <a:lnTo>
                  <a:pt x="0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45445" name="Freeform 5"/>
          <p:cNvSpPr>
            <a:spLocks/>
          </p:cNvSpPr>
          <p:nvPr/>
        </p:nvSpPr>
        <p:spPr bwMode="auto">
          <a:xfrm>
            <a:off x="1479550" y="5372100"/>
            <a:ext cx="1588" cy="4763"/>
          </a:xfrm>
          <a:custGeom>
            <a:avLst/>
            <a:gdLst/>
            <a:ahLst/>
            <a:cxnLst>
              <a:cxn ang="0">
                <a:pos x="3" y="18"/>
              </a:cxn>
              <a:cxn ang="0">
                <a:pos x="0" y="10"/>
              </a:cxn>
              <a:cxn ang="0">
                <a:pos x="3" y="0"/>
              </a:cxn>
              <a:cxn ang="0">
                <a:pos x="3" y="18"/>
              </a:cxn>
            </a:cxnLst>
            <a:rect l="0" t="0" r="r" b="b"/>
            <a:pathLst>
              <a:path w="3" h="18">
                <a:moveTo>
                  <a:pt x="3" y="18"/>
                </a:moveTo>
                <a:lnTo>
                  <a:pt x="0" y="10"/>
                </a:lnTo>
                <a:lnTo>
                  <a:pt x="3" y="0"/>
                </a:lnTo>
                <a:lnTo>
                  <a:pt x="3" y="1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45446" name="Oval 6"/>
          <p:cNvSpPr>
            <a:spLocks noChangeArrowheads="1"/>
          </p:cNvSpPr>
          <p:nvPr/>
        </p:nvSpPr>
        <p:spPr bwMode="auto">
          <a:xfrm>
            <a:off x="304800" y="1676400"/>
            <a:ext cx="8610600" cy="426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vl="1" algn="ctr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pt-BR" sz="7200">
                <a:solidFill>
                  <a:schemeClr val="bg1"/>
                </a:solidFill>
              </a:rPr>
              <a:t>Usar Estruturas</a:t>
            </a:r>
            <a:br>
              <a:rPr lang="pt-BR" sz="7200">
                <a:solidFill>
                  <a:schemeClr val="bg1"/>
                </a:solidFill>
              </a:rPr>
            </a:br>
            <a:r>
              <a:rPr lang="pt-BR" sz="7200">
                <a:solidFill>
                  <a:schemeClr val="bg1"/>
                </a:solidFill>
              </a:rPr>
              <a:t>de Repetição!</a:t>
            </a:r>
          </a:p>
          <a:p>
            <a:pPr algn="ctr">
              <a:lnSpc>
                <a:spcPct val="40000"/>
              </a:lnSpc>
            </a:pPr>
            <a:endParaRPr lang="pt-BR" sz="44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Estruturas de Repetição</a:t>
            </a:r>
            <a:endParaRPr lang="pt-BR"/>
          </a:p>
        </p:txBody>
      </p:sp>
      <p:sp>
        <p:nvSpPr>
          <p:cNvPr id="44749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800" dirty="0" smtClean="0"/>
              <a:t>As estruturas de repetição também são conhecidas como Laços ou Loops.</a:t>
            </a:r>
          </a:p>
          <a:p>
            <a:r>
              <a:rPr lang="pt-BR" sz="2800" dirty="0" smtClean="0"/>
              <a:t>As estruturas de repetição das linguagens de programação são de dois tipos:</a:t>
            </a:r>
          </a:p>
          <a:p>
            <a:pPr lvl="1"/>
            <a:r>
              <a:rPr lang="pt-BR" sz="2400" dirty="0" smtClean="0"/>
              <a:t>Condicional </a:t>
            </a:r>
          </a:p>
          <a:p>
            <a:pPr lvl="2"/>
            <a:r>
              <a:rPr lang="pt-BR" sz="2000" dirty="0" smtClean="0"/>
              <a:t>Repetem até satisfazer a condição de repetição.</a:t>
            </a:r>
          </a:p>
          <a:p>
            <a:pPr lvl="2"/>
            <a:r>
              <a:rPr lang="pt-BR" sz="2000" dirty="0" smtClean="0"/>
              <a:t>São usadas quando não se sabe previamente quantas vezes </a:t>
            </a:r>
            <a:br>
              <a:rPr lang="pt-BR" sz="2000" dirty="0" smtClean="0"/>
            </a:br>
            <a:r>
              <a:rPr lang="pt-BR" sz="2000" dirty="0" smtClean="0"/>
              <a:t>deve-se executar as instruções do bloco de repetição.</a:t>
            </a:r>
          </a:p>
          <a:p>
            <a:pPr lvl="1"/>
            <a:r>
              <a:rPr lang="pt-BR" sz="2400" dirty="0" smtClean="0"/>
              <a:t>Contada</a:t>
            </a:r>
          </a:p>
          <a:p>
            <a:pPr lvl="2"/>
            <a:r>
              <a:rPr lang="pt-BR" sz="2000" dirty="0" smtClean="0"/>
              <a:t>Repetem um número contado (pré-definido) de vezes.</a:t>
            </a:r>
          </a:p>
          <a:p>
            <a:pPr lvl="2"/>
            <a:r>
              <a:rPr lang="pt-BR" sz="2000" dirty="0" smtClean="0"/>
              <a:t>São usadas quando se sabe previamente quantas vezes deve-se executar as instruções do bloco de repetição.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6F2C8-B8F4-4788-9750-0F9CC3FA5A28}" type="slidenum">
              <a:rPr lang="pt-BR" smtClean="0"/>
              <a:pPr/>
              <a:t>34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5" name="Rectangle 10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Estruturas de Repetição</a:t>
            </a:r>
            <a:endParaRPr lang="pt-BR"/>
          </a:p>
        </p:txBody>
      </p:sp>
      <p:sp>
        <p:nvSpPr>
          <p:cNvPr id="448514" name="Rectangle 102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As estruturas de repetição condicional podem executar seus testes:</a:t>
            </a:r>
          </a:p>
          <a:p>
            <a:pPr lvl="1"/>
            <a:r>
              <a:rPr lang="pt-BR" dirty="0" smtClean="0"/>
              <a:t>No Início</a:t>
            </a:r>
          </a:p>
          <a:p>
            <a:pPr lvl="2"/>
            <a:r>
              <a:rPr lang="pt-BR" dirty="0" smtClean="0"/>
              <a:t>Enquanto/Faça </a:t>
            </a:r>
          </a:p>
          <a:p>
            <a:pPr lvl="1"/>
            <a:r>
              <a:rPr lang="pt-BR" dirty="0" smtClean="0"/>
              <a:t>No Fim</a:t>
            </a:r>
          </a:p>
          <a:p>
            <a:pPr lvl="2"/>
            <a:r>
              <a:rPr lang="pt-BR" dirty="0" smtClean="0"/>
              <a:t>Repita/Até</a:t>
            </a:r>
          </a:p>
          <a:p>
            <a:r>
              <a:rPr lang="pt-BR" dirty="0" smtClean="0"/>
              <a:t>As estruturas de repetição contada utilizam uma variável para controlar a quantidade de repetições.</a:t>
            </a:r>
          </a:p>
          <a:p>
            <a:pPr lvl="2"/>
            <a:r>
              <a:rPr lang="pt-BR" dirty="0" smtClean="0"/>
              <a:t>Para/Faça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29859-774E-4549-807D-DB66EEF0765E}" type="slidenum">
              <a:rPr lang="pt-BR" smtClean="0"/>
              <a:pPr/>
              <a:t>35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3" name="Rectangle 10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Estruturas de Repetição Condicional</a:t>
            </a:r>
            <a:endParaRPr lang="pt-BR"/>
          </a:p>
        </p:txBody>
      </p:sp>
      <p:sp>
        <p:nvSpPr>
          <p:cNvPr id="450562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179389" y="1484313"/>
            <a:ext cx="5616748" cy="4992687"/>
          </a:xfrm>
        </p:spPr>
        <p:txBody>
          <a:bodyPr/>
          <a:lstStyle/>
          <a:p>
            <a:r>
              <a:rPr lang="pt-BR" dirty="0" smtClean="0">
                <a:latin typeface="Arial" pitchFamily="34" charset="0"/>
                <a:cs typeface="Times New Roman" pitchFamily="18" charset="0"/>
              </a:rPr>
              <a:t>Estrutura de repetição </a:t>
            </a:r>
            <a:r>
              <a:rPr lang="pt-BR" dirty="0" smtClean="0">
                <a:solidFill>
                  <a:srgbClr val="FF3300"/>
                </a:solidFill>
                <a:latin typeface="Arial" pitchFamily="34" charset="0"/>
                <a:cs typeface="Times New Roman" pitchFamily="18" charset="0"/>
              </a:rPr>
              <a:t>Enquanto/Faça</a:t>
            </a:r>
            <a:endParaRPr lang="pt-BR" dirty="0" smtClean="0"/>
          </a:p>
          <a:p>
            <a:r>
              <a:rPr lang="pt-BR" dirty="0" smtClean="0"/>
              <a:t>Semântica: </a:t>
            </a:r>
          </a:p>
          <a:p>
            <a:pPr lvl="1"/>
            <a:r>
              <a:rPr lang="pt-BR" dirty="0" smtClean="0"/>
              <a:t>Faz o teste no início do laço. Se o resultado for V as instruções do laço são executadas. Volta-se para o início do laço e testa-se novamente a sua condição. Isto é repetido enquanto a condição testada for V.</a:t>
            </a:r>
            <a:endParaRPr lang="pt-BR" dirty="0"/>
          </a:p>
        </p:txBody>
      </p:sp>
      <p:sp>
        <p:nvSpPr>
          <p:cNvPr id="18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D59DC-7B26-42D7-9DAF-E0BDFDA040C3}" type="slidenum">
              <a:rPr lang="pt-BR" smtClean="0"/>
              <a:pPr/>
              <a:t>36</a:t>
            </a:fld>
            <a:endParaRPr lang="pt-BR"/>
          </a:p>
        </p:txBody>
      </p:sp>
      <p:sp>
        <p:nvSpPr>
          <p:cNvPr id="450567" name="Text Box 1031"/>
          <p:cNvSpPr txBox="1">
            <a:spLocks noChangeArrowheads="1"/>
          </p:cNvSpPr>
          <p:nvPr/>
        </p:nvSpPr>
        <p:spPr bwMode="auto">
          <a:xfrm>
            <a:off x="6462546" y="4930775"/>
            <a:ext cx="2135521" cy="5847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pt-BR" sz="2000">
                <a:latin typeface="Arial" pitchFamily="34" charset="0"/>
              </a:rPr>
              <a:t>Executar </a:t>
            </a:r>
          </a:p>
          <a:p>
            <a:pPr algn="ctr">
              <a:lnSpc>
                <a:spcPct val="80000"/>
              </a:lnSpc>
            </a:pPr>
            <a:r>
              <a:rPr lang="pt-BR" sz="2000">
                <a:latin typeface="Arial" pitchFamily="34" charset="0"/>
              </a:rPr>
              <a:t>outras instruções</a:t>
            </a:r>
          </a:p>
        </p:txBody>
      </p:sp>
      <p:sp>
        <p:nvSpPr>
          <p:cNvPr id="450565" name="Line 1029"/>
          <p:cNvSpPr>
            <a:spLocks noChangeShapeType="1"/>
          </p:cNvSpPr>
          <p:nvPr/>
        </p:nvSpPr>
        <p:spPr bwMode="auto">
          <a:xfrm>
            <a:off x="7516813" y="5511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 sz="2000"/>
          </a:p>
        </p:txBody>
      </p:sp>
      <p:sp>
        <p:nvSpPr>
          <p:cNvPr id="450566" name="AutoShape 1030"/>
          <p:cNvSpPr>
            <a:spLocks noChangeArrowheads="1"/>
          </p:cNvSpPr>
          <p:nvPr/>
        </p:nvSpPr>
        <p:spPr bwMode="auto">
          <a:xfrm>
            <a:off x="6096000" y="4953000"/>
            <a:ext cx="2819400" cy="550863"/>
          </a:xfrm>
          <a:prstGeom prst="flowChartProcess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sz="2000"/>
          </a:p>
        </p:txBody>
      </p:sp>
      <p:sp>
        <p:nvSpPr>
          <p:cNvPr id="450568" name="Freeform 1032"/>
          <p:cNvSpPr>
            <a:spLocks/>
          </p:cNvSpPr>
          <p:nvPr/>
        </p:nvSpPr>
        <p:spPr bwMode="auto">
          <a:xfrm>
            <a:off x="8288338" y="2601913"/>
            <a:ext cx="461962" cy="1263650"/>
          </a:xfrm>
          <a:custGeom>
            <a:avLst/>
            <a:gdLst/>
            <a:ahLst/>
            <a:cxnLst>
              <a:cxn ang="0">
                <a:pos x="0" y="796"/>
              </a:cxn>
              <a:cxn ang="0">
                <a:pos x="291" y="796"/>
              </a:cxn>
              <a:cxn ang="0">
                <a:pos x="281" y="0"/>
              </a:cxn>
              <a:cxn ang="0">
                <a:pos x="87" y="0"/>
              </a:cxn>
            </a:cxnLst>
            <a:rect l="0" t="0" r="r" b="b"/>
            <a:pathLst>
              <a:path w="291" h="796">
                <a:moveTo>
                  <a:pt x="0" y="796"/>
                </a:moveTo>
                <a:lnTo>
                  <a:pt x="291" y="796"/>
                </a:lnTo>
                <a:lnTo>
                  <a:pt x="281" y="0"/>
                </a:lnTo>
                <a:lnTo>
                  <a:pt x="87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pt-BR" sz="2000"/>
          </a:p>
        </p:txBody>
      </p:sp>
      <p:sp>
        <p:nvSpPr>
          <p:cNvPr id="450569" name="Text Box 1033"/>
          <p:cNvSpPr txBox="1">
            <a:spLocks noChangeArrowheads="1"/>
          </p:cNvSpPr>
          <p:nvPr/>
        </p:nvSpPr>
        <p:spPr bwMode="auto">
          <a:xfrm>
            <a:off x="7591425" y="2851150"/>
            <a:ext cx="3369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2000"/>
              <a:t>V</a:t>
            </a:r>
          </a:p>
        </p:txBody>
      </p:sp>
      <p:sp>
        <p:nvSpPr>
          <p:cNvPr id="450570" name="Freeform 1034"/>
          <p:cNvSpPr>
            <a:spLocks/>
          </p:cNvSpPr>
          <p:nvPr/>
        </p:nvSpPr>
        <p:spPr bwMode="auto">
          <a:xfrm>
            <a:off x="6380163" y="2613025"/>
            <a:ext cx="1111250" cy="2344738"/>
          </a:xfrm>
          <a:custGeom>
            <a:avLst/>
            <a:gdLst/>
            <a:ahLst/>
            <a:cxnLst>
              <a:cxn ang="0">
                <a:pos x="209" y="1"/>
              </a:cxn>
              <a:cxn ang="0">
                <a:pos x="0" y="0"/>
              </a:cxn>
              <a:cxn ang="0">
                <a:pos x="5" y="1275"/>
              </a:cxn>
              <a:cxn ang="0">
                <a:pos x="700" y="1275"/>
              </a:cxn>
              <a:cxn ang="0">
                <a:pos x="700" y="1477"/>
              </a:cxn>
            </a:cxnLst>
            <a:rect l="0" t="0" r="r" b="b"/>
            <a:pathLst>
              <a:path w="700" h="1477">
                <a:moveTo>
                  <a:pt x="209" y="1"/>
                </a:moveTo>
                <a:lnTo>
                  <a:pt x="0" y="0"/>
                </a:lnTo>
                <a:lnTo>
                  <a:pt x="5" y="1275"/>
                </a:lnTo>
                <a:lnTo>
                  <a:pt x="700" y="1275"/>
                </a:lnTo>
                <a:lnTo>
                  <a:pt x="700" y="1477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pt-BR" sz="2000"/>
          </a:p>
        </p:txBody>
      </p:sp>
      <p:sp>
        <p:nvSpPr>
          <p:cNvPr id="450571" name="Text Box 1035"/>
          <p:cNvSpPr txBox="1">
            <a:spLocks noChangeArrowheads="1"/>
          </p:cNvSpPr>
          <p:nvPr/>
        </p:nvSpPr>
        <p:spPr bwMode="auto">
          <a:xfrm>
            <a:off x="6408738" y="2166938"/>
            <a:ext cx="3177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2000"/>
              <a:t>F</a:t>
            </a:r>
          </a:p>
        </p:txBody>
      </p:sp>
      <p:grpSp>
        <p:nvGrpSpPr>
          <p:cNvPr id="2" name="Group 1036"/>
          <p:cNvGrpSpPr>
            <a:grpSpLocks/>
          </p:cNvGrpSpPr>
          <p:nvPr/>
        </p:nvGrpSpPr>
        <p:grpSpPr bwMode="auto">
          <a:xfrm>
            <a:off x="6526213" y="3273425"/>
            <a:ext cx="1812925" cy="1179513"/>
            <a:chOff x="3847" y="2126"/>
            <a:chExt cx="1066" cy="743"/>
          </a:xfrm>
        </p:grpSpPr>
        <p:sp>
          <p:nvSpPr>
            <p:cNvPr id="450573" name="AutoShape 1037"/>
            <p:cNvSpPr>
              <a:spLocks noChangeArrowheads="1"/>
            </p:cNvSpPr>
            <p:nvPr/>
          </p:nvSpPr>
          <p:spPr bwMode="auto">
            <a:xfrm>
              <a:off x="3875" y="2126"/>
              <a:ext cx="1002" cy="743"/>
            </a:xfrm>
            <a:prstGeom prst="flowChartProcess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 sz="2000"/>
            </a:p>
          </p:txBody>
        </p:sp>
        <p:sp>
          <p:nvSpPr>
            <p:cNvPr id="450574" name="Text Box 1038"/>
            <p:cNvSpPr txBox="1">
              <a:spLocks noChangeArrowheads="1"/>
            </p:cNvSpPr>
            <p:nvPr/>
          </p:nvSpPr>
          <p:spPr bwMode="auto">
            <a:xfrm>
              <a:off x="3847" y="2180"/>
              <a:ext cx="1066" cy="67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pt-BR" sz="2000">
                  <a:latin typeface="Arial" pitchFamily="34" charset="0"/>
                </a:rPr>
                <a:t>Instruções</a:t>
              </a:r>
            </a:p>
            <a:p>
              <a:pPr algn="ctr">
                <a:lnSpc>
                  <a:spcPct val="80000"/>
                </a:lnSpc>
              </a:pPr>
              <a:r>
                <a:rPr lang="pt-BR" sz="2000">
                  <a:latin typeface="Arial" pitchFamily="34" charset="0"/>
                </a:rPr>
                <a:t>executadas para</a:t>
              </a:r>
            </a:p>
            <a:p>
              <a:pPr algn="ctr">
                <a:lnSpc>
                  <a:spcPct val="80000"/>
                </a:lnSpc>
              </a:pPr>
              <a:r>
                <a:rPr lang="pt-BR" sz="2000">
                  <a:latin typeface="Arial" pitchFamily="34" charset="0"/>
                </a:rPr>
                <a:t>expressão = V</a:t>
              </a:r>
            </a:p>
          </p:txBody>
        </p:sp>
      </p:grpSp>
      <p:sp>
        <p:nvSpPr>
          <p:cNvPr id="450575" name="Line 1039"/>
          <p:cNvSpPr>
            <a:spLocks noChangeShapeType="1"/>
          </p:cNvSpPr>
          <p:nvPr/>
        </p:nvSpPr>
        <p:spPr bwMode="auto">
          <a:xfrm>
            <a:off x="7494588" y="28194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 sz="2000"/>
          </a:p>
        </p:txBody>
      </p:sp>
      <p:sp>
        <p:nvSpPr>
          <p:cNvPr id="450576" name="AutoShape 1040"/>
          <p:cNvSpPr>
            <a:spLocks noChangeArrowheads="1"/>
          </p:cNvSpPr>
          <p:nvPr/>
        </p:nvSpPr>
        <p:spPr bwMode="auto">
          <a:xfrm>
            <a:off x="6529388" y="2220913"/>
            <a:ext cx="1905000" cy="762000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pt-BR" sz="2000">
                <a:latin typeface="Arial" pitchFamily="34" charset="0"/>
              </a:rPr>
              <a:t>Exp. Lógica</a:t>
            </a:r>
          </a:p>
        </p:txBody>
      </p:sp>
      <p:sp>
        <p:nvSpPr>
          <p:cNvPr id="450577" name="Line 1041"/>
          <p:cNvSpPr>
            <a:spLocks noChangeShapeType="1"/>
          </p:cNvSpPr>
          <p:nvPr/>
        </p:nvSpPr>
        <p:spPr bwMode="auto">
          <a:xfrm>
            <a:off x="7483475" y="19812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 sz="2000"/>
          </a:p>
        </p:txBody>
      </p:sp>
      <p:sp>
        <p:nvSpPr>
          <p:cNvPr id="450578" name="Rectangle 1042"/>
          <p:cNvSpPr>
            <a:spLocks noChangeArrowheads="1"/>
          </p:cNvSpPr>
          <p:nvPr/>
        </p:nvSpPr>
        <p:spPr bwMode="auto">
          <a:xfrm>
            <a:off x="0" y="1295400"/>
            <a:ext cx="9144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pt-BR" sz="2600" dirty="0">
              <a:solidFill>
                <a:srgbClr val="FF3300"/>
              </a:solidFill>
              <a:latin typeface="Arial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Estruturas de Repetição Condicional</a:t>
            </a:r>
            <a:endParaRPr lang="pt-BR"/>
          </a:p>
        </p:txBody>
      </p:sp>
      <p:sp>
        <p:nvSpPr>
          <p:cNvPr id="30617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Estrutura de repetição </a:t>
            </a:r>
            <a:r>
              <a:rPr lang="pt-BR" dirty="0" smtClean="0">
                <a:solidFill>
                  <a:srgbClr val="FF0000"/>
                </a:solidFill>
              </a:rPr>
              <a:t>Enquanto/Faça</a:t>
            </a:r>
          </a:p>
          <a:p>
            <a:endParaRPr lang="pt-BR" dirty="0" smtClean="0"/>
          </a:p>
          <a:p>
            <a:r>
              <a:rPr lang="pt-BR" dirty="0" smtClean="0"/>
              <a:t>Sintaxe:</a:t>
            </a:r>
          </a:p>
          <a:p>
            <a:pPr lvl="2"/>
            <a:r>
              <a:rPr lang="pt-BR" dirty="0" smtClean="0"/>
              <a:t>Enquanto &lt;expressão lógica&gt; FAÇA</a:t>
            </a:r>
          </a:p>
          <a:p>
            <a:pPr lvl="2"/>
            <a:r>
              <a:rPr lang="pt-BR" dirty="0" smtClean="0"/>
              <a:t>      &lt;Instrução1&gt;;</a:t>
            </a:r>
          </a:p>
          <a:p>
            <a:pPr lvl="2"/>
            <a:r>
              <a:rPr lang="pt-BR" dirty="0" smtClean="0"/>
              <a:t>       . . .</a:t>
            </a:r>
          </a:p>
          <a:p>
            <a:pPr lvl="2"/>
            <a:r>
              <a:rPr lang="pt-BR" dirty="0" smtClean="0"/>
              <a:t>     &lt;</a:t>
            </a:r>
            <a:r>
              <a:rPr lang="pt-BR" dirty="0" err="1" smtClean="0"/>
              <a:t>InstruçãoN</a:t>
            </a:r>
            <a:r>
              <a:rPr lang="pt-BR" dirty="0" smtClean="0"/>
              <a:t>&gt;;</a:t>
            </a:r>
          </a:p>
          <a:p>
            <a:pPr lvl="2"/>
            <a:r>
              <a:rPr lang="pt-BR" dirty="0" smtClean="0"/>
              <a:t>Fim Enquanto;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5F84D-7DFC-4700-8558-73A2BCEF662A}" type="slidenum">
              <a:rPr lang="pt-BR" smtClean="0"/>
              <a:pPr/>
              <a:t>37</a:t>
            </a:fld>
            <a:endParaRPr lang="pt-BR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de Repetição Condicional</a:t>
            </a:r>
            <a:endParaRPr lang="pt-BR" dirty="0"/>
          </a:p>
        </p:txBody>
      </p:sp>
      <p:sp>
        <p:nvSpPr>
          <p:cNvPr id="42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7A361-4470-4A48-9234-8AEA186948CA}" type="slidenum">
              <a:rPr lang="pt-BR" smtClean="0"/>
              <a:pPr/>
              <a:t>38</a:t>
            </a:fld>
            <a:endParaRPr lang="pt-BR"/>
          </a:p>
        </p:txBody>
      </p:sp>
      <p:sp>
        <p:nvSpPr>
          <p:cNvPr id="307204" name="Freeform 4"/>
          <p:cNvSpPr>
            <a:spLocks/>
          </p:cNvSpPr>
          <p:nvPr/>
        </p:nvSpPr>
        <p:spPr bwMode="auto">
          <a:xfrm>
            <a:off x="7389813" y="3020268"/>
            <a:ext cx="1547812" cy="2514600"/>
          </a:xfrm>
          <a:custGeom>
            <a:avLst/>
            <a:gdLst/>
            <a:ahLst/>
            <a:cxnLst>
              <a:cxn ang="0">
                <a:pos x="0" y="849"/>
              </a:cxn>
              <a:cxn ang="0">
                <a:pos x="3" y="1017"/>
              </a:cxn>
              <a:cxn ang="0">
                <a:pos x="975" y="1024"/>
              </a:cxn>
              <a:cxn ang="0">
                <a:pos x="968" y="0"/>
              </a:cxn>
              <a:cxn ang="0">
                <a:pos x="482" y="7"/>
              </a:cxn>
            </a:cxnLst>
            <a:rect l="0" t="0" r="r" b="b"/>
            <a:pathLst>
              <a:path w="975" h="1024">
                <a:moveTo>
                  <a:pt x="0" y="849"/>
                </a:moveTo>
                <a:lnTo>
                  <a:pt x="3" y="1017"/>
                </a:lnTo>
                <a:lnTo>
                  <a:pt x="975" y="1024"/>
                </a:lnTo>
                <a:lnTo>
                  <a:pt x="968" y="0"/>
                </a:lnTo>
                <a:lnTo>
                  <a:pt x="482" y="7"/>
                </a:lnTo>
              </a:path>
            </a:pathLst>
          </a:cu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 sz="2000"/>
          </a:p>
        </p:txBody>
      </p:sp>
      <p:sp>
        <p:nvSpPr>
          <p:cNvPr id="307205" name="Line 5"/>
          <p:cNvSpPr>
            <a:spLocks noChangeShapeType="1"/>
          </p:cNvSpPr>
          <p:nvPr/>
        </p:nvSpPr>
        <p:spPr bwMode="auto">
          <a:xfrm>
            <a:off x="7408863" y="1915368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 sz="2000"/>
          </a:p>
        </p:txBody>
      </p:sp>
      <p:sp>
        <p:nvSpPr>
          <p:cNvPr id="307206" name="Line 6"/>
          <p:cNvSpPr>
            <a:spLocks noChangeShapeType="1"/>
          </p:cNvSpPr>
          <p:nvPr/>
        </p:nvSpPr>
        <p:spPr bwMode="auto">
          <a:xfrm>
            <a:off x="7386638" y="1385143"/>
            <a:ext cx="15875" cy="29527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 sz="2000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135688" y="1648668"/>
            <a:ext cx="2490787" cy="396875"/>
            <a:chOff x="3675" y="1008"/>
            <a:chExt cx="1569" cy="250"/>
          </a:xfrm>
        </p:grpSpPr>
        <p:sp>
          <p:nvSpPr>
            <p:cNvPr id="307208" name="AutoShape 8"/>
            <p:cNvSpPr>
              <a:spLocks noChangeArrowheads="1"/>
            </p:cNvSpPr>
            <p:nvPr/>
          </p:nvSpPr>
          <p:spPr bwMode="auto">
            <a:xfrm>
              <a:off x="3675" y="1014"/>
              <a:ext cx="1569" cy="231"/>
            </a:xfrm>
            <a:prstGeom prst="flowChartDisplay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 sz="2000"/>
            </a:p>
          </p:txBody>
        </p:sp>
        <p:sp>
          <p:nvSpPr>
            <p:cNvPr id="307209" name="Text Box 9"/>
            <p:cNvSpPr txBox="1">
              <a:spLocks noChangeArrowheads="1"/>
            </p:cNvSpPr>
            <p:nvPr/>
          </p:nvSpPr>
          <p:spPr bwMode="auto">
            <a:xfrm>
              <a:off x="3792" y="1008"/>
              <a:ext cx="143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pt-BR" sz="2000" b="1">
                  <a:latin typeface="Arial" pitchFamily="34" charset="0"/>
                </a:rPr>
                <a:t>“Digite um valor”</a:t>
              </a:r>
            </a:p>
          </p:txBody>
        </p:sp>
      </p:grpSp>
      <p:sp>
        <p:nvSpPr>
          <p:cNvPr id="307210" name="AutoShape 10"/>
          <p:cNvSpPr>
            <a:spLocks noChangeArrowheads="1"/>
          </p:cNvSpPr>
          <p:nvPr/>
        </p:nvSpPr>
        <p:spPr bwMode="auto">
          <a:xfrm>
            <a:off x="6956425" y="1191468"/>
            <a:ext cx="912813" cy="284163"/>
          </a:xfrm>
          <a:prstGeom prst="flowChartTerminator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pt-BR" sz="2000" b="1">
                <a:latin typeface="Arial" pitchFamily="34" charset="0"/>
              </a:rPr>
              <a:t>Início</a:t>
            </a:r>
          </a:p>
        </p:txBody>
      </p:sp>
      <p:sp>
        <p:nvSpPr>
          <p:cNvPr id="307211" name="Line 11"/>
          <p:cNvSpPr>
            <a:spLocks noChangeShapeType="1"/>
          </p:cNvSpPr>
          <p:nvPr/>
        </p:nvSpPr>
        <p:spPr bwMode="auto">
          <a:xfrm>
            <a:off x="7410450" y="2528143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 sz="2000"/>
          </a:p>
        </p:txBody>
      </p:sp>
      <p:sp>
        <p:nvSpPr>
          <p:cNvPr id="307212" name="Freeform 12"/>
          <p:cNvSpPr>
            <a:spLocks/>
          </p:cNvSpPr>
          <p:nvPr/>
        </p:nvSpPr>
        <p:spPr bwMode="auto">
          <a:xfrm>
            <a:off x="8116888" y="3658443"/>
            <a:ext cx="204787" cy="273050"/>
          </a:xfrm>
          <a:custGeom>
            <a:avLst/>
            <a:gdLst/>
            <a:ahLst/>
            <a:cxnLst>
              <a:cxn ang="0">
                <a:pos x="0" y="3"/>
              </a:cxn>
              <a:cxn ang="0">
                <a:pos x="869" y="0"/>
              </a:cxn>
              <a:cxn ang="0">
                <a:pos x="869" y="194"/>
              </a:cxn>
            </a:cxnLst>
            <a:rect l="0" t="0" r="r" b="b"/>
            <a:pathLst>
              <a:path w="869" h="194">
                <a:moveTo>
                  <a:pt x="0" y="3"/>
                </a:moveTo>
                <a:lnTo>
                  <a:pt x="869" y="0"/>
                </a:lnTo>
                <a:lnTo>
                  <a:pt x="869" y="194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pt-BR" sz="2000"/>
          </a:p>
        </p:txBody>
      </p:sp>
      <p:sp>
        <p:nvSpPr>
          <p:cNvPr id="307213" name="Text Box 13"/>
          <p:cNvSpPr txBox="1">
            <a:spLocks noChangeArrowheads="1"/>
          </p:cNvSpPr>
          <p:nvPr/>
        </p:nvSpPr>
        <p:spPr bwMode="auto">
          <a:xfrm>
            <a:off x="8040688" y="3213943"/>
            <a:ext cx="3369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2000"/>
              <a:t>V</a:t>
            </a:r>
          </a:p>
        </p:txBody>
      </p:sp>
      <p:sp>
        <p:nvSpPr>
          <p:cNvPr id="307214" name="Text Box 14"/>
          <p:cNvSpPr txBox="1">
            <a:spLocks noChangeArrowheads="1"/>
          </p:cNvSpPr>
          <p:nvPr/>
        </p:nvSpPr>
        <p:spPr bwMode="auto">
          <a:xfrm>
            <a:off x="6402388" y="3221881"/>
            <a:ext cx="3177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2000"/>
              <a:t>F</a:t>
            </a:r>
          </a:p>
        </p:txBody>
      </p:sp>
      <p:sp>
        <p:nvSpPr>
          <p:cNvPr id="307215" name="AutoShape 15"/>
          <p:cNvSpPr>
            <a:spLocks noChangeArrowheads="1"/>
          </p:cNvSpPr>
          <p:nvPr/>
        </p:nvSpPr>
        <p:spPr bwMode="auto">
          <a:xfrm>
            <a:off x="6940550" y="6436568"/>
            <a:ext cx="957263" cy="304800"/>
          </a:xfrm>
          <a:prstGeom prst="flowChartTerminator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pt-BR" sz="2000" b="1">
                <a:latin typeface="Arial" pitchFamily="34" charset="0"/>
              </a:rPr>
              <a:t>Fim</a:t>
            </a:r>
          </a:p>
        </p:txBody>
      </p:sp>
      <p:sp>
        <p:nvSpPr>
          <p:cNvPr id="307216" name="Freeform 16"/>
          <p:cNvSpPr>
            <a:spLocks/>
          </p:cNvSpPr>
          <p:nvPr/>
        </p:nvSpPr>
        <p:spPr bwMode="auto">
          <a:xfrm flipH="1">
            <a:off x="6462713" y="3655268"/>
            <a:ext cx="295275" cy="276225"/>
          </a:xfrm>
          <a:custGeom>
            <a:avLst/>
            <a:gdLst/>
            <a:ahLst/>
            <a:cxnLst>
              <a:cxn ang="0">
                <a:pos x="0" y="3"/>
              </a:cxn>
              <a:cxn ang="0">
                <a:pos x="869" y="0"/>
              </a:cxn>
              <a:cxn ang="0">
                <a:pos x="869" y="194"/>
              </a:cxn>
            </a:cxnLst>
            <a:rect l="0" t="0" r="r" b="b"/>
            <a:pathLst>
              <a:path w="869" h="194">
                <a:moveTo>
                  <a:pt x="0" y="3"/>
                </a:moveTo>
                <a:lnTo>
                  <a:pt x="869" y="0"/>
                </a:lnTo>
                <a:lnTo>
                  <a:pt x="869" y="194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pt-BR" sz="2000"/>
          </a:p>
        </p:txBody>
      </p:sp>
      <p:sp>
        <p:nvSpPr>
          <p:cNvPr id="307217" name="AutoShape 17"/>
          <p:cNvSpPr>
            <a:spLocks noChangeArrowheads="1"/>
          </p:cNvSpPr>
          <p:nvPr/>
        </p:nvSpPr>
        <p:spPr bwMode="auto">
          <a:xfrm>
            <a:off x="6853238" y="2166193"/>
            <a:ext cx="1092200" cy="457200"/>
          </a:xfrm>
          <a:prstGeom prst="flowChartManualInpu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sz="2000"/>
          </a:p>
        </p:txBody>
      </p:sp>
      <p:sp>
        <p:nvSpPr>
          <p:cNvPr id="307218" name="Text Box 18"/>
          <p:cNvSpPr txBox="1">
            <a:spLocks noChangeArrowheads="1"/>
          </p:cNvSpPr>
          <p:nvPr/>
        </p:nvSpPr>
        <p:spPr bwMode="auto">
          <a:xfrm>
            <a:off x="7235825" y="2226518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2000" b="1">
                <a:latin typeface="Arial" pitchFamily="34" charset="0"/>
              </a:rPr>
              <a:t>x</a:t>
            </a:r>
          </a:p>
        </p:txBody>
      </p:sp>
      <p:sp>
        <p:nvSpPr>
          <p:cNvPr id="307219" name="Line 19"/>
          <p:cNvSpPr>
            <a:spLocks noChangeShapeType="1"/>
          </p:cNvSpPr>
          <p:nvPr/>
        </p:nvSpPr>
        <p:spPr bwMode="auto">
          <a:xfrm rot="5400000" flipV="1">
            <a:off x="7140575" y="4010868"/>
            <a:ext cx="7938" cy="2682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 sz="2000"/>
          </a:p>
        </p:txBody>
      </p:sp>
      <p:sp>
        <p:nvSpPr>
          <p:cNvPr id="307220" name="Line 20"/>
          <p:cNvSpPr>
            <a:spLocks noChangeShapeType="1"/>
          </p:cNvSpPr>
          <p:nvPr/>
        </p:nvSpPr>
        <p:spPr bwMode="auto">
          <a:xfrm rot="5400000" flipH="1">
            <a:off x="7639844" y="4016425"/>
            <a:ext cx="0" cy="265112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 sz="2000"/>
          </a:p>
        </p:txBody>
      </p:sp>
      <p:sp>
        <p:nvSpPr>
          <p:cNvPr id="307221" name="AutoShape 21"/>
          <p:cNvSpPr>
            <a:spLocks noChangeArrowheads="1"/>
          </p:cNvSpPr>
          <p:nvPr/>
        </p:nvSpPr>
        <p:spPr bwMode="auto">
          <a:xfrm>
            <a:off x="6605588" y="3440956"/>
            <a:ext cx="1600200" cy="438150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pt-BR" sz="2000" b="1">
                <a:latin typeface="Arial" pitchFamily="34" charset="0"/>
              </a:rPr>
              <a:t>x&gt;0</a:t>
            </a:r>
          </a:p>
        </p:txBody>
      </p:sp>
      <p:sp>
        <p:nvSpPr>
          <p:cNvPr id="307222" name="Text Box 22"/>
          <p:cNvSpPr txBox="1">
            <a:spLocks noChangeArrowheads="1"/>
          </p:cNvSpPr>
          <p:nvPr/>
        </p:nvSpPr>
        <p:spPr bwMode="auto">
          <a:xfrm>
            <a:off x="5992813" y="3952131"/>
            <a:ext cx="1036637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2000" b="1">
                <a:latin typeface="Arial" pitchFamily="34" charset="0"/>
              </a:rPr>
              <a:t>“X &lt; 0”</a:t>
            </a:r>
          </a:p>
        </p:txBody>
      </p:sp>
      <p:sp>
        <p:nvSpPr>
          <p:cNvPr id="307223" name="Text Box 23"/>
          <p:cNvSpPr txBox="1">
            <a:spLocks noChangeArrowheads="1"/>
          </p:cNvSpPr>
          <p:nvPr/>
        </p:nvSpPr>
        <p:spPr bwMode="auto">
          <a:xfrm>
            <a:off x="7758113" y="3950543"/>
            <a:ext cx="1036637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2000" b="1">
                <a:latin typeface="Arial" pitchFamily="34" charset="0"/>
              </a:rPr>
              <a:t>“X &gt; 0”</a:t>
            </a:r>
          </a:p>
        </p:txBody>
      </p:sp>
      <p:sp>
        <p:nvSpPr>
          <p:cNvPr id="307224" name="Line 24"/>
          <p:cNvSpPr>
            <a:spLocks noChangeShapeType="1"/>
          </p:cNvSpPr>
          <p:nvPr/>
        </p:nvSpPr>
        <p:spPr bwMode="auto">
          <a:xfrm>
            <a:off x="7388225" y="3172668"/>
            <a:ext cx="0" cy="271463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 sz="2000"/>
          </a:p>
        </p:txBody>
      </p:sp>
      <p:sp>
        <p:nvSpPr>
          <p:cNvPr id="307225" name="AutoShape 25"/>
          <p:cNvSpPr>
            <a:spLocks noChangeArrowheads="1"/>
          </p:cNvSpPr>
          <p:nvPr/>
        </p:nvSpPr>
        <p:spPr bwMode="auto">
          <a:xfrm>
            <a:off x="6659563" y="2834531"/>
            <a:ext cx="1490662" cy="414337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pt-BR" sz="2000" b="1">
                <a:latin typeface="Arial" pitchFamily="34" charset="0"/>
              </a:rPr>
              <a:t>x&lt;&gt;0</a:t>
            </a:r>
          </a:p>
        </p:txBody>
      </p:sp>
      <p:sp>
        <p:nvSpPr>
          <p:cNvPr id="307226" name="Text Box 26"/>
          <p:cNvSpPr txBox="1">
            <a:spLocks noChangeArrowheads="1"/>
          </p:cNvSpPr>
          <p:nvPr/>
        </p:nvSpPr>
        <p:spPr bwMode="auto">
          <a:xfrm>
            <a:off x="7407275" y="3137743"/>
            <a:ext cx="3651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pt-BR" sz="2000"/>
              <a:t>V</a:t>
            </a:r>
          </a:p>
        </p:txBody>
      </p:sp>
      <p:sp>
        <p:nvSpPr>
          <p:cNvPr id="307227" name="Line 27"/>
          <p:cNvSpPr>
            <a:spLocks noChangeShapeType="1"/>
          </p:cNvSpPr>
          <p:nvPr/>
        </p:nvSpPr>
        <p:spPr bwMode="auto">
          <a:xfrm>
            <a:off x="7410450" y="4737943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 sz="2000"/>
          </a:p>
        </p:txBody>
      </p: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6137275" y="4471243"/>
            <a:ext cx="2490788" cy="396875"/>
            <a:chOff x="3675" y="1008"/>
            <a:chExt cx="1569" cy="250"/>
          </a:xfrm>
        </p:grpSpPr>
        <p:sp>
          <p:nvSpPr>
            <p:cNvPr id="307229" name="AutoShape 29"/>
            <p:cNvSpPr>
              <a:spLocks noChangeArrowheads="1"/>
            </p:cNvSpPr>
            <p:nvPr/>
          </p:nvSpPr>
          <p:spPr bwMode="auto">
            <a:xfrm>
              <a:off x="3675" y="1014"/>
              <a:ext cx="1569" cy="231"/>
            </a:xfrm>
            <a:prstGeom prst="flowChartDisplay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 sz="2000"/>
            </a:p>
          </p:txBody>
        </p:sp>
        <p:sp>
          <p:nvSpPr>
            <p:cNvPr id="307230" name="Text Box 30"/>
            <p:cNvSpPr txBox="1">
              <a:spLocks noChangeArrowheads="1"/>
            </p:cNvSpPr>
            <p:nvPr/>
          </p:nvSpPr>
          <p:spPr bwMode="auto">
            <a:xfrm>
              <a:off x="3792" y="1008"/>
              <a:ext cx="143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pt-BR" sz="2000" b="1">
                  <a:latin typeface="Arial" pitchFamily="34" charset="0"/>
                </a:rPr>
                <a:t>“Digite um valor”</a:t>
              </a:r>
            </a:p>
          </p:txBody>
        </p:sp>
      </p:grpSp>
      <p:sp>
        <p:nvSpPr>
          <p:cNvPr id="307231" name="AutoShape 31"/>
          <p:cNvSpPr>
            <a:spLocks noChangeArrowheads="1"/>
          </p:cNvSpPr>
          <p:nvPr/>
        </p:nvSpPr>
        <p:spPr bwMode="auto">
          <a:xfrm>
            <a:off x="6854825" y="4988768"/>
            <a:ext cx="1092200" cy="457200"/>
          </a:xfrm>
          <a:prstGeom prst="flowChartManualInpu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sz="2000"/>
          </a:p>
        </p:txBody>
      </p:sp>
      <p:sp>
        <p:nvSpPr>
          <p:cNvPr id="307232" name="Text Box 32"/>
          <p:cNvSpPr txBox="1">
            <a:spLocks noChangeArrowheads="1"/>
          </p:cNvSpPr>
          <p:nvPr/>
        </p:nvSpPr>
        <p:spPr bwMode="auto">
          <a:xfrm>
            <a:off x="7237413" y="5066556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2000" b="1">
                <a:latin typeface="Arial" pitchFamily="34" charset="0"/>
              </a:rPr>
              <a:t>x</a:t>
            </a:r>
          </a:p>
        </p:txBody>
      </p:sp>
      <p:sp>
        <p:nvSpPr>
          <p:cNvPr id="307233" name="Line 33"/>
          <p:cNvSpPr>
            <a:spLocks noChangeShapeType="1"/>
          </p:cNvSpPr>
          <p:nvPr/>
        </p:nvSpPr>
        <p:spPr bwMode="auto">
          <a:xfrm>
            <a:off x="7399338" y="4206131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 sz="2000"/>
          </a:p>
        </p:txBody>
      </p:sp>
      <p:sp>
        <p:nvSpPr>
          <p:cNvPr id="307234" name="AutoShape 34"/>
          <p:cNvSpPr>
            <a:spLocks noChangeArrowheads="1"/>
          </p:cNvSpPr>
          <p:nvPr/>
        </p:nvSpPr>
        <p:spPr bwMode="auto">
          <a:xfrm>
            <a:off x="7278688" y="4072781"/>
            <a:ext cx="228600" cy="22860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sz="2000"/>
          </a:p>
        </p:txBody>
      </p:sp>
      <p:sp>
        <p:nvSpPr>
          <p:cNvPr id="307235" name="Freeform 35"/>
          <p:cNvSpPr>
            <a:spLocks/>
          </p:cNvSpPr>
          <p:nvPr/>
        </p:nvSpPr>
        <p:spPr bwMode="auto">
          <a:xfrm>
            <a:off x="5870575" y="3029793"/>
            <a:ext cx="1531938" cy="2809875"/>
          </a:xfrm>
          <a:custGeom>
            <a:avLst/>
            <a:gdLst/>
            <a:ahLst/>
            <a:cxnLst>
              <a:cxn ang="0">
                <a:pos x="502" y="7"/>
              </a:cxn>
              <a:cxn ang="0">
                <a:pos x="135" y="7"/>
              </a:cxn>
              <a:cxn ang="0">
                <a:pos x="8" y="0"/>
              </a:cxn>
              <a:cxn ang="0">
                <a:pos x="0" y="1770"/>
              </a:cxn>
              <a:cxn ang="0">
                <a:pos x="965" y="1770"/>
              </a:cxn>
              <a:cxn ang="0">
                <a:pos x="965" y="1906"/>
              </a:cxn>
            </a:cxnLst>
            <a:rect l="0" t="0" r="r" b="b"/>
            <a:pathLst>
              <a:path w="965" h="1906">
                <a:moveTo>
                  <a:pt x="502" y="7"/>
                </a:moveTo>
                <a:lnTo>
                  <a:pt x="135" y="7"/>
                </a:lnTo>
                <a:lnTo>
                  <a:pt x="8" y="0"/>
                </a:lnTo>
                <a:lnTo>
                  <a:pt x="0" y="1770"/>
                </a:lnTo>
                <a:lnTo>
                  <a:pt x="965" y="1770"/>
                </a:lnTo>
                <a:lnTo>
                  <a:pt x="965" y="1906"/>
                </a:lnTo>
              </a:path>
            </a:pathLst>
          </a:cu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 sz="2000"/>
          </a:p>
        </p:txBody>
      </p:sp>
      <p:sp>
        <p:nvSpPr>
          <p:cNvPr id="307236" name="Text Box 36"/>
          <p:cNvSpPr txBox="1">
            <a:spLocks noChangeArrowheads="1"/>
          </p:cNvSpPr>
          <p:nvPr/>
        </p:nvSpPr>
        <p:spPr bwMode="auto">
          <a:xfrm>
            <a:off x="6245225" y="2563068"/>
            <a:ext cx="3177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2000"/>
              <a:t>F</a:t>
            </a:r>
          </a:p>
        </p:txBody>
      </p:sp>
      <p:sp>
        <p:nvSpPr>
          <p:cNvPr id="307237" name="Line 37"/>
          <p:cNvSpPr>
            <a:spLocks noChangeShapeType="1"/>
          </p:cNvSpPr>
          <p:nvPr/>
        </p:nvSpPr>
        <p:spPr bwMode="auto">
          <a:xfrm>
            <a:off x="7410450" y="6261943"/>
            <a:ext cx="0" cy="18732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 sz="2000"/>
          </a:p>
        </p:txBody>
      </p:sp>
      <p:sp>
        <p:nvSpPr>
          <p:cNvPr id="307238" name="Text Box 38"/>
          <p:cNvSpPr txBox="1">
            <a:spLocks noChangeArrowheads="1"/>
          </p:cNvSpPr>
          <p:nvPr/>
        </p:nvSpPr>
        <p:spPr bwMode="auto">
          <a:xfrm>
            <a:off x="6888163" y="5822206"/>
            <a:ext cx="1036637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2000" b="1">
                <a:latin typeface="Arial" pitchFamily="34" charset="0"/>
              </a:rPr>
              <a:t>“X = 0”</a:t>
            </a:r>
          </a:p>
        </p:txBody>
      </p:sp>
      <p:sp>
        <p:nvSpPr>
          <p:cNvPr id="307239" name="AutoShape 39"/>
          <p:cNvSpPr>
            <a:spLocks noChangeArrowheads="1"/>
          </p:cNvSpPr>
          <p:nvPr/>
        </p:nvSpPr>
        <p:spPr bwMode="auto">
          <a:xfrm>
            <a:off x="7759700" y="3899743"/>
            <a:ext cx="1042988" cy="477838"/>
          </a:xfrm>
          <a:prstGeom prst="flowChartDisplay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sz="2000"/>
          </a:p>
        </p:txBody>
      </p:sp>
      <p:sp>
        <p:nvSpPr>
          <p:cNvPr id="307240" name="AutoShape 40"/>
          <p:cNvSpPr>
            <a:spLocks noChangeArrowheads="1"/>
          </p:cNvSpPr>
          <p:nvPr/>
        </p:nvSpPr>
        <p:spPr bwMode="auto">
          <a:xfrm>
            <a:off x="5956300" y="3899743"/>
            <a:ext cx="1042988" cy="477838"/>
          </a:xfrm>
          <a:prstGeom prst="flowChartDisplay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sz="2000"/>
          </a:p>
        </p:txBody>
      </p:sp>
      <p:sp>
        <p:nvSpPr>
          <p:cNvPr id="307241" name="AutoShape 41"/>
          <p:cNvSpPr>
            <a:spLocks noChangeArrowheads="1"/>
          </p:cNvSpPr>
          <p:nvPr/>
        </p:nvSpPr>
        <p:spPr bwMode="auto">
          <a:xfrm>
            <a:off x="6858000" y="5855543"/>
            <a:ext cx="1042988" cy="381000"/>
          </a:xfrm>
          <a:prstGeom prst="flowChartDisplay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sz="2000"/>
          </a:p>
        </p:txBody>
      </p:sp>
      <p:sp>
        <p:nvSpPr>
          <p:cNvPr id="51" name="Rectangle 2"/>
          <p:cNvSpPr txBox="1">
            <a:spLocks noChangeArrowheads="1"/>
          </p:cNvSpPr>
          <p:nvPr/>
        </p:nvSpPr>
        <p:spPr bwMode="auto">
          <a:xfrm>
            <a:off x="304800" y="1259160"/>
            <a:ext cx="8610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pt-BR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Algoritmo ExemploEnquantoFaça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pt-BR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Inteiro : x;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pt-BR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Início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pt-BR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Escreva(“Digite um valor”);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pt-BR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Leia (x);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pt-BR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Enquanto (x&lt;&gt;0) faça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pt-BR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Courier New" pitchFamily="49" charset="0"/>
              </a:rPr>
              <a:t>Se (x &gt; 0) Então </a:t>
            </a:r>
          </a:p>
          <a:p>
            <a:pPr marL="1143000" marR="0" lvl="2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pt-B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Courier New" pitchFamily="49" charset="0"/>
              </a:rPr>
              <a:t>Escreva (“X &gt; 0”);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pt-BR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Courier New" pitchFamily="49" charset="0"/>
              </a:rPr>
              <a:t>Senão</a:t>
            </a:r>
          </a:p>
          <a:p>
            <a:pPr marL="1143000" marR="0" lvl="2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pt-B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Courier New" pitchFamily="49" charset="0"/>
              </a:rPr>
              <a:t>Escreva (“X &lt; 0”);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pt-BR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Courier New" pitchFamily="49" charset="0"/>
              </a:rPr>
              <a:t>Escreva(“Digite um valor”);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pt-BR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Courier New" pitchFamily="49" charset="0"/>
              </a:rPr>
              <a:t>Leia (x);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pt-BR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Fim Enquanto;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pt-BR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Escreva (“X = 0”);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pt-BR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Fim.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7" name="Rectangle 10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Estruturas de Repetição Condicional</a:t>
            </a:r>
            <a:endParaRPr lang="pt-BR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Estrutura de repetição </a:t>
            </a:r>
            <a:r>
              <a:rPr lang="pt-BR" sz="2800" dirty="0" smtClean="0">
                <a:solidFill>
                  <a:srgbClr val="FF0000"/>
                </a:solidFill>
              </a:rPr>
              <a:t>Enquanto/Faça</a:t>
            </a:r>
          </a:p>
          <a:p>
            <a:r>
              <a:rPr lang="pt-BR" sz="2800" dirty="0" smtClean="0"/>
              <a:t>Resumindo... </a:t>
            </a:r>
          </a:p>
          <a:p>
            <a:pPr lvl="1"/>
            <a:r>
              <a:rPr lang="pt-BR" sz="2400" dirty="0" smtClean="0"/>
              <a:t>Não se sabe de antemão quantas vezes o bloco de repetição será executado. Isto é, ele pode ser executado várias vezes ou nenhuma vez.</a:t>
            </a:r>
          </a:p>
          <a:p>
            <a:pPr lvl="1"/>
            <a:r>
              <a:rPr lang="pt-BR" sz="2400" dirty="0" smtClean="0"/>
              <a:t>Testa a condição antes de entrar na estrutura de repetição</a:t>
            </a:r>
          </a:p>
          <a:p>
            <a:pPr lvl="1"/>
            <a:r>
              <a:rPr lang="pt-BR" sz="2400" dirty="0" smtClean="0"/>
              <a:t>Repete a execução do bloco de instruções toda vez que condição for V.</a:t>
            </a:r>
          </a:p>
          <a:p>
            <a:pPr lvl="1"/>
            <a:r>
              <a:rPr lang="pt-BR" sz="2400" dirty="0" smtClean="0"/>
              <a:t>A execução do bloco é finalizada quando a condição for F.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21BCED-F9B7-4619-A23F-5B0CD5744DE7}" type="slidenum">
              <a:rPr lang="pt-BR" smtClean="0"/>
              <a:pPr/>
              <a:t>39</a:t>
            </a:fld>
            <a:endParaRPr lang="pt-BR"/>
          </a:p>
        </p:txBody>
      </p:sp>
      <p:sp>
        <p:nvSpPr>
          <p:cNvPr id="456722" name="Rectangle 1042"/>
          <p:cNvSpPr>
            <a:spLocks noChangeArrowheads="1"/>
          </p:cNvSpPr>
          <p:nvPr/>
        </p:nvSpPr>
        <p:spPr bwMode="auto">
          <a:xfrm>
            <a:off x="0" y="1295400"/>
            <a:ext cx="9144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pt-BR" sz="2600" dirty="0">
              <a:solidFill>
                <a:srgbClr val="FF3300"/>
              </a:solidFill>
              <a:latin typeface="Arial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FB296-EAED-4FF7-AC15-29580DC33252}" type="slidenum">
              <a:rPr lang="pt-BR"/>
              <a:pPr/>
              <a:t>4</a:t>
            </a:fld>
            <a:endParaRPr lang="pt-BR"/>
          </a:p>
        </p:txBody>
      </p:sp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pitchFamily="34" charset="0"/>
                <a:cs typeface="Times New Roman" pitchFamily="18" charset="0"/>
              </a:rPr>
              <a:t>Sintaxe e Semântica</a:t>
            </a:r>
          </a:p>
        </p:txBody>
      </p:sp>
      <p:sp>
        <p:nvSpPr>
          <p:cNvPr id="401411" name="Freeform 3"/>
          <p:cNvSpPr>
            <a:spLocks/>
          </p:cNvSpPr>
          <p:nvPr/>
        </p:nvSpPr>
        <p:spPr bwMode="auto">
          <a:xfrm>
            <a:off x="1411288" y="5222875"/>
            <a:ext cx="3175" cy="1588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12" y="0"/>
              </a:cxn>
              <a:cxn ang="0">
                <a:pos x="3" y="6"/>
              </a:cxn>
              <a:cxn ang="0">
                <a:pos x="0" y="6"/>
              </a:cxn>
            </a:cxnLst>
            <a:rect l="0" t="0" r="r" b="b"/>
            <a:pathLst>
              <a:path w="12" h="6">
                <a:moveTo>
                  <a:pt x="0" y="6"/>
                </a:moveTo>
                <a:lnTo>
                  <a:pt x="12" y="0"/>
                </a:lnTo>
                <a:lnTo>
                  <a:pt x="3" y="6"/>
                </a:lnTo>
                <a:lnTo>
                  <a:pt x="0" y="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01412" name="Freeform 4"/>
          <p:cNvSpPr>
            <a:spLocks/>
          </p:cNvSpPr>
          <p:nvPr/>
        </p:nvSpPr>
        <p:spPr bwMode="auto">
          <a:xfrm>
            <a:off x="1584325" y="5246688"/>
            <a:ext cx="1588" cy="4762"/>
          </a:xfrm>
          <a:custGeom>
            <a:avLst/>
            <a:gdLst/>
            <a:ahLst/>
            <a:cxnLst>
              <a:cxn ang="0">
                <a:pos x="0" y="17"/>
              </a:cxn>
              <a:cxn ang="0">
                <a:pos x="0" y="0"/>
              </a:cxn>
              <a:cxn ang="0">
                <a:pos x="3" y="3"/>
              </a:cxn>
              <a:cxn ang="0">
                <a:pos x="0" y="17"/>
              </a:cxn>
            </a:cxnLst>
            <a:rect l="0" t="0" r="r" b="b"/>
            <a:pathLst>
              <a:path w="3" h="17">
                <a:moveTo>
                  <a:pt x="0" y="17"/>
                </a:moveTo>
                <a:lnTo>
                  <a:pt x="0" y="0"/>
                </a:lnTo>
                <a:lnTo>
                  <a:pt x="3" y="3"/>
                </a:lnTo>
                <a:lnTo>
                  <a:pt x="0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01413" name="Freeform 5"/>
          <p:cNvSpPr>
            <a:spLocks/>
          </p:cNvSpPr>
          <p:nvPr/>
        </p:nvSpPr>
        <p:spPr bwMode="auto">
          <a:xfrm>
            <a:off x="1479550" y="5372100"/>
            <a:ext cx="1588" cy="4763"/>
          </a:xfrm>
          <a:custGeom>
            <a:avLst/>
            <a:gdLst/>
            <a:ahLst/>
            <a:cxnLst>
              <a:cxn ang="0">
                <a:pos x="3" y="18"/>
              </a:cxn>
              <a:cxn ang="0">
                <a:pos x="0" y="10"/>
              </a:cxn>
              <a:cxn ang="0">
                <a:pos x="3" y="0"/>
              </a:cxn>
              <a:cxn ang="0">
                <a:pos x="3" y="18"/>
              </a:cxn>
            </a:cxnLst>
            <a:rect l="0" t="0" r="r" b="b"/>
            <a:pathLst>
              <a:path w="3" h="18">
                <a:moveTo>
                  <a:pt x="3" y="18"/>
                </a:moveTo>
                <a:lnTo>
                  <a:pt x="0" y="10"/>
                </a:lnTo>
                <a:lnTo>
                  <a:pt x="3" y="0"/>
                </a:lnTo>
                <a:lnTo>
                  <a:pt x="3" y="1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01414" name="Oval 6"/>
          <p:cNvSpPr>
            <a:spLocks noChangeArrowheads="1"/>
          </p:cNvSpPr>
          <p:nvPr/>
        </p:nvSpPr>
        <p:spPr bwMode="auto">
          <a:xfrm>
            <a:off x="304800" y="1676400"/>
            <a:ext cx="8610600" cy="426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pt-BR" sz="5400">
                <a:solidFill>
                  <a:schemeClr val="bg1"/>
                </a:solidFill>
              </a:rPr>
              <a:t>O que é </a:t>
            </a:r>
            <a:br>
              <a:rPr lang="pt-BR" sz="5400">
                <a:solidFill>
                  <a:schemeClr val="bg1"/>
                </a:solidFill>
              </a:rPr>
            </a:br>
            <a:r>
              <a:rPr lang="pt-BR" sz="5400">
                <a:solidFill>
                  <a:schemeClr val="bg1"/>
                </a:solidFill>
              </a:rPr>
              <a:t>Sintaxe e Semântica?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7" name="Rectangle 10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Estruturas de Repetição Condicional</a:t>
            </a:r>
            <a:endParaRPr lang="pt-BR"/>
          </a:p>
        </p:txBody>
      </p:sp>
      <p:sp>
        <p:nvSpPr>
          <p:cNvPr id="451586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179389" y="1484313"/>
            <a:ext cx="5976788" cy="4992687"/>
          </a:xfrm>
        </p:spPr>
        <p:txBody>
          <a:bodyPr/>
          <a:lstStyle/>
          <a:p>
            <a:r>
              <a:rPr lang="pt-BR" dirty="0" smtClean="0">
                <a:latin typeface="Arial" pitchFamily="34" charset="0"/>
                <a:cs typeface="Times New Roman" pitchFamily="18" charset="0"/>
              </a:rPr>
              <a:t>Estrutura de repetição </a:t>
            </a:r>
            <a:r>
              <a:rPr lang="pt-BR" dirty="0" smtClean="0">
                <a:solidFill>
                  <a:srgbClr val="FF3300"/>
                </a:solidFill>
                <a:latin typeface="Arial" pitchFamily="34" charset="0"/>
                <a:cs typeface="Times New Roman" pitchFamily="18" charset="0"/>
              </a:rPr>
              <a:t>Repita/Até</a:t>
            </a:r>
            <a:endParaRPr lang="pt-BR" dirty="0" smtClean="0"/>
          </a:p>
          <a:p>
            <a:r>
              <a:rPr lang="pt-BR" dirty="0" smtClean="0"/>
              <a:t>Semântica: </a:t>
            </a:r>
          </a:p>
          <a:p>
            <a:pPr lvl="1"/>
            <a:r>
              <a:rPr lang="pt-BR" dirty="0" smtClean="0"/>
              <a:t>Efetua um teste lógico no fim do laço, garantindo que pelo </a:t>
            </a:r>
            <a:r>
              <a:rPr lang="pt-BR" dirty="0" smtClean="0">
                <a:solidFill>
                  <a:srgbClr val="FF0000"/>
                </a:solidFill>
              </a:rPr>
              <a:t>menos uma vez </a:t>
            </a:r>
            <a:r>
              <a:rPr lang="pt-BR" dirty="0" smtClean="0"/>
              <a:t>as instruções deste são executadas. </a:t>
            </a:r>
            <a:r>
              <a:rPr lang="pt-BR" dirty="0" smtClean="0">
                <a:solidFill>
                  <a:srgbClr val="FF0000"/>
                </a:solidFill>
              </a:rPr>
              <a:t>Ao contrário do enquanto, esta só repete o laço se o resultado do teste for F.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1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EB11CB-6AAE-4289-A37E-F34D9240420F}" type="slidenum">
              <a:rPr lang="pt-BR" smtClean="0"/>
              <a:pPr/>
              <a:t>40</a:t>
            </a:fld>
            <a:endParaRPr lang="pt-BR"/>
          </a:p>
        </p:txBody>
      </p:sp>
      <p:grpSp>
        <p:nvGrpSpPr>
          <p:cNvPr id="2" name="Group 1028"/>
          <p:cNvGrpSpPr>
            <a:grpSpLocks/>
          </p:cNvGrpSpPr>
          <p:nvPr/>
        </p:nvGrpSpPr>
        <p:grpSpPr bwMode="auto">
          <a:xfrm>
            <a:off x="6324600" y="1806575"/>
            <a:ext cx="2665413" cy="3908425"/>
            <a:chOff x="3423" y="1008"/>
            <a:chExt cx="1679" cy="2462"/>
          </a:xfrm>
        </p:grpSpPr>
        <p:sp>
          <p:nvSpPr>
            <p:cNvPr id="451589" name="Line 1029"/>
            <p:cNvSpPr>
              <a:spLocks noChangeShapeType="1"/>
            </p:cNvSpPr>
            <p:nvPr/>
          </p:nvSpPr>
          <p:spPr bwMode="auto">
            <a:xfrm>
              <a:off x="4348" y="3326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pt-BR" sz="2000"/>
            </a:p>
          </p:txBody>
        </p:sp>
        <p:sp>
          <p:nvSpPr>
            <p:cNvPr id="451590" name="AutoShape 1030"/>
            <p:cNvSpPr>
              <a:spLocks noChangeArrowheads="1"/>
            </p:cNvSpPr>
            <p:nvPr/>
          </p:nvSpPr>
          <p:spPr bwMode="auto">
            <a:xfrm>
              <a:off x="3586" y="2990"/>
              <a:ext cx="1516" cy="347"/>
            </a:xfrm>
            <a:prstGeom prst="flowChartProcess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 sz="2000"/>
            </a:p>
          </p:txBody>
        </p:sp>
        <p:sp>
          <p:nvSpPr>
            <p:cNvPr id="451591" name="Text Box 1031"/>
            <p:cNvSpPr txBox="1">
              <a:spLocks noChangeArrowheads="1"/>
            </p:cNvSpPr>
            <p:nvPr/>
          </p:nvSpPr>
          <p:spPr bwMode="auto">
            <a:xfrm>
              <a:off x="3685" y="2976"/>
              <a:ext cx="1345" cy="36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pt-BR" sz="2000">
                  <a:latin typeface="Arial" pitchFamily="34" charset="0"/>
                </a:rPr>
                <a:t>Executar </a:t>
              </a:r>
            </a:p>
            <a:p>
              <a:pPr algn="ctr">
                <a:lnSpc>
                  <a:spcPct val="80000"/>
                </a:lnSpc>
              </a:pPr>
              <a:r>
                <a:rPr lang="pt-BR" sz="2000">
                  <a:latin typeface="Arial" pitchFamily="34" charset="0"/>
                </a:rPr>
                <a:t>outras instruções</a:t>
              </a:r>
            </a:p>
          </p:txBody>
        </p:sp>
        <p:sp>
          <p:nvSpPr>
            <p:cNvPr id="451592" name="Freeform 1032"/>
            <p:cNvSpPr>
              <a:spLocks/>
            </p:cNvSpPr>
            <p:nvPr/>
          </p:nvSpPr>
          <p:spPr bwMode="auto">
            <a:xfrm>
              <a:off x="3423" y="1200"/>
              <a:ext cx="833" cy="1371"/>
            </a:xfrm>
            <a:custGeom>
              <a:avLst/>
              <a:gdLst/>
              <a:ahLst/>
              <a:cxnLst>
                <a:cxn ang="0">
                  <a:pos x="291" y="1371"/>
                </a:cxn>
                <a:cxn ang="0">
                  <a:pos x="0" y="1371"/>
                </a:cxn>
                <a:cxn ang="0">
                  <a:pos x="10" y="0"/>
                </a:cxn>
                <a:cxn ang="0">
                  <a:pos x="833" y="4"/>
                </a:cxn>
              </a:cxnLst>
              <a:rect l="0" t="0" r="r" b="b"/>
              <a:pathLst>
                <a:path w="833" h="1371">
                  <a:moveTo>
                    <a:pt x="291" y="1371"/>
                  </a:moveTo>
                  <a:lnTo>
                    <a:pt x="0" y="1371"/>
                  </a:lnTo>
                  <a:lnTo>
                    <a:pt x="10" y="0"/>
                  </a:lnTo>
                  <a:lnTo>
                    <a:pt x="833" y="4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pt-BR" sz="2000"/>
            </a:p>
          </p:txBody>
        </p:sp>
        <p:sp>
          <p:nvSpPr>
            <p:cNvPr id="451593" name="Text Box 1033"/>
            <p:cNvSpPr txBox="1">
              <a:spLocks noChangeArrowheads="1"/>
            </p:cNvSpPr>
            <p:nvPr/>
          </p:nvSpPr>
          <p:spPr bwMode="auto">
            <a:xfrm>
              <a:off x="3504" y="2304"/>
              <a:ext cx="20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 sz="2000"/>
                <a:t>F</a:t>
              </a:r>
            </a:p>
          </p:txBody>
        </p:sp>
        <p:grpSp>
          <p:nvGrpSpPr>
            <p:cNvPr id="3" name="Group 1034"/>
            <p:cNvGrpSpPr>
              <a:grpSpLocks/>
            </p:cNvGrpSpPr>
            <p:nvPr/>
          </p:nvGrpSpPr>
          <p:grpSpPr bwMode="auto">
            <a:xfrm>
              <a:off x="3758" y="1440"/>
              <a:ext cx="1142" cy="743"/>
              <a:chOff x="3847" y="2126"/>
              <a:chExt cx="1066" cy="743"/>
            </a:xfrm>
          </p:grpSpPr>
          <p:sp>
            <p:nvSpPr>
              <p:cNvPr id="451595" name="AutoShape 1035"/>
              <p:cNvSpPr>
                <a:spLocks noChangeArrowheads="1"/>
              </p:cNvSpPr>
              <p:nvPr/>
            </p:nvSpPr>
            <p:spPr bwMode="auto">
              <a:xfrm>
                <a:off x="3875" y="2126"/>
                <a:ext cx="1002" cy="743"/>
              </a:xfrm>
              <a:prstGeom prst="flowChartProcess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 sz="2000"/>
              </a:p>
            </p:txBody>
          </p:sp>
          <p:sp>
            <p:nvSpPr>
              <p:cNvPr id="451596" name="Text Box 1036"/>
              <p:cNvSpPr txBox="1">
                <a:spLocks noChangeArrowheads="1"/>
              </p:cNvSpPr>
              <p:nvPr/>
            </p:nvSpPr>
            <p:spPr bwMode="auto">
              <a:xfrm>
                <a:off x="3847" y="2180"/>
                <a:ext cx="1066" cy="679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pt-BR" sz="2000">
                    <a:latin typeface="Arial" pitchFamily="34" charset="0"/>
                  </a:rPr>
                  <a:t>Instruções 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pt-BR" sz="2000">
                    <a:latin typeface="Arial" pitchFamily="34" charset="0"/>
                  </a:rPr>
                  <a:t>executadas até 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pt-BR" sz="2000">
                    <a:latin typeface="Arial" pitchFamily="34" charset="0"/>
                  </a:rPr>
                  <a:t>expressão = V</a:t>
                </a:r>
              </a:p>
            </p:txBody>
          </p:sp>
        </p:grpSp>
        <p:sp>
          <p:nvSpPr>
            <p:cNvPr id="451597" name="AutoShape 1037"/>
            <p:cNvSpPr>
              <a:spLocks noChangeArrowheads="1"/>
            </p:cNvSpPr>
            <p:nvPr/>
          </p:nvSpPr>
          <p:spPr bwMode="auto">
            <a:xfrm>
              <a:off x="3730" y="2331"/>
              <a:ext cx="1200" cy="480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pt-BR" sz="2000">
                  <a:latin typeface="Arial" pitchFamily="34" charset="0"/>
                </a:rPr>
                <a:t>Exp. Lógica</a:t>
              </a:r>
            </a:p>
          </p:txBody>
        </p:sp>
        <p:sp>
          <p:nvSpPr>
            <p:cNvPr id="451598" name="Line 1038"/>
            <p:cNvSpPr>
              <a:spLocks noChangeShapeType="1"/>
            </p:cNvSpPr>
            <p:nvPr/>
          </p:nvSpPr>
          <p:spPr bwMode="auto">
            <a:xfrm>
              <a:off x="4320" y="1008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pt-BR" sz="2000"/>
            </a:p>
          </p:txBody>
        </p:sp>
        <p:sp>
          <p:nvSpPr>
            <p:cNvPr id="451599" name="AutoShape 1039"/>
            <p:cNvSpPr>
              <a:spLocks noChangeArrowheads="1"/>
            </p:cNvSpPr>
            <p:nvPr/>
          </p:nvSpPr>
          <p:spPr bwMode="auto">
            <a:xfrm>
              <a:off x="4252" y="1131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 sz="2000"/>
            </a:p>
          </p:txBody>
        </p:sp>
        <p:sp>
          <p:nvSpPr>
            <p:cNvPr id="451600" name="Line 1040"/>
            <p:cNvSpPr>
              <a:spLocks noChangeShapeType="1"/>
            </p:cNvSpPr>
            <p:nvPr/>
          </p:nvSpPr>
          <p:spPr bwMode="auto">
            <a:xfrm>
              <a:off x="4327" y="1282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pt-BR" sz="2000"/>
            </a:p>
          </p:txBody>
        </p:sp>
        <p:sp>
          <p:nvSpPr>
            <p:cNvPr id="451601" name="Line 1041"/>
            <p:cNvSpPr>
              <a:spLocks noChangeShapeType="1"/>
            </p:cNvSpPr>
            <p:nvPr/>
          </p:nvSpPr>
          <p:spPr bwMode="auto">
            <a:xfrm>
              <a:off x="4327" y="2194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pt-BR" sz="2000"/>
            </a:p>
          </p:txBody>
        </p:sp>
        <p:sp>
          <p:nvSpPr>
            <p:cNvPr id="451602" name="Line 1042"/>
            <p:cNvSpPr>
              <a:spLocks noChangeShapeType="1"/>
            </p:cNvSpPr>
            <p:nvPr/>
          </p:nvSpPr>
          <p:spPr bwMode="auto">
            <a:xfrm>
              <a:off x="4333" y="2825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pt-BR" sz="2000"/>
            </a:p>
          </p:txBody>
        </p:sp>
        <p:sp>
          <p:nvSpPr>
            <p:cNvPr id="451603" name="Text Box 1043"/>
            <p:cNvSpPr txBox="1">
              <a:spLocks noChangeArrowheads="1"/>
            </p:cNvSpPr>
            <p:nvPr/>
          </p:nvSpPr>
          <p:spPr bwMode="auto">
            <a:xfrm>
              <a:off x="4416" y="2736"/>
              <a:ext cx="21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 sz="2000"/>
                <a:t>V</a:t>
              </a:r>
            </a:p>
          </p:txBody>
        </p:sp>
      </p:grpSp>
      <p:sp>
        <p:nvSpPr>
          <p:cNvPr id="451604" name="Rectangle 1044"/>
          <p:cNvSpPr>
            <a:spLocks noChangeArrowheads="1"/>
          </p:cNvSpPr>
          <p:nvPr/>
        </p:nvSpPr>
        <p:spPr bwMode="auto">
          <a:xfrm>
            <a:off x="0" y="1022350"/>
            <a:ext cx="9144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pt-BR" sz="2600" dirty="0">
              <a:latin typeface="Arial" pitchFamily="34" charset="0"/>
              <a:cs typeface="Times New Roman" pitchFamily="18" charset="0"/>
            </a:endParaRP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pt-BR" sz="2600" dirty="0">
              <a:latin typeface="Arial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Estruturas de Repetição Condicional</a:t>
            </a:r>
            <a:endParaRPr lang="pt-BR"/>
          </a:p>
        </p:txBody>
      </p:sp>
      <p:sp>
        <p:nvSpPr>
          <p:cNvPr id="308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512" y="1484784"/>
            <a:ext cx="8713787" cy="4992687"/>
          </a:xfrm>
        </p:spPr>
        <p:txBody>
          <a:bodyPr/>
          <a:lstStyle/>
          <a:p>
            <a:r>
              <a:rPr lang="pt-BR" dirty="0" smtClean="0"/>
              <a:t>Estrutura de repetição </a:t>
            </a:r>
            <a:r>
              <a:rPr lang="pt-BR" dirty="0" smtClean="0">
                <a:solidFill>
                  <a:srgbClr val="FF0000"/>
                </a:solidFill>
              </a:rPr>
              <a:t>Repita/Até</a:t>
            </a:r>
          </a:p>
          <a:p>
            <a:endParaRPr lang="pt-BR" dirty="0" smtClean="0"/>
          </a:p>
          <a:p>
            <a:r>
              <a:rPr lang="pt-BR" dirty="0" smtClean="0"/>
              <a:t>Sintaxe:</a:t>
            </a:r>
          </a:p>
          <a:p>
            <a:pPr lvl="1"/>
            <a:r>
              <a:rPr lang="pt-BR" dirty="0" smtClean="0"/>
              <a:t>Repita</a:t>
            </a:r>
          </a:p>
          <a:p>
            <a:pPr lvl="1"/>
            <a:r>
              <a:rPr lang="pt-BR" dirty="0" smtClean="0"/>
              <a:t>      &lt;Comando1&gt;;</a:t>
            </a:r>
          </a:p>
          <a:p>
            <a:pPr lvl="1"/>
            <a:r>
              <a:rPr lang="pt-BR" dirty="0" smtClean="0"/>
              <a:t>       . . .</a:t>
            </a:r>
          </a:p>
          <a:p>
            <a:pPr lvl="1"/>
            <a:r>
              <a:rPr lang="pt-BR" dirty="0" smtClean="0"/>
              <a:t>	    &lt;</a:t>
            </a:r>
            <a:r>
              <a:rPr lang="pt-BR" dirty="0" err="1" smtClean="0"/>
              <a:t>ComandoN</a:t>
            </a:r>
            <a:r>
              <a:rPr lang="pt-BR" dirty="0" smtClean="0"/>
              <a:t>&gt;;</a:t>
            </a:r>
          </a:p>
          <a:p>
            <a:pPr lvl="1"/>
            <a:r>
              <a:rPr lang="pt-BR" dirty="0" smtClean="0"/>
              <a:t>Até &lt;expressão lógica&gt;;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4FA0E-A2D7-452D-AB1F-F9730D332E1D}" type="slidenum">
              <a:rPr lang="pt-BR" smtClean="0"/>
              <a:pPr/>
              <a:t>41</a:t>
            </a:fld>
            <a:endParaRPr lang="pt-BR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Estruturas de Repetição Condicional</a:t>
            </a:r>
            <a:endParaRPr lang="pt-BR"/>
          </a:p>
        </p:txBody>
      </p:sp>
      <p:sp>
        <p:nvSpPr>
          <p:cNvPr id="42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32270-9E16-44E3-B56A-6D7024E4E58E}" type="slidenum">
              <a:rPr lang="pt-BR" smtClean="0"/>
              <a:pPr/>
              <a:t>42</a:t>
            </a:fld>
            <a:endParaRPr lang="pt-BR"/>
          </a:p>
        </p:txBody>
      </p:sp>
      <p:sp>
        <p:nvSpPr>
          <p:cNvPr id="309250" name="Line 2"/>
          <p:cNvSpPr>
            <a:spLocks noChangeShapeType="1"/>
          </p:cNvSpPr>
          <p:nvPr/>
        </p:nvSpPr>
        <p:spPr bwMode="auto">
          <a:xfrm>
            <a:off x="7891463" y="4260676"/>
            <a:ext cx="0" cy="32385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 sz="2000"/>
          </a:p>
        </p:txBody>
      </p:sp>
      <p:sp>
        <p:nvSpPr>
          <p:cNvPr id="309253" name="Freeform 5"/>
          <p:cNvSpPr>
            <a:spLocks/>
          </p:cNvSpPr>
          <p:nvPr/>
        </p:nvSpPr>
        <p:spPr bwMode="auto">
          <a:xfrm>
            <a:off x="5424488" y="1750839"/>
            <a:ext cx="1400175" cy="3586162"/>
          </a:xfrm>
          <a:custGeom>
            <a:avLst/>
            <a:gdLst/>
            <a:ahLst/>
            <a:cxnLst>
              <a:cxn ang="0">
                <a:pos x="485" y="1825"/>
              </a:cxn>
              <a:cxn ang="0">
                <a:pos x="368" y="1825"/>
              </a:cxn>
              <a:cxn ang="0">
                <a:pos x="0" y="1826"/>
              </a:cxn>
              <a:cxn ang="0">
                <a:pos x="3" y="3"/>
              </a:cxn>
              <a:cxn ang="0">
                <a:pos x="882" y="0"/>
              </a:cxn>
            </a:cxnLst>
            <a:rect l="0" t="0" r="r" b="b"/>
            <a:pathLst>
              <a:path w="882" h="1826">
                <a:moveTo>
                  <a:pt x="485" y="1825"/>
                </a:moveTo>
                <a:lnTo>
                  <a:pt x="368" y="1825"/>
                </a:lnTo>
                <a:lnTo>
                  <a:pt x="0" y="1826"/>
                </a:lnTo>
                <a:lnTo>
                  <a:pt x="3" y="3"/>
                </a:lnTo>
                <a:lnTo>
                  <a:pt x="882" y="0"/>
                </a:lnTo>
              </a:path>
            </a:pathLst>
          </a:cu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 sz="2000"/>
          </a:p>
        </p:txBody>
      </p:sp>
      <p:sp>
        <p:nvSpPr>
          <p:cNvPr id="309254" name="Line 6"/>
          <p:cNvSpPr>
            <a:spLocks noChangeShapeType="1"/>
          </p:cNvSpPr>
          <p:nvPr/>
        </p:nvSpPr>
        <p:spPr bwMode="auto">
          <a:xfrm>
            <a:off x="6962775" y="2396951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 sz="2000"/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>
            <a:off x="6940550" y="1368251"/>
            <a:ext cx="15875" cy="29527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 sz="2000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689600" y="2130251"/>
            <a:ext cx="2490788" cy="396875"/>
            <a:chOff x="3675" y="1008"/>
            <a:chExt cx="1569" cy="250"/>
          </a:xfrm>
        </p:grpSpPr>
        <p:sp>
          <p:nvSpPr>
            <p:cNvPr id="309257" name="AutoShape 9"/>
            <p:cNvSpPr>
              <a:spLocks noChangeArrowheads="1"/>
            </p:cNvSpPr>
            <p:nvPr/>
          </p:nvSpPr>
          <p:spPr bwMode="auto">
            <a:xfrm>
              <a:off x="3675" y="1014"/>
              <a:ext cx="1569" cy="231"/>
            </a:xfrm>
            <a:prstGeom prst="flowChartDisplay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 sz="2000"/>
            </a:p>
          </p:txBody>
        </p:sp>
        <p:sp>
          <p:nvSpPr>
            <p:cNvPr id="309258" name="Text Box 10"/>
            <p:cNvSpPr txBox="1">
              <a:spLocks noChangeArrowheads="1"/>
            </p:cNvSpPr>
            <p:nvPr/>
          </p:nvSpPr>
          <p:spPr bwMode="auto">
            <a:xfrm>
              <a:off x="3792" y="1008"/>
              <a:ext cx="143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pt-BR" sz="2000" b="1">
                  <a:latin typeface="Arial" pitchFamily="34" charset="0"/>
                </a:rPr>
                <a:t>“Digite um valor”</a:t>
              </a:r>
            </a:p>
          </p:txBody>
        </p:sp>
      </p:grpSp>
      <p:sp>
        <p:nvSpPr>
          <p:cNvPr id="309259" name="AutoShape 11"/>
          <p:cNvSpPr>
            <a:spLocks noChangeArrowheads="1"/>
          </p:cNvSpPr>
          <p:nvPr/>
        </p:nvSpPr>
        <p:spPr bwMode="auto">
          <a:xfrm>
            <a:off x="6510338" y="1174576"/>
            <a:ext cx="912812" cy="284163"/>
          </a:xfrm>
          <a:prstGeom prst="flowChartTerminator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pt-BR" sz="2000" b="1">
                <a:latin typeface="Arial" pitchFamily="34" charset="0"/>
              </a:rPr>
              <a:t>Início</a:t>
            </a:r>
          </a:p>
        </p:txBody>
      </p:sp>
      <p:sp>
        <p:nvSpPr>
          <p:cNvPr id="309260" name="Line 12"/>
          <p:cNvSpPr>
            <a:spLocks noChangeShapeType="1"/>
          </p:cNvSpPr>
          <p:nvPr/>
        </p:nvSpPr>
        <p:spPr bwMode="auto">
          <a:xfrm>
            <a:off x="6964363" y="3009726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 sz="2000"/>
          </a:p>
        </p:txBody>
      </p:sp>
      <p:sp>
        <p:nvSpPr>
          <p:cNvPr id="309261" name="Freeform 13"/>
          <p:cNvSpPr>
            <a:spLocks/>
          </p:cNvSpPr>
          <p:nvPr/>
        </p:nvSpPr>
        <p:spPr bwMode="auto">
          <a:xfrm>
            <a:off x="7673975" y="3555826"/>
            <a:ext cx="204788" cy="273050"/>
          </a:xfrm>
          <a:custGeom>
            <a:avLst/>
            <a:gdLst/>
            <a:ahLst/>
            <a:cxnLst>
              <a:cxn ang="0">
                <a:pos x="0" y="3"/>
              </a:cxn>
              <a:cxn ang="0">
                <a:pos x="869" y="0"/>
              </a:cxn>
              <a:cxn ang="0">
                <a:pos x="869" y="194"/>
              </a:cxn>
            </a:cxnLst>
            <a:rect l="0" t="0" r="r" b="b"/>
            <a:pathLst>
              <a:path w="869" h="194">
                <a:moveTo>
                  <a:pt x="0" y="3"/>
                </a:moveTo>
                <a:lnTo>
                  <a:pt x="869" y="0"/>
                </a:lnTo>
                <a:lnTo>
                  <a:pt x="869" y="194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pt-BR" sz="2000"/>
          </a:p>
        </p:txBody>
      </p:sp>
      <p:sp>
        <p:nvSpPr>
          <p:cNvPr id="309262" name="Text Box 14"/>
          <p:cNvSpPr txBox="1">
            <a:spLocks noChangeArrowheads="1"/>
          </p:cNvSpPr>
          <p:nvPr/>
        </p:nvSpPr>
        <p:spPr bwMode="auto">
          <a:xfrm>
            <a:off x="7597775" y="3111326"/>
            <a:ext cx="3177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2000"/>
              <a:t>F</a:t>
            </a:r>
          </a:p>
        </p:txBody>
      </p:sp>
      <p:sp>
        <p:nvSpPr>
          <p:cNvPr id="309263" name="Text Box 15"/>
          <p:cNvSpPr txBox="1">
            <a:spLocks noChangeArrowheads="1"/>
          </p:cNvSpPr>
          <p:nvPr/>
        </p:nvSpPr>
        <p:spPr bwMode="auto">
          <a:xfrm>
            <a:off x="5959475" y="3119264"/>
            <a:ext cx="3369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2000"/>
              <a:t>V</a:t>
            </a:r>
          </a:p>
        </p:txBody>
      </p:sp>
      <p:sp>
        <p:nvSpPr>
          <p:cNvPr id="309264" name="AutoShape 16"/>
          <p:cNvSpPr>
            <a:spLocks noChangeArrowheads="1"/>
          </p:cNvSpPr>
          <p:nvPr/>
        </p:nvSpPr>
        <p:spPr bwMode="auto">
          <a:xfrm>
            <a:off x="6497638" y="6508576"/>
            <a:ext cx="957262" cy="304800"/>
          </a:xfrm>
          <a:prstGeom prst="flowChartTerminator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pt-BR" sz="2000" b="1">
                <a:latin typeface="Arial" pitchFamily="34" charset="0"/>
              </a:rPr>
              <a:t>Fim</a:t>
            </a:r>
          </a:p>
        </p:txBody>
      </p:sp>
      <p:sp>
        <p:nvSpPr>
          <p:cNvPr id="309265" name="Freeform 17"/>
          <p:cNvSpPr>
            <a:spLocks/>
          </p:cNvSpPr>
          <p:nvPr/>
        </p:nvSpPr>
        <p:spPr bwMode="auto">
          <a:xfrm flipH="1">
            <a:off x="6019800" y="3552651"/>
            <a:ext cx="152400" cy="1050925"/>
          </a:xfrm>
          <a:custGeom>
            <a:avLst/>
            <a:gdLst/>
            <a:ahLst/>
            <a:cxnLst>
              <a:cxn ang="0">
                <a:pos x="0" y="3"/>
              </a:cxn>
              <a:cxn ang="0">
                <a:pos x="869" y="0"/>
              </a:cxn>
              <a:cxn ang="0">
                <a:pos x="869" y="194"/>
              </a:cxn>
            </a:cxnLst>
            <a:rect l="0" t="0" r="r" b="b"/>
            <a:pathLst>
              <a:path w="869" h="194">
                <a:moveTo>
                  <a:pt x="0" y="3"/>
                </a:moveTo>
                <a:lnTo>
                  <a:pt x="869" y="0"/>
                </a:lnTo>
                <a:lnTo>
                  <a:pt x="869" y="194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pt-BR" sz="2000"/>
          </a:p>
        </p:txBody>
      </p:sp>
      <p:sp>
        <p:nvSpPr>
          <p:cNvPr id="309266" name="AutoShape 18"/>
          <p:cNvSpPr>
            <a:spLocks noChangeArrowheads="1"/>
          </p:cNvSpPr>
          <p:nvPr/>
        </p:nvSpPr>
        <p:spPr bwMode="auto">
          <a:xfrm>
            <a:off x="6407150" y="2647776"/>
            <a:ext cx="1092200" cy="457200"/>
          </a:xfrm>
          <a:prstGeom prst="flowChartManualInpu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sz="2000"/>
          </a:p>
        </p:txBody>
      </p:sp>
      <p:sp>
        <p:nvSpPr>
          <p:cNvPr id="309267" name="Text Box 19"/>
          <p:cNvSpPr txBox="1">
            <a:spLocks noChangeArrowheads="1"/>
          </p:cNvSpPr>
          <p:nvPr/>
        </p:nvSpPr>
        <p:spPr bwMode="auto">
          <a:xfrm>
            <a:off x="6789738" y="2708101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2000" b="1">
                <a:latin typeface="Arial" pitchFamily="34" charset="0"/>
              </a:rPr>
              <a:t>x</a:t>
            </a:r>
          </a:p>
        </p:txBody>
      </p:sp>
      <p:sp>
        <p:nvSpPr>
          <p:cNvPr id="309268" name="Line 20"/>
          <p:cNvSpPr>
            <a:spLocks noChangeShapeType="1"/>
          </p:cNvSpPr>
          <p:nvPr/>
        </p:nvSpPr>
        <p:spPr bwMode="auto">
          <a:xfrm rot="5400000" flipV="1">
            <a:off x="6657181" y="4607546"/>
            <a:ext cx="9525" cy="347662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 sz="2000"/>
          </a:p>
        </p:txBody>
      </p:sp>
      <p:sp>
        <p:nvSpPr>
          <p:cNvPr id="309269" name="Line 21"/>
          <p:cNvSpPr>
            <a:spLocks noChangeShapeType="1"/>
          </p:cNvSpPr>
          <p:nvPr/>
        </p:nvSpPr>
        <p:spPr bwMode="auto">
          <a:xfrm rot="5400000" flipH="1">
            <a:off x="7233444" y="4617070"/>
            <a:ext cx="0" cy="33813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 sz="2000"/>
          </a:p>
        </p:txBody>
      </p:sp>
      <p:sp>
        <p:nvSpPr>
          <p:cNvPr id="309270" name="AutoShape 22"/>
          <p:cNvSpPr>
            <a:spLocks noChangeArrowheads="1"/>
          </p:cNvSpPr>
          <p:nvPr/>
        </p:nvSpPr>
        <p:spPr bwMode="auto">
          <a:xfrm>
            <a:off x="6162675" y="3338339"/>
            <a:ext cx="1600200" cy="438150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pt-BR" sz="2000" b="1">
                <a:latin typeface="Arial" pitchFamily="34" charset="0"/>
              </a:rPr>
              <a:t>x&gt;0</a:t>
            </a:r>
          </a:p>
        </p:txBody>
      </p:sp>
      <p:sp>
        <p:nvSpPr>
          <p:cNvPr id="309271" name="Text Box 23"/>
          <p:cNvSpPr txBox="1">
            <a:spLocks noChangeArrowheads="1"/>
          </p:cNvSpPr>
          <p:nvPr/>
        </p:nvSpPr>
        <p:spPr bwMode="auto">
          <a:xfrm>
            <a:off x="5549900" y="4589289"/>
            <a:ext cx="1036638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2000" b="1">
                <a:latin typeface="Arial" pitchFamily="34" charset="0"/>
              </a:rPr>
              <a:t>“X &gt; 0”</a:t>
            </a:r>
          </a:p>
        </p:txBody>
      </p:sp>
      <p:sp>
        <p:nvSpPr>
          <p:cNvPr id="309272" name="Text Box 24"/>
          <p:cNvSpPr txBox="1">
            <a:spLocks noChangeArrowheads="1"/>
          </p:cNvSpPr>
          <p:nvPr/>
        </p:nvSpPr>
        <p:spPr bwMode="auto">
          <a:xfrm>
            <a:off x="7315200" y="4587701"/>
            <a:ext cx="1036638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2000" b="1">
                <a:latin typeface="Arial" pitchFamily="34" charset="0"/>
              </a:rPr>
              <a:t>“X &lt; 0”</a:t>
            </a:r>
          </a:p>
        </p:txBody>
      </p:sp>
      <p:sp>
        <p:nvSpPr>
          <p:cNvPr id="309273" name="AutoShape 25"/>
          <p:cNvSpPr>
            <a:spLocks noChangeArrowheads="1"/>
          </p:cNvSpPr>
          <p:nvPr/>
        </p:nvSpPr>
        <p:spPr bwMode="auto">
          <a:xfrm>
            <a:off x="6216650" y="5130626"/>
            <a:ext cx="1490663" cy="414338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pt-BR" sz="2000" b="1">
                <a:latin typeface="Arial" pitchFamily="34" charset="0"/>
              </a:rPr>
              <a:t>x=0</a:t>
            </a:r>
          </a:p>
        </p:txBody>
      </p:sp>
      <p:sp>
        <p:nvSpPr>
          <p:cNvPr id="309274" name="Text Box 26"/>
          <p:cNvSpPr txBox="1">
            <a:spLocks noChangeArrowheads="1"/>
          </p:cNvSpPr>
          <p:nvPr/>
        </p:nvSpPr>
        <p:spPr bwMode="auto">
          <a:xfrm>
            <a:off x="7023100" y="5424314"/>
            <a:ext cx="3369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2000"/>
              <a:t>V</a:t>
            </a:r>
          </a:p>
        </p:txBody>
      </p:sp>
      <p:sp>
        <p:nvSpPr>
          <p:cNvPr id="309275" name="Line 27"/>
          <p:cNvSpPr>
            <a:spLocks noChangeShapeType="1"/>
          </p:cNvSpPr>
          <p:nvPr/>
        </p:nvSpPr>
        <p:spPr bwMode="auto">
          <a:xfrm>
            <a:off x="6956425" y="4832176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 sz="2000"/>
          </a:p>
        </p:txBody>
      </p:sp>
      <p:sp>
        <p:nvSpPr>
          <p:cNvPr id="309276" name="AutoShape 28"/>
          <p:cNvSpPr>
            <a:spLocks noChangeArrowheads="1"/>
          </p:cNvSpPr>
          <p:nvPr/>
        </p:nvSpPr>
        <p:spPr bwMode="auto">
          <a:xfrm>
            <a:off x="6832600" y="1661939"/>
            <a:ext cx="228600" cy="22860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sz="2000"/>
          </a:p>
        </p:txBody>
      </p:sp>
      <p:sp>
        <p:nvSpPr>
          <p:cNvPr id="309277" name="Text Box 29"/>
          <p:cNvSpPr txBox="1">
            <a:spLocks noChangeArrowheads="1"/>
          </p:cNvSpPr>
          <p:nvPr/>
        </p:nvSpPr>
        <p:spPr bwMode="auto">
          <a:xfrm>
            <a:off x="5780088" y="4975051"/>
            <a:ext cx="3177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2000"/>
              <a:t>F</a:t>
            </a:r>
          </a:p>
        </p:txBody>
      </p:sp>
      <p:sp>
        <p:nvSpPr>
          <p:cNvPr id="309278" name="Line 30"/>
          <p:cNvSpPr>
            <a:spLocks noChangeShapeType="1"/>
          </p:cNvSpPr>
          <p:nvPr/>
        </p:nvSpPr>
        <p:spPr bwMode="auto">
          <a:xfrm>
            <a:off x="6967538" y="6254576"/>
            <a:ext cx="0" cy="2667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 sz="2000"/>
          </a:p>
        </p:txBody>
      </p:sp>
      <p:sp>
        <p:nvSpPr>
          <p:cNvPr id="309279" name="Text Box 31"/>
          <p:cNvSpPr txBox="1">
            <a:spLocks noChangeArrowheads="1"/>
          </p:cNvSpPr>
          <p:nvPr/>
        </p:nvSpPr>
        <p:spPr bwMode="auto">
          <a:xfrm>
            <a:off x="6445250" y="5868814"/>
            <a:ext cx="1036638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2000" b="1">
                <a:latin typeface="Arial" pitchFamily="34" charset="0"/>
              </a:rPr>
              <a:t>“X = 0”</a:t>
            </a:r>
          </a:p>
        </p:txBody>
      </p:sp>
      <p:sp>
        <p:nvSpPr>
          <p:cNvPr id="309280" name="Line 32"/>
          <p:cNvSpPr>
            <a:spLocks noChangeShapeType="1"/>
          </p:cNvSpPr>
          <p:nvPr/>
        </p:nvSpPr>
        <p:spPr bwMode="auto">
          <a:xfrm>
            <a:off x="6945313" y="1901651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 sz="2000"/>
          </a:p>
        </p:txBody>
      </p:sp>
      <p:sp>
        <p:nvSpPr>
          <p:cNvPr id="309281" name="AutoShape 33"/>
          <p:cNvSpPr>
            <a:spLocks noChangeArrowheads="1"/>
          </p:cNvSpPr>
          <p:nvPr/>
        </p:nvSpPr>
        <p:spPr bwMode="auto">
          <a:xfrm>
            <a:off x="6858000" y="4679776"/>
            <a:ext cx="228600" cy="22860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sz="2000"/>
          </a:p>
        </p:txBody>
      </p:sp>
      <p:sp>
        <p:nvSpPr>
          <p:cNvPr id="309282" name="Line 34"/>
          <p:cNvSpPr>
            <a:spLocks noChangeShapeType="1"/>
          </p:cNvSpPr>
          <p:nvPr/>
        </p:nvSpPr>
        <p:spPr bwMode="auto">
          <a:xfrm>
            <a:off x="6967538" y="5522739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 sz="2000"/>
          </a:p>
        </p:txBody>
      </p:sp>
      <p:sp>
        <p:nvSpPr>
          <p:cNvPr id="309283" name="AutoShape 35"/>
          <p:cNvSpPr>
            <a:spLocks noChangeArrowheads="1"/>
          </p:cNvSpPr>
          <p:nvPr/>
        </p:nvSpPr>
        <p:spPr bwMode="auto">
          <a:xfrm>
            <a:off x="7326313" y="4555951"/>
            <a:ext cx="1042987" cy="477838"/>
          </a:xfrm>
          <a:prstGeom prst="flowChartDisplay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sz="2000"/>
          </a:p>
        </p:txBody>
      </p:sp>
      <p:sp>
        <p:nvSpPr>
          <p:cNvPr id="309284" name="AutoShape 36"/>
          <p:cNvSpPr>
            <a:spLocks noChangeArrowheads="1"/>
          </p:cNvSpPr>
          <p:nvPr/>
        </p:nvSpPr>
        <p:spPr bwMode="auto">
          <a:xfrm>
            <a:off x="5497513" y="4581351"/>
            <a:ext cx="1042987" cy="477838"/>
          </a:xfrm>
          <a:prstGeom prst="flowChartDisplay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sz="2000"/>
          </a:p>
        </p:txBody>
      </p:sp>
      <p:sp>
        <p:nvSpPr>
          <p:cNvPr id="309285" name="AutoShape 37"/>
          <p:cNvSpPr>
            <a:spLocks noChangeArrowheads="1"/>
          </p:cNvSpPr>
          <p:nvPr/>
        </p:nvSpPr>
        <p:spPr bwMode="auto">
          <a:xfrm>
            <a:off x="6411913" y="5797376"/>
            <a:ext cx="1042987" cy="477838"/>
          </a:xfrm>
          <a:prstGeom prst="flowChartDisplay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sz="2000"/>
          </a:p>
        </p:txBody>
      </p:sp>
      <p:sp>
        <p:nvSpPr>
          <p:cNvPr id="309286" name="AutoShape 38"/>
          <p:cNvSpPr>
            <a:spLocks noChangeArrowheads="1"/>
          </p:cNvSpPr>
          <p:nvPr/>
        </p:nvSpPr>
        <p:spPr bwMode="auto">
          <a:xfrm>
            <a:off x="7086600" y="3841576"/>
            <a:ext cx="1600200" cy="438150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pt-BR" sz="2000" b="1">
                <a:latin typeface="Arial" pitchFamily="34" charset="0"/>
              </a:rPr>
              <a:t>X&lt;0</a:t>
            </a:r>
          </a:p>
        </p:txBody>
      </p:sp>
      <p:sp>
        <p:nvSpPr>
          <p:cNvPr id="309287" name="Freeform 39"/>
          <p:cNvSpPr>
            <a:spLocks/>
          </p:cNvSpPr>
          <p:nvPr/>
        </p:nvSpPr>
        <p:spPr bwMode="auto">
          <a:xfrm flipH="1">
            <a:off x="6943725" y="4051126"/>
            <a:ext cx="219075" cy="628650"/>
          </a:xfrm>
          <a:custGeom>
            <a:avLst/>
            <a:gdLst/>
            <a:ahLst/>
            <a:cxnLst>
              <a:cxn ang="0">
                <a:pos x="0" y="3"/>
              </a:cxn>
              <a:cxn ang="0">
                <a:pos x="869" y="0"/>
              </a:cxn>
              <a:cxn ang="0">
                <a:pos x="869" y="194"/>
              </a:cxn>
            </a:cxnLst>
            <a:rect l="0" t="0" r="r" b="b"/>
            <a:pathLst>
              <a:path w="869" h="194">
                <a:moveTo>
                  <a:pt x="0" y="3"/>
                </a:moveTo>
                <a:lnTo>
                  <a:pt x="869" y="0"/>
                </a:lnTo>
                <a:lnTo>
                  <a:pt x="869" y="194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pt-BR" sz="2000"/>
          </a:p>
        </p:txBody>
      </p:sp>
      <p:sp>
        <p:nvSpPr>
          <p:cNvPr id="309288" name="Text Box 40"/>
          <p:cNvSpPr txBox="1">
            <a:spLocks noChangeArrowheads="1"/>
          </p:cNvSpPr>
          <p:nvPr/>
        </p:nvSpPr>
        <p:spPr bwMode="auto">
          <a:xfrm>
            <a:off x="7939088" y="4174951"/>
            <a:ext cx="3369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2000"/>
              <a:t>V</a:t>
            </a:r>
          </a:p>
        </p:txBody>
      </p:sp>
      <p:sp>
        <p:nvSpPr>
          <p:cNvPr id="309289" name="Text Box 41"/>
          <p:cNvSpPr txBox="1">
            <a:spLocks noChangeArrowheads="1"/>
          </p:cNvSpPr>
          <p:nvPr/>
        </p:nvSpPr>
        <p:spPr bwMode="auto">
          <a:xfrm>
            <a:off x="6629400" y="3917776"/>
            <a:ext cx="3177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2000"/>
              <a:t>F</a:t>
            </a: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66700" y="1187152"/>
            <a:ext cx="8991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Algoritmo </a:t>
            </a:r>
            <a:r>
              <a:rPr kumimoji="0" lang="pt-BR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ExemploRepitaAté</a:t>
            </a: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Courier New" pitchFamily="49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Inteiro : x;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Início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Repita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	Escreva(“Digite um valor”);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	Leia (x);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	Se (x &gt; 0) Então </a:t>
            </a:r>
          </a:p>
          <a:p>
            <a:pPr marL="1143000" marR="0" lvl="2" indent="-2286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Courier New" pitchFamily="49" charset="0"/>
              </a:rPr>
              <a:t>Escreva (“X &gt; 0”);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	Senão</a:t>
            </a:r>
          </a:p>
          <a:p>
            <a:pPr marL="1143000" marR="0" lvl="2" indent="-2286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Courier New" pitchFamily="49" charset="0"/>
              </a:rPr>
              <a:t>Se (x &lt; 0) Então </a:t>
            </a:r>
          </a:p>
          <a:p>
            <a:pPr marL="1600200" marR="0" lvl="3" indent="-2286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Courier New" pitchFamily="49" charset="0"/>
              </a:rPr>
              <a:t>Escreva (“X &lt; 0”);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Até (x = 0);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Escreva (“X = 0”);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Fim.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4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Estruturas de Repetição Condicional</a:t>
            </a:r>
            <a:endParaRPr lang="pt-BR"/>
          </a:p>
        </p:txBody>
      </p:sp>
      <p:sp>
        <p:nvSpPr>
          <p:cNvPr id="45568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smtClean="0"/>
          </a:p>
          <a:p>
            <a:pPr lvl="1"/>
            <a:endParaRPr lang="pt-BR" smtClean="0"/>
          </a:p>
          <a:p>
            <a:pPr lvl="1"/>
            <a:endParaRPr lang="pt-BR"/>
          </a:p>
        </p:txBody>
      </p:sp>
      <p:sp>
        <p:nvSpPr>
          <p:cNvPr id="7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77DFC-214D-4EAB-B0DE-5829EFB193ED}" type="slidenum">
              <a:rPr lang="pt-BR" smtClean="0"/>
              <a:pPr/>
              <a:t>43</a:t>
            </a:fld>
            <a:endParaRPr lang="pt-BR"/>
          </a:p>
        </p:txBody>
      </p:sp>
      <p:sp>
        <p:nvSpPr>
          <p:cNvPr id="455682" name="Rectangle 1026"/>
          <p:cNvSpPr>
            <a:spLocks noChangeArrowheads="1"/>
          </p:cNvSpPr>
          <p:nvPr/>
        </p:nvSpPr>
        <p:spPr bwMode="auto">
          <a:xfrm>
            <a:off x="381000" y="1295400"/>
            <a:ext cx="8534400" cy="5105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55685" name="Rectangle 1029"/>
          <p:cNvSpPr>
            <a:spLocks noChangeArrowheads="1"/>
          </p:cNvSpPr>
          <p:nvPr/>
        </p:nvSpPr>
        <p:spPr bwMode="auto">
          <a:xfrm>
            <a:off x="228600" y="2243138"/>
            <a:ext cx="8458200" cy="384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 algn="ctr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pt-BR" sz="3200" dirty="0">
                <a:solidFill>
                  <a:schemeClr val="bg1"/>
                </a:solidFill>
                <a:latin typeface="Arial" pitchFamily="34" charset="0"/>
                <a:cs typeface="Times New Roman" pitchFamily="18" charset="0"/>
              </a:rPr>
              <a:t>Nos laços condicionais a variável que é testada deve estar sempre associada a uma instrução que a atualize no interior do laço, pois, se isto não ocorrer, o algoritmo ficará repetindo indefinidamente este laço, gerando uma situação conhecida como “laço/loop” infinito”.</a:t>
            </a:r>
          </a:p>
        </p:txBody>
      </p:sp>
      <p:sp>
        <p:nvSpPr>
          <p:cNvPr id="455686" name="Text Box 1030"/>
          <p:cNvSpPr txBox="1">
            <a:spLocks noChangeArrowheads="1"/>
          </p:cNvSpPr>
          <p:nvPr/>
        </p:nvSpPr>
        <p:spPr bwMode="auto">
          <a:xfrm>
            <a:off x="3124200" y="1447800"/>
            <a:ext cx="307181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BR" sz="4400" b="1" dirty="0" smtClean="0">
                <a:solidFill>
                  <a:schemeClr val="bg1"/>
                </a:solidFill>
                <a:latin typeface="Arial" pitchFamily="34" charset="0"/>
              </a:rPr>
              <a:t>Note</a:t>
            </a:r>
            <a:endParaRPr lang="pt-BR" sz="4400" b="1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de Repetição Condicional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FD1AB-75CC-4499-A367-E82F95257BD2}" type="slidenum">
              <a:rPr lang="pt-BR" smtClean="0"/>
              <a:pPr/>
              <a:t>44</a:t>
            </a:fld>
            <a:endParaRPr lang="pt-BR"/>
          </a:p>
        </p:txBody>
      </p:sp>
      <p:sp>
        <p:nvSpPr>
          <p:cNvPr id="8" name="Rectangle 42"/>
          <p:cNvSpPr>
            <a:spLocks noChangeArrowheads="1"/>
          </p:cNvSpPr>
          <p:nvPr/>
        </p:nvSpPr>
        <p:spPr bwMode="auto">
          <a:xfrm>
            <a:off x="228600" y="1187152"/>
            <a:ext cx="8610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pt-BR" sz="2000" b="1" dirty="0">
                <a:latin typeface="Arial" pitchFamily="34" charset="0"/>
                <a:cs typeface="Courier New" pitchFamily="49" charset="0"/>
              </a:rPr>
              <a:t>Algoritmo </a:t>
            </a:r>
            <a:r>
              <a:rPr lang="pt-BR" sz="2000" b="1" dirty="0" err="1">
                <a:latin typeface="Arial" pitchFamily="34" charset="0"/>
                <a:cs typeface="Courier New" pitchFamily="49" charset="0"/>
              </a:rPr>
              <a:t>ExemploEnquantoFaça_LoopInfinito</a:t>
            </a:r>
            <a:endParaRPr lang="pt-BR" sz="2000" b="1" dirty="0">
              <a:latin typeface="Arial" pitchFamily="34" charset="0"/>
              <a:cs typeface="Courier New" pitchFamily="49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pt-BR" sz="2000" b="1" dirty="0">
                <a:latin typeface="Arial" pitchFamily="34" charset="0"/>
                <a:cs typeface="Courier New" pitchFamily="49" charset="0"/>
              </a:rPr>
              <a:t>Inteiro : x;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pt-BR" sz="2000" b="1" dirty="0">
                <a:latin typeface="Arial" pitchFamily="34" charset="0"/>
                <a:cs typeface="Courier New" pitchFamily="49" charset="0"/>
              </a:rPr>
              <a:t>Início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pt-BR" sz="2000" b="1" dirty="0">
                <a:latin typeface="Arial" pitchFamily="34" charset="0"/>
                <a:cs typeface="Courier New" pitchFamily="49" charset="0"/>
              </a:rPr>
              <a:t>Escreva(“Digite um valor”);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pt-BR" sz="2000" b="1" dirty="0">
                <a:latin typeface="Arial" pitchFamily="34" charset="0"/>
                <a:cs typeface="Courier New" pitchFamily="49" charset="0"/>
              </a:rPr>
              <a:t>Leia (x);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pt-BR" sz="2000" b="1" dirty="0">
                <a:latin typeface="Arial" pitchFamily="34" charset="0"/>
                <a:cs typeface="Courier New" pitchFamily="49" charset="0"/>
              </a:rPr>
              <a:t>Enquanto (x&lt;&gt;0) faça</a:t>
            </a:r>
          </a:p>
          <a:p>
            <a:pPr marL="742950" lvl="1" indent="-285750" algn="just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pt-BR" sz="2000" b="1" dirty="0">
                <a:latin typeface="Arial" pitchFamily="34" charset="0"/>
                <a:cs typeface="Courier New" pitchFamily="49" charset="0"/>
              </a:rPr>
              <a:t>Se (x &gt; 0) Então </a:t>
            </a:r>
          </a:p>
          <a:p>
            <a:pPr marL="1143000" lvl="2" indent="-228600" algn="just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None/>
            </a:pPr>
            <a:r>
              <a:rPr lang="pt-BR" sz="2000" b="1" dirty="0">
                <a:latin typeface="Arial" pitchFamily="34" charset="0"/>
                <a:cs typeface="Courier New" pitchFamily="49" charset="0"/>
              </a:rPr>
              <a:t>Escreva (“X &gt; 0”);</a:t>
            </a:r>
          </a:p>
          <a:p>
            <a:pPr marL="742950" lvl="1" indent="-285750" algn="just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pt-BR" sz="2000" b="1" dirty="0">
                <a:latin typeface="Arial" pitchFamily="34" charset="0"/>
                <a:cs typeface="Courier New" pitchFamily="49" charset="0"/>
              </a:rPr>
              <a:t>Senão</a:t>
            </a:r>
          </a:p>
          <a:p>
            <a:pPr marL="1143000" lvl="2" indent="-228600" algn="just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None/>
            </a:pPr>
            <a:r>
              <a:rPr lang="pt-BR" sz="2000" b="1" dirty="0">
                <a:latin typeface="Arial" pitchFamily="34" charset="0"/>
                <a:cs typeface="Courier New" pitchFamily="49" charset="0"/>
              </a:rPr>
              <a:t>Escreva (“X &lt; 0”);</a:t>
            </a:r>
          </a:p>
          <a:p>
            <a:pPr marL="742950" lvl="1" indent="-285750" algn="just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pt-BR" sz="2000" b="1" dirty="0">
                <a:latin typeface="Arial" pitchFamily="34" charset="0"/>
                <a:cs typeface="Courier New" pitchFamily="49" charset="0"/>
              </a:rPr>
              <a:t>Escreva(“Digite um valor”);</a:t>
            </a:r>
          </a:p>
          <a:p>
            <a:pPr marL="742950" lvl="1" indent="-285750" algn="just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pt-BR" sz="2000" b="1" dirty="0" smtClean="0">
                <a:solidFill>
                  <a:srgbClr val="FF3300"/>
                </a:solidFill>
                <a:latin typeface="Arial" pitchFamily="34" charset="0"/>
                <a:cs typeface="Courier New" pitchFamily="49" charset="0"/>
              </a:rPr>
              <a:t>//Leia </a:t>
            </a:r>
            <a:r>
              <a:rPr lang="pt-BR" sz="2000" b="1" dirty="0">
                <a:solidFill>
                  <a:srgbClr val="FF3300"/>
                </a:solidFill>
                <a:latin typeface="Arial" pitchFamily="34" charset="0"/>
                <a:cs typeface="Courier New" pitchFamily="49" charset="0"/>
              </a:rPr>
              <a:t>(x); - sem este Leia(x), o laço se repete infinitamente</a:t>
            </a:r>
            <a:r>
              <a:rPr lang="pt-BR" sz="2000" b="1" dirty="0" smtClean="0">
                <a:solidFill>
                  <a:srgbClr val="FF3300"/>
                </a:solidFill>
                <a:latin typeface="Arial" pitchFamily="34" charset="0"/>
                <a:cs typeface="Courier New" pitchFamily="49" charset="0"/>
              </a:rPr>
              <a:t>!}</a:t>
            </a:r>
            <a:endParaRPr lang="pt-BR" sz="2000" b="1" dirty="0">
              <a:solidFill>
                <a:srgbClr val="FF3300"/>
              </a:solidFill>
              <a:latin typeface="Arial" pitchFamily="34" charset="0"/>
              <a:cs typeface="Courier New" pitchFamily="49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pt-BR" sz="2000" b="1" dirty="0">
                <a:latin typeface="Arial" pitchFamily="34" charset="0"/>
                <a:cs typeface="Courier New" pitchFamily="49" charset="0"/>
              </a:rPr>
              <a:t>Fim Enquanto;</a:t>
            </a:r>
            <a:endParaRPr lang="pt-BR" b="1" dirty="0">
              <a:latin typeface="Arial" pitchFamily="34" charset="0"/>
              <a:cs typeface="Courier New" pitchFamily="49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pt-BR" sz="2000" b="1" dirty="0">
                <a:latin typeface="Arial" pitchFamily="34" charset="0"/>
                <a:cs typeface="Courier New" pitchFamily="49" charset="0"/>
              </a:rPr>
              <a:t>Escreva (“X = 0”);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pt-BR" sz="2000" b="1" dirty="0">
                <a:latin typeface="Arial" pitchFamily="34" charset="0"/>
                <a:cs typeface="Courier New" pitchFamily="49" charset="0"/>
              </a:rPr>
              <a:t>Fim.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pt-BR" sz="1800" b="1" dirty="0">
              <a:latin typeface="Arial" pitchFamily="34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de Repetição Contada</a:t>
            </a:r>
            <a:endParaRPr lang="pt-BR" dirty="0"/>
          </a:p>
        </p:txBody>
      </p:sp>
      <p:sp>
        <p:nvSpPr>
          <p:cNvPr id="4587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9" y="1484313"/>
            <a:ext cx="5544740" cy="4992687"/>
          </a:xfrm>
        </p:spPr>
        <p:txBody>
          <a:bodyPr/>
          <a:lstStyle/>
          <a:p>
            <a:r>
              <a:rPr lang="pt-BR" sz="2800" dirty="0" smtClean="0"/>
              <a:t>Estrutura de repetição </a:t>
            </a:r>
            <a:r>
              <a:rPr lang="pt-BR" sz="2800" dirty="0" smtClean="0">
                <a:solidFill>
                  <a:srgbClr val="FF0000"/>
                </a:solidFill>
              </a:rPr>
              <a:t>Para/Faça</a:t>
            </a:r>
          </a:p>
          <a:p>
            <a:r>
              <a:rPr lang="pt-BR" sz="2800" dirty="0" smtClean="0"/>
              <a:t>Semântica: </a:t>
            </a:r>
          </a:p>
          <a:p>
            <a:pPr lvl="1"/>
            <a:r>
              <a:rPr lang="pt-BR" sz="2400" dirty="0" smtClean="0"/>
              <a:t>Repete as instruções enquanto a variável contador não atingir o valor final. Ressalta-se que a variável contador é previamente inicializada  e incrementada ou decrementada de uma constante a cada repetição.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2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1AE18-2850-4DE8-B33B-B3FE1450BE69}" type="slidenum">
              <a:rPr lang="pt-BR" smtClean="0"/>
              <a:pPr/>
              <a:t>45</a:t>
            </a:fld>
            <a:endParaRPr lang="pt-BR"/>
          </a:p>
        </p:txBody>
      </p:sp>
      <p:sp>
        <p:nvSpPr>
          <p:cNvPr id="458776" name="Line 24"/>
          <p:cNvSpPr>
            <a:spLocks noChangeShapeType="1"/>
          </p:cNvSpPr>
          <p:nvPr/>
        </p:nvSpPr>
        <p:spPr bwMode="auto">
          <a:xfrm>
            <a:off x="7188200" y="42418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 sz="1800"/>
          </a:p>
        </p:txBody>
      </p:sp>
      <p:sp>
        <p:nvSpPr>
          <p:cNvPr id="458758" name="Rectangle 6"/>
          <p:cNvSpPr>
            <a:spLocks noChangeArrowheads="1"/>
          </p:cNvSpPr>
          <p:nvPr/>
        </p:nvSpPr>
        <p:spPr bwMode="auto">
          <a:xfrm>
            <a:off x="0" y="1631950"/>
            <a:ext cx="5334000" cy="568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pt-BR" sz="2300" dirty="0"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458760" name="Text Box 8"/>
          <p:cNvSpPr txBox="1">
            <a:spLocks noChangeArrowheads="1"/>
          </p:cNvSpPr>
          <p:nvPr/>
        </p:nvSpPr>
        <p:spPr bwMode="auto">
          <a:xfrm>
            <a:off x="6217050" y="5667375"/>
            <a:ext cx="2018501" cy="53553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pt-BR" sz="1800">
                <a:latin typeface="Arial" pitchFamily="34" charset="0"/>
              </a:rPr>
              <a:t>Executar </a:t>
            </a:r>
          </a:p>
          <a:p>
            <a:pPr algn="ctr">
              <a:lnSpc>
                <a:spcPct val="80000"/>
              </a:lnSpc>
            </a:pPr>
            <a:r>
              <a:rPr lang="pt-BR" sz="1800">
                <a:latin typeface="Arial" pitchFamily="34" charset="0"/>
              </a:rPr>
              <a:t>outras instruções)</a:t>
            </a:r>
          </a:p>
        </p:txBody>
      </p:sp>
      <p:sp>
        <p:nvSpPr>
          <p:cNvPr id="458761" name="Line 9"/>
          <p:cNvSpPr>
            <a:spLocks noChangeShapeType="1"/>
          </p:cNvSpPr>
          <p:nvPr/>
        </p:nvSpPr>
        <p:spPr bwMode="auto">
          <a:xfrm>
            <a:off x="7212013" y="6248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 sz="1800"/>
          </a:p>
        </p:txBody>
      </p:sp>
      <p:sp>
        <p:nvSpPr>
          <p:cNvPr id="458762" name="AutoShape 10"/>
          <p:cNvSpPr>
            <a:spLocks noChangeArrowheads="1"/>
          </p:cNvSpPr>
          <p:nvPr/>
        </p:nvSpPr>
        <p:spPr bwMode="auto">
          <a:xfrm>
            <a:off x="5791200" y="5689600"/>
            <a:ext cx="2819400" cy="550863"/>
          </a:xfrm>
          <a:prstGeom prst="flowChartProcess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sz="1800"/>
          </a:p>
        </p:txBody>
      </p:sp>
      <p:sp>
        <p:nvSpPr>
          <p:cNvPr id="458763" name="Freeform 11"/>
          <p:cNvSpPr>
            <a:spLocks/>
          </p:cNvSpPr>
          <p:nvPr/>
        </p:nvSpPr>
        <p:spPr bwMode="auto">
          <a:xfrm>
            <a:off x="8013700" y="2601913"/>
            <a:ext cx="673100" cy="2363787"/>
          </a:xfrm>
          <a:custGeom>
            <a:avLst/>
            <a:gdLst/>
            <a:ahLst/>
            <a:cxnLst>
              <a:cxn ang="0">
                <a:pos x="0" y="1489"/>
              </a:cxn>
              <a:cxn ang="0">
                <a:pos x="424" y="1489"/>
              </a:cxn>
              <a:cxn ang="0">
                <a:pos x="424" y="1"/>
              </a:cxn>
              <a:cxn ang="0">
                <a:pos x="132" y="0"/>
              </a:cxn>
            </a:cxnLst>
            <a:rect l="0" t="0" r="r" b="b"/>
            <a:pathLst>
              <a:path w="424" h="1489">
                <a:moveTo>
                  <a:pt x="0" y="1489"/>
                </a:moveTo>
                <a:lnTo>
                  <a:pt x="424" y="1489"/>
                </a:lnTo>
                <a:lnTo>
                  <a:pt x="424" y="1"/>
                </a:lnTo>
                <a:lnTo>
                  <a:pt x="132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pt-BR" sz="1800"/>
          </a:p>
        </p:txBody>
      </p:sp>
      <p:sp>
        <p:nvSpPr>
          <p:cNvPr id="458764" name="Text Box 12"/>
          <p:cNvSpPr txBox="1">
            <a:spLocks noChangeArrowheads="1"/>
          </p:cNvSpPr>
          <p:nvPr/>
        </p:nvSpPr>
        <p:spPr bwMode="auto">
          <a:xfrm>
            <a:off x="7286625" y="2870200"/>
            <a:ext cx="3225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1800"/>
              <a:t>V</a:t>
            </a:r>
          </a:p>
        </p:txBody>
      </p:sp>
      <p:sp>
        <p:nvSpPr>
          <p:cNvPr id="458765" name="Freeform 13"/>
          <p:cNvSpPr>
            <a:spLocks/>
          </p:cNvSpPr>
          <p:nvPr/>
        </p:nvSpPr>
        <p:spPr bwMode="auto">
          <a:xfrm>
            <a:off x="5829300" y="2600325"/>
            <a:ext cx="1485900" cy="3025775"/>
          </a:xfrm>
          <a:custGeom>
            <a:avLst/>
            <a:gdLst/>
            <a:ahLst/>
            <a:cxnLst>
              <a:cxn ang="0">
                <a:pos x="209" y="1"/>
              </a:cxn>
              <a:cxn ang="0">
                <a:pos x="0" y="0"/>
              </a:cxn>
              <a:cxn ang="0">
                <a:pos x="5" y="1786"/>
              </a:cxn>
              <a:cxn ang="0">
                <a:pos x="709" y="1786"/>
              </a:cxn>
              <a:cxn ang="0">
                <a:pos x="700" y="1906"/>
              </a:cxn>
            </a:cxnLst>
            <a:rect l="0" t="0" r="r" b="b"/>
            <a:pathLst>
              <a:path w="709" h="1906">
                <a:moveTo>
                  <a:pt x="209" y="1"/>
                </a:moveTo>
                <a:lnTo>
                  <a:pt x="0" y="0"/>
                </a:lnTo>
                <a:lnTo>
                  <a:pt x="5" y="1786"/>
                </a:lnTo>
                <a:lnTo>
                  <a:pt x="709" y="1786"/>
                </a:lnTo>
                <a:lnTo>
                  <a:pt x="700" y="190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pt-BR" sz="1800"/>
          </a:p>
        </p:txBody>
      </p:sp>
      <p:sp>
        <p:nvSpPr>
          <p:cNvPr id="458766" name="Text Box 14"/>
          <p:cNvSpPr txBox="1">
            <a:spLocks noChangeArrowheads="1"/>
          </p:cNvSpPr>
          <p:nvPr/>
        </p:nvSpPr>
        <p:spPr bwMode="auto">
          <a:xfrm>
            <a:off x="5905500" y="2166938"/>
            <a:ext cx="3048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1800"/>
              <a:t>F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6221413" y="3252788"/>
            <a:ext cx="1812925" cy="1179512"/>
            <a:chOff x="3847" y="2126"/>
            <a:chExt cx="1066" cy="743"/>
          </a:xfrm>
        </p:grpSpPr>
        <p:sp>
          <p:nvSpPr>
            <p:cNvPr id="458768" name="AutoShape 16"/>
            <p:cNvSpPr>
              <a:spLocks noChangeArrowheads="1"/>
            </p:cNvSpPr>
            <p:nvPr/>
          </p:nvSpPr>
          <p:spPr bwMode="auto">
            <a:xfrm>
              <a:off x="3875" y="2126"/>
              <a:ext cx="1002" cy="743"/>
            </a:xfrm>
            <a:prstGeom prst="flowChartProcess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 sz="1800"/>
            </a:p>
          </p:txBody>
        </p:sp>
        <p:sp>
          <p:nvSpPr>
            <p:cNvPr id="458769" name="Text Box 17"/>
            <p:cNvSpPr txBox="1">
              <a:spLocks noChangeArrowheads="1"/>
            </p:cNvSpPr>
            <p:nvPr/>
          </p:nvSpPr>
          <p:spPr bwMode="auto">
            <a:xfrm>
              <a:off x="3847" y="2180"/>
              <a:ext cx="1066" cy="61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pt-BR" sz="1800">
                  <a:latin typeface="Arial" pitchFamily="34" charset="0"/>
                </a:rPr>
                <a:t>Instruções </a:t>
              </a:r>
            </a:p>
            <a:p>
              <a:pPr algn="ctr">
                <a:lnSpc>
                  <a:spcPct val="80000"/>
                </a:lnSpc>
              </a:pPr>
              <a:r>
                <a:rPr lang="pt-BR" sz="1800">
                  <a:latin typeface="Arial" pitchFamily="34" charset="0"/>
                </a:rPr>
                <a:t>executadas para</a:t>
              </a:r>
            </a:p>
            <a:p>
              <a:pPr algn="ctr">
                <a:lnSpc>
                  <a:spcPct val="80000"/>
                </a:lnSpc>
              </a:pPr>
              <a:r>
                <a:rPr lang="pt-BR" sz="1800">
                  <a:latin typeface="Arial" pitchFamily="34" charset="0"/>
                </a:rPr>
                <a:t>expressão = V</a:t>
              </a:r>
            </a:p>
          </p:txBody>
        </p:sp>
      </p:grpSp>
      <p:sp>
        <p:nvSpPr>
          <p:cNvPr id="458770" name="Line 18"/>
          <p:cNvSpPr>
            <a:spLocks noChangeShapeType="1"/>
          </p:cNvSpPr>
          <p:nvPr/>
        </p:nvSpPr>
        <p:spPr bwMode="auto">
          <a:xfrm>
            <a:off x="7189788" y="2798763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 sz="1800"/>
          </a:p>
        </p:txBody>
      </p:sp>
      <p:sp>
        <p:nvSpPr>
          <p:cNvPr id="458772" name="Line 20"/>
          <p:cNvSpPr>
            <a:spLocks noChangeShapeType="1"/>
          </p:cNvSpPr>
          <p:nvPr/>
        </p:nvSpPr>
        <p:spPr bwMode="auto">
          <a:xfrm>
            <a:off x="7178675" y="19050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 sz="1800"/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6248400" y="4699000"/>
            <a:ext cx="1812925" cy="577028"/>
            <a:chOff x="3847" y="2126"/>
            <a:chExt cx="1066" cy="752"/>
          </a:xfrm>
        </p:grpSpPr>
        <p:sp>
          <p:nvSpPr>
            <p:cNvPr id="458774" name="AutoShape 22"/>
            <p:cNvSpPr>
              <a:spLocks noChangeArrowheads="1"/>
            </p:cNvSpPr>
            <p:nvPr/>
          </p:nvSpPr>
          <p:spPr bwMode="auto">
            <a:xfrm>
              <a:off x="3875" y="2126"/>
              <a:ext cx="1002" cy="743"/>
            </a:xfrm>
            <a:prstGeom prst="flowChartProcess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 sz="1800"/>
            </a:p>
          </p:txBody>
        </p:sp>
        <p:sp>
          <p:nvSpPr>
            <p:cNvPr id="458775" name="Text Box 23"/>
            <p:cNvSpPr txBox="1">
              <a:spLocks noChangeArrowheads="1"/>
            </p:cNvSpPr>
            <p:nvPr/>
          </p:nvSpPr>
          <p:spPr bwMode="auto">
            <a:xfrm>
              <a:off x="3847" y="2180"/>
              <a:ext cx="1066" cy="69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pt-BR" sz="1800">
                  <a:latin typeface="Arial" pitchFamily="34" charset="0"/>
                </a:rPr>
                <a:t>Incremento/</a:t>
              </a:r>
              <a:br>
                <a:rPr lang="pt-BR" sz="1800">
                  <a:latin typeface="Arial" pitchFamily="34" charset="0"/>
                </a:rPr>
              </a:br>
              <a:r>
                <a:rPr lang="pt-BR" sz="1800">
                  <a:latin typeface="Arial" pitchFamily="34" charset="0"/>
                </a:rPr>
                <a:t>decremento</a:t>
              </a:r>
            </a:p>
          </p:txBody>
        </p:sp>
      </p:grpSp>
      <p:sp>
        <p:nvSpPr>
          <p:cNvPr id="458779" name="AutoShape 27"/>
          <p:cNvSpPr>
            <a:spLocks noChangeArrowheads="1"/>
          </p:cNvSpPr>
          <p:nvPr/>
        </p:nvSpPr>
        <p:spPr bwMode="auto">
          <a:xfrm>
            <a:off x="6311900" y="1447800"/>
            <a:ext cx="1703388" cy="45720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sz="1800"/>
          </a:p>
        </p:txBody>
      </p:sp>
      <p:sp>
        <p:nvSpPr>
          <p:cNvPr id="458780" name="Text Box 28"/>
          <p:cNvSpPr txBox="1">
            <a:spLocks noChangeArrowheads="1"/>
          </p:cNvSpPr>
          <p:nvPr/>
        </p:nvSpPr>
        <p:spPr bwMode="auto">
          <a:xfrm>
            <a:off x="6264275" y="1506538"/>
            <a:ext cx="1812925" cy="3139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</a:pPr>
            <a:r>
              <a:rPr lang="pt-BR" sz="1800">
                <a:latin typeface="Arial" pitchFamily="34" charset="0"/>
              </a:rPr>
              <a:t>Inicialização</a:t>
            </a:r>
          </a:p>
        </p:txBody>
      </p:sp>
      <p:sp>
        <p:nvSpPr>
          <p:cNvPr id="458781" name="Line 29"/>
          <p:cNvSpPr>
            <a:spLocks noChangeShapeType="1"/>
          </p:cNvSpPr>
          <p:nvPr/>
        </p:nvSpPr>
        <p:spPr bwMode="auto">
          <a:xfrm>
            <a:off x="7175500" y="11430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 sz="1800"/>
          </a:p>
        </p:txBody>
      </p:sp>
      <p:sp>
        <p:nvSpPr>
          <p:cNvPr id="458783" name="AutoShape 31"/>
          <p:cNvSpPr>
            <a:spLocks noChangeArrowheads="1"/>
          </p:cNvSpPr>
          <p:nvPr/>
        </p:nvSpPr>
        <p:spPr bwMode="auto">
          <a:xfrm>
            <a:off x="6121400" y="2220913"/>
            <a:ext cx="2120900" cy="762000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pt-BR" sz="1800">
                <a:latin typeface="Arial" pitchFamily="34" charset="0"/>
              </a:rPr>
              <a:t>Início&gt;=/&lt;=fim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3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Estrutura de Repetição Contada</a:t>
            </a:r>
            <a:endParaRPr lang="pt-BR"/>
          </a:p>
        </p:txBody>
      </p:sp>
      <p:sp>
        <p:nvSpPr>
          <p:cNvPr id="31129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Estrutura de repetição </a:t>
            </a:r>
            <a:r>
              <a:rPr lang="pt-BR" dirty="0" smtClean="0">
                <a:solidFill>
                  <a:srgbClr val="FF0000"/>
                </a:solidFill>
              </a:rPr>
              <a:t>Para/Faça</a:t>
            </a:r>
          </a:p>
          <a:p>
            <a:r>
              <a:rPr lang="pt-BR" dirty="0" smtClean="0"/>
              <a:t>Sintaxe:</a:t>
            </a:r>
          </a:p>
          <a:p>
            <a:pPr lvl="1"/>
            <a:r>
              <a:rPr lang="pt-BR" dirty="0" smtClean="0"/>
              <a:t>PARA &lt;</a:t>
            </a:r>
            <a:r>
              <a:rPr lang="pt-BR" dirty="0" err="1" smtClean="0"/>
              <a:t>varContador</a:t>
            </a:r>
            <a:r>
              <a:rPr lang="pt-BR" dirty="0" smtClean="0"/>
              <a:t>&gt; de &lt;Início&gt; até &lt;Fim&gt;[ PASSO &lt;N&gt;] FAÇA</a:t>
            </a:r>
          </a:p>
          <a:p>
            <a:pPr lvl="1"/>
            <a:r>
              <a:rPr lang="pt-BR" dirty="0" smtClean="0"/>
              <a:t>	    &lt;Instrução1&gt;;</a:t>
            </a:r>
          </a:p>
          <a:p>
            <a:pPr lvl="1"/>
            <a:r>
              <a:rPr lang="pt-BR" dirty="0" smtClean="0"/>
              <a:t>       . . .</a:t>
            </a:r>
          </a:p>
          <a:p>
            <a:pPr lvl="1"/>
            <a:r>
              <a:rPr lang="pt-BR" dirty="0" smtClean="0"/>
              <a:t>	    &lt;</a:t>
            </a:r>
            <a:r>
              <a:rPr lang="pt-BR" dirty="0" err="1" smtClean="0"/>
              <a:t>InstruçãoN</a:t>
            </a:r>
            <a:r>
              <a:rPr lang="pt-BR" dirty="0" smtClean="0"/>
              <a:t>&gt;;</a:t>
            </a:r>
          </a:p>
          <a:p>
            <a:pPr lvl="1"/>
            <a:r>
              <a:rPr lang="pt-BR" dirty="0" smtClean="0"/>
              <a:t>	FIMPARA </a:t>
            </a:r>
          </a:p>
          <a:p>
            <a:endParaRPr lang="pt-BR" dirty="0"/>
          </a:p>
        </p:txBody>
      </p:sp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47B33-5600-42BC-9E18-175A2826FB1E}" type="slidenum">
              <a:rPr lang="pt-BR" smtClean="0"/>
              <a:pPr/>
              <a:t>46</a:t>
            </a:fld>
            <a:endParaRPr lang="pt-BR"/>
          </a:p>
        </p:txBody>
      </p:sp>
      <p:sp>
        <p:nvSpPr>
          <p:cNvPr id="311303" name="Text Box 7"/>
          <p:cNvSpPr txBox="1">
            <a:spLocks noChangeArrowheads="1"/>
          </p:cNvSpPr>
          <p:nvPr/>
        </p:nvSpPr>
        <p:spPr bwMode="auto">
          <a:xfrm>
            <a:off x="4572000" y="3771900"/>
            <a:ext cx="4130675" cy="213677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30000"/>
              </a:lnSpc>
            </a:pPr>
            <a:endParaRPr lang="pt-BR" sz="2400" b="1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pt-BR" sz="2400" b="1">
                <a:solidFill>
                  <a:schemeClr val="bg1"/>
                </a:solidFill>
              </a:rPr>
              <a:t>Atenção</a:t>
            </a:r>
            <a:r>
              <a:rPr lang="pt-BR" sz="2400">
                <a:solidFill>
                  <a:schemeClr val="bg1"/>
                </a:solidFill>
              </a:rPr>
              <a:t>:</a:t>
            </a:r>
          </a:p>
          <a:p>
            <a:pPr algn="ctr">
              <a:lnSpc>
                <a:spcPct val="120000"/>
              </a:lnSpc>
            </a:pPr>
            <a:r>
              <a:rPr lang="pt-BR" sz="2400">
                <a:solidFill>
                  <a:schemeClr val="bg1"/>
                </a:solidFill>
              </a:rPr>
              <a:t>Passo 1 = opcional</a:t>
            </a:r>
          </a:p>
          <a:p>
            <a:pPr algn="ctr">
              <a:lnSpc>
                <a:spcPct val="120000"/>
              </a:lnSpc>
            </a:pPr>
            <a:r>
              <a:rPr lang="pt-BR" sz="2400">
                <a:solidFill>
                  <a:schemeClr val="bg1"/>
                </a:solidFill>
              </a:rPr>
              <a:t>Passo 2 = varContador + 2</a:t>
            </a:r>
          </a:p>
          <a:p>
            <a:pPr algn="ctr">
              <a:lnSpc>
                <a:spcPct val="120000"/>
              </a:lnSpc>
            </a:pPr>
            <a:r>
              <a:rPr lang="pt-BR" sz="2400">
                <a:solidFill>
                  <a:schemeClr val="bg1"/>
                </a:solidFill>
              </a:rPr>
              <a:t>Passo –1 = varContador – 1</a:t>
            </a:r>
          </a:p>
          <a:p>
            <a:pPr algn="ctr">
              <a:lnSpc>
                <a:spcPct val="50000"/>
              </a:lnSpc>
            </a:pPr>
            <a:endParaRPr lang="pt-BR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Estrutura de Repetição Contada</a:t>
            </a:r>
            <a:endParaRPr lang="pt-BR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Estrutura de repetição </a:t>
            </a:r>
            <a:r>
              <a:rPr lang="pt-BR" sz="2800" dirty="0" smtClean="0">
                <a:solidFill>
                  <a:srgbClr val="FF0000"/>
                </a:solidFill>
              </a:rPr>
              <a:t>Para/Faça</a:t>
            </a:r>
          </a:p>
          <a:p>
            <a:r>
              <a:rPr lang="pt-BR" sz="2800" dirty="0" smtClean="0"/>
              <a:t>Resumindo... </a:t>
            </a:r>
          </a:p>
          <a:p>
            <a:pPr lvl="1"/>
            <a:r>
              <a:rPr lang="pt-BR" sz="2400" dirty="0" smtClean="0"/>
              <a:t>Sabe-se de antemão quantas vezes o bloco de repetição será executado. Isto é, repete enquanto o valor final não atingir o valor final da variável de controle.</a:t>
            </a:r>
          </a:p>
          <a:p>
            <a:pPr lvl="1"/>
            <a:r>
              <a:rPr lang="pt-BR" sz="2400" dirty="0" smtClean="0"/>
              <a:t>Incrementa automaticamente a variável de controle cada vez que o bloco é executado (incremento 1 é o padrão).</a:t>
            </a:r>
          </a:p>
          <a:p>
            <a:pPr lvl="1"/>
            <a:r>
              <a:rPr lang="pt-BR" sz="2400" dirty="0" smtClean="0"/>
              <a:t>A variável de controle deve ser um número inteiro.</a:t>
            </a:r>
          </a:p>
          <a:p>
            <a:pPr lvl="1"/>
            <a:r>
              <a:rPr lang="pt-BR" sz="2400" dirty="0" smtClean="0"/>
              <a:t>A variável de controle não pode ser modificada dentro do bloco.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B883D-8ABA-44F1-8E80-8C4A94137966}" type="slidenum">
              <a:rPr lang="pt-BR" smtClean="0"/>
              <a:pPr/>
              <a:t>47</a:t>
            </a:fld>
            <a:endParaRPr lang="pt-BR"/>
          </a:p>
        </p:txBody>
      </p:sp>
      <p:sp>
        <p:nvSpPr>
          <p:cNvPr id="459779" name="Rectangle 1027"/>
          <p:cNvSpPr>
            <a:spLocks noChangeArrowheads="1"/>
          </p:cNvSpPr>
          <p:nvPr/>
        </p:nvSpPr>
        <p:spPr bwMode="auto">
          <a:xfrm>
            <a:off x="0" y="1295400"/>
            <a:ext cx="9144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4897D-DF71-4F10-A0E3-318B3235D75F}" type="slidenum">
              <a:rPr lang="pt-BR"/>
              <a:pPr/>
              <a:t>48</a:t>
            </a:fld>
            <a:endParaRPr lang="pt-BR"/>
          </a:p>
        </p:txBody>
      </p:sp>
      <p:sp>
        <p:nvSpPr>
          <p:cNvPr id="313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096963"/>
            <a:ext cx="8991600" cy="6370637"/>
          </a:xfrm>
          <a:noFill/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pt-BR" sz="2400" b="1" dirty="0">
                <a:cs typeface="Courier New" pitchFamily="49" charset="0"/>
              </a:rPr>
              <a:t>Algoritmo </a:t>
            </a:r>
            <a:r>
              <a:rPr lang="pt-BR" sz="2400" b="1" dirty="0" err="1">
                <a:cs typeface="Courier New" pitchFamily="49" charset="0"/>
              </a:rPr>
              <a:t>ExemploParaFaça</a:t>
            </a:r>
            <a:endParaRPr lang="pt-BR" sz="2400" b="1" dirty="0">
              <a:cs typeface="Courier New" pitchFamily="49" charset="0"/>
            </a:endParaRPr>
          </a:p>
          <a:p>
            <a:pPr algn="just">
              <a:buFont typeface="Wingdings" pitchFamily="2" charset="2"/>
              <a:buNone/>
            </a:pPr>
            <a:r>
              <a:rPr lang="pt-BR" sz="2400" b="1" dirty="0">
                <a:cs typeface="Courier New" pitchFamily="49" charset="0"/>
              </a:rPr>
              <a:t>inteiro : x, i, </a:t>
            </a:r>
            <a:r>
              <a:rPr lang="pt-BR" sz="2400" b="1" dirty="0" err="1">
                <a:cs typeface="Courier New" pitchFamily="49" charset="0"/>
              </a:rPr>
              <a:t>contP</a:t>
            </a:r>
            <a:r>
              <a:rPr lang="pt-BR" sz="2400" b="1" dirty="0">
                <a:cs typeface="Courier New" pitchFamily="49" charset="0"/>
              </a:rPr>
              <a:t>;</a:t>
            </a:r>
          </a:p>
          <a:p>
            <a:pPr algn="just">
              <a:buFont typeface="Wingdings" pitchFamily="2" charset="2"/>
              <a:buNone/>
            </a:pPr>
            <a:r>
              <a:rPr lang="pt-BR" sz="2400" b="1" dirty="0">
                <a:cs typeface="Courier New" pitchFamily="49" charset="0"/>
              </a:rPr>
              <a:t>Início</a:t>
            </a:r>
          </a:p>
          <a:p>
            <a:pPr algn="just">
              <a:buFont typeface="Wingdings" pitchFamily="2" charset="2"/>
              <a:buNone/>
            </a:pPr>
            <a:r>
              <a:rPr lang="pt-BR" sz="2400" b="1" dirty="0" err="1">
                <a:cs typeface="Courier New" pitchFamily="49" charset="0"/>
              </a:rPr>
              <a:t>contP</a:t>
            </a:r>
            <a:r>
              <a:rPr lang="pt-BR" sz="2400" b="1" dirty="0">
                <a:cs typeface="Courier New" pitchFamily="49" charset="0"/>
                <a:sym typeface="Wingdings" pitchFamily="2" charset="2"/>
              </a:rPr>
              <a:t></a:t>
            </a:r>
            <a:r>
              <a:rPr lang="pt-BR" sz="2400" b="1" dirty="0">
                <a:cs typeface="Courier New" pitchFamily="49" charset="0"/>
              </a:rPr>
              <a:t>0;</a:t>
            </a:r>
          </a:p>
          <a:p>
            <a:pPr algn="just">
              <a:buFont typeface="Wingdings" pitchFamily="2" charset="2"/>
              <a:buNone/>
            </a:pPr>
            <a:r>
              <a:rPr lang="pt-BR" sz="2400" b="1" dirty="0">
                <a:cs typeface="Courier New" pitchFamily="49" charset="0"/>
              </a:rPr>
              <a:t>Para i</a:t>
            </a:r>
            <a:r>
              <a:rPr lang="pt-BR" sz="2400" b="1" dirty="0">
                <a:cs typeface="Courier New" pitchFamily="49" charset="0"/>
                <a:sym typeface="Wingdings" pitchFamily="2" charset="2"/>
              </a:rPr>
              <a:t></a:t>
            </a:r>
            <a:r>
              <a:rPr lang="pt-BR" sz="2400" b="1" dirty="0">
                <a:cs typeface="Courier New" pitchFamily="49" charset="0"/>
              </a:rPr>
              <a:t>1 até 20 faça</a:t>
            </a:r>
          </a:p>
          <a:p>
            <a:pPr lvl="1" algn="just">
              <a:buFont typeface="Wingdings" pitchFamily="2" charset="2"/>
              <a:buNone/>
            </a:pPr>
            <a:r>
              <a:rPr lang="pt-BR" b="1" dirty="0">
                <a:cs typeface="Courier New" pitchFamily="49" charset="0"/>
              </a:rPr>
              <a:t>Escreva(“Digite um valor”);</a:t>
            </a:r>
          </a:p>
          <a:p>
            <a:pPr lvl="1" algn="just">
              <a:buFont typeface="Wingdings" pitchFamily="2" charset="2"/>
              <a:buNone/>
            </a:pPr>
            <a:r>
              <a:rPr lang="pt-BR" b="1" dirty="0">
                <a:cs typeface="Courier New" pitchFamily="49" charset="0"/>
              </a:rPr>
              <a:t>Leia (x);</a:t>
            </a:r>
          </a:p>
          <a:p>
            <a:pPr lvl="1" algn="just">
              <a:buFont typeface="Wingdings" pitchFamily="2" charset="2"/>
              <a:buNone/>
            </a:pPr>
            <a:r>
              <a:rPr lang="pt-BR" b="1" dirty="0">
                <a:cs typeface="Courier New" pitchFamily="49" charset="0"/>
              </a:rPr>
              <a:t>Se (x &gt; 0) Então </a:t>
            </a:r>
          </a:p>
          <a:p>
            <a:pPr lvl="2" algn="just">
              <a:buFont typeface="Wingdings" pitchFamily="2" charset="2"/>
              <a:buNone/>
            </a:pPr>
            <a:r>
              <a:rPr lang="pt-BR" sz="2400" dirty="0" err="1">
                <a:cs typeface="Courier New" pitchFamily="49" charset="0"/>
              </a:rPr>
              <a:t>contP</a:t>
            </a:r>
            <a:r>
              <a:rPr lang="pt-BR" sz="2400" dirty="0">
                <a:cs typeface="Courier New" pitchFamily="49" charset="0"/>
              </a:rPr>
              <a:t> </a:t>
            </a:r>
            <a:r>
              <a:rPr lang="pt-BR" sz="2400" dirty="0">
                <a:cs typeface="Courier New" pitchFamily="49" charset="0"/>
                <a:sym typeface="Wingdings" pitchFamily="2" charset="2"/>
              </a:rPr>
              <a:t></a:t>
            </a:r>
            <a:r>
              <a:rPr lang="pt-BR" sz="2400" dirty="0">
                <a:cs typeface="Courier New" pitchFamily="49" charset="0"/>
              </a:rPr>
              <a:t> </a:t>
            </a:r>
            <a:r>
              <a:rPr lang="pt-BR" sz="2400" dirty="0" err="1">
                <a:cs typeface="Courier New" pitchFamily="49" charset="0"/>
              </a:rPr>
              <a:t>contP</a:t>
            </a:r>
            <a:r>
              <a:rPr lang="pt-BR" sz="2400" dirty="0">
                <a:cs typeface="Courier New" pitchFamily="49" charset="0"/>
              </a:rPr>
              <a:t> + 1;</a:t>
            </a:r>
          </a:p>
          <a:p>
            <a:pPr algn="just">
              <a:buFont typeface="Wingdings" pitchFamily="2" charset="2"/>
              <a:buNone/>
            </a:pPr>
            <a:r>
              <a:rPr lang="pt-BR" sz="2400" b="1" dirty="0">
                <a:cs typeface="Courier New" pitchFamily="49" charset="0"/>
              </a:rPr>
              <a:t>Fim Para;</a:t>
            </a:r>
          </a:p>
          <a:p>
            <a:pPr algn="just">
              <a:buFont typeface="Wingdings" pitchFamily="2" charset="2"/>
              <a:buNone/>
            </a:pPr>
            <a:r>
              <a:rPr lang="pt-BR" sz="2400" b="1" dirty="0">
                <a:cs typeface="Courier New" pitchFamily="49" charset="0"/>
              </a:rPr>
              <a:t>Escreva (“positivos = ”+</a:t>
            </a:r>
            <a:r>
              <a:rPr lang="pt-BR" sz="2400" b="1" dirty="0" err="1">
                <a:cs typeface="Courier New" pitchFamily="49" charset="0"/>
              </a:rPr>
              <a:t>contP</a:t>
            </a:r>
            <a:r>
              <a:rPr lang="pt-BR" sz="2400" b="1" dirty="0">
                <a:cs typeface="Courier New" pitchFamily="49" charset="0"/>
              </a:rPr>
              <a:t>);</a:t>
            </a:r>
          </a:p>
          <a:p>
            <a:pPr algn="just">
              <a:buFont typeface="Wingdings" pitchFamily="2" charset="2"/>
              <a:buNone/>
            </a:pPr>
            <a:r>
              <a:rPr lang="pt-BR" sz="2400" b="1" dirty="0">
                <a:cs typeface="Courier New" pitchFamily="49" charset="0"/>
              </a:rPr>
              <a:t>Fim.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endParaRPr lang="pt-BR" sz="2400" b="1" dirty="0">
              <a:cs typeface="Courier New" pitchFamily="49" charset="0"/>
            </a:endParaRP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title"/>
          </p:nvPr>
        </p:nvSpPr>
        <p:spPr>
          <a:xfrm>
            <a:off x="1195388" y="163513"/>
            <a:ext cx="8405812" cy="617537"/>
          </a:xfrm>
        </p:spPr>
        <p:txBody>
          <a:bodyPr/>
          <a:lstStyle/>
          <a:p>
            <a:r>
              <a:rPr lang="pt-BR" sz="3100">
                <a:cs typeface="Times New Roman" pitchFamily="18" charset="0"/>
              </a:rPr>
              <a:t>Estrutura de Repetição Contada</a:t>
            </a:r>
          </a:p>
        </p:txBody>
      </p:sp>
      <p:sp>
        <p:nvSpPr>
          <p:cNvPr id="313348" name="Freeform 4"/>
          <p:cNvSpPr>
            <a:spLocks/>
          </p:cNvSpPr>
          <p:nvPr/>
        </p:nvSpPr>
        <p:spPr bwMode="auto">
          <a:xfrm>
            <a:off x="7397750" y="2376488"/>
            <a:ext cx="1419225" cy="3262312"/>
          </a:xfrm>
          <a:custGeom>
            <a:avLst/>
            <a:gdLst/>
            <a:ahLst/>
            <a:cxnLst>
              <a:cxn ang="0">
                <a:pos x="0" y="1937"/>
              </a:cxn>
              <a:cxn ang="0">
                <a:pos x="8" y="2056"/>
              </a:cxn>
              <a:cxn ang="0">
                <a:pos x="894" y="2055"/>
              </a:cxn>
              <a:cxn ang="0">
                <a:pos x="887" y="0"/>
              </a:cxn>
              <a:cxn ang="0">
                <a:pos x="448" y="14"/>
              </a:cxn>
            </a:cxnLst>
            <a:rect l="0" t="0" r="r" b="b"/>
            <a:pathLst>
              <a:path w="894" h="2056">
                <a:moveTo>
                  <a:pt x="0" y="1937"/>
                </a:moveTo>
                <a:lnTo>
                  <a:pt x="8" y="2056"/>
                </a:lnTo>
                <a:lnTo>
                  <a:pt x="894" y="2055"/>
                </a:lnTo>
                <a:lnTo>
                  <a:pt x="887" y="0"/>
                </a:lnTo>
                <a:lnTo>
                  <a:pt x="448" y="14"/>
                </a:lnTo>
              </a:path>
            </a:pathLst>
          </a:cu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13349" name="Line 5"/>
          <p:cNvSpPr>
            <a:spLocks noChangeShapeType="1"/>
          </p:cNvSpPr>
          <p:nvPr/>
        </p:nvSpPr>
        <p:spPr bwMode="auto">
          <a:xfrm>
            <a:off x="7408863" y="2970213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13350" name="Line 6"/>
          <p:cNvSpPr>
            <a:spLocks noChangeShapeType="1"/>
          </p:cNvSpPr>
          <p:nvPr/>
        </p:nvSpPr>
        <p:spPr bwMode="auto">
          <a:xfrm>
            <a:off x="7386638" y="935038"/>
            <a:ext cx="15875" cy="29527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135688" y="2736850"/>
            <a:ext cx="2490787" cy="396875"/>
            <a:chOff x="3675" y="1008"/>
            <a:chExt cx="1569" cy="250"/>
          </a:xfrm>
        </p:grpSpPr>
        <p:sp>
          <p:nvSpPr>
            <p:cNvPr id="313352" name="AutoShape 8"/>
            <p:cNvSpPr>
              <a:spLocks noChangeArrowheads="1"/>
            </p:cNvSpPr>
            <p:nvPr/>
          </p:nvSpPr>
          <p:spPr bwMode="auto">
            <a:xfrm>
              <a:off x="3675" y="1014"/>
              <a:ext cx="1569" cy="231"/>
            </a:xfrm>
            <a:prstGeom prst="flowChartDisplay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13353" name="Text Box 9"/>
            <p:cNvSpPr txBox="1">
              <a:spLocks noChangeArrowheads="1"/>
            </p:cNvSpPr>
            <p:nvPr/>
          </p:nvSpPr>
          <p:spPr bwMode="auto">
            <a:xfrm>
              <a:off x="3792" y="1008"/>
              <a:ext cx="143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pt-BR" b="1">
                  <a:latin typeface="Arial" pitchFamily="34" charset="0"/>
                </a:rPr>
                <a:t>“Digite um valor”</a:t>
              </a:r>
            </a:p>
          </p:txBody>
        </p:sp>
      </p:grpSp>
      <p:sp>
        <p:nvSpPr>
          <p:cNvPr id="313354" name="AutoShape 10"/>
          <p:cNvSpPr>
            <a:spLocks noChangeArrowheads="1"/>
          </p:cNvSpPr>
          <p:nvPr/>
        </p:nvSpPr>
        <p:spPr bwMode="auto">
          <a:xfrm>
            <a:off x="6956425" y="774700"/>
            <a:ext cx="912813" cy="284163"/>
          </a:xfrm>
          <a:prstGeom prst="flowChartTerminator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pt-BR" b="1">
                <a:latin typeface="Arial" pitchFamily="34" charset="0"/>
              </a:rPr>
              <a:t>Início</a:t>
            </a:r>
          </a:p>
        </p:txBody>
      </p:sp>
      <p:sp>
        <p:nvSpPr>
          <p:cNvPr id="313355" name="Line 11"/>
          <p:cNvSpPr>
            <a:spLocks noChangeShapeType="1"/>
          </p:cNvSpPr>
          <p:nvPr/>
        </p:nvSpPr>
        <p:spPr bwMode="auto">
          <a:xfrm>
            <a:off x="7410450" y="3449638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13356" name="Text Box 12"/>
          <p:cNvSpPr txBox="1">
            <a:spLocks noChangeArrowheads="1"/>
          </p:cNvSpPr>
          <p:nvPr/>
        </p:nvSpPr>
        <p:spPr bwMode="auto">
          <a:xfrm>
            <a:off x="7564438" y="39608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2400"/>
              <a:t>v</a:t>
            </a:r>
          </a:p>
        </p:txBody>
      </p:sp>
      <p:sp>
        <p:nvSpPr>
          <p:cNvPr id="313357" name="AutoShape 13"/>
          <p:cNvSpPr>
            <a:spLocks noChangeArrowheads="1"/>
          </p:cNvSpPr>
          <p:nvPr/>
        </p:nvSpPr>
        <p:spPr bwMode="auto">
          <a:xfrm>
            <a:off x="6940550" y="6477000"/>
            <a:ext cx="957263" cy="304800"/>
          </a:xfrm>
          <a:prstGeom prst="flowChartTerminator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pt-BR" b="1">
                <a:latin typeface="Arial" pitchFamily="34" charset="0"/>
              </a:rPr>
              <a:t>Fim</a:t>
            </a:r>
          </a:p>
        </p:txBody>
      </p:sp>
      <p:sp>
        <p:nvSpPr>
          <p:cNvPr id="313358" name="AutoShape 14"/>
          <p:cNvSpPr>
            <a:spLocks noChangeArrowheads="1"/>
          </p:cNvSpPr>
          <p:nvPr/>
        </p:nvSpPr>
        <p:spPr bwMode="auto">
          <a:xfrm>
            <a:off x="6853238" y="3230563"/>
            <a:ext cx="1092200" cy="347662"/>
          </a:xfrm>
          <a:prstGeom prst="flowChartManualInpu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13359" name="Text Box 15"/>
          <p:cNvSpPr txBox="1">
            <a:spLocks noChangeArrowheads="1"/>
          </p:cNvSpPr>
          <p:nvPr/>
        </p:nvSpPr>
        <p:spPr bwMode="auto">
          <a:xfrm>
            <a:off x="7235825" y="3203575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b="1">
                <a:latin typeface="Arial" pitchFamily="34" charset="0"/>
              </a:rPr>
              <a:t>x</a:t>
            </a:r>
          </a:p>
        </p:txBody>
      </p:sp>
      <p:sp>
        <p:nvSpPr>
          <p:cNvPr id="313360" name="Line 16"/>
          <p:cNvSpPr>
            <a:spLocks noChangeShapeType="1"/>
          </p:cNvSpPr>
          <p:nvPr/>
        </p:nvSpPr>
        <p:spPr bwMode="auto">
          <a:xfrm>
            <a:off x="7413625" y="2492375"/>
            <a:ext cx="0" cy="271463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13361" name="AutoShape 17"/>
          <p:cNvSpPr>
            <a:spLocks noChangeArrowheads="1"/>
          </p:cNvSpPr>
          <p:nvPr/>
        </p:nvSpPr>
        <p:spPr bwMode="auto">
          <a:xfrm>
            <a:off x="6662738" y="2189163"/>
            <a:ext cx="1490662" cy="414337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pt-BR" b="1">
                <a:latin typeface="Arial" pitchFamily="34" charset="0"/>
              </a:rPr>
              <a:t>i&lt;=20</a:t>
            </a:r>
          </a:p>
        </p:txBody>
      </p:sp>
      <p:sp>
        <p:nvSpPr>
          <p:cNvPr id="313362" name="Line 18"/>
          <p:cNvSpPr>
            <a:spLocks noChangeShapeType="1"/>
          </p:cNvSpPr>
          <p:nvPr/>
        </p:nvSpPr>
        <p:spPr bwMode="auto">
          <a:xfrm>
            <a:off x="7402513" y="46101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13363" name="Line 19"/>
          <p:cNvSpPr>
            <a:spLocks noChangeShapeType="1"/>
          </p:cNvSpPr>
          <p:nvPr/>
        </p:nvSpPr>
        <p:spPr bwMode="auto">
          <a:xfrm>
            <a:off x="7412038" y="4048125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13364" name="Text Box 20"/>
          <p:cNvSpPr txBox="1">
            <a:spLocks noChangeArrowheads="1"/>
          </p:cNvSpPr>
          <p:nvPr/>
        </p:nvSpPr>
        <p:spPr bwMode="auto">
          <a:xfrm>
            <a:off x="6248400" y="2090738"/>
            <a:ext cx="317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1800" b="1"/>
              <a:t>F</a:t>
            </a:r>
          </a:p>
        </p:txBody>
      </p:sp>
      <p:sp>
        <p:nvSpPr>
          <p:cNvPr id="313365" name="Line 21"/>
          <p:cNvSpPr>
            <a:spLocks noChangeShapeType="1"/>
          </p:cNvSpPr>
          <p:nvPr/>
        </p:nvSpPr>
        <p:spPr bwMode="auto">
          <a:xfrm>
            <a:off x="7410450" y="6248400"/>
            <a:ext cx="0" cy="2413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13366" name="Text Box 22"/>
          <p:cNvSpPr txBox="1">
            <a:spLocks noChangeArrowheads="1"/>
          </p:cNvSpPr>
          <p:nvPr/>
        </p:nvSpPr>
        <p:spPr bwMode="auto">
          <a:xfrm>
            <a:off x="6324600" y="5924550"/>
            <a:ext cx="213677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b="1">
                <a:latin typeface="Arial" pitchFamily="34" charset="0"/>
              </a:rPr>
              <a:t>“positivos =”,cp</a:t>
            </a:r>
          </a:p>
        </p:txBody>
      </p:sp>
      <p:sp>
        <p:nvSpPr>
          <p:cNvPr id="313367" name="AutoShape 23"/>
          <p:cNvSpPr>
            <a:spLocks noChangeArrowheads="1"/>
          </p:cNvSpPr>
          <p:nvPr/>
        </p:nvSpPr>
        <p:spPr bwMode="auto">
          <a:xfrm>
            <a:off x="6605588" y="3721100"/>
            <a:ext cx="1600200" cy="438150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pt-BR" b="1">
                <a:latin typeface="Arial" pitchFamily="34" charset="0"/>
              </a:rPr>
              <a:t>x&gt;0</a:t>
            </a:r>
          </a:p>
        </p:txBody>
      </p:sp>
      <p:sp>
        <p:nvSpPr>
          <p:cNvPr id="313368" name="AutoShape 24"/>
          <p:cNvSpPr>
            <a:spLocks noChangeArrowheads="1"/>
          </p:cNvSpPr>
          <p:nvPr/>
        </p:nvSpPr>
        <p:spPr bwMode="auto">
          <a:xfrm>
            <a:off x="6742113" y="4373563"/>
            <a:ext cx="1349375" cy="339725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13369" name="Text Box 25"/>
          <p:cNvSpPr txBox="1">
            <a:spLocks noChangeArrowheads="1"/>
          </p:cNvSpPr>
          <p:nvPr/>
        </p:nvSpPr>
        <p:spPr bwMode="auto">
          <a:xfrm>
            <a:off x="6781800" y="4343400"/>
            <a:ext cx="1358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b="1">
                <a:latin typeface="Arial" pitchFamily="34" charset="0"/>
              </a:rPr>
              <a:t>Cp</a:t>
            </a:r>
            <a:r>
              <a:rPr lang="pt-BR" b="1">
                <a:latin typeface="Arial" pitchFamily="34" charset="0"/>
                <a:sym typeface="Wingdings" pitchFamily="2" charset="2"/>
              </a:rPr>
              <a:t></a:t>
            </a:r>
            <a:r>
              <a:rPr lang="pt-BR" b="1">
                <a:latin typeface="Arial" pitchFamily="34" charset="0"/>
              </a:rPr>
              <a:t>cp+1</a:t>
            </a:r>
          </a:p>
        </p:txBody>
      </p:sp>
      <p:sp>
        <p:nvSpPr>
          <p:cNvPr id="313370" name="Line 26"/>
          <p:cNvSpPr>
            <a:spLocks noChangeShapeType="1"/>
          </p:cNvSpPr>
          <p:nvPr/>
        </p:nvSpPr>
        <p:spPr bwMode="auto">
          <a:xfrm>
            <a:off x="7391400" y="1916113"/>
            <a:ext cx="15875" cy="29527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13371" name="Line 27"/>
          <p:cNvSpPr>
            <a:spLocks noChangeShapeType="1"/>
          </p:cNvSpPr>
          <p:nvPr/>
        </p:nvSpPr>
        <p:spPr bwMode="auto">
          <a:xfrm>
            <a:off x="7391400" y="1427163"/>
            <a:ext cx="15875" cy="29527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13373" name="AutoShape 29"/>
          <p:cNvSpPr>
            <a:spLocks noChangeArrowheads="1"/>
          </p:cNvSpPr>
          <p:nvPr/>
        </p:nvSpPr>
        <p:spPr bwMode="auto">
          <a:xfrm>
            <a:off x="6967538" y="1217613"/>
            <a:ext cx="914400" cy="33655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13374" name="Text Box 30"/>
          <p:cNvSpPr txBox="1">
            <a:spLocks noChangeArrowheads="1"/>
          </p:cNvSpPr>
          <p:nvPr/>
        </p:nvSpPr>
        <p:spPr bwMode="auto">
          <a:xfrm>
            <a:off x="7010400" y="1185863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b="1">
                <a:latin typeface="Arial" pitchFamily="34" charset="0"/>
              </a:rPr>
              <a:t>Cp</a:t>
            </a:r>
            <a:r>
              <a:rPr lang="pt-BR" b="1">
                <a:latin typeface="Arial" pitchFamily="34" charset="0"/>
                <a:sym typeface="Wingdings" pitchFamily="2" charset="2"/>
              </a:rPr>
              <a:t></a:t>
            </a:r>
            <a:r>
              <a:rPr lang="pt-BR" b="1">
                <a:latin typeface="Arial" pitchFamily="34" charset="0"/>
              </a:rPr>
              <a:t>0</a:t>
            </a:r>
          </a:p>
        </p:txBody>
      </p: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6965950" y="1673225"/>
            <a:ext cx="914400" cy="396875"/>
            <a:chOff x="4471" y="809"/>
            <a:chExt cx="576" cy="250"/>
          </a:xfrm>
        </p:grpSpPr>
        <p:sp>
          <p:nvSpPr>
            <p:cNvPr id="313376" name="AutoShape 32"/>
            <p:cNvSpPr>
              <a:spLocks noChangeArrowheads="1"/>
            </p:cNvSpPr>
            <p:nvPr/>
          </p:nvSpPr>
          <p:spPr bwMode="auto">
            <a:xfrm>
              <a:off x="4471" y="830"/>
              <a:ext cx="576" cy="212"/>
            </a:xfrm>
            <a:prstGeom prst="flowChartProcess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13377" name="Text Box 33"/>
            <p:cNvSpPr txBox="1">
              <a:spLocks noChangeArrowheads="1"/>
            </p:cNvSpPr>
            <p:nvPr/>
          </p:nvSpPr>
          <p:spPr bwMode="auto">
            <a:xfrm>
              <a:off x="4552" y="809"/>
              <a:ext cx="40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 b="1">
                  <a:latin typeface="Arial" pitchFamily="34" charset="0"/>
                </a:rPr>
                <a:t>I</a:t>
              </a:r>
              <a:r>
                <a:rPr lang="pt-BR" b="1">
                  <a:latin typeface="Arial" pitchFamily="34" charset="0"/>
                  <a:sym typeface="Wingdings" pitchFamily="2" charset="2"/>
                </a:rPr>
                <a:t></a:t>
              </a:r>
              <a:r>
                <a:rPr lang="pt-BR" b="1">
                  <a:latin typeface="Arial" pitchFamily="34" charset="0"/>
                </a:rPr>
                <a:t>1</a:t>
              </a:r>
            </a:p>
          </p:txBody>
        </p:sp>
      </p:grp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6915150" y="5143500"/>
            <a:ext cx="944563" cy="396875"/>
            <a:chOff x="4356" y="3105"/>
            <a:chExt cx="595" cy="250"/>
          </a:xfrm>
        </p:grpSpPr>
        <p:sp>
          <p:nvSpPr>
            <p:cNvPr id="313379" name="AutoShape 35"/>
            <p:cNvSpPr>
              <a:spLocks noChangeArrowheads="1"/>
            </p:cNvSpPr>
            <p:nvPr/>
          </p:nvSpPr>
          <p:spPr bwMode="auto">
            <a:xfrm>
              <a:off x="4375" y="3134"/>
              <a:ext cx="576" cy="208"/>
            </a:xfrm>
            <a:prstGeom prst="flowChartProcess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13380" name="Text Box 36"/>
            <p:cNvSpPr txBox="1">
              <a:spLocks noChangeArrowheads="1"/>
            </p:cNvSpPr>
            <p:nvPr/>
          </p:nvSpPr>
          <p:spPr bwMode="auto">
            <a:xfrm>
              <a:off x="4356" y="3105"/>
              <a:ext cx="58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 b="1">
                  <a:latin typeface="Arial" pitchFamily="34" charset="0"/>
                </a:rPr>
                <a:t> i</a:t>
              </a:r>
              <a:r>
                <a:rPr lang="pt-BR" b="1">
                  <a:latin typeface="Arial" pitchFamily="34" charset="0"/>
                  <a:sym typeface="Wingdings" pitchFamily="2" charset="2"/>
                </a:rPr>
                <a:t></a:t>
              </a:r>
              <a:r>
                <a:rPr lang="pt-BR" b="1">
                  <a:latin typeface="Arial" pitchFamily="34" charset="0"/>
                </a:rPr>
                <a:t>i+1</a:t>
              </a:r>
            </a:p>
          </p:txBody>
        </p:sp>
      </p:grpSp>
      <p:sp>
        <p:nvSpPr>
          <p:cNvPr id="313381" name="Freeform 37"/>
          <p:cNvSpPr>
            <a:spLocks/>
          </p:cNvSpPr>
          <p:nvPr/>
        </p:nvSpPr>
        <p:spPr bwMode="auto">
          <a:xfrm>
            <a:off x="6342063" y="3933825"/>
            <a:ext cx="962025" cy="1019175"/>
          </a:xfrm>
          <a:custGeom>
            <a:avLst/>
            <a:gdLst/>
            <a:ahLst/>
            <a:cxnLst>
              <a:cxn ang="0">
                <a:pos x="210" y="0"/>
              </a:cxn>
              <a:cxn ang="0">
                <a:pos x="0" y="0"/>
              </a:cxn>
              <a:cxn ang="0">
                <a:pos x="0" y="981"/>
              </a:cxn>
              <a:cxn ang="0">
                <a:pos x="606" y="989"/>
              </a:cxn>
            </a:cxnLst>
            <a:rect l="0" t="0" r="r" b="b"/>
            <a:pathLst>
              <a:path w="606" h="989">
                <a:moveTo>
                  <a:pt x="210" y="0"/>
                </a:moveTo>
                <a:lnTo>
                  <a:pt x="0" y="0"/>
                </a:lnTo>
                <a:lnTo>
                  <a:pt x="0" y="981"/>
                </a:lnTo>
                <a:lnTo>
                  <a:pt x="606" y="989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13382" name="Text Box 38"/>
          <p:cNvSpPr txBox="1">
            <a:spLocks noChangeArrowheads="1"/>
          </p:cNvSpPr>
          <p:nvPr/>
        </p:nvSpPr>
        <p:spPr bwMode="auto">
          <a:xfrm>
            <a:off x="6324600" y="3602038"/>
            <a:ext cx="317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1800" b="1"/>
              <a:t>F</a:t>
            </a:r>
          </a:p>
        </p:txBody>
      </p:sp>
      <p:sp>
        <p:nvSpPr>
          <p:cNvPr id="313383" name="Line 39"/>
          <p:cNvSpPr>
            <a:spLocks noChangeShapeType="1"/>
          </p:cNvSpPr>
          <p:nvPr/>
        </p:nvSpPr>
        <p:spPr bwMode="auto">
          <a:xfrm>
            <a:off x="7413625" y="4919663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13384" name="AutoShape 40"/>
          <p:cNvSpPr>
            <a:spLocks noChangeArrowheads="1"/>
          </p:cNvSpPr>
          <p:nvPr/>
        </p:nvSpPr>
        <p:spPr bwMode="auto">
          <a:xfrm>
            <a:off x="7324725" y="4897438"/>
            <a:ext cx="152400" cy="15240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13385" name="Freeform 41"/>
          <p:cNvSpPr>
            <a:spLocks/>
          </p:cNvSpPr>
          <p:nvPr/>
        </p:nvSpPr>
        <p:spPr bwMode="auto">
          <a:xfrm>
            <a:off x="5867400" y="2362200"/>
            <a:ext cx="1535113" cy="3581400"/>
          </a:xfrm>
          <a:custGeom>
            <a:avLst/>
            <a:gdLst/>
            <a:ahLst/>
            <a:cxnLst>
              <a:cxn ang="0">
                <a:pos x="503" y="8"/>
              </a:cxn>
              <a:cxn ang="0">
                <a:pos x="135" y="8"/>
              </a:cxn>
              <a:cxn ang="0">
                <a:pos x="8" y="0"/>
              </a:cxn>
              <a:cxn ang="0">
                <a:pos x="0" y="2140"/>
              </a:cxn>
              <a:cxn ang="0">
                <a:pos x="967" y="2140"/>
              </a:cxn>
              <a:cxn ang="0">
                <a:pos x="957" y="2260"/>
              </a:cxn>
            </a:cxnLst>
            <a:rect l="0" t="0" r="r" b="b"/>
            <a:pathLst>
              <a:path w="967" h="2260">
                <a:moveTo>
                  <a:pt x="503" y="8"/>
                </a:moveTo>
                <a:lnTo>
                  <a:pt x="135" y="8"/>
                </a:lnTo>
                <a:lnTo>
                  <a:pt x="8" y="0"/>
                </a:lnTo>
                <a:lnTo>
                  <a:pt x="0" y="2140"/>
                </a:lnTo>
                <a:lnTo>
                  <a:pt x="967" y="2140"/>
                </a:lnTo>
                <a:lnTo>
                  <a:pt x="957" y="2260"/>
                </a:lnTo>
              </a:path>
            </a:pathLst>
          </a:cu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13386" name="AutoShape 42"/>
          <p:cNvSpPr>
            <a:spLocks noChangeArrowheads="1"/>
          </p:cNvSpPr>
          <p:nvPr/>
        </p:nvSpPr>
        <p:spPr bwMode="auto">
          <a:xfrm>
            <a:off x="6096000" y="5956300"/>
            <a:ext cx="2590800" cy="325438"/>
          </a:xfrm>
          <a:prstGeom prst="flowChartDisplay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13387" name="Text Box 43"/>
          <p:cNvSpPr txBox="1">
            <a:spLocks noChangeArrowheads="1"/>
          </p:cNvSpPr>
          <p:nvPr/>
        </p:nvSpPr>
        <p:spPr bwMode="auto">
          <a:xfrm>
            <a:off x="7607300" y="23749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2400"/>
              <a:t>v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Estrutura de Repetição Contada</a:t>
            </a:r>
            <a:endParaRPr lang="pt-BR"/>
          </a:p>
        </p:txBody>
      </p:sp>
      <p:sp>
        <p:nvSpPr>
          <p:cNvPr id="31437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smtClean="0"/>
          </a:p>
          <a:p>
            <a:pPr lvl="1"/>
            <a:endParaRPr lang="pt-BR" smtClean="0"/>
          </a:p>
          <a:p>
            <a:pPr lvl="1"/>
            <a:endParaRPr lang="pt-BR"/>
          </a:p>
        </p:txBody>
      </p:sp>
      <p:sp>
        <p:nvSpPr>
          <p:cNvPr id="7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FB58A-A0DF-4972-90D2-7811E8227897}" type="slidenum">
              <a:rPr lang="pt-BR" smtClean="0"/>
              <a:pPr/>
              <a:t>49</a:t>
            </a:fld>
            <a:endParaRPr lang="pt-BR"/>
          </a:p>
        </p:txBody>
      </p:sp>
      <p:sp>
        <p:nvSpPr>
          <p:cNvPr id="314375" name="Rectangle 7"/>
          <p:cNvSpPr>
            <a:spLocks noChangeArrowheads="1"/>
          </p:cNvSpPr>
          <p:nvPr/>
        </p:nvSpPr>
        <p:spPr bwMode="auto">
          <a:xfrm>
            <a:off x="152400" y="1295400"/>
            <a:ext cx="8839200" cy="4800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314372" name="Rectangle 4"/>
          <p:cNvSpPr>
            <a:spLocks noChangeArrowheads="1"/>
          </p:cNvSpPr>
          <p:nvPr/>
        </p:nvSpPr>
        <p:spPr bwMode="auto">
          <a:xfrm>
            <a:off x="-63500" y="2279650"/>
            <a:ext cx="8915400" cy="366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 algn="ctr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pt-BR" sz="3600">
                <a:solidFill>
                  <a:schemeClr val="bg1"/>
                </a:solidFill>
                <a:latin typeface="Arial" pitchFamily="34" charset="0"/>
                <a:cs typeface="Times New Roman" pitchFamily="18" charset="0"/>
              </a:rPr>
              <a:t>Pode-se implementar um laço PARA com um laço CONDICIONAL, entretanto o controle do incremento/decremento da variável contadora é seu. </a:t>
            </a:r>
            <a:br>
              <a:rPr lang="pt-BR" sz="3600">
                <a:solidFill>
                  <a:schemeClr val="bg1"/>
                </a:solidFill>
                <a:latin typeface="Arial" pitchFamily="34" charset="0"/>
                <a:cs typeface="Times New Roman" pitchFamily="18" charset="0"/>
              </a:rPr>
            </a:br>
            <a:r>
              <a:rPr lang="pt-BR" sz="3600">
                <a:solidFill>
                  <a:schemeClr val="bg1"/>
                </a:solidFill>
                <a:latin typeface="Arial" pitchFamily="34" charset="0"/>
                <a:cs typeface="Times New Roman" pitchFamily="18" charset="0"/>
              </a:rPr>
              <a:t>O laço PARA faz isso implicitamente!</a:t>
            </a:r>
          </a:p>
        </p:txBody>
      </p:sp>
      <p:sp>
        <p:nvSpPr>
          <p:cNvPr id="314373" name="Text Box 5"/>
          <p:cNvSpPr txBox="1">
            <a:spLocks noChangeArrowheads="1"/>
          </p:cNvSpPr>
          <p:nvPr/>
        </p:nvSpPr>
        <p:spPr bwMode="auto">
          <a:xfrm>
            <a:off x="3114675" y="1433513"/>
            <a:ext cx="296545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4800" b="1">
                <a:solidFill>
                  <a:schemeClr val="bg1"/>
                </a:solidFill>
                <a:latin typeface="Arial" pitchFamily="34" charset="0"/>
              </a:rPr>
              <a:t>Atenção 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9845E-61A4-4735-9DBB-6DC519BFA4CF}" type="slidenum">
              <a:rPr lang="pt-BR"/>
              <a:pPr/>
              <a:t>5</a:t>
            </a:fld>
            <a:endParaRPr lang="pt-BR"/>
          </a:p>
        </p:txBody>
      </p:sp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pitchFamily="34" charset="0"/>
                <a:cs typeface="Times New Roman" pitchFamily="18" charset="0"/>
              </a:rPr>
              <a:t>Sintaxe e Semântica</a:t>
            </a:r>
            <a:endParaRPr lang="pt-BR">
              <a:latin typeface="Arial" pitchFamily="34" charset="0"/>
              <a:cs typeface="Arial" pitchFamily="34" charset="0"/>
            </a:endParaRP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"/>
              </a:lnSpc>
            </a:pPr>
            <a:endParaRPr lang="pt-BR" dirty="0">
              <a:solidFill>
                <a:srgbClr val="FF3300"/>
              </a:solidFill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pt-BR" sz="2800" dirty="0">
                <a:solidFill>
                  <a:srgbClr val="FF3300"/>
                </a:solidFill>
                <a:cs typeface="Times New Roman" pitchFamily="18" charset="0"/>
              </a:rPr>
              <a:t>Sintaxe</a:t>
            </a:r>
            <a:r>
              <a:rPr lang="pt-BR" sz="2800" dirty="0">
                <a:cs typeface="Times New Roman" pitchFamily="18" charset="0"/>
              </a:rPr>
              <a:t> diz respeito à forma como as instruções devem ser escritas.</a:t>
            </a:r>
          </a:p>
          <a:p>
            <a:pPr lvl="1">
              <a:lnSpc>
                <a:spcPct val="120000"/>
              </a:lnSpc>
            </a:pPr>
            <a:r>
              <a:rPr lang="pt-BR" sz="2400" dirty="0"/>
              <a:t>Conjunto de regras formais que especificam a composição dos algoritmos a partir de letras, dígitos e outros símbolos.</a:t>
            </a:r>
          </a:p>
        </p:txBody>
      </p:sp>
      <p:sp>
        <p:nvSpPr>
          <p:cNvPr id="269317" name="Rectangle 5"/>
          <p:cNvSpPr>
            <a:spLocks noChangeArrowheads="1"/>
          </p:cNvSpPr>
          <p:nvPr/>
        </p:nvSpPr>
        <p:spPr bwMode="auto">
          <a:xfrm>
            <a:off x="381000" y="4293096"/>
            <a:ext cx="8382000" cy="19558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50000"/>
              </a:lnSpc>
            </a:pPr>
            <a:endParaRPr lang="pt-BR" sz="3400">
              <a:solidFill>
                <a:schemeClr val="bg1"/>
              </a:solidFill>
              <a:latin typeface="Arial" pitchFamily="34" charset="0"/>
              <a:cs typeface="Times New Roman" pitchFamily="18" charset="0"/>
            </a:endParaRPr>
          </a:p>
          <a:p>
            <a:pPr algn="ctr">
              <a:lnSpc>
                <a:spcPct val="130000"/>
              </a:lnSpc>
            </a:pPr>
            <a:r>
              <a:rPr lang="pt-BR" sz="3400">
                <a:solidFill>
                  <a:schemeClr val="bg1"/>
                </a:solidFill>
                <a:latin typeface="Arial" pitchFamily="34" charset="0"/>
                <a:cs typeface="Times New Roman" pitchFamily="18" charset="0"/>
              </a:rPr>
              <a:t>A violação da sintaxe de uma instrução impede que o algoritmo seja executado!</a:t>
            </a:r>
          </a:p>
          <a:p>
            <a:pPr algn="ctr">
              <a:lnSpc>
                <a:spcPct val="50000"/>
              </a:lnSpc>
            </a:pPr>
            <a:endParaRPr lang="pt-BR" sz="3400">
              <a:solidFill>
                <a:schemeClr val="bg1"/>
              </a:solidFill>
              <a:latin typeface="Arial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Estrutura de Repetição Contada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6F25F-AE9C-4FC3-824D-5E56E53A39CF}" type="slidenum">
              <a:rPr lang="pt-BR" smtClean="0"/>
              <a:pPr/>
              <a:t>50</a:t>
            </a:fld>
            <a:endParaRPr lang="pt-BR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228600" y="1306835"/>
            <a:ext cx="8991600" cy="6370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pt-B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Algoritmo </a:t>
            </a:r>
            <a:r>
              <a:rPr kumimoji="0" lang="pt-BR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ExemploParaFaçaComEnquanto</a:t>
            </a:r>
            <a:endParaRPr kumimoji="0" lang="pt-BR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Courier New" pitchFamily="49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pt-B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Var x, i, </a:t>
            </a:r>
            <a:r>
              <a:rPr kumimoji="0" lang="pt-BR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contP</a:t>
            </a:r>
            <a:r>
              <a:rPr kumimoji="0" lang="pt-B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: inteiro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pt-B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Início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pt-BR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contP</a:t>
            </a:r>
            <a:r>
              <a:rPr kumimoji="0" lang="pt-B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  <a:sym typeface="Wingdings" pitchFamily="2" charset="2"/>
              </a:rPr>
              <a:t></a:t>
            </a:r>
            <a:r>
              <a:rPr kumimoji="0" lang="pt-B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0; i</a:t>
            </a:r>
            <a:r>
              <a:rPr kumimoji="0" lang="pt-B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  <a:sym typeface="Wingdings" pitchFamily="2" charset="2"/>
              </a:rPr>
              <a:t>1;</a:t>
            </a:r>
            <a:endParaRPr kumimoji="0" lang="pt-BR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Courier New" pitchFamily="49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pt-B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Enquanto (i &lt;= 20) faça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pt-BR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Courier New" pitchFamily="49" charset="0"/>
              </a:rPr>
              <a:t>Escreva(“Digite um valor”);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pt-BR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Courier New" pitchFamily="49" charset="0"/>
              </a:rPr>
              <a:t>Leia (x);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pt-BR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Courier New" pitchFamily="49" charset="0"/>
              </a:rPr>
              <a:t>Se (x &gt; 0) Então </a:t>
            </a:r>
          </a:p>
          <a:p>
            <a:pPr marL="1143000" marR="0" lvl="2" indent="-2286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Courier New" pitchFamily="49" charset="0"/>
              </a:rPr>
              <a:t>contP</a:t>
            </a: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Courier New" pitchFamily="49" charset="0"/>
              </a:rPr>
              <a:t> </a:t>
            </a: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Courier New" pitchFamily="49" charset="0"/>
                <a:sym typeface="Wingdings" pitchFamily="2" charset="2"/>
              </a:rPr>
              <a:t></a:t>
            </a: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Courier New" pitchFamily="49" charset="0"/>
              </a:rPr>
              <a:t> </a:t>
            </a:r>
            <a:r>
              <a:rPr kumimoji="0" lang="pt-B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Courier New" pitchFamily="49" charset="0"/>
              </a:rPr>
              <a:t>contP</a:t>
            </a: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Courier New" pitchFamily="49" charset="0"/>
              </a:rPr>
              <a:t> + 1;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pt-BR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Courier New" pitchFamily="49" charset="0"/>
              </a:rPr>
              <a:t>i </a:t>
            </a:r>
            <a:r>
              <a:rPr kumimoji="0" lang="pt-BR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Courier New" pitchFamily="49" charset="0"/>
                <a:sym typeface="Wingdings" pitchFamily="2" charset="2"/>
              </a:rPr>
              <a:t> i+1; </a:t>
            </a:r>
            <a:r>
              <a:rPr kumimoji="0" lang="pt-BR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cs typeface="Courier New" pitchFamily="49" charset="0"/>
                <a:sym typeface="Wingdings" pitchFamily="2" charset="2"/>
              </a:rPr>
              <a:t>{</a:t>
            </a:r>
            <a:r>
              <a:rPr kumimoji="0" lang="pt-BR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cs typeface="Times New Roman" pitchFamily="18" charset="0"/>
              </a:rPr>
              <a:t>Incremento explícito da variável contadora</a:t>
            </a:r>
            <a:r>
              <a:rPr kumimoji="0" lang="pt-BR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cs typeface="Courier New" pitchFamily="49" charset="0"/>
                <a:sym typeface="Wingdings" pitchFamily="2" charset="2"/>
              </a:rPr>
              <a:t>}</a:t>
            </a:r>
            <a:endParaRPr kumimoji="0" lang="pt-BR" b="1" i="0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+mn-lt"/>
              <a:cs typeface="Courier New" pitchFamily="49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pt-B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Fim Enquanto;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pt-B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Escreva (“positivos = ”+</a:t>
            </a:r>
            <a:r>
              <a:rPr kumimoji="0" lang="pt-BR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contP</a:t>
            </a:r>
            <a:r>
              <a:rPr kumimoji="0" lang="pt-B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);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pt-B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Fim.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pt-BR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Estrutura de Repetição Contada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DE8DE-0286-43AD-BE05-191A90AF4E3C}" type="slidenum">
              <a:rPr lang="pt-BR" smtClean="0"/>
              <a:pPr/>
              <a:t>51</a:t>
            </a:fld>
            <a:endParaRPr lang="pt-BR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228600" y="1594867"/>
            <a:ext cx="8991600" cy="6370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pt-B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Algoritmo </a:t>
            </a:r>
            <a:r>
              <a:rPr kumimoji="0" lang="pt-BR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ExemploParaFaçaComRepita</a:t>
            </a:r>
            <a:endParaRPr kumimoji="0" lang="pt-BR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Courier New" pitchFamily="49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pt-B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Var x, i, </a:t>
            </a:r>
            <a:r>
              <a:rPr kumimoji="0" lang="pt-BR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contP</a:t>
            </a:r>
            <a:r>
              <a:rPr kumimoji="0" lang="pt-B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: inteiro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pt-B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Início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pt-BR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contP</a:t>
            </a:r>
            <a:r>
              <a:rPr kumimoji="0" lang="pt-B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  <a:sym typeface="Wingdings" pitchFamily="2" charset="2"/>
              </a:rPr>
              <a:t></a:t>
            </a:r>
            <a:r>
              <a:rPr kumimoji="0" lang="pt-B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0; i</a:t>
            </a:r>
            <a:r>
              <a:rPr kumimoji="0" lang="pt-B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  <a:sym typeface="Wingdings" pitchFamily="2" charset="2"/>
              </a:rPr>
              <a:t>1;</a:t>
            </a:r>
            <a:endParaRPr kumimoji="0" lang="pt-BR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Courier New" pitchFamily="49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pt-B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Repita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pt-BR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Courier New" pitchFamily="49" charset="0"/>
              </a:rPr>
              <a:t>Escreva(“Digite um valor”);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pt-BR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Courier New" pitchFamily="49" charset="0"/>
              </a:rPr>
              <a:t>Leia (x);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pt-BR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Courier New" pitchFamily="49" charset="0"/>
              </a:rPr>
              <a:t>Se (x &gt; 0) Então </a:t>
            </a:r>
          </a:p>
          <a:p>
            <a:pPr marL="1143000" marR="0" lvl="2" indent="-2286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Courier New" pitchFamily="49" charset="0"/>
              </a:rPr>
              <a:t>contP</a:t>
            </a: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Courier New" pitchFamily="49" charset="0"/>
              </a:rPr>
              <a:t> </a:t>
            </a: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Courier New" pitchFamily="49" charset="0"/>
                <a:sym typeface="Wingdings" pitchFamily="2" charset="2"/>
              </a:rPr>
              <a:t></a:t>
            </a: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Courier New" pitchFamily="49" charset="0"/>
              </a:rPr>
              <a:t> </a:t>
            </a:r>
            <a:r>
              <a:rPr kumimoji="0" lang="pt-B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Courier New" pitchFamily="49" charset="0"/>
              </a:rPr>
              <a:t>contP</a:t>
            </a: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Courier New" pitchFamily="49" charset="0"/>
              </a:rPr>
              <a:t> + 1;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pt-BR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Courier New" pitchFamily="49" charset="0"/>
              </a:rPr>
              <a:t>i </a:t>
            </a:r>
            <a:r>
              <a:rPr kumimoji="0" lang="pt-BR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Courier New" pitchFamily="49" charset="0"/>
                <a:sym typeface="Wingdings" pitchFamily="2" charset="2"/>
              </a:rPr>
              <a:t> i+1; </a:t>
            </a:r>
            <a:r>
              <a:rPr kumimoji="0" lang="pt-BR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cs typeface="Courier New" pitchFamily="49" charset="0"/>
                <a:sym typeface="Wingdings" pitchFamily="2" charset="2"/>
              </a:rPr>
              <a:t>{</a:t>
            </a:r>
            <a:r>
              <a:rPr kumimoji="0" lang="pt-BR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cs typeface="Times New Roman" pitchFamily="18" charset="0"/>
              </a:rPr>
              <a:t>Incremento explícito da variável contadora</a:t>
            </a:r>
            <a:r>
              <a:rPr kumimoji="0" lang="pt-BR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cs typeface="Courier New" pitchFamily="49" charset="0"/>
                <a:sym typeface="Wingdings" pitchFamily="2" charset="2"/>
              </a:rPr>
              <a:t>}</a:t>
            </a:r>
            <a:endParaRPr kumimoji="0" lang="pt-BR" b="1" i="0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+mn-lt"/>
              <a:cs typeface="Courier New" pitchFamily="49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pt-B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Até (i &gt; 20);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pt-B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Escreva (“positivos = ”+</a:t>
            </a:r>
            <a:r>
              <a:rPr kumimoji="0" lang="pt-BR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contP</a:t>
            </a:r>
            <a:r>
              <a:rPr kumimoji="0" lang="pt-B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);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pt-B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Fim.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pt-BR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Comparando as Estruturas de Repetição</a:t>
            </a: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Times New Roman" pitchFamily="18" charset="0"/>
              </a:rPr>
              <a:t>As Estruturas de Repetição são assim comparadas:</a:t>
            </a:r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endParaRPr lang="pt-BR" dirty="0"/>
          </a:p>
        </p:txBody>
      </p:sp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2F357-64CC-474C-B1BE-D4CF3662CFA6}" type="slidenum">
              <a:rPr lang="pt-BR" smtClean="0"/>
              <a:pPr/>
              <a:t>52</a:t>
            </a:fld>
            <a:endParaRPr lang="pt-BR"/>
          </a:p>
        </p:txBody>
      </p:sp>
      <p:sp>
        <p:nvSpPr>
          <p:cNvPr id="463875" name="Rectangle 1027"/>
          <p:cNvSpPr>
            <a:spLocks noChangeArrowheads="1"/>
          </p:cNvSpPr>
          <p:nvPr/>
        </p:nvSpPr>
        <p:spPr bwMode="auto">
          <a:xfrm>
            <a:off x="0" y="1295400"/>
            <a:ext cx="9144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pt-BR" sz="26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82304" name="Object 1024"/>
          <p:cNvGraphicFramePr>
            <a:graphicFrameLocks noChangeAspect="1"/>
          </p:cNvGraphicFramePr>
          <p:nvPr/>
        </p:nvGraphicFramePr>
        <p:xfrm>
          <a:off x="147638" y="2917825"/>
          <a:ext cx="10556875" cy="3375025"/>
        </p:xfrm>
        <a:graphic>
          <a:graphicData uri="http://schemas.openxmlformats.org/presentationml/2006/ole">
            <p:oleObj spid="_x0000_s394242" name="Document" r:id="rId3" imgW="5587299" imgH="1790438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Encadeando as Estruturas de Repetição</a:t>
            </a:r>
            <a:endParaRPr lang="pt-BR"/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Semelhante às estruturas de decisão composta, as estruturas de repetição também podem ser </a:t>
            </a:r>
            <a:r>
              <a:rPr lang="pt-BR" dirty="0" smtClean="0">
                <a:solidFill>
                  <a:srgbClr val="FF0000"/>
                </a:solidFill>
              </a:rPr>
              <a:t>encadeadas/aninhadas</a:t>
            </a:r>
            <a:r>
              <a:rPr lang="pt-BR" dirty="0" smtClean="0"/>
              <a:t>. </a:t>
            </a:r>
          </a:p>
          <a:p>
            <a:r>
              <a:rPr lang="pt-BR" dirty="0" smtClean="0"/>
              <a:t>Esta abordagem é usada quando há a necessidade de se usar laços dentro de laços. </a:t>
            </a:r>
          </a:p>
          <a:p>
            <a:pPr lvl="1"/>
            <a:r>
              <a:rPr lang="pt-BR" dirty="0" smtClean="0"/>
              <a:t>Por exemplo: fazer um algoritmo para gerar toda a tabuada de soma de 1 a 10.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0D58B-09E7-47CF-904E-4E350E4DD4A2}" type="slidenum">
              <a:rPr lang="pt-BR" smtClean="0"/>
              <a:pPr/>
              <a:t>53</a:t>
            </a:fld>
            <a:endParaRPr lang="pt-BR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Encadeando as Estruturas de Repetição</a:t>
            </a:r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1577D-D813-4474-9A58-2ED74D285D8A}" type="slidenum">
              <a:rPr lang="pt-BR" smtClean="0"/>
              <a:pPr/>
              <a:t>54</a:t>
            </a:fld>
            <a:endParaRPr lang="pt-BR"/>
          </a:p>
        </p:txBody>
      </p:sp>
      <p:sp>
        <p:nvSpPr>
          <p:cNvPr id="464900" name="Rectangle 4"/>
          <p:cNvSpPr>
            <a:spLocks noChangeArrowheads="1"/>
          </p:cNvSpPr>
          <p:nvPr/>
        </p:nvSpPr>
        <p:spPr bwMode="auto">
          <a:xfrm>
            <a:off x="228600" y="1295400"/>
            <a:ext cx="8915400" cy="569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/>
            <a:r>
              <a:rPr lang="pt-BR" sz="2400" b="1">
                <a:latin typeface="Arial" pitchFamily="34" charset="0"/>
                <a:cs typeface="Courier New" pitchFamily="49" charset="0"/>
              </a:rPr>
              <a:t>Algoritmo TabuadaSoma</a:t>
            </a:r>
          </a:p>
          <a:p>
            <a:pPr algn="just"/>
            <a:r>
              <a:rPr lang="pt-BR" sz="2400" b="1">
                <a:latin typeface="Arial" pitchFamily="34" charset="0"/>
                <a:cs typeface="Courier New" pitchFamily="49" charset="0"/>
              </a:rPr>
              <a:t>Var r, n1, n2: inteiro</a:t>
            </a:r>
          </a:p>
          <a:p>
            <a:pPr algn="just"/>
            <a:r>
              <a:rPr lang="pt-BR" sz="2400" b="1">
                <a:latin typeface="Arial" pitchFamily="34" charset="0"/>
                <a:cs typeface="Courier New" pitchFamily="49" charset="0"/>
              </a:rPr>
              <a:t>Início</a:t>
            </a:r>
          </a:p>
          <a:p>
            <a:pPr algn="just"/>
            <a:r>
              <a:rPr lang="pt-BR" sz="2400" b="1">
                <a:latin typeface="Arial" pitchFamily="34" charset="0"/>
                <a:cs typeface="Courier New" pitchFamily="49" charset="0"/>
              </a:rPr>
              <a:t>n1:=1;</a:t>
            </a:r>
          </a:p>
          <a:p>
            <a:pPr algn="just"/>
            <a:r>
              <a:rPr lang="pt-BR" sz="2400" b="1">
                <a:latin typeface="Arial" pitchFamily="34" charset="0"/>
                <a:cs typeface="Courier New" pitchFamily="49" charset="0"/>
              </a:rPr>
              <a:t>Enquanto (n1&lt;=10) faça</a:t>
            </a:r>
            <a:endParaRPr lang="pt-BR" sz="2400" b="1">
              <a:solidFill>
                <a:srgbClr val="FF3300"/>
              </a:solidFill>
              <a:latin typeface="Arial" pitchFamily="34" charset="0"/>
              <a:cs typeface="Courier New" pitchFamily="49" charset="0"/>
            </a:endParaRPr>
          </a:p>
          <a:p>
            <a:pPr lvl="1" algn="just"/>
            <a:r>
              <a:rPr lang="pt-BR" sz="2400" b="1">
                <a:latin typeface="Arial" pitchFamily="34" charset="0"/>
                <a:cs typeface="Courier New" pitchFamily="49" charset="0"/>
              </a:rPr>
              <a:t>Para n2 </a:t>
            </a:r>
            <a:r>
              <a:rPr lang="pt-BR" sz="2400" b="1">
                <a:latin typeface="Arial" pitchFamily="34" charset="0"/>
                <a:cs typeface="Courier New" pitchFamily="49" charset="0"/>
                <a:sym typeface="Wingdings" pitchFamily="2" charset="2"/>
              </a:rPr>
              <a:t></a:t>
            </a:r>
            <a:r>
              <a:rPr lang="pt-BR" sz="2400" b="1">
                <a:latin typeface="Arial" pitchFamily="34" charset="0"/>
                <a:cs typeface="Courier New" pitchFamily="49" charset="0"/>
              </a:rPr>
              <a:t>1 até 10 faça</a:t>
            </a:r>
          </a:p>
          <a:p>
            <a:pPr lvl="2" algn="just"/>
            <a:r>
              <a:rPr lang="pt-BR" sz="2400" b="1">
                <a:latin typeface="Arial" pitchFamily="34" charset="0"/>
                <a:cs typeface="Courier New" pitchFamily="49" charset="0"/>
              </a:rPr>
              <a:t>r </a:t>
            </a:r>
            <a:r>
              <a:rPr lang="pt-BR" sz="2400" b="1">
                <a:latin typeface="Arial" pitchFamily="34" charset="0"/>
                <a:cs typeface="Courier New" pitchFamily="49" charset="0"/>
                <a:sym typeface="Wingdings" pitchFamily="2" charset="2"/>
              </a:rPr>
              <a:t></a:t>
            </a:r>
            <a:r>
              <a:rPr lang="pt-BR" sz="2400" b="1">
                <a:latin typeface="Arial" pitchFamily="34" charset="0"/>
                <a:cs typeface="Courier New" pitchFamily="49" charset="0"/>
              </a:rPr>
              <a:t> n1 + n2;</a:t>
            </a:r>
            <a:endParaRPr lang="pt-BR" sz="2400">
              <a:latin typeface="Arial" pitchFamily="34" charset="0"/>
              <a:cs typeface="Courier New" pitchFamily="49" charset="0"/>
            </a:endParaRPr>
          </a:p>
          <a:p>
            <a:pPr lvl="2" algn="just"/>
            <a:r>
              <a:rPr lang="pt-BR" sz="2400" b="1">
                <a:latin typeface="Arial" pitchFamily="34" charset="0"/>
                <a:cs typeface="Courier New" pitchFamily="49" charset="0"/>
              </a:rPr>
              <a:t>Escreva (n1,“ + ”,n2,“ = ”,r);</a:t>
            </a:r>
            <a:endParaRPr lang="pt-BR" sz="2400">
              <a:latin typeface="Arial" pitchFamily="34" charset="0"/>
              <a:cs typeface="Courier New" pitchFamily="49" charset="0"/>
            </a:endParaRPr>
          </a:p>
          <a:p>
            <a:pPr algn="just"/>
            <a:r>
              <a:rPr lang="pt-BR" sz="2400" b="1">
                <a:latin typeface="Arial" pitchFamily="34" charset="0"/>
                <a:cs typeface="Courier New" pitchFamily="49" charset="0"/>
              </a:rPr>
              <a:t>     Fim Para</a:t>
            </a:r>
          </a:p>
          <a:p>
            <a:pPr algn="just"/>
            <a:r>
              <a:rPr lang="pt-BR" sz="2400" b="1">
                <a:latin typeface="Arial" pitchFamily="34" charset="0"/>
                <a:cs typeface="Courier New" pitchFamily="49" charset="0"/>
              </a:rPr>
              <a:t>      n1</a:t>
            </a:r>
            <a:r>
              <a:rPr lang="pt-BR" sz="2400" b="1">
                <a:latin typeface="Arial" pitchFamily="34" charset="0"/>
                <a:cs typeface="Courier New" pitchFamily="49" charset="0"/>
                <a:sym typeface="Wingdings" pitchFamily="2" charset="2"/>
              </a:rPr>
              <a:t></a:t>
            </a:r>
            <a:r>
              <a:rPr lang="pt-BR" sz="2400" b="1">
                <a:latin typeface="Arial" pitchFamily="34" charset="0"/>
                <a:cs typeface="Courier New" pitchFamily="49" charset="0"/>
              </a:rPr>
              <a:t>n1+1;</a:t>
            </a:r>
          </a:p>
          <a:p>
            <a:pPr algn="just"/>
            <a:r>
              <a:rPr lang="pt-BR" sz="2400" b="1">
                <a:latin typeface="Arial" pitchFamily="34" charset="0"/>
                <a:cs typeface="Courier New" pitchFamily="49" charset="0"/>
              </a:rPr>
              <a:t>Fim Enquanto</a:t>
            </a:r>
          </a:p>
          <a:p>
            <a:pPr algn="just"/>
            <a:r>
              <a:rPr lang="pt-BR" sz="2400" b="1">
                <a:latin typeface="Arial" pitchFamily="34" charset="0"/>
                <a:cs typeface="Courier New" pitchFamily="49" charset="0"/>
              </a:rPr>
              <a:t>Fim.</a:t>
            </a:r>
          </a:p>
          <a:p>
            <a:pPr algn="just">
              <a:lnSpc>
                <a:spcPct val="80000"/>
              </a:lnSpc>
            </a:pPr>
            <a:endParaRPr lang="pt-BR" sz="2400" b="1">
              <a:latin typeface="Times New Roman" pitchFamily="18" charset="0"/>
              <a:cs typeface="Courier New" pitchFamily="49" charset="0"/>
            </a:endParaRPr>
          </a:p>
        </p:txBody>
      </p:sp>
      <p:sp>
        <p:nvSpPr>
          <p:cNvPr id="464907" name="Line 11"/>
          <p:cNvSpPr>
            <a:spLocks noChangeShapeType="1"/>
          </p:cNvSpPr>
          <p:nvPr/>
        </p:nvSpPr>
        <p:spPr bwMode="auto">
          <a:xfrm>
            <a:off x="800100" y="3467100"/>
            <a:ext cx="0" cy="83820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464908" name="Line 12"/>
          <p:cNvSpPr>
            <a:spLocks noChangeShapeType="1"/>
          </p:cNvSpPr>
          <p:nvPr/>
        </p:nvSpPr>
        <p:spPr bwMode="auto">
          <a:xfrm>
            <a:off x="342900" y="3124200"/>
            <a:ext cx="0" cy="190500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BE4E3-CD27-45AB-99BC-A89404943EAE}" type="slidenum">
              <a:rPr lang="pt-BR"/>
              <a:pPr/>
              <a:t>55</a:t>
            </a:fld>
            <a:endParaRPr lang="pt-BR"/>
          </a:p>
        </p:txBody>
      </p:sp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63513"/>
            <a:ext cx="8382000" cy="617537"/>
          </a:xfrm>
        </p:spPr>
        <p:txBody>
          <a:bodyPr/>
          <a:lstStyle/>
          <a:p>
            <a:r>
              <a:rPr lang="pt-BR" sz="3100">
                <a:cs typeface="Times New Roman" pitchFamily="18" charset="0"/>
              </a:rPr>
              <a:t>Encadeando as Estruturas de Repetição</a:t>
            </a:r>
          </a:p>
        </p:txBody>
      </p:sp>
      <p:sp>
        <p:nvSpPr>
          <p:cNvPr id="472068" name="Rectangle 4"/>
          <p:cNvSpPr>
            <a:spLocks noChangeArrowheads="1"/>
          </p:cNvSpPr>
          <p:nvPr/>
        </p:nvSpPr>
        <p:spPr bwMode="auto">
          <a:xfrm>
            <a:off x="457200" y="1400175"/>
            <a:ext cx="8305800" cy="470376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50000"/>
              </a:lnSpc>
            </a:pPr>
            <a:endParaRPr lang="pt-BR" sz="6000" b="1">
              <a:solidFill>
                <a:schemeClr val="bg1"/>
              </a:solidFill>
              <a:latin typeface="Arial" pitchFamily="34" charset="0"/>
              <a:cs typeface="Courier New" pitchFamily="49" charset="0"/>
            </a:endParaRPr>
          </a:p>
          <a:p>
            <a:pPr algn="ctr">
              <a:lnSpc>
                <a:spcPct val="160000"/>
              </a:lnSpc>
            </a:pPr>
            <a:r>
              <a:rPr lang="pt-BR" sz="4800" b="1">
                <a:solidFill>
                  <a:schemeClr val="bg1"/>
                </a:solidFill>
                <a:latin typeface="Arial" pitchFamily="34" charset="0"/>
                <a:cs typeface="Courier New" pitchFamily="49" charset="0"/>
              </a:rPr>
              <a:t>Também pode-se encadear</a:t>
            </a:r>
            <a:br>
              <a:rPr lang="pt-BR" sz="4800" b="1">
                <a:solidFill>
                  <a:schemeClr val="bg1"/>
                </a:solidFill>
                <a:latin typeface="Arial" pitchFamily="34" charset="0"/>
                <a:cs typeface="Courier New" pitchFamily="49" charset="0"/>
              </a:rPr>
            </a:br>
            <a:r>
              <a:rPr lang="pt-BR" sz="4800" b="1">
                <a:solidFill>
                  <a:schemeClr val="bg1"/>
                </a:solidFill>
                <a:latin typeface="Arial" pitchFamily="34" charset="0"/>
                <a:cs typeface="Courier New" pitchFamily="49" charset="0"/>
              </a:rPr>
              <a:t>estruturas de repetição</a:t>
            </a:r>
            <a:br>
              <a:rPr lang="pt-BR" sz="4800" b="1">
                <a:solidFill>
                  <a:schemeClr val="bg1"/>
                </a:solidFill>
                <a:latin typeface="Arial" pitchFamily="34" charset="0"/>
                <a:cs typeface="Courier New" pitchFamily="49" charset="0"/>
              </a:rPr>
            </a:br>
            <a:r>
              <a:rPr lang="pt-BR" sz="4800" b="1">
                <a:solidFill>
                  <a:schemeClr val="bg1"/>
                </a:solidFill>
                <a:latin typeface="Arial" pitchFamily="34" charset="0"/>
                <a:cs typeface="Courier New" pitchFamily="49" charset="0"/>
              </a:rPr>
              <a:t>com estruturas de decisão.</a:t>
            </a:r>
          </a:p>
          <a:p>
            <a:pPr algn="ctr">
              <a:lnSpc>
                <a:spcPct val="70000"/>
              </a:lnSpc>
            </a:pPr>
            <a:endParaRPr lang="pt-BR" sz="6000" b="1">
              <a:solidFill>
                <a:schemeClr val="bg1"/>
              </a:solidFill>
              <a:latin typeface="Arial" pitchFamily="34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Encadeando Diversas Estruturas</a:t>
            </a:r>
            <a:endParaRPr lang="pt-BR"/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234C8-DC8D-4EAF-A6D3-8FE44AFEADE4}" type="slidenum">
              <a:rPr lang="pt-BR" smtClean="0"/>
              <a:pPr/>
              <a:t>56</a:t>
            </a:fld>
            <a:endParaRPr lang="pt-BR"/>
          </a:p>
        </p:txBody>
      </p:sp>
      <p:sp>
        <p:nvSpPr>
          <p:cNvPr id="471053" name="Rectangle 13"/>
          <p:cNvSpPr>
            <a:spLocks noChangeArrowheads="1"/>
          </p:cNvSpPr>
          <p:nvPr/>
        </p:nvSpPr>
        <p:spPr bwMode="auto">
          <a:xfrm>
            <a:off x="381000" y="1090613"/>
            <a:ext cx="8915400" cy="569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>
              <a:lnSpc>
                <a:spcPct val="110000"/>
              </a:lnSpc>
            </a:pPr>
            <a:r>
              <a:rPr lang="pt-BR" sz="2300" b="1">
                <a:latin typeface="Arial" pitchFamily="34" charset="0"/>
                <a:cs typeface="Courier New" pitchFamily="49" charset="0"/>
              </a:rPr>
              <a:t>Algoritmo TabuadaSomaComParidade</a:t>
            </a:r>
          </a:p>
          <a:p>
            <a:pPr algn="just">
              <a:lnSpc>
                <a:spcPct val="110000"/>
              </a:lnSpc>
            </a:pPr>
            <a:r>
              <a:rPr lang="pt-BR" sz="2300" b="1">
                <a:latin typeface="Arial" pitchFamily="34" charset="0"/>
                <a:cs typeface="Courier New" pitchFamily="49" charset="0"/>
              </a:rPr>
              <a:t>Var r, n1, n2: inteiro</a:t>
            </a:r>
          </a:p>
          <a:p>
            <a:pPr algn="just">
              <a:lnSpc>
                <a:spcPct val="110000"/>
              </a:lnSpc>
            </a:pPr>
            <a:r>
              <a:rPr lang="pt-BR" sz="2300" b="1">
                <a:latin typeface="Arial" pitchFamily="34" charset="0"/>
                <a:cs typeface="Courier New" pitchFamily="49" charset="0"/>
              </a:rPr>
              <a:t>Início</a:t>
            </a:r>
          </a:p>
          <a:p>
            <a:pPr algn="just">
              <a:lnSpc>
                <a:spcPct val="110000"/>
              </a:lnSpc>
            </a:pPr>
            <a:r>
              <a:rPr lang="pt-BR" sz="2300" b="1">
                <a:latin typeface="Arial" pitchFamily="34" charset="0"/>
                <a:cs typeface="Courier New" pitchFamily="49" charset="0"/>
              </a:rPr>
              <a:t>n1:=1;</a:t>
            </a:r>
          </a:p>
          <a:p>
            <a:pPr algn="just">
              <a:lnSpc>
                <a:spcPct val="110000"/>
              </a:lnSpc>
            </a:pPr>
            <a:r>
              <a:rPr lang="pt-BR" sz="2300" b="1">
                <a:latin typeface="Arial" pitchFamily="34" charset="0"/>
                <a:cs typeface="Courier New" pitchFamily="49" charset="0"/>
              </a:rPr>
              <a:t>Enquanto (n1&lt;=10) faça</a:t>
            </a:r>
            <a:endParaRPr lang="pt-BR" sz="2300" b="1">
              <a:solidFill>
                <a:srgbClr val="FF3300"/>
              </a:solidFill>
              <a:latin typeface="Arial" pitchFamily="34" charset="0"/>
              <a:cs typeface="Courier New" pitchFamily="49" charset="0"/>
            </a:endParaRPr>
          </a:p>
          <a:p>
            <a:pPr lvl="1" algn="just">
              <a:lnSpc>
                <a:spcPct val="110000"/>
              </a:lnSpc>
            </a:pPr>
            <a:r>
              <a:rPr lang="pt-BR" sz="2300" b="1">
                <a:latin typeface="Arial" pitchFamily="34" charset="0"/>
                <a:cs typeface="Courier New" pitchFamily="49" charset="0"/>
              </a:rPr>
              <a:t>Para n2 </a:t>
            </a:r>
            <a:r>
              <a:rPr lang="pt-BR" sz="2300" b="1">
                <a:latin typeface="Arial" pitchFamily="34" charset="0"/>
                <a:cs typeface="Courier New" pitchFamily="49" charset="0"/>
                <a:sym typeface="Wingdings" pitchFamily="2" charset="2"/>
              </a:rPr>
              <a:t></a:t>
            </a:r>
            <a:r>
              <a:rPr lang="pt-BR" sz="2300" b="1">
                <a:latin typeface="Arial" pitchFamily="34" charset="0"/>
                <a:cs typeface="Courier New" pitchFamily="49" charset="0"/>
              </a:rPr>
              <a:t>1 até 10 faça</a:t>
            </a:r>
          </a:p>
          <a:p>
            <a:pPr lvl="2" algn="just">
              <a:lnSpc>
                <a:spcPct val="110000"/>
              </a:lnSpc>
            </a:pPr>
            <a:r>
              <a:rPr lang="pt-BR" sz="2300" b="1">
                <a:latin typeface="Arial" pitchFamily="34" charset="0"/>
                <a:cs typeface="Courier New" pitchFamily="49" charset="0"/>
              </a:rPr>
              <a:t>r </a:t>
            </a:r>
            <a:r>
              <a:rPr lang="pt-BR" sz="2300" b="1">
                <a:latin typeface="Arial" pitchFamily="34" charset="0"/>
                <a:cs typeface="Courier New" pitchFamily="49" charset="0"/>
                <a:sym typeface="Wingdings" pitchFamily="2" charset="2"/>
              </a:rPr>
              <a:t></a:t>
            </a:r>
            <a:r>
              <a:rPr lang="pt-BR" sz="2300" b="1">
                <a:latin typeface="Arial" pitchFamily="34" charset="0"/>
                <a:cs typeface="Courier New" pitchFamily="49" charset="0"/>
              </a:rPr>
              <a:t> n1 + n2;</a:t>
            </a:r>
            <a:endParaRPr lang="pt-BR" sz="2300">
              <a:latin typeface="Arial" pitchFamily="34" charset="0"/>
              <a:cs typeface="Courier New" pitchFamily="49" charset="0"/>
            </a:endParaRPr>
          </a:p>
          <a:p>
            <a:pPr lvl="2" algn="just">
              <a:lnSpc>
                <a:spcPct val="110000"/>
              </a:lnSpc>
            </a:pPr>
            <a:r>
              <a:rPr lang="pt-BR" sz="2300" b="1">
                <a:latin typeface="Arial" pitchFamily="34" charset="0"/>
                <a:cs typeface="Courier New" pitchFamily="49" charset="0"/>
              </a:rPr>
              <a:t>Se (r mod 2 = 0) </a:t>
            </a:r>
          </a:p>
          <a:p>
            <a:pPr lvl="2" algn="just">
              <a:lnSpc>
                <a:spcPct val="110000"/>
              </a:lnSpc>
            </a:pPr>
            <a:r>
              <a:rPr lang="pt-BR" sz="2300" b="1">
                <a:latin typeface="Arial" pitchFamily="34" charset="0"/>
                <a:cs typeface="Courier New" pitchFamily="49" charset="0"/>
              </a:rPr>
              <a:t>	Escreva (n1,“ + ”,n2,“ = ”,r, “ = Par”);</a:t>
            </a:r>
          </a:p>
          <a:p>
            <a:pPr lvl="2" algn="just">
              <a:lnSpc>
                <a:spcPct val="90000"/>
              </a:lnSpc>
            </a:pPr>
            <a:r>
              <a:rPr lang="pt-BR" sz="2300" b="1">
                <a:latin typeface="Arial" pitchFamily="34" charset="0"/>
                <a:cs typeface="Courier New" pitchFamily="49" charset="0"/>
              </a:rPr>
              <a:t>Senão</a:t>
            </a:r>
          </a:p>
          <a:p>
            <a:pPr lvl="2" algn="just">
              <a:lnSpc>
                <a:spcPct val="110000"/>
              </a:lnSpc>
            </a:pPr>
            <a:r>
              <a:rPr lang="pt-BR" sz="2300" b="1">
                <a:latin typeface="Arial" pitchFamily="34" charset="0"/>
                <a:cs typeface="Courier New" pitchFamily="49" charset="0"/>
              </a:rPr>
              <a:t>	Escreva (n1,“ + ”,n2,“ = ”,r, “ = Impar”);</a:t>
            </a:r>
            <a:endParaRPr lang="pt-BR" sz="2300">
              <a:latin typeface="Arial" pitchFamily="34" charset="0"/>
              <a:cs typeface="Courier New" pitchFamily="49" charset="0"/>
            </a:endParaRPr>
          </a:p>
          <a:p>
            <a:pPr algn="just">
              <a:lnSpc>
                <a:spcPct val="70000"/>
              </a:lnSpc>
            </a:pPr>
            <a:r>
              <a:rPr lang="pt-BR" sz="2300" b="1">
                <a:latin typeface="Arial" pitchFamily="34" charset="0"/>
                <a:cs typeface="Courier New" pitchFamily="49" charset="0"/>
              </a:rPr>
              <a:t>      Fim Para</a:t>
            </a:r>
          </a:p>
          <a:p>
            <a:pPr algn="just">
              <a:lnSpc>
                <a:spcPct val="110000"/>
              </a:lnSpc>
            </a:pPr>
            <a:r>
              <a:rPr lang="pt-BR" sz="2300" b="1">
                <a:latin typeface="Arial" pitchFamily="34" charset="0"/>
                <a:cs typeface="Courier New" pitchFamily="49" charset="0"/>
              </a:rPr>
              <a:t>      n1</a:t>
            </a:r>
            <a:r>
              <a:rPr lang="pt-BR" sz="2300" b="1">
                <a:latin typeface="Arial" pitchFamily="34" charset="0"/>
                <a:cs typeface="Courier New" pitchFamily="49" charset="0"/>
                <a:sym typeface="Wingdings" pitchFamily="2" charset="2"/>
              </a:rPr>
              <a:t></a:t>
            </a:r>
            <a:r>
              <a:rPr lang="pt-BR" sz="2300" b="1">
                <a:latin typeface="Arial" pitchFamily="34" charset="0"/>
                <a:cs typeface="Courier New" pitchFamily="49" charset="0"/>
              </a:rPr>
              <a:t>n1+1;</a:t>
            </a:r>
          </a:p>
          <a:p>
            <a:pPr algn="just">
              <a:lnSpc>
                <a:spcPct val="90000"/>
              </a:lnSpc>
            </a:pPr>
            <a:r>
              <a:rPr lang="pt-BR" sz="2300" b="1">
                <a:latin typeface="Arial" pitchFamily="34" charset="0"/>
                <a:cs typeface="Courier New" pitchFamily="49" charset="0"/>
              </a:rPr>
              <a:t>Fim Enquanto</a:t>
            </a:r>
          </a:p>
          <a:p>
            <a:pPr algn="just">
              <a:lnSpc>
                <a:spcPct val="90000"/>
              </a:lnSpc>
            </a:pPr>
            <a:r>
              <a:rPr lang="pt-BR" sz="2300" b="1">
                <a:latin typeface="Arial" pitchFamily="34" charset="0"/>
                <a:cs typeface="Courier New" pitchFamily="49" charset="0"/>
              </a:rPr>
              <a:t>Fim.</a:t>
            </a:r>
          </a:p>
          <a:p>
            <a:pPr algn="just">
              <a:lnSpc>
                <a:spcPct val="110000"/>
              </a:lnSpc>
            </a:pPr>
            <a:endParaRPr lang="pt-BR" sz="2300" b="1">
              <a:latin typeface="Times New Roman" pitchFamily="18" charset="0"/>
              <a:cs typeface="Courier New" pitchFamily="49" charset="0"/>
            </a:endParaRPr>
          </a:p>
        </p:txBody>
      </p:sp>
      <p:sp>
        <p:nvSpPr>
          <p:cNvPr id="471055" name="Line 15"/>
          <p:cNvSpPr>
            <a:spLocks noChangeShapeType="1"/>
          </p:cNvSpPr>
          <p:nvPr/>
        </p:nvSpPr>
        <p:spPr bwMode="auto">
          <a:xfrm>
            <a:off x="495300" y="3022600"/>
            <a:ext cx="0" cy="289560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471056" name="Line 16"/>
          <p:cNvSpPr>
            <a:spLocks noChangeShapeType="1"/>
          </p:cNvSpPr>
          <p:nvPr/>
        </p:nvSpPr>
        <p:spPr bwMode="auto">
          <a:xfrm>
            <a:off x="965200" y="3416300"/>
            <a:ext cx="0" cy="184150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471057" name="Line 17"/>
          <p:cNvSpPr>
            <a:spLocks noChangeShapeType="1"/>
          </p:cNvSpPr>
          <p:nvPr/>
        </p:nvSpPr>
        <p:spPr bwMode="auto">
          <a:xfrm>
            <a:off x="1422400" y="4165600"/>
            <a:ext cx="0" cy="45720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Encadeando Diversas Estruturas</a:t>
            </a:r>
            <a:endParaRPr lang="pt-BR"/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AA3E5-6611-4978-9903-80552D67A341}" type="slidenum">
              <a:rPr lang="pt-BR" smtClean="0"/>
              <a:pPr/>
              <a:t>57</a:t>
            </a:fld>
            <a:endParaRPr lang="pt-BR"/>
          </a:p>
        </p:txBody>
      </p:sp>
      <p:sp>
        <p:nvSpPr>
          <p:cNvPr id="475139" name="Freeform 3"/>
          <p:cNvSpPr>
            <a:spLocks/>
          </p:cNvSpPr>
          <p:nvPr/>
        </p:nvSpPr>
        <p:spPr bwMode="auto">
          <a:xfrm>
            <a:off x="1411288" y="5222875"/>
            <a:ext cx="3175" cy="1588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12" y="0"/>
              </a:cxn>
              <a:cxn ang="0">
                <a:pos x="3" y="6"/>
              </a:cxn>
              <a:cxn ang="0">
                <a:pos x="0" y="6"/>
              </a:cxn>
            </a:cxnLst>
            <a:rect l="0" t="0" r="r" b="b"/>
            <a:pathLst>
              <a:path w="12" h="6">
                <a:moveTo>
                  <a:pt x="0" y="6"/>
                </a:moveTo>
                <a:lnTo>
                  <a:pt x="12" y="0"/>
                </a:lnTo>
                <a:lnTo>
                  <a:pt x="3" y="6"/>
                </a:lnTo>
                <a:lnTo>
                  <a:pt x="0" y="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75140" name="Freeform 4"/>
          <p:cNvSpPr>
            <a:spLocks/>
          </p:cNvSpPr>
          <p:nvPr/>
        </p:nvSpPr>
        <p:spPr bwMode="auto">
          <a:xfrm>
            <a:off x="1584325" y="5246688"/>
            <a:ext cx="1588" cy="4762"/>
          </a:xfrm>
          <a:custGeom>
            <a:avLst/>
            <a:gdLst/>
            <a:ahLst/>
            <a:cxnLst>
              <a:cxn ang="0">
                <a:pos x="0" y="17"/>
              </a:cxn>
              <a:cxn ang="0">
                <a:pos x="0" y="0"/>
              </a:cxn>
              <a:cxn ang="0">
                <a:pos x="3" y="3"/>
              </a:cxn>
              <a:cxn ang="0">
                <a:pos x="0" y="17"/>
              </a:cxn>
            </a:cxnLst>
            <a:rect l="0" t="0" r="r" b="b"/>
            <a:pathLst>
              <a:path w="3" h="17">
                <a:moveTo>
                  <a:pt x="0" y="17"/>
                </a:moveTo>
                <a:lnTo>
                  <a:pt x="0" y="0"/>
                </a:lnTo>
                <a:lnTo>
                  <a:pt x="3" y="3"/>
                </a:lnTo>
                <a:lnTo>
                  <a:pt x="0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75141" name="Freeform 5"/>
          <p:cNvSpPr>
            <a:spLocks/>
          </p:cNvSpPr>
          <p:nvPr/>
        </p:nvSpPr>
        <p:spPr bwMode="auto">
          <a:xfrm>
            <a:off x="1479550" y="5372100"/>
            <a:ext cx="1588" cy="4763"/>
          </a:xfrm>
          <a:custGeom>
            <a:avLst/>
            <a:gdLst/>
            <a:ahLst/>
            <a:cxnLst>
              <a:cxn ang="0">
                <a:pos x="3" y="18"/>
              </a:cxn>
              <a:cxn ang="0">
                <a:pos x="0" y="10"/>
              </a:cxn>
              <a:cxn ang="0">
                <a:pos x="3" y="0"/>
              </a:cxn>
              <a:cxn ang="0">
                <a:pos x="3" y="18"/>
              </a:cxn>
            </a:cxnLst>
            <a:rect l="0" t="0" r="r" b="b"/>
            <a:pathLst>
              <a:path w="3" h="18">
                <a:moveTo>
                  <a:pt x="3" y="18"/>
                </a:moveTo>
                <a:lnTo>
                  <a:pt x="0" y="10"/>
                </a:lnTo>
                <a:lnTo>
                  <a:pt x="3" y="0"/>
                </a:lnTo>
                <a:lnTo>
                  <a:pt x="3" y="1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75142" name="Oval 6"/>
          <p:cNvSpPr>
            <a:spLocks noChangeArrowheads="1"/>
          </p:cNvSpPr>
          <p:nvPr/>
        </p:nvSpPr>
        <p:spPr bwMode="auto">
          <a:xfrm>
            <a:off x="304800" y="1676400"/>
            <a:ext cx="8610600" cy="426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20000"/>
              </a:lnSpc>
            </a:pPr>
            <a:r>
              <a:rPr lang="pt-BR" sz="6000">
                <a:solidFill>
                  <a:schemeClr val="bg1"/>
                </a:solidFill>
              </a:rPr>
              <a:t>Cuidado com o </a:t>
            </a:r>
            <a:br>
              <a:rPr lang="pt-BR" sz="6000">
                <a:solidFill>
                  <a:schemeClr val="bg1"/>
                </a:solidFill>
              </a:rPr>
            </a:br>
            <a:r>
              <a:rPr lang="pt-BR" sz="6000">
                <a:solidFill>
                  <a:schemeClr val="bg1"/>
                </a:solidFill>
              </a:rPr>
              <a:t>encadeamento!</a:t>
            </a:r>
          </a:p>
          <a:p>
            <a:pPr algn="ctr">
              <a:lnSpc>
                <a:spcPct val="40000"/>
              </a:lnSpc>
            </a:pPr>
            <a:endParaRPr lang="pt-BR" sz="44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Encadeando Diversas Estruturas</a:t>
            </a:r>
            <a:endParaRPr lang="pt-BR"/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smtClean="0"/>
          </a:p>
          <a:p>
            <a:r>
              <a:rPr lang="pt-BR" smtClean="0"/>
              <a:t>		   Correto				Errado</a:t>
            </a:r>
            <a:endParaRPr lang="pt-BR"/>
          </a:p>
        </p:txBody>
      </p:sp>
      <p:sp>
        <p:nvSpPr>
          <p:cNvPr id="16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2A402F-DD68-4976-B323-77FB1D4EB80A}" type="slidenum">
              <a:rPr lang="pt-BR" smtClean="0"/>
              <a:pPr/>
              <a:t>58</a:t>
            </a:fld>
            <a:endParaRPr lang="pt-BR"/>
          </a:p>
        </p:txBody>
      </p:sp>
      <p:sp>
        <p:nvSpPr>
          <p:cNvPr id="316420" name="Freeform 4"/>
          <p:cNvSpPr>
            <a:spLocks/>
          </p:cNvSpPr>
          <p:nvPr/>
        </p:nvSpPr>
        <p:spPr bwMode="auto">
          <a:xfrm>
            <a:off x="1752600" y="2286000"/>
            <a:ext cx="157163" cy="1300163"/>
          </a:xfrm>
          <a:custGeom>
            <a:avLst/>
            <a:gdLst/>
            <a:ahLst/>
            <a:cxnLst>
              <a:cxn ang="0">
                <a:pos x="127" y="0"/>
              </a:cxn>
              <a:cxn ang="0">
                <a:pos x="0" y="0"/>
              </a:cxn>
              <a:cxn ang="0">
                <a:pos x="0" y="816"/>
              </a:cxn>
              <a:cxn ang="0">
                <a:pos x="147" y="819"/>
              </a:cxn>
            </a:cxnLst>
            <a:rect l="0" t="0" r="r" b="b"/>
            <a:pathLst>
              <a:path w="147" h="819">
                <a:moveTo>
                  <a:pt x="127" y="0"/>
                </a:moveTo>
                <a:lnTo>
                  <a:pt x="0" y="0"/>
                </a:lnTo>
                <a:lnTo>
                  <a:pt x="0" y="816"/>
                </a:lnTo>
                <a:lnTo>
                  <a:pt x="147" y="819"/>
                </a:ln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16421" name="Freeform 5"/>
          <p:cNvSpPr>
            <a:spLocks/>
          </p:cNvSpPr>
          <p:nvPr/>
        </p:nvSpPr>
        <p:spPr bwMode="auto">
          <a:xfrm>
            <a:off x="1262063" y="2133600"/>
            <a:ext cx="228600" cy="4038600"/>
          </a:xfrm>
          <a:custGeom>
            <a:avLst/>
            <a:gdLst/>
            <a:ahLst/>
            <a:cxnLst>
              <a:cxn ang="0">
                <a:pos x="83" y="0"/>
              </a:cxn>
              <a:cxn ang="0">
                <a:pos x="0" y="0"/>
              </a:cxn>
              <a:cxn ang="0">
                <a:pos x="0" y="1626"/>
              </a:cxn>
              <a:cxn ang="0">
                <a:pos x="94" y="1623"/>
              </a:cxn>
            </a:cxnLst>
            <a:rect l="0" t="0" r="r" b="b"/>
            <a:pathLst>
              <a:path w="94" h="1626">
                <a:moveTo>
                  <a:pt x="83" y="0"/>
                </a:moveTo>
                <a:lnTo>
                  <a:pt x="0" y="0"/>
                </a:lnTo>
                <a:lnTo>
                  <a:pt x="0" y="1626"/>
                </a:lnTo>
                <a:lnTo>
                  <a:pt x="94" y="1623"/>
                </a:ln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16422" name="Freeform 6"/>
          <p:cNvSpPr>
            <a:spLocks/>
          </p:cNvSpPr>
          <p:nvPr/>
        </p:nvSpPr>
        <p:spPr bwMode="auto">
          <a:xfrm>
            <a:off x="2220913" y="2552700"/>
            <a:ext cx="152400" cy="762000"/>
          </a:xfrm>
          <a:custGeom>
            <a:avLst/>
            <a:gdLst/>
            <a:ahLst/>
            <a:cxnLst>
              <a:cxn ang="0">
                <a:pos x="127" y="0"/>
              </a:cxn>
              <a:cxn ang="0">
                <a:pos x="0" y="0"/>
              </a:cxn>
              <a:cxn ang="0">
                <a:pos x="0" y="816"/>
              </a:cxn>
              <a:cxn ang="0">
                <a:pos x="147" y="819"/>
              </a:cxn>
            </a:cxnLst>
            <a:rect l="0" t="0" r="r" b="b"/>
            <a:pathLst>
              <a:path w="147" h="819">
                <a:moveTo>
                  <a:pt x="127" y="0"/>
                </a:moveTo>
                <a:lnTo>
                  <a:pt x="0" y="0"/>
                </a:lnTo>
                <a:lnTo>
                  <a:pt x="0" y="816"/>
                </a:lnTo>
                <a:lnTo>
                  <a:pt x="147" y="819"/>
                </a:ln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16423" name="Freeform 7"/>
          <p:cNvSpPr>
            <a:spLocks/>
          </p:cNvSpPr>
          <p:nvPr/>
        </p:nvSpPr>
        <p:spPr bwMode="auto">
          <a:xfrm>
            <a:off x="1752600" y="3886200"/>
            <a:ext cx="152400" cy="2057400"/>
          </a:xfrm>
          <a:custGeom>
            <a:avLst/>
            <a:gdLst/>
            <a:ahLst/>
            <a:cxnLst>
              <a:cxn ang="0">
                <a:pos x="127" y="0"/>
              </a:cxn>
              <a:cxn ang="0">
                <a:pos x="0" y="0"/>
              </a:cxn>
              <a:cxn ang="0">
                <a:pos x="0" y="816"/>
              </a:cxn>
              <a:cxn ang="0">
                <a:pos x="147" y="819"/>
              </a:cxn>
            </a:cxnLst>
            <a:rect l="0" t="0" r="r" b="b"/>
            <a:pathLst>
              <a:path w="147" h="819">
                <a:moveTo>
                  <a:pt x="127" y="0"/>
                </a:moveTo>
                <a:lnTo>
                  <a:pt x="0" y="0"/>
                </a:lnTo>
                <a:lnTo>
                  <a:pt x="0" y="816"/>
                </a:lnTo>
                <a:lnTo>
                  <a:pt x="147" y="819"/>
                </a:ln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16424" name="Freeform 8"/>
          <p:cNvSpPr>
            <a:spLocks/>
          </p:cNvSpPr>
          <p:nvPr/>
        </p:nvSpPr>
        <p:spPr bwMode="auto">
          <a:xfrm>
            <a:off x="2209800" y="4059238"/>
            <a:ext cx="152400" cy="762000"/>
          </a:xfrm>
          <a:custGeom>
            <a:avLst/>
            <a:gdLst/>
            <a:ahLst/>
            <a:cxnLst>
              <a:cxn ang="0">
                <a:pos x="127" y="0"/>
              </a:cxn>
              <a:cxn ang="0">
                <a:pos x="0" y="0"/>
              </a:cxn>
              <a:cxn ang="0">
                <a:pos x="0" y="816"/>
              </a:cxn>
              <a:cxn ang="0">
                <a:pos x="147" y="819"/>
              </a:cxn>
            </a:cxnLst>
            <a:rect l="0" t="0" r="r" b="b"/>
            <a:pathLst>
              <a:path w="147" h="819">
                <a:moveTo>
                  <a:pt x="127" y="0"/>
                </a:moveTo>
                <a:lnTo>
                  <a:pt x="0" y="0"/>
                </a:lnTo>
                <a:lnTo>
                  <a:pt x="0" y="816"/>
                </a:lnTo>
                <a:lnTo>
                  <a:pt x="147" y="819"/>
                </a:ln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16425" name="Freeform 9"/>
          <p:cNvSpPr>
            <a:spLocks/>
          </p:cNvSpPr>
          <p:nvPr/>
        </p:nvSpPr>
        <p:spPr bwMode="auto">
          <a:xfrm>
            <a:off x="2209800" y="5018088"/>
            <a:ext cx="152400" cy="762000"/>
          </a:xfrm>
          <a:custGeom>
            <a:avLst/>
            <a:gdLst/>
            <a:ahLst/>
            <a:cxnLst>
              <a:cxn ang="0">
                <a:pos x="127" y="0"/>
              </a:cxn>
              <a:cxn ang="0">
                <a:pos x="0" y="0"/>
              </a:cxn>
              <a:cxn ang="0">
                <a:pos x="0" y="816"/>
              </a:cxn>
              <a:cxn ang="0">
                <a:pos x="147" y="819"/>
              </a:cxn>
            </a:cxnLst>
            <a:rect l="0" t="0" r="r" b="b"/>
            <a:pathLst>
              <a:path w="147" h="819">
                <a:moveTo>
                  <a:pt x="127" y="0"/>
                </a:moveTo>
                <a:lnTo>
                  <a:pt x="0" y="0"/>
                </a:lnTo>
                <a:lnTo>
                  <a:pt x="0" y="816"/>
                </a:lnTo>
                <a:lnTo>
                  <a:pt x="147" y="819"/>
                </a:ln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16426" name="Freeform 10"/>
          <p:cNvSpPr>
            <a:spLocks/>
          </p:cNvSpPr>
          <p:nvPr/>
        </p:nvSpPr>
        <p:spPr bwMode="auto">
          <a:xfrm>
            <a:off x="6084888" y="2362200"/>
            <a:ext cx="157162" cy="1300163"/>
          </a:xfrm>
          <a:custGeom>
            <a:avLst/>
            <a:gdLst/>
            <a:ahLst/>
            <a:cxnLst>
              <a:cxn ang="0">
                <a:pos x="127" y="0"/>
              </a:cxn>
              <a:cxn ang="0">
                <a:pos x="0" y="0"/>
              </a:cxn>
              <a:cxn ang="0">
                <a:pos x="0" y="816"/>
              </a:cxn>
              <a:cxn ang="0">
                <a:pos x="147" y="819"/>
              </a:cxn>
            </a:cxnLst>
            <a:rect l="0" t="0" r="r" b="b"/>
            <a:pathLst>
              <a:path w="147" h="819">
                <a:moveTo>
                  <a:pt x="127" y="0"/>
                </a:moveTo>
                <a:lnTo>
                  <a:pt x="0" y="0"/>
                </a:lnTo>
                <a:lnTo>
                  <a:pt x="0" y="816"/>
                </a:lnTo>
                <a:lnTo>
                  <a:pt x="147" y="819"/>
                </a:ln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16427" name="Freeform 11"/>
          <p:cNvSpPr>
            <a:spLocks/>
          </p:cNvSpPr>
          <p:nvPr/>
        </p:nvSpPr>
        <p:spPr bwMode="auto">
          <a:xfrm>
            <a:off x="5594350" y="2209800"/>
            <a:ext cx="185738" cy="2895600"/>
          </a:xfrm>
          <a:custGeom>
            <a:avLst/>
            <a:gdLst/>
            <a:ahLst/>
            <a:cxnLst>
              <a:cxn ang="0">
                <a:pos x="83" y="0"/>
              </a:cxn>
              <a:cxn ang="0">
                <a:pos x="0" y="0"/>
              </a:cxn>
              <a:cxn ang="0">
                <a:pos x="0" y="1626"/>
              </a:cxn>
              <a:cxn ang="0">
                <a:pos x="94" y="1623"/>
              </a:cxn>
            </a:cxnLst>
            <a:rect l="0" t="0" r="r" b="b"/>
            <a:pathLst>
              <a:path w="94" h="1626">
                <a:moveTo>
                  <a:pt x="83" y="0"/>
                </a:moveTo>
                <a:lnTo>
                  <a:pt x="0" y="0"/>
                </a:lnTo>
                <a:lnTo>
                  <a:pt x="0" y="1626"/>
                </a:lnTo>
                <a:lnTo>
                  <a:pt x="94" y="1623"/>
                </a:ln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16428" name="Freeform 12"/>
          <p:cNvSpPr>
            <a:spLocks/>
          </p:cNvSpPr>
          <p:nvPr/>
        </p:nvSpPr>
        <p:spPr bwMode="auto">
          <a:xfrm>
            <a:off x="6553200" y="2667000"/>
            <a:ext cx="152400" cy="762000"/>
          </a:xfrm>
          <a:custGeom>
            <a:avLst/>
            <a:gdLst/>
            <a:ahLst/>
            <a:cxnLst>
              <a:cxn ang="0">
                <a:pos x="127" y="0"/>
              </a:cxn>
              <a:cxn ang="0">
                <a:pos x="0" y="0"/>
              </a:cxn>
              <a:cxn ang="0">
                <a:pos x="0" y="816"/>
              </a:cxn>
              <a:cxn ang="0">
                <a:pos x="147" y="819"/>
              </a:cxn>
            </a:cxnLst>
            <a:rect l="0" t="0" r="r" b="b"/>
            <a:pathLst>
              <a:path w="147" h="819">
                <a:moveTo>
                  <a:pt x="127" y="0"/>
                </a:moveTo>
                <a:lnTo>
                  <a:pt x="0" y="0"/>
                </a:lnTo>
                <a:lnTo>
                  <a:pt x="0" y="816"/>
                </a:lnTo>
                <a:lnTo>
                  <a:pt x="147" y="819"/>
                </a:ln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16429" name="Freeform 13"/>
          <p:cNvSpPr>
            <a:spLocks/>
          </p:cNvSpPr>
          <p:nvPr/>
        </p:nvSpPr>
        <p:spPr bwMode="auto">
          <a:xfrm>
            <a:off x="6084888" y="3962400"/>
            <a:ext cx="304800" cy="1447800"/>
          </a:xfrm>
          <a:custGeom>
            <a:avLst/>
            <a:gdLst/>
            <a:ahLst/>
            <a:cxnLst>
              <a:cxn ang="0">
                <a:pos x="127" y="0"/>
              </a:cxn>
              <a:cxn ang="0">
                <a:pos x="0" y="0"/>
              </a:cxn>
              <a:cxn ang="0">
                <a:pos x="0" y="816"/>
              </a:cxn>
              <a:cxn ang="0">
                <a:pos x="147" y="819"/>
              </a:cxn>
            </a:cxnLst>
            <a:rect l="0" t="0" r="r" b="b"/>
            <a:pathLst>
              <a:path w="147" h="819">
                <a:moveTo>
                  <a:pt x="127" y="0"/>
                </a:moveTo>
                <a:lnTo>
                  <a:pt x="0" y="0"/>
                </a:lnTo>
                <a:lnTo>
                  <a:pt x="0" y="816"/>
                </a:lnTo>
                <a:lnTo>
                  <a:pt x="147" y="819"/>
                </a:ln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16430" name="Freeform 14"/>
          <p:cNvSpPr>
            <a:spLocks/>
          </p:cNvSpPr>
          <p:nvPr/>
        </p:nvSpPr>
        <p:spPr bwMode="auto">
          <a:xfrm>
            <a:off x="6542088" y="4135438"/>
            <a:ext cx="152400" cy="762000"/>
          </a:xfrm>
          <a:custGeom>
            <a:avLst/>
            <a:gdLst/>
            <a:ahLst/>
            <a:cxnLst>
              <a:cxn ang="0">
                <a:pos x="127" y="0"/>
              </a:cxn>
              <a:cxn ang="0">
                <a:pos x="0" y="0"/>
              </a:cxn>
              <a:cxn ang="0">
                <a:pos x="0" y="816"/>
              </a:cxn>
              <a:cxn ang="0">
                <a:pos x="147" y="819"/>
              </a:cxn>
            </a:cxnLst>
            <a:rect l="0" t="0" r="r" b="b"/>
            <a:pathLst>
              <a:path w="147" h="819">
                <a:moveTo>
                  <a:pt x="127" y="0"/>
                </a:moveTo>
                <a:lnTo>
                  <a:pt x="0" y="0"/>
                </a:lnTo>
                <a:lnTo>
                  <a:pt x="0" y="816"/>
                </a:lnTo>
                <a:lnTo>
                  <a:pt x="147" y="819"/>
                </a:ln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16431" name="Freeform 15"/>
          <p:cNvSpPr>
            <a:spLocks/>
          </p:cNvSpPr>
          <p:nvPr/>
        </p:nvSpPr>
        <p:spPr bwMode="auto">
          <a:xfrm>
            <a:off x="6542088" y="5094288"/>
            <a:ext cx="152400" cy="762000"/>
          </a:xfrm>
          <a:custGeom>
            <a:avLst/>
            <a:gdLst/>
            <a:ahLst/>
            <a:cxnLst>
              <a:cxn ang="0">
                <a:pos x="127" y="0"/>
              </a:cxn>
              <a:cxn ang="0">
                <a:pos x="0" y="0"/>
              </a:cxn>
              <a:cxn ang="0">
                <a:pos x="0" y="816"/>
              </a:cxn>
              <a:cxn ang="0">
                <a:pos x="147" y="819"/>
              </a:cxn>
            </a:cxnLst>
            <a:rect l="0" t="0" r="r" b="b"/>
            <a:pathLst>
              <a:path w="147" h="819">
                <a:moveTo>
                  <a:pt x="127" y="0"/>
                </a:moveTo>
                <a:lnTo>
                  <a:pt x="0" y="0"/>
                </a:lnTo>
                <a:lnTo>
                  <a:pt x="0" y="816"/>
                </a:lnTo>
                <a:lnTo>
                  <a:pt x="147" y="819"/>
                </a:ln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pt-BR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Encadeando Diversas Estruturas - Indentação</a:t>
            </a:r>
            <a:endParaRPr lang="pt-BR"/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FF713-45F3-4365-BB6C-439318FA2A68}" type="slidenum">
              <a:rPr lang="pt-BR" smtClean="0"/>
              <a:pPr/>
              <a:t>59</a:t>
            </a:fld>
            <a:endParaRPr lang="pt-BR"/>
          </a:p>
        </p:txBody>
      </p:sp>
      <p:sp>
        <p:nvSpPr>
          <p:cNvPr id="466947" name="Freeform 3"/>
          <p:cNvSpPr>
            <a:spLocks/>
          </p:cNvSpPr>
          <p:nvPr/>
        </p:nvSpPr>
        <p:spPr bwMode="auto">
          <a:xfrm>
            <a:off x="1411288" y="5222875"/>
            <a:ext cx="3175" cy="1588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12" y="0"/>
              </a:cxn>
              <a:cxn ang="0">
                <a:pos x="3" y="6"/>
              </a:cxn>
              <a:cxn ang="0">
                <a:pos x="0" y="6"/>
              </a:cxn>
            </a:cxnLst>
            <a:rect l="0" t="0" r="r" b="b"/>
            <a:pathLst>
              <a:path w="12" h="6">
                <a:moveTo>
                  <a:pt x="0" y="6"/>
                </a:moveTo>
                <a:lnTo>
                  <a:pt x="12" y="0"/>
                </a:lnTo>
                <a:lnTo>
                  <a:pt x="3" y="6"/>
                </a:lnTo>
                <a:lnTo>
                  <a:pt x="0" y="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66948" name="Freeform 4"/>
          <p:cNvSpPr>
            <a:spLocks/>
          </p:cNvSpPr>
          <p:nvPr/>
        </p:nvSpPr>
        <p:spPr bwMode="auto">
          <a:xfrm>
            <a:off x="1584325" y="5246688"/>
            <a:ext cx="1588" cy="4762"/>
          </a:xfrm>
          <a:custGeom>
            <a:avLst/>
            <a:gdLst/>
            <a:ahLst/>
            <a:cxnLst>
              <a:cxn ang="0">
                <a:pos x="0" y="17"/>
              </a:cxn>
              <a:cxn ang="0">
                <a:pos x="0" y="0"/>
              </a:cxn>
              <a:cxn ang="0">
                <a:pos x="3" y="3"/>
              </a:cxn>
              <a:cxn ang="0">
                <a:pos x="0" y="17"/>
              </a:cxn>
            </a:cxnLst>
            <a:rect l="0" t="0" r="r" b="b"/>
            <a:pathLst>
              <a:path w="3" h="17">
                <a:moveTo>
                  <a:pt x="0" y="17"/>
                </a:moveTo>
                <a:lnTo>
                  <a:pt x="0" y="0"/>
                </a:lnTo>
                <a:lnTo>
                  <a:pt x="3" y="3"/>
                </a:lnTo>
                <a:lnTo>
                  <a:pt x="0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66949" name="Freeform 5"/>
          <p:cNvSpPr>
            <a:spLocks/>
          </p:cNvSpPr>
          <p:nvPr/>
        </p:nvSpPr>
        <p:spPr bwMode="auto">
          <a:xfrm>
            <a:off x="1479550" y="5372100"/>
            <a:ext cx="1588" cy="4763"/>
          </a:xfrm>
          <a:custGeom>
            <a:avLst/>
            <a:gdLst/>
            <a:ahLst/>
            <a:cxnLst>
              <a:cxn ang="0">
                <a:pos x="3" y="18"/>
              </a:cxn>
              <a:cxn ang="0">
                <a:pos x="0" y="10"/>
              </a:cxn>
              <a:cxn ang="0">
                <a:pos x="3" y="0"/>
              </a:cxn>
              <a:cxn ang="0">
                <a:pos x="3" y="18"/>
              </a:cxn>
            </a:cxnLst>
            <a:rect l="0" t="0" r="r" b="b"/>
            <a:pathLst>
              <a:path w="3" h="18">
                <a:moveTo>
                  <a:pt x="3" y="18"/>
                </a:moveTo>
                <a:lnTo>
                  <a:pt x="0" y="10"/>
                </a:lnTo>
                <a:lnTo>
                  <a:pt x="3" y="0"/>
                </a:lnTo>
                <a:lnTo>
                  <a:pt x="3" y="1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66950" name="Oval 6"/>
          <p:cNvSpPr>
            <a:spLocks noChangeArrowheads="1"/>
          </p:cNvSpPr>
          <p:nvPr/>
        </p:nvSpPr>
        <p:spPr bwMode="auto">
          <a:xfrm>
            <a:off x="304800" y="1676400"/>
            <a:ext cx="8610600" cy="426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20000"/>
              </a:lnSpc>
            </a:pPr>
            <a:r>
              <a:rPr lang="pt-BR" sz="5400">
                <a:solidFill>
                  <a:schemeClr val="bg1"/>
                </a:solidFill>
              </a:rPr>
              <a:t>Você sabe o que é </a:t>
            </a:r>
            <a:br>
              <a:rPr lang="pt-BR" sz="5400">
                <a:solidFill>
                  <a:schemeClr val="bg1"/>
                </a:solidFill>
              </a:rPr>
            </a:br>
            <a:r>
              <a:rPr lang="pt-BR" sz="5400">
                <a:solidFill>
                  <a:schemeClr val="bg1"/>
                </a:solidFill>
              </a:rPr>
              <a:t>INDENTAÇÃO?</a:t>
            </a:r>
          </a:p>
          <a:p>
            <a:pPr algn="ctr">
              <a:lnSpc>
                <a:spcPct val="40000"/>
              </a:lnSpc>
            </a:pPr>
            <a:endParaRPr lang="pt-BR" sz="44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1F594-BBCF-4B14-84C9-D03840FC4F9A}" type="slidenum">
              <a:rPr lang="pt-BR"/>
              <a:pPr/>
              <a:t>6</a:t>
            </a:fld>
            <a:endParaRPr lang="pt-BR"/>
          </a:p>
        </p:txBody>
      </p:sp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pitchFamily="34" charset="0"/>
                <a:cs typeface="Times New Roman" pitchFamily="18" charset="0"/>
              </a:rPr>
              <a:t>Sintaxe e Semântica</a:t>
            </a:r>
            <a:endParaRPr lang="pt-BR">
              <a:latin typeface="Arial" pitchFamily="34" charset="0"/>
              <a:cs typeface="Arial" pitchFamily="34" charset="0"/>
            </a:endParaRPr>
          </a:p>
        </p:txBody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pt-BR" dirty="0">
                <a:solidFill>
                  <a:srgbClr val="FF3300"/>
                </a:solidFill>
                <a:cs typeface="Times New Roman" pitchFamily="18" charset="0"/>
              </a:rPr>
              <a:t>Semântica </a:t>
            </a:r>
            <a:r>
              <a:rPr lang="pt-BR" dirty="0">
                <a:cs typeface="Times New Roman" pitchFamily="18" charset="0"/>
              </a:rPr>
              <a:t>diz respeito ao significado lógico das instruções que serão executadas pelo computador.</a:t>
            </a:r>
          </a:p>
          <a:p>
            <a:pPr lvl="1">
              <a:lnSpc>
                <a:spcPct val="130000"/>
              </a:lnSpc>
            </a:pPr>
            <a:r>
              <a:rPr lang="pt-BR" dirty="0"/>
              <a:t>Conjunto de regras que especificam o </a:t>
            </a:r>
            <a:r>
              <a:rPr lang="pt-BR" dirty="0">
                <a:solidFill>
                  <a:srgbClr val="0000FF"/>
                </a:solidFill>
              </a:rPr>
              <a:t>“significado”</a:t>
            </a:r>
            <a:r>
              <a:rPr lang="pt-BR" dirty="0"/>
              <a:t> de qualquer programa, sintaticamente válido.</a:t>
            </a:r>
            <a:endParaRPr lang="pt-BR" dirty="0">
              <a:cs typeface="Times New Roman" pitchFamily="18" charset="0"/>
            </a:endParaRPr>
          </a:p>
        </p:txBody>
      </p:sp>
      <p:sp>
        <p:nvSpPr>
          <p:cNvPr id="382980" name="Rectangle 4"/>
          <p:cNvSpPr>
            <a:spLocks noChangeArrowheads="1"/>
          </p:cNvSpPr>
          <p:nvPr/>
        </p:nvSpPr>
        <p:spPr bwMode="auto">
          <a:xfrm>
            <a:off x="76200" y="3632200"/>
            <a:ext cx="8991600" cy="26289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50000"/>
              </a:lnSpc>
            </a:pPr>
            <a:endParaRPr lang="pt-BR" sz="3400">
              <a:solidFill>
                <a:schemeClr val="bg1"/>
              </a:solidFill>
              <a:latin typeface="Arial" pitchFamily="34" charset="0"/>
              <a:cs typeface="Times New Roman" pitchFamily="18" charset="0"/>
            </a:endParaRPr>
          </a:p>
          <a:p>
            <a:pPr algn="ctr">
              <a:lnSpc>
                <a:spcPct val="130000"/>
              </a:lnSpc>
            </a:pPr>
            <a:r>
              <a:rPr lang="pt-BR" sz="3400">
                <a:solidFill>
                  <a:schemeClr val="bg1"/>
                </a:solidFill>
                <a:latin typeface="Arial" pitchFamily="34" charset="0"/>
                <a:cs typeface="Times New Roman" pitchFamily="18" charset="0"/>
              </a:rPr>
              <a:t>A violação da semântica de um algoritmo não impede que ele seja executado. Todavia, ele processará um resultado errado!</a:t>
            </a:r>
          </a:p>
          <a:p>
            <a:pPr algn="ctr">
              <a:lnSpc>
                <a:spcPct val="50000"/>
              </a:lnSpc>
            </a:pPr>
            <a:endParaRPr lang="pt-BR" sz="3400">
              <a:solidFill>
                <a:schemeClr val="bg1"/>
              </a:solidFill>
              <a:latin typeface="Arial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26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Encadeando Diversas Estruturas - Indentação</a:t>
            </a:r>
            <a:endParaRPr lang="pt-BR"/>
          </a:p>
        </p:txBody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smtClean="0"/>
          </a:p>
          <a:p>
            <a:pPr lvl="1"/>
            <a:endParaRPr lang="pt-BR" smtClean="0"/>
          </a:p>
          <a:p>
            <a:pPr lvl="1"/>
            <a:endParaRPr lang="pt-BR"/>
          </a:p>
        </p:txBody>
      </p:sp>
      <p:sp>
        <p:nvSpPr>
          <p:cNvPr id="6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E7DD45-2111-4CDD-89F8-8C87B3B66EFC}" type="slidenum">
              <a:rPr lang="pt-BR" smtClean="0"/>
              <a:pPr/>
              <a:t>60</a:t>
            </a:fld>
            <a:endParaRPr lang="pt-BR"/>
          </a:p>
        </p:txBody>
      </p:sp>
      <p:sp>
        <p:nvSpPr>
          <p:cNvPr id="470018" name="Rectangle 2"/>
          <p:cNvSpPr>
            <a:spLocks noChangeArrowheads="1"/>
          </p:cNvSpPr>
          <p:nvPr/>
        </p:nvSpPr>
        <p:spPr bwMode="auto">
          <a:xfrm>
            <a:off x="190500" y="1491952"/>
            <a:ext cx="8915400" cy="5105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pt-BR" sz="5400" b="1">
                <a:solidFill>
                  <a:schemeClr val="bg1"/>
                </a:solidFill>
              </a:rPr>
              <a:t>Indentação</a:t>
            </a:r>
          </a:p>
          <a:p>
            <a:pPr algn="ctr">
              <a:lnSpc>
                <a:spcPct val="80000"/>
              </a:lnSpc>
            </a:pPr>
            <a:r>
              <a:rPr lang="pt-BR" sz="4400">
                <a:solidFill>
                  <a:schemeClr val="bg1"/>
                </a:solidFill>
              </a:rPr>
              <a:t>=</a:t>
            </a:r>
          </a:p>
          <a:p>
            <a:pPr algn="ctr"/>
            <a:r>
              <a:rPr lang="pt-BR" sz="4400">
                <a:solidFill>
                  <a:schemeClr val="bg1"/>
                </a:solidFill>
              </a:rPr>
              <a:t>Organização hierárquica das </a:t>
            </a:r>
            <a:br>
              <a:rPr lang="pt-BR" sz="4400">
                <a:solidFill>
                  <a:schemeClr val="bg1"/>
                </a:solidFill>
              </a:rPr>
            </a:br>
            <a:r>
              <a:rPr lang="pt-BR" sz="4400">
                <a:solidFill>
                  <a:schemeClr val="bg1"/>
                </a:solidFill>
              </a:rPr>
              <a:t>estruturas e suas instruções.</a:t>
            </a:r>
            <a:r>
              <a:rPr lang="pt-BR" sz="4000">
                <a:solidFill>
                  <a:schemeClr val="bg1"/>
                </a:solidFill>
              </a:rPr>
              <a:t> </a:t>
            </a:r>
          </a:p>
          <a:p>
            <a:pPr algn="ctr">
              <a:lnSpc>
                <a:spcPct val="140000"/>
              </a:lnSpc>
            </a:pPr>
            <a:endParaRPr lang="pt-BR" sz="3200">
              <a:solidFill>
                <a:schemeClr val="bg1"/>
              </a:solidFill>
            </a:endParaRPr>
          </a:p>
          <a:p>
            <a:pPr algn="ctr"/>
            <a:r>
              <a:rPr lang="pt-BR" sz="3200">
                <a:solidFill>
                  <a:schemeClr val="bg1"/>
                </a:solidFill>
              </a:rPr>
              <a:t>Facilita visualizar o que está contido em que. </a:t>
            </a:r>
          </a:p>
          <a:p>
            <a:pPr algn="ctr"/>
            <a:r>
              <a:rPr lang="pt-BR" sz="3200">
                <a:solidFill>
                  <a:schemeClr val="bg1"/>
                </a:solidFill>
              </a:rPr>
              <a:t>Auxilia no entendimento do código </a:t>
            </a:r>
            <a:br>
              <a:rPr lang="pt-BR" sz="3200">
                <a:solidFill>
                  <a:schemeClr val="bg1"/>
                </a:solidFill>
              </a:rPr>
            </a:br>
            <a:r>
              <a:rPr lang="pt-BR" sz="3200">
                <a:solidFill>
                  <a:schemeClr val="bg1"/>
                </a:solidFill>
              </a:rPr>
              <a:t>e na busca de erros.</a:t>
            </a:r>
          </a:p>
        </p:txBody>
      </p:sp>
      <p:sp>
        <p:nvSpPr>
          <p:cNvPr id="470024" name="AutoShape 8"/>
          <p:cNvSpPr>
            <a:spLocks noChangeArrowheads="1"/>
          </p:cNvSpPr>
          <p:nvPr/>
        </p:nvSpPr>
        <p:spPr bwMode="auto">
          <a:xfrm>
            <a:off x="4149725" y="4269656"/>
            <a:ext cx="942975" cy="671512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Atividade 2 - Faça um algoritmo que: </a:t>
            </a:r>
            <a:endParaRPr lang="pt-BR" dirty="0"/>
          </a:p>
        </p:txBody>
      </p:sp>
      <p:sp>
        <p:nvSpPr>
          <p:cNvPr id="31949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800" dirty="0" smtClean="0"/>
              <a:t>1) leia um número inteiro e positivo e escreva o número inteiro que mais se aproxima da sua raiz quadrada.</a:t>
            </a:r>
          </a:p>
          <a:p>
            <a:r>
              <a:rPr lang="pt-BR" sz="2800" dirty="0" smtClean="0"/>
              <a:t>2) leia uma lista de números inteiros positivos e escreva a média aritmética de todos os números lidos que são pares. O algoritmo finaliza quando é digitado zero, o qual deve ser excluído para cálculo da média.</a:t>
            </a:r>
          </a:p>
          <a:p>
            <a:r>
              <a:rPr lang="pt-BR" sz="2800" dirty="0" smtClean="0"/>
              <a:t>3) leia um conjunto de 100 números inteiros positivos e escreva o maior e o menor deles.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0C6F8D-A807-4339-9201-410CA8C49D99}" type="slidenum">
              <a:rPr lang="pt-BR" smtClean="0"/>
              <a:pPr/>
              <a:t>61</a:t>
            </a:fld>
            <a:endParaRPr lang="pt-BR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 2 - Faça um algoritmo que:</a:t>
            </a:r>
            <a:endParaRPr lang="pt-BR" dirty="0"/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4) escreva quantos anos serão necessários para que Cicrano seja maior que Fulano. Considere que Fulano tem 1,50 m e cresce 2 cm por ano e Cicrano tem 1,10 m e cresce 3 cm por ano.</a:t>
            </a:r>
          </a:p>
          <a:p>
            <a:r>
              <a:rPr lang="pt-BR" dirty="0" smtClean="0"/>
              <a:t>5) leia um número inteiro e escreva se ele é primo.</a:t>
            </a:r>
          </a:p>
          <a:p>
            <a:r>
              <a:rPr lang="pt-BR" dirty="0" smtClean="0"/>
              <a:t>6) leia um número inteiro e positivo e escreva o seu fatorial. Considere: N! = 1 x 2 x 3 x ... x N-1 x N e 0 ! = 1.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C9CA4-312C-46E9-A9FC-BE394D63CF2E}" type="slidenum">
              <a:rPr lang="pt-BR" smtClean="0"/>
              <a:pPr/>
              <a:t>62</a:t>
            </a:fld>
            <a:endParaRPr lang="pt-BR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707DF-4EDC-4DFB-9841-402B440D3F6A}" type="slidenum">
              <a:rPr lang="pt-BR"/>
              <a:pPr/>
              <a:t>63</a:t>
            </a:fld>
            <a:endParaRPr lang="pt-BR"/>
          </a:p>
        </p:txBody>
      </p:sp>
      <p:sp>
        <p:nvSpPr>
          <p:cNvPr id="27853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pt-BR" sz="2400" dirty="0"/>
              <a:t>Dica Geral: </a:t>
            </a:r>
            <a:r>
              <a:rPr lang="pt-BR" sz="2400" dirty="0">
                <a:cs typeface="Times New Roman" pitchFamily="18" charset="0"/>
              </a:rPr>
              <a:t>Todo algoritmo deve ser feito visando a sua eficiência, clareza e manutenção.</a:t>
            </a:r>
            <a:r>
              <a:rPr lang="pt-BR" sz="2400" dirty="0"/>
              <a:t> </a:t>
            </a:r>
          </a:p>
          <a:p>
            <a:r>
              <a:rPr lang="pt-BR" sz="2400" dirty="0"/>
              <a:t>Dicas específicas:</a:t>
            </a:r>
          </a:p>
          <a:p>
            <a:r>
              <a:rPr lang="pt-BR" sz="2400" dirty="0"/>
              <a:t>1 – Pense de forma incremental (Téc. de refinamentos sucessivos) e detalhada no problema a ser resolvido.</a:t>
            </a:r>
          </a:p>
          <a:p>
            <a:pPr lvl="1"/>
            <a:r>
              <a:rPr lang="pt-BR" sz="2000" dirty="0"/>
              <a:t>Quais são os dados de entrada?</a:t>
            </a:r>
          </a:p>
          <a:p>
            <a:pPr lvl="1"/>
            <a:r>
              <a:rPr lang="pt-BR" sz="2000" dirty="0"/>
              <a:t>Como estes dados devem ser processados?</a:t>
            </a:r>
          </a:p>
          <a:p>
            <a:pPr lvl="1"/>
            <a:r>
              <a:rPr lang="pt-BR" sz="2000" dirty="0"/>
              <a:t>Quais são os dados de saída?</a:t>
            </a:r>
          </a:p>
          <a:p>
            <a:r>
              <a:rPr lang="pt-BR" sz="2400" dirty="0"/>
              <a:t>2 – Faça o algoritmo tão simples quanto possível. Isto facilita:</a:t>
            </a:r>
          </a:p>
          <a:p>
            <a:pPr lvl="1"/>
            <a:r>
              <a:rPr lang="pt-BR" sz="2000" dirty="0"/>
              <a:t>A leitura do algoritmo por </a:t>
            </a:r>
            <a:r>
              <a:rPr lang="pt-BR" sz="2000" dirty="0">
                <a:cs typeface="Times New Roman" pitchFamily="18" charset="0"/>
              </a:rPr>
              <a:t>outras pessoas.</a:t>
            </a:r>
          </a:p>
          <a:p>
            <a:pPr lvl="1"/>
            <a:r>
              <a:rPr lang="pt-BR" sz="2000" dirty="0">
                <a:cs typeface="Times New Roman" pitchFamily="18" charset="0"/>
              </a:rPr>
              <a:t>A correção</a:t>
            </a:r>
            <a:r>
              <a:rPr lang="pt-BR" sz="2000" dirty="0"/>
              <a:t> de erros quando estes existem.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pt-BR">
                <a:cs typeface="Times New Roman" pitchFamily="18" charset="0"/>
              </a:rPr>
              <a:t>10</a:t>
            </a:r>
            <a:r>
              <a:rPr lang="pt-BR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pt-BR">
                <a:cs typeface="Times New Roman" pitchFamily="18" charset="0"/>
              </a:rPr>
              <a:t>Dicas para escrever bons algoritmos</a:t>
            </a:r>
            <a:endParaRPr lang="pt-BR">
              <a:solidFill>
                <a:srgbClr val="FF3300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10 Dicas para escrever bons algoritmos</a:t>
            </a:r>
            <a:endParaRPr lang="pt-BR"/>
          </a:p>
        </p:txBody>
      </p:sp>
      <p:sp>
        <p:nvSpPr>
          <p:cNvPr id="27955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800" dirty="0" smtClean="0"/>
              <a:t>3 - Escreva comentários claros e objetivos no momento em que estiver escrevendo o algoritmo. Isto também facilita o entendimento do mesmo.  </a:t>
            </a:r>
          </a:p>
          <a:p>
            <a:pPr lvl="1"/>
            <a:r>
              <a:rPr lang="pt-BR" sz="2400" dirty="0" smtClean="0"/>
              <a:t>Comentários podem ocorrer em qualquer parte do algoritmo e devem estar entre chaves.</a:t>
            </a:r>
          </a:p>
          <a:p>
            <a:pPr lvl="2"/>
            <a:r>
              <a:rPr lang="pt-BR" sz="2000" dirty="0" smtClean="0"/>
              <a:t>Ex:  //isso é um comentário.</a:t>
            </a:r>
          </a:p>
          <a:p>
            <a:pPr lvl="1"/>
            <a:r>
              <a:rPr lang="pt-BR" sz="2400" dirty="0" smtClean="0"/>
              <a:t>Os comentários deverão acrescentar alguma coisa, não apenas frasear as instruções. </a:t>
            </a:r>
          </a:p>
          <a:p>
            <a:pPr lvl="2"/>
            <a:r>
              <a:rPr lang="pt-BR" sz="2000" dirty="0" smtClean="0"/>
              <a:t>Instruções – dizem o que está sendo feito.</a:t>
            </a:r>
          </a:p>
          <a:p>
            <a:pPr lvl="2"/>
            <a:r>
              <a:rPr lang="pt-BR" sz="2000" dirty="0" smtClean="0"/>
              <a:t>Comentários – dizem o porquê de estar sendo feito.</a:t>
            </a:r>
          </a:p>
          <a:p>
            <a:pPr lvl="2"/>
            <a:r>
              <a:rPr lang="pt-BR" sz="2000" dirty="0" smtClean="0"/>
              <a:t>EX: lucro </a:t>
            </a:r>
            <a:r>
              <a:rPr lang="pt-BR" sz="2000" dirty="0" smtClean="0">
                <a:sym typeface="Wingdings" pitchFamily="2" charset="2"/>
              </a:rPr>
              <a:t></a:t>
            </a:r>
            <a:r>
              <a:rPr lang="pt-BR" sz="2000" dirty="0" smtClean="0"/>
              <a:t> venda – custo;</a:t>
            </a:r>
          </a:p>
          <a:p>
            <a:pPr lvl="2"/>
            <a:r>
              <a:rPr lang="pt-BR" sz="2000" dirty="0" smtClean="0"/>
              <a:t>//Atribui a lucro o valor de venda menos o valor de custo </a:t>
            </a:r>
            <a:r>
              <a:rPr lang="pt-BR" sz="2000" dirty="0" smtClean="0">
                <a:sym typeface="Wingdings" pitchFamily="2" charset="2"/>
              </a:rPr>
              <a:t></a:t>
            </a:r>
            <a:endParaRPr lang="pt-BR" sz="2000" dirty="0" smtClean="0"/>
          </a:p>
          <a:p>
            <a:pPr lvl="2"/>
            <a:r>
              <a:rPr lang="pt-BR" sz="2000" dirty="0" smtClean="0"/>
              <a:t>// Calcula o lucro obtido </a:t>
            </a:r>
            <a:r>
              <a:rPr lang="pt-BR" sz="2000" dirty="0" smtClean="0">
                <a:sym typeface="Wingdings" pitchFamily="2" charset="2"/>
              </a:rPr>
              <a:t></a:t>
            </a:r>
            <a:endParaRPr lang="pt-BR" sz="2000" dirty="0">
              <a:sym typeface="Wingdings" pitchFamily="2" charset="2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60AF-E790-4C4E-AD39-14E045F986BC}" type="slidenum">
              <a:rPr lang="pt-BR" smtClean="0"/>
              <a:pPr/>
              <a:t>64</a:t>
            </a:fld>
            <a:endParaRPr lang="pt-B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10 Dicas para escrever bons algoritmos</a:t>
            </a:r>
            <a:endParaRPr lang="pt-BR"/>
          </a:p>
        </p:txBody>
      </p:sp>
      <p:sp>
        <p:nvSpPr>
          <p:cNvPr id="28057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400" dirty="0" smtClean="0"/>
              <a:t>4 - Use comentários no início do algoritmo. Estes podem ser:</a:t>
            </a:r>
          </a:p>
          <a:p>
            <a:pPr lvl="1"/>
            <a:r>
              <a:rPr lang="pt-BR" sz="2000" dirty="0" smtClean="0"/>
              <a:t>a descrição do que o algoritmo faz;</a:t>
            </a:r>
          </a:p>
          <a:p>
            <a:pPr lvl="1"/>
            <a:r>
              <a:rPr lang="pt-BR" sz="2000" dirty="0" smtClean="0"/>
              <a:t>como utilizá-lo;</a:t>
            </a:r>
          </a:p>
          <a:p>
            <a:pPr lvl="1"/>
            <a:r>
              <a:rPr lang="pt-BR" sz="2000" dirty="0" smtClean="0"/>
              <a:t>qual o significado das variáveis mais importantes;</a:t>
            </a:r>
          </a:p>
          <a:p>
            <a:pPr lvl="1"/>
            <a:r>
              <a:rPr lang="pt-BR" sz="2000" dirty="0" smtClean="0"/>
              <a:t>as estruturas de dados e métodos especiais utilizados;</a:t>
            </a:r>
          </a:p>
          <a:p>
            <a:pPr lvl="1"/>
            <a:r>
              <a:rPr lang="pt-BR" sz="2000" dirty="0" smtClean="0"/>
              <a:t>o autor;</a:t>
            </a:r>
          </a:p>
          <a:p>
            <a:pPr lvl="1"/>
            <a:r>
              <a:rPr lang="pt-BR" sz="2000" dirty="0" smtClean="0"/>
              <a:t>a data de escrita.</a:t>
            </a:r>
            <a:endParaRPr lang="pt-BR" sz="2000" dirty="0"/>
          </a:p>
        </p:txBody>
      </p:sp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8F55F-63A0-4657-95C2-952A992ED1A7}" type="slidenum">
              <a:rPr lang="pt-BR" smtClean="0"/>
              <a:pPr/>
              <a:t>65</a:t>
            </a:fld>
            <a:endParaRPr lang="pt-BR"/>
          </a:p>
        </p:txBody>
      </p:sp>
      <p:sp>
        <p:nvSpPr>
          <p:cNvPr id="280580" name="Rectangle 4"/>
          <p:cNvSpPr>
            <a:spLocks noChangeArrowheads="1"/>
          </p:cNvSpPr>
          <p:nvPr/>
        </p:nvSpPr>
        <p:spPr bwMode="auto">
          <a:xfrm>
            <a:off x="3131840" y="3933056"/>
            <a:ext cx="5832648" cy="274177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 eaLnBrk="0" hangingPunct="0">
              <a:lnSpc>
                <a:spcPct val="90000"/>
              </a:lnSpc>
              <a:spcBef>
                <a:spcPct val="50000"/>
              </a:spcBef>
            </a:pPr>
            <a:r>
              <a:rPr lang="pt-BR" sz="1800" dirty="0" err="1">
                <a:latin typeface="Arial" pitchFamily="34" charset="0"/>
              </a:rPr>
              <a:t>Algoritimo</a:t>
            </a:r>
            <a:r>
              <a:rPr lang="pt-BR" sz="1800" dirty="0">
                <a:latin typeface="Arial" pitchFamily="34" charset="0"/>
              </a:rPr>
              <a:t> Soma</a:t>
            </a:r>
          </a:p>
          <a:p>
            <a:pPr lvl="1" eaLnBrk="0" hangingPunct="0">
              <a:lnSpc>
                <a:spcPct val="50000"/>
              </a:lnSpc>
              <a:spcBef>
                <a:spcPct val="50000"/>
              </a:spcBef>
            </a:pPr>
            <a:r>
              <a:rPr lang="pt-BR" sz="1800" dirty="0" smtClean="0">
                <a:latin typeface="Arial" pitchFamily="34" charset="0"/>
              </a:rPr>
              <a:t>// esse </a:t>
            </a:r>
            <a:r>
              <a:rPr lang="pt-BR" sz="1800" dirty="0">
                <a:latin typeface="Arial" pitchFamily="34" charset="0"/>
              </a:rPr>
              <a:t>algoritmo soma as variáveis num1 e num2. </a:t>
            </a:r>
          </a:p>
          <a:p>
            <a:pPr lvl="1" eaLnBrk="0" hangingPunct="0">
              <a:lnSpc>
                <a:spcPct val="50000"/>
              </a:lnSpc>
              <a:spcBef>
                <a:spcPct val="50000"/>
              </a:spcBef>
            </a:pPr>
            <a:r>
              <a:rPr lang="pt-BR" sz="1800" dirty="0" smtClean="0">
                <a:latin typeface="Arial" pitchFamily="34" charset="0"/>
              </a:rPr>
              <a:t>// Autor</a:t>
            </a:r>
            <a:r>
              <a:rPr lang="pt-BR" sz="1800" dirty="0">
                <a:latin typeface="Arial" pitchFamily="34" charset="0"/>
              </a:rPr>
              <a:t>: Meu Nome; Data: </a:t>
            </a:r>
            <a:r>
              <a:rPr lang="pt-BR" sz="1800" dirty="0" smtClean="0">
                <a:latin typeface="Arial" pitchFamily="34" charset="0"/>
              </a:rPr>
              <a:t>99/99/9999</a:t>
            </a:r>
            <a:endParaRPr lang="pt-BR" sz="1800" dirty="0">
              <a:latin typeface="Arial" pitchFamily="34" charset="0"/>
            </a:endParaRPr>
          </a:p>
          <a:p>
            <a:pPr lvl="1" eaLnBrk="0" hangingPunct="0">
              <a:lnSpc>
                <a:spcPct val="50000"/>
              </a:lnSpc>
              <a:spcBef>
                <a:spcPct val="50000"/>
              </a:spcBef>
            </a:pPr>
            <a:r>
              <a:rPr lang="pt-BR" sz="1800" dirty="0">
                <a:latin typeface="Arial" pitchFamily="34" charset="0"/>
              </a:rPr>
              <a:t>Inteiro : num1,num2,soma;</a:t>
            </a:r>
          </a:p>
          <a:p>
            <a:pPr lvl="1" eaLnBrk="0" hangingPunct="0">
              <a:lnSpc>
                <a:spcPct val="50000"/>
              </a:lnSpc>
              <a:spcBef>
                <a:spcPct val="50000"/>
              </a:spcBef>
            </a:pPr>
            <a:r>
              <a:rPr lang="pt-BR" sz="1800" dirty="0">
                <a:latin typeface="Arial" pitchFamily="34" charset="0"/>
              </a:rPr>
              <a:t>Início</a:t>
            </a:r>
          </a:p>
          <a:p>
            <a:pPr lvl="1" eaLnBrk="0" hangingPunct="0">
              <a:lnSpc>
                <a:spcPct val="40000"/>
              </a:lnSpc>
              <a:spcBef>
                <a:spcPct val="50000"/>
              </a:spcBef>
            </a:pPr>
            <a:r>
              <a:rPr lang="pt-BR" sz="1800" dirty="0">
                <a:latin typeface="Arial" pitchFamily="34" charset="0"/>
              </a:rPr>
              <a:t>	Escreva (“Digite dois números inteiros”)</a:t>
            </a:r>
          </a:p>
          <a:p>
            <a:pPr lvl="1" eaLnBrk="0" hangingPunct="0">
              <a:lnSpc>
                <a:spcPct val="40000"/>
              </a:lnSpc>
              <a:spcBef>
                <a:spcPct val="50000"/>
              </a:spcBef>
            </a:pPr>
            <a:r>
              <a:rPr lang="pt-BR" sz="1800" dirty="0">
                <a:latin typeface="Arial" pitchFamily="34" charset="0"/>
              </a:rPr>
              <a:t>      Leia(num1, num2);</a:t>
            </a:r>
          </a:p>
          <a:p>
            <a:pPr lvl="1" eaLnBrk="0" hangingPunct="0">
              <a:lnSpc>
                <a:spcPct val="40000"/>
              </a:lnSpc>
              <a:spcBef>
                <a:spcPct val="50000"/>
              </a:spcBef>
            </a:pPr>
            <a:r>
              <a:rPr lang="pt-BR" sz="1800" dirty="0">
                <a:latin typeface="Arial" pitchFamily="34" charset="0"/>
              </a:rPr>
              <a:t>      soma </a:t>
            </a:r>
            <a:r>
              <a:rPr lang="pt-BR" sz="1800" dirty="0">
                <a:latin typeface="Arial" pitchFamily="34" charset="0"/>
                <a:sym typeface="Wingdings" pitchFamily="2" charset="2"/>
              </a:rPr>
              <a:t></a:t>
            </a:r>
            <a:r>
              <a:rPr lang="pt-BR" sz="1800" dirty="0">
                <a:latin typeface="Arial" pitchFamily="34" charset="0"/>
              </a:rPr>
              <a:t> num1 + num2;</a:t>
            </a:r>
          </a:p>
          <a:p>
            <a:pPr lvl="1" eaLnBrk="0" hangingPunct="0">
              <a:lnSpc>
                <a:spcPct val="40000"/>
              </a:lnSpc>
              <a:spcBef>
                <a:spcPct val="50000"/>
              </a:spcBef>
            </a:pPr>
            <a:r>
              <a:rPr lang="pt-BR" sz="1800" dirty="0">
                <a:latin typeface="Arial" pitchFamily="34" charset="0"/>
              </a:rPr>
              <a:t>      Escreva(“A soma é:”,soma);</a:t>
            </a:r>
          </a:p>
          <a:p>
            <a:pPr lvl="1" eaLnBrk="0" hangingPunct="0">
              <a:lnSpc>
                <a:spcPct val="50000"/>
              </a:lnSpc>
              <a:spcBef>
                <a:spcPct val="50000"/>
              </a:spcBef>
            </a:pPr>
            <a:r>
              <a:rPr lang="pt-BR" sz="1800" dirty="0">
                <a:latin typeface="Arial" pitchFamily="34" charset="0"/>
              </a:rPr>
              <a:t>Fim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10 Dicas para escrever bons algoritmos</a:t>
            </a:r>
            <a:endParaRPr lang="pt-BR"/>
          </a:p>
        </p:txBody>
      </p:sp>
      <p:sp>
        <p:nvSpPr>
          <p:cNvPr id="28160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5 - Escolha </a:t>
            </a:r>
            <a:r>
              <a:rPr lang="pt-BR" b="1" dirty="0" smtClean="0">
                <a:solidFill>
                  <a:srgbClr val="FF0000"/>
                </a:solidFill>
              </a:rPr>
              <a:t>nomes de variáveis </a:t>
            </a:r>
            <a:r>
              <a:rPr lang="pt-BR" dirty="0" smtClean="0"/>
              <a:t>que sejam </a:t>
            </a:r>
            <a:r>
              <a:rPr lang="pt-BR" dirty="0" smtClean="0">
                <a:solidFill>
                  <a:srgbClr val="FF0000"/>
                </a:solidFill>
              </a:rPr>
              <a:t>significativos</a:t>
            </a:r>
            <a:r>
              <a:rPr lang="pt-BR" dirty="0" smtClean="0"/>
              <a:t>. </a:t>
            </a:r>
          </a:p>
          <a:p>
            <a:pPr lvl="1"/>
            <a:r>
              <a:rPr lang="pt-BR" dirty="0" smtClean="0">
                <a:sym typeface="Symbol" pitchFamily="18" charset="2"/>
              </a:rPr>
              <a:t>Ex: lucro </a:t>
            </a:r>
            <a:r>
              <a:rPr lang="pt-BR" dirty="0" smtClean="0">
                <a:sym typeface="Wingdings" pitchFamily="2" charset="2"/>
              </a:rPr>
              <a:t> </a:t>
            </a:r>
            <a:r>
              <a:rPr lang="pt-BR" dirty="0" err="1" smtClean="0">
                <a:sym typeface="Symbol" pitchFamily="18" charset="2"/>
              </a:rPr>
              <a:t>preçoVenda</a:t>
            </a:r>
            <a:r>
              <a:rPr lang="pt-BR" dirty="0" smtClean="0">
                <a:sym typeface="Symbol" pitchFamily="18" charset="2"/>
              </a:rPr>
              <a:t> – </a:t>
            </a:r>
            <a:r>
              <a:rPr lang="pt-BR" dirty="0" err="1" smtClean="0">
                <a:sym typeface="Symbol" pitchFamily="18" charset="2"/>
              </a:rPr>
              <a:t>preçoCusto</a:t>
            </a:r>
            <a:r>
              <a:rPr lang="pt-BR" dirty="0" smtClean="0">
                <a:sym typeface="Symbol" pitchFamily="18" charset="2"/>
              </a:rPr>
              <a:t>;</a:t>
            </a:r>
            <a:endParaRPr lang="pt-BR" dirty="0" smtClean="0"/>
          </a:p>
          <a:p>
            <a:r>
              <a:rPr lang="pt-BR" dirty="0" smtClean="0"/>
              <a:t>6 - Utilize espaços e/ou linhas em branco para melhorar a legibilidade do algoritmo. </a:t>
            </a:r>
          </a:p>
          <a:p>
            <a:r>
              <a:rPr lang="pt-BR" dirty="0" smtClean="0"/>
              <a:t>7 - Utilize parênteses para aumentar a legibilidade e prevenir erros. </a:t>
            </a:r>
          </a:p>
          <a:p>
            <a:r>
              <a:rPr lang="pt-BR" dirty="0" smtClean="0"/>
              <a:t>8 – Escreva apenas um comando por linha. Isto também facilita a legibilidade do algoritmo.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ACE91-F750-4483-8B7A-895D194BA023}" type="slidenum">
              <a:rPr lang="pt-BR" smtClean="0"/>
              <a:pPr/>
              <a:t>66</a:t>
            </a:fld>
            <a:endParaRPr lang="pt-B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10 Dicas para escrever bons algoritmos</a:t>
            </a:r>
            <a:endParaRPr lang="pt-BR"/>
          </a:p>
        </p:txBody>
      </p:sp>
      <p:sp>
        <p:nvSpPr>
          <p:cNvPr id="28262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400" dirty="0" smtClean="0"/>
              <a:t>9 - Procure </a:t>
            </a:r>
            <a:r>
              <a:rPr lang="pt-BR" sz="2400" dirty="0" smtClean="0">
                <a:solidFill>
                  <a:srgbClr val="FF0000"/>
                </a:solidFill>
              </a:rPr>
              <a:t>alinhar</a:t>
            </a:r>
            <a:r>
              <a:rPr lang="pt-BR" sz="2400" dirty="0" smtClean="0"/>
              <a:t> os comandos de acordo com o nível a que pertençam, isto é, destaque  a estrutura na qual estão contidos. Este alinhamento é chamado de </a:t>
            </a:r>
            <a:r>
              <a:rPr lang="pt-BR" sz="2400" dirty="0" err="1" smtClean="0">
                <a:solidFill>
                  <a:srgbClr val="FF0000"/>
                </a:solidFill>
              </a:rPr>
              <a:t>identação</a:t>
            </a:r>
            <a:r>
              <a:rPr lang="pt-BR" sz="2400" dirty="0" smtClean="0"/>
              <a:t>.</a:t>
            </a:r>
          </a:p>
          <a:p>
            <a:pPr lvl="1"/>
            <a:r>
              <a:rPr lang="pt-BR" sz="2000" dirty="0" smtClean="0"/>
              <a:t>Exemplo genérico:</a:t>
            </a:r>
          </a:p>
          <a:p>
            <a:pPr lvl="2">
              <a:buNone/>
            </a:pPr>
            <a:r>
              <a:rPr lang="pt-BR" sz="1800" dirty="0" smtClean="0"/>
              <a:t>Início</a:t>
            </a:r>
          </a:p>
          <a:p>
            <a:pPr lvl="2">
              <a:buNone/>
            </a:pPr>
            <a:r>
              <a:rPr lang="pt-BR" sz="1800" dirty="0" smtClean="0"/>
              <a:t>	comando do algoritmo no nível 1;</a:t>
            </a:r>
          </a:p>
          <a:p>
            <a:pPr lvl="2">
              <a:buNone/>
            </a:pPr>
            <a:r>
              <a:rPr lang="pt-BR" sz="1800" dirty="0" smtClean="0"/>
              <a:t>		subcomando dentro do nível 2;</a:t>
            </a:r>
          </a:p>
          <a:p>
            <a:pPr lvl="2">
              <a:buNone/>
            </a:pPr>
            <a:r>
              <a:rPr lang="pt-BR" sz="1800" dirty="0" smtClean="0"/>
              <a:t>			subcomando dentro do nível 3;</a:t>
            </a:r>
          </a:p>
          <a:p>
            <a:pPr lvl="2">
              <a:buNone/>
            </a:pPr>
            <a:r>
              <a:rPr lang="pt-BR" sz="1800" dirty="0" smtClean="0"/>
              <a:t>	comando do algoritmo no nível 1</a:t>
            </a:r>
          </a:p>
          <a:p>
            <a:pPr lvl="2">
              <a:buNone/>
            </a:pPr>
            <a:r>
              <a:rPr lang="pt-BR" sz="1800" dirty="0" smtClean="0"/>
              <a:t>	Início</a:t>
            </a:r>
          </a:p>
          <a:p>
            <a:pPr lvl="2">
              <a:buNone/>
            </a:pPr>
            <a:r>
              <a:rPr lang="pt-BR" sz="1800" dirty="0" smtClean="0"/>
              <a:t>		subcomando dentro do nível 2;</a:t>
            </a:r>
          </a:p>
          <a:p>
            <a:pPr lvl="2">
              <a:buNone/>
            </a:pPr>
            <a:r>
              <a:rPr lang="pt-BR" sz="1800" dirty="0" smtClean="0"/>
              <a:t>		subcomando dentro do nível 2;</a:t>
            </a:r>
          </a:p>
          <a:p>
            <a:pPr lvl="2">
              <a:buNone/>
            </a:pPr>
            <a:r>
              <a:rPr lang="pt-BR" sz="1800" dirty="0" smtClean="0"/>
              <a:t>	Fim</a:t>
            </a:r>
          </a:p>
          <a:p>
            <a:pPr lvl="2">
              <a:buNone/>
            </a:pPr>
            <a:r>
              <a:rPr lang="pt-BR" sz="1800" dirty="0" smtClean="0"/>
              <a:t>Fim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27DBB-0BCA-48D7-8E58-FC8418507E18}" type="slidenum">
              <a:rPr lang="pt-BR" smtClean="0"/>
              <a:pPr/>
              <a:t>67</a:t>
            </a:fld>
            <a:endParaRPr lang="pt-BR"/>
          </a:p>
        </p:txBody>
      </p: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10 Dicas para escrever bons algoritmos</a:t>
            </a:r>
            <a:endParaRPr lang="pt-BR"/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800" dirty="0" smtClean="0"/>
              <a:t>10 - Toda vez que for feita uma modificação no algoritmo, os comentários associados devem ser alterados. É preferível não comentar do que deixar um comentário errado. </a:t>
            </a:r>
            <a:endParaRPr lang="pt-BR" sz="2800" dirty="0"/>
          </a:p>
        </p:txBody>
      </p:sp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9825E-2F8C-4EA1-A66B-11477DA06DEE}" type="slidenum">
              <a:rPr lang="pt-BR" smtClean="0"/>
              <a:pPr/>
              <a:t>68</a:t>
            </a:fld>
            <a:endParaRPr lang="pt-BR"/>
          </a:p>
        </p:txBody>
      </p:sp>
      <p:sp>
        <p:nvSpPr>
          <p:cNvPr id="283650" name="AutoShape 2"/>
          <p:cNvSpPr>
            <a:spLocks noChangeArrowheads="1"/>
          </p:cNvSpPr>
          <p:nvPr/>
        </p:nvSpPr>
        <p:spPr bwMode="auto">
          <a:xfrm>
            <a:off x="0" y="3284984"/>
            <a:ext cx="8763000" cy="3276600"/>
          </a:xfrm>
          <a:prstGeom prst="star24">
            <a:avLst>
              <a:gd name="adj" fmla="val 39528"/>
            </a:avLst>
          </a:prstGeom>
          <a:solidFill>
            <a:schemeClr val="tx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pt-BR" sz="5000">
                <a:solidFill>
                  <a:schemeClr val="bg1"/>
                </a:solidFill>
              </a:rPr>
              <a:t>Agora é só exercitar!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3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3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0" grpId="0" animBg="1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Estruturas de Repetição Condicional</a:t>
            </a:r>
            <a:endParaRPr lang="pt-BR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Estrutura de repetição </a:t>
            </a:r>
            <a:r>
              <a:rPr lang="pt-BR" sz="2800" dirty="0" smtClean="0">
                <a:solidFill>
                  <a:srgbClr val="FF0000"/>
                </a:solidFill>
              </a:rPr>
              <a:t>Repita/Até</a:t>
            </a:r>
          </a:p>
          <a:p>
            <a:r>
              <a:rPr lang="pt-BR" sz="2800" dirty="0" smtClean="0"/>
              <a:t>Resumindo... </a:t>
            </a:r>
          </a:p>
          <a:p>
            <a:pPr lvl="1"/>
            <a:r>
              <a:rPr lang="pt-BR" sz="2400" dirty="0" smtClean="0"/>
              <a:t>Não se sabe de antemão quantas vezes o bloco de repetição será executado. Todavia é garantido que ele será executado pelo menos uma vez.</a:t>
            </a:r>
          </a:p>
          <a:p>
            <a:pPr lvl="1"/>
            <a:r>
              <a:rPr lang="pt-BR" sz="2400" dirty="0" smtClean="0"/>
              <a:t>Testa a condição depois de entrar na estrutura de repetição.</a:t>
            </a:r>
          </a:p>
          <a:p>
            <a:pPr lvl="1"/>
            <a:r>
              <a:rPr lang="pt-BR" sz="2400" dirty="0" smtClean="0"/>
              <a:t>Repete a execução do bloco de instruções toda vez que a condição for F.</a:t>
            </a:r>
          </a:p>
          <a:p>
            <a:pPr lvl="1"/>
            <a:r>
              <a:rPr lang="pt-BR" sz="2400" dirty="0" smtClean="0"/>
              <a:t>A execução do bloco é finalizada quando a condição for V.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93281-6621-4333-B846-1B20765F0B4F}" type="slidenum">
              <a:rPr lang="pt-BR" smtClean="0"/>
              <a:pPr/>
              <a:t>69</a:t>
            </a:fld>
            <a:endParaRPr lang="pt-BR"/>
          </a:p>
        </p:txBody>
      </p:sp>
      <p:sp>
        <p:nvSpPr>
          <p:cNvPr id="457731" name="Rectangle 3"/>
          <p:cNvSpPr>
            <a:spLocks noChangeArrowheads="1"/>
          </p:cNvSpPr>
          <p:nvPr/>
        </p:nvSpPr>
        <p:spPr bwMode="auto">
          <a:xfrm>
            <a:off x="0" y="1295400"/>
            <a:ext cx="9144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pt-BR" sz="2600" dirty="0">
              <a:solidFill>
                <a:srgbClr val="FF3300"/>
              </a:solidFill>
              <a:latin typeface="Arial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46F0-81D3-459B-A9C1-897CF07F1840}" type="slidenum">
              <a:rPr lang="pt-BR"/>
              <a:pPr/>
              <a:t>7</a:t>
            </a:fld>
            <a:endParaRPr lang="pt-BR"/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pitchFamily="34" charset="0"/>
                <a:cs typeface="Times New Roman" pitchFamily="18" charset="0"/>
              </a:rPr>
              <a:t>Sintaxe e Semântica</a:t>
            </a:r>
            <a:endParaRPr lang="pt-BR">
              <a:latin typeface="Arial" pitchFamily="34" charset="0"/>
              <a:cs typeface="Arial" pitchFamily="34" charset="0"/>
            </a:endParaRP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pt-BR" sz="2400" dirty="0">
                <a:cs typeface="Times New Roman" pitchFamily="18" charset="0"/>
              </a:rPr>
              <a:t>Exemplo de erro sintático:</a:t>
            </a:r>
          </a:p>
          <a:p>
            <a:pPr lvl="1">
              <a:lnSpc>
                <a:spcPct val="120000"/>
              </a:lnSpc>
            </a:pPr>
            <a:r>
              <a:rPr lang="pt-BR" sz="2000" dirty="0">
                <a:cs typeface="Times New Roman" pitchFamily="18" charset="0"/>
              </a:rPr>
              <a:t>Inteiro : média;</a:t>
            </a:r>
          </a:p>
          <a:p>
            <a:pPr lvl="1">
              <a:lnSpc>
                <a:spcPct val="120000"/>
              </a:lnSpc>
            </a:pPr>
            <a:r>
              <a:rPr lang="pt-BR" sz="2000" dirty="0">
                <a:cs typeface="Times New Roman" pitchFamily="18" charset="0"/>
              </a:rPr>
              <a:t>média </a:t>
            </a:r>
            <a:r>
              <a:rPr lang="pt-BR" sz="2000" dirty="0">
                <a:cs typeface="Times New Roman" pitchFamily="18" charset="0"/>
                <a:sym typeface="Wingdings" pitchFamily="2" charset="2"/>
              </a:rPr>
              <a:t></a:t>
            </a:r>
            <a:r>
              <a:rPr lang="pt-BR" sz="2000" dirty="0">
                <a:cs typeface="Times New Roman" pitchFamily="18" charset="0"/>
              </a:rPr>
              <a:t> 25/5 {pois toda divisão retorna um n</a:t>
            </a:r>
            <a:r>
              <a:rPr lang="pt-BR" sz="2000" baseline="30000" dirty="0">
                <a:cs typeface="Times New Roman" pitchFamily="18" charset="0"/>
              </a:rPr>
              <a:t>o</a:t>
            </a:r>
            <a:r>
              <a:rPr lang="pt-BR" sz="2000" dirty="0">
                <a:cs typeface="Times New Roman" pitchFamily="18" charset="0"/>
              </a:rPr>
              <a:t> Real}</a:t>
            </a:r>
          </a:p>
          <a:p>
            <a:pPr lvl="1">
              <a:lnSpc>
                <a:spcPct val="120000"/>
              </a:lnSpc>
            </a:pPr>
            <a:r>
              <a:rPr lang="pt-BR" sz="2000" dirty="0">
                <a:cs typeface="Times New Roman" pitchFamily="18" charset="0"/>
              </a:rPr>
              <a:t>“média” &gt;= 7 {pois não se pode comparar tipos diferentes}</a:t>
            </a:r>
          </a:p>
          <a:p>
            <a:pPr>
              <a:lnSpc>
                <a:spcPct val="30000"/>
              </a:lnSpc>
            </a:pPr>
            <a:endParaRPr lang="pt-BR" sz="2400" dirty="0"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pt-BR" sz="2400" dirty="0">
                <a:cs typeface="Times New Roman" pitchFamily="18" charset="0"/>
              </a:rPr>
              <a:t>Exemplo de erro semântico:</a:t>
            </a:r>
          </a:p>
          <a:p>
            <a:pPr lvl="1">
              <a:lnSpc>
                <a:spcPct val="110000"/>
              </a:lnSpc>
            </a:pPr>
            <a:r>
              <a:rPr lang="pt-BR" sz="2000" dirty="0">
                <a:cs typeface="Times New Roman" pitchFamily="18" charset="0"/>
              </a:rPr>
              <a:t>Real : média;</a:t>
            </a:r>
          </a:p>
          <a:p>
            <a:pPr lvl="1">
              <a:lnSpc>
                <a:spcPct val="110000"/>
              </a:lnSpc>
            </a:pPr>
            <a:r>
              <a:rPr lang="pt-BR" sz="2000" dirty="0">
                <a:cs typeface="Times New Roman" pitchFamily="18" charset="0"/>
              </a:rPr>
              <a:t>Se (média &gt;= 7) então </a:t>
            </a:r>
          </a:p>
          <a:p>
            <a:pPr lvl="2">
              <a:lnSpc>
                <a:spcPct val="110000"/>
              </a:lnSpc>
            </a:pPr>
            <a:r>
              <a:rPr lang="pt-BR" sz="1800" dirty="0">
                <a:cs typeface="Times New Roman" pitchFamily="18" charset="0"/>
              </a:rPr>
              <a:t>Escreva (“REPROVADO”);</a:t>
            </a:r>
          </a:p>
          <a:p>
            <a:pPr lvl="1">
              <a:lnSpc>
                <a:spcPct val="110000"/>
              </a:lnSpc>
            </a:pPr>
            <a:r>
              <a:rPr lang="pt-BR" sz="2000" dirty="0">
                <a:cs typeface="Times New Roman" pitchFamily="18" charset="0"/>
              </a:rPr>
              <a:t>Senão </a:t>
            </a:r>
          </a:p>
          <a:p>
            <a:pPr lvl="2">
              <a:lnSpc>
                <a:spcPct val="110000"/>
              </a:lnSpc>
            </a:pPr>
            <a:r>
              <a:rPr lang="pt-BR" sz="1800" dirty="0">
                <a:cs typeface="Times New Roman" pitchFamily="18" charset="0"/>
              </a:rPr>
              <a:t>Escreva (“APROVADO”);</a:t>
            </a:r>
          </a:p>
        </p:txBody>
      </p:sp>
      <p:sp>
        <p:nvSpPr>
          <p:cNvPr id="270340" name="AutoShape 4"/>
          <p:cNvSpPr>
            <a:spLocks/>
          </p:cNvSpPr>
          <p:nvPr/>
        </p:nvSpPr>
        <p:spPr bwMode="auto">
          <a:xfrm>
            <a:off x="4540250" y="4365104"/>
            <a:ext cx="74613" cy="1752600"/>
          </a:xfrm>
          <a:prstGeom prst="rightBrace">
            <a:avLst>
              <a:gd name="adj1" fmla="val 195743"/>
              <a:gd name="adj2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70341" name="Text Box 5"/>
          <p:cNvSpPr txBox="1">
            <a:spLocks noChangeArrowheads="1"/>
          </p:cNvSpPr>
          <p:nvPr/>
        </p:nvSpPr>
        <p:spPr bwMode="auto">
          <a:xfrm>
            <a:off x="4700588" y="4581128"/>
            <a:ext cx="44545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dirty="0">
                <a:latin typeface="Arial" pitchFamily="34" charset="0"/>
              </a:rPr>
              <a:t>Sintaticamente a estrutura </a:t>
            </a:r>
            <a:br>
              <a:rPr lang="pt-BR" dirty="0">
                <a:latin typeface="Arial" pitchFamily="34" charset="0"/>
              </a:rPr>
            </a:br>
            <a:r>
              <a:rPr lang="pt-BR" dirty="0">
                <a:latin typeface="Arial" pitchFamily="34" charset="0"/>
              </a:rPr>
              <a:t>“</a:t>
            </a:r>
            <a:r>
              <a:rPr lang="pt-BR" dirty="0" err="1">
                <a:latin typeface="Arial" pitchFamily="34" charset="0"/>
              </a:rPr>
              <a:t>SE-Então-Senão</a:t>
            </a:r>
            <a:r>
              <a:rPr lang="pt-BR" dirty="0">
                <a:latin typeface="Arial" pitchFamily="34" charset="0"/>
              </a:rPr>
              <a:t>” está correta,</a:t>
            </a:r>
          </a:p>
          <a:p>
            <a:r>
              <a:rPr lang="pt-BR" dirty="0">
                <a:latin typeface="Arial" pitchFamily="34" charset="0"/>
              </a:rPr>
              <a:t>mas semanticamente, NÃO.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50AD14-B37F-4586-BC8F-98E0F78FFB86}" type="slidenum">
              <a:rPr lang="pt-BR" smtClean="0"/>
              <a:pPr/>
              <a:t>70</a:t>
            </a:fld>
            <a:endParaRPr lang="pt-BR"/>
          </a:p>
        </p:txBody>
      </p:sp>
      <p:pic>
        <p:nvPicPr>
          <p:cNvPr id="474114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79512" y="1340768"/>
            <a:ext cx="27813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411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5724128" y="1412776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4116" name="Picture 4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2987824" y="2852936"/>
            <a:ext cx="2592288" cy="2540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B3354E-04BB-40AE-BC7F-B9AF36A16B62}" type="slidenum">
              <a:rPr lang="pt-BR"/>
              <a:pPr/>
              <a:t>8</a:t>
            </a:fld>
            <a:endParaRPr lang="pt-BR"/>
          </a:p>
        </p:txBody>
      </p:sp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pitchFamily="34" charset="0"/>
                <a:cs typeface="Times New Roman" pitchFamily="18" charset="0"/>
              </a:rPr>
              <a:t>Sintaxe e Semântica</a:t>
            </a:r>
          </a:p>
        </p:txBody>
      </p:sp>
      <p:sp>
        <p:nvSpPr>
          <p:cNvPr id="387075" name="Rectangle 3"/>
          <p:cNvSpPr>
            <a:spLocks noChangeArrowheads="1"/>
          </p:cNvSpPr>
          <p:nvPr/>
        </p:nvSpPr>
        <p:spPr bwMode="auto">
          <a:xfrm>
            <a:off x="2058988" y="1504950"/>
            <a:ext cx="9525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pt-BR" sz="12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pt-BR"/>
          </a:p>
        </p:txBody>
      </p:sp>
      <p:sp>
        <p:nvSpPr>
          <p:cNvPr id="387076" name="Rectangle 4"/>
          <p:cNvSpPr>
            <a:spLocks noChangeArrowheads="1"/>
          </p:cNvSpPr>
          <p:nvPr/>
        </p:nvSpPr>
        <p:spPr bwMode="auto">
          <a:xfrm>
            <a:off x="4518025" y="6535738"/>
            <a:ext cx="555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pt-BR" sz="1600" b="1">
                <a:solidFill>
                  <a:srgbClr val="000000"/>
                </a:solidFill>
                <a:latin typeface="Arial" pitchFamily="34" charset="0"/>
              </a:rPr>
              <a:t> </a:t>
            </a:r>
            <a:endParaRPr lang="pt-BR" sz="3200" b="1">
              <a:latin typeface="Arial" pitchFamily="34" charset="0"/>
            </a:endParaRPr>
          </a:p>
        </p:txBody>
      </p:sp>
      <p:sp>
        <p:nvSpPr>
          <p:cNvPr id="387077" name="Rectangle 5"/>
          <p:cNvSpPr>
            <a:spLocks noChangeArrowheads="1"/>
          </p:cNvSpPr>
          <p:nvPr/>
        </p:nvSpPr>
        <p:spPr bwMode="auto">
          <a:xfrm>
            <a:off x="381000" y="1316038"/>
            <a:ext cx="8382000" cy="491172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</a:pPr>
            <a:endParaRPr lang="pt-BR" sz="3400">
              <a:solidFill>
                <a:schemeClr val="bg1"/>
              </a:solidFill>
              <a:latin typeface="Arial" pitchFamily="34" charset="0"/>
              <a:cs typeface="Times New Roman" pitchFamily="18" charset="0"/>
            </a:endParaRPr>
          </a:p>
          <a:p>
            <a:pPr algn="ctr">
              <a:lnSpc>
                <a:spcPct val="120000"/>
              </a:lnSpc>
            </a:pPr>
            <a:r>
              <a:rPr lang="pt-BR" sz="3800">
                <a:solidFill>
                  <a:schemeClr val="bg1"/>
                </a:solidFill>
                <a:latin typeface="Arial" pitchFamily="34" charset="0"/>
                <a:cs typeface="Times New Roman" pitchFamily="18" charset="0"/>
              </a:rPr>
              <a:t>Os erros sintáticos são identificados pelos tradutores, enquanto que os erros semânticos não o são. </a:t>
            </a:r>
          </a:p>
          <a:p>
            <a:pPr algn="ctr">
              <a:lnSpc>
                <a:spcPct val="70000"/>
              </a:lnSpc>
            </a:pPr>
            <a:endParaRPr lang="pt-BR" sz="3800">
              <a:solidFill>
                <a:schemeClr val="bg1"/>
              </a:solidFill>
              <a:latin typeface="Arial" pitchFamily="34" charset="0"/>
              <a:cs typeface="Times New Roman" pitchFamily="18" charset="0"/>
            </a:endParaRPr>
          </a:p>
          <a:p>
            <a:pPr algn="ctr">
              <a:lnSpc>
                <a:spcPct val="120000"/>
              </a:lnSpc>
            </a:pPr>
            <a:r>
              <a:rPr lang="pt-BR" sz="3800">
                <a:solidFill>
                  <a:schemeClr val="bg1"/>
                </a:solidFill>
                <a:latin typeface="Arial" pitchFamily="34" charset="0"/>
                <a:cs typeface="Times New Roman" pitchFamily="18" charset="0"/>
              </a:rPr>
              <a:t>Por isso que os erros semânticos exigem mais atenção para corrigi-los.</a:t>
            </a:r>
          </a:p>
          <a:p>
            <a:pPr algn="ctr">
              <a:lnSpc>
                <a:spcPct val="90000"/>
              </a:lnSpc>
            </a:pPr>
            <a:endParaRPr lang="pt-BR" sz="3800">
              <a:solidFill>
                <a:schemeClr val="bg1"/>
              </a:solidFill>
              <a:latin typeface="Arial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64A1E-D4FC-4681-BDDC-E6BAD2B0A883}" type="slidenum">
              <a:rPr lang="pt-BR"/>
              <a:pPr/>
              <a:t>9</a:t>
            </a:fld>
            <a:endParaRPr lang="pt-BR"/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Times New Roman" pitchFamily="18" charset="0"/>
              </a:rPr>
              <a:t>Instruções Primitivas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22225" y="1143000"/>
            <a:ext cx="9166225" cy="54102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pt-BR">
                <a:cs typeface="Times New Roman" pitchFamily="18" charset="0"/>
              </a:rPr>
              <a:t>São os instruções básicas que efetuam tarefas essenciais para o recebimento e apresentação de dados. Estas são:</a:t>
            </a:r>
          </a:p>
          <a:p>
            <a:pPr lvl="1">
              <a:lnSpc>
                <a:spcPct val="140000"/>
              </a:lnSpc>
            </a:pPr>
            <a:r>
              <a:rPr lang="pt-BR">
                <a:cs typeface="Times New Roman" pitchFamily="18" charset="0"/>
              </a:rPr>
              <a:t>entrada;</a:t>
            </a:r>
          </a:p>
          <a:p>
            <a:pPr lvl="1">
              <a:lnSpc>
                <a:spcPct val="120000"/>
              </a:lnSpc>
            </a:pPr>
            <a:r>
              <a:rPr lang="pt-BR">
                <a:cs typeface="Times New Roman" pitchFamily="18" charset="0"/>
              </a:rPr>
              <a:t>saída.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</a:pPr>
            <a:endParaRPr lang="pt-BR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modelo_vf">
  <a:themeElements>
    <a:clrScheme name="1_modelo_vf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modelo_vf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modelo_vf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elo_vf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delo_vf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elo_vf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elo_vf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elo_vf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elo_vf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SD - 2 - Construção de Algoritmos</Template>
  <TotalTime>12301</TotalTime>
  <Words>3693</Words>
  <Application>Microsoft Office PowerPoint</Application>
  <PresentationFormat>Apresentação na tela (4:3)</PresentationFormat>
  <Paragraphs>732</Paragraphs>
  <Slides>70</Slides>
  <Notes>7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70</vt:i4>
      </vt:variant>
    </vt:vector>
  </HeadingPairs>
  <TitlesOfParts>
    <vt:vector size="72" baseType="lpstr">
      <vt:lpstr>1_modelo_vf</vt:lpstr>
      <vt:lpstr>Document</vt:lpstr>
      <vt:lpstr>Introdução a Programação</vt:lpstr>
      <vt:lpstr>Conteúdo</vt:lpstr>
      <vt:lpstr>Dicas para escrever bons algoritmos</vt:lpstr>
      <vt:lpstr>Sintaxe e Semântica</vt:lpstr>
      <vt:lpstr>Sintaxe e Semântica</vt:lpstr>
      <vt:lpstr>Sintaxe e Semântica</vt:lpstr>
      <vt:lpstr>Sintaxe e Semântica</vt:lpstr>
      <vt:lpstr>Sintaxe e Semântica</vt:lpstr>
      <vt:lpstr>Instruções Primitivas</vt:lpstr>
      <vt:lpstr>Instruções Primitivas</vt:lpstr>
      <vt:lpstr>Instruções Primitivas</vt:lpstr>
      <vt:lpstr>Instruções Primitivas</vt:lpstr>
      <vt:lpstr>Instruções Primitivas</vt:lpstr>
      <vt:lpstr>Instruções Primitivas</vt:lpstr>
      <vt:lpstr> Instruções Primitivas</vt:lpstr>
      <vt:lpstr>Estrutura de seqüência</vt:lpstr>
      <vt:lpstr>Estruturas de Decisão</vt:lpstr>
      <vt:lpstr>Estruturas de Decisão</vt:lpstr>
      <vt:lpstr>Estruturas de Decisão </vt:lpstr>
      <vt:lpstr>Estrutura de Decisão Simples</vt:lpstr>
      <vt:lpstr>Estrutura de Decisão Simples</vt:lpstr>
      <vt:lpstr>Estrutura de Decisão Simples</vt:lpstr>
      <vt:lpstr>Estrutura de Decisão Composta</vt:lpstr>
      <vt:lpstr>Estrutura de Decisão Composta</vt:lpstr>
      <vt:lpstr>Estrutura de Decisão Composta</vt:lpstr>
      <vt:lpstr>Estrutura de Decisão Composta – ATENÇÃO!</vt:lpstr>
      <vt:lpstr>Estrutura de Decisão Múltipla</vt:lpstr>
      <vt:lpstr>Estrutura de Decisão Múltipla</vt:lpstr>
      <vt:lpstr>Estrutura de Decisão Múltipla</vt:lpstr>
      <vt:lpstr>Atividade 1 - Faça um algoritmo que:</vt:lpstr>
      <vt:lpstr>Atividade 1 - Faça um algoritmo que</vt:lpstr>
      <vt:lpstr>Estruturas de Repetição</vt:lpstr>
      <vt:lpstr>Estruturas de Repetição</vt:lpstr>
      <vt:lpstr>Estruturas de Repetição</vt:lpstr>
      <vt:lpstr>Estruturas de Repetição</vt:lpstr>
      <vt:lpstr>Estruturas de Repetição Condicional</vt:lpstr>
      <vt:lpstr>Estruturas de Repetição Condicional</vt:lpstr>
      <vt:lpstr>Estruturas de Repetição Condicional</vt:lpstr>
      <vt:lpstr>Estruturas de Repetição Condicional</vt:lpstr>
      <vt:lpstr>Estruturas de Repetição Condicional</vt:lpstr>
      <vt:lpstr>Estruturas de Repetição Condicional</vt:lpstr>
      <vt:lpstr>Estruturas de Repetição Condicional</vt:lpstr>
      <vt:lpstr>Estruturas de Repetição Condicional</vt:lpstr>
      <vt:lpstr>Estruturas de Repetição Condicional</vt:lpstr>
      <vt:lpstr>Estrutura de Repetição Contada</vt:lpstr>
      <vt:lpstr>Estrutura de Repetição Contada</vt:lpstr>
      <vt:lpstr>Estrutura de Repetição Contada</vt:lpstr>
      <vt:lpstr>Estrutura de Repetição Contada</vt:lpstr>
      <vt:lpstr>Estrutura de Repetição Contada</vt:lpstr>
      <vt:lpstr>Estrutura de Repetição Contada</vt:lpstr>
      <vt:lpstr>Estrutura de Repetição Contada</vt:lpstr>
      <vt:lpstr>Comparando as Estruturas de Repetição</vt:lpstr>
      <vt:lpstr>Encadeando as Estruturas de Repetição</vt:lpstr>
      <vt:lpstr>Encadeando as Estruturas de Repetição</vt:lpstr>
      <vt:lpstr>Encadeando as Estruturas de Repetição</vt:lpstr>
      <vt:lpstr>Encadeando Diversas Estruturas</vt:lpstr>
      <vt:lpstr>Encadeando Diversas Estruturas</vt:lpstr>
      <vt:lpstr>Encadeando Diversas Estruturas</vt:lpstr>
      <vt:lpstr>Encadeando Diversas Estruturas - Indentação</vt:lpstr>
      <vt:lpstr>Encadeando Diversas Estruturas - Indentação</vt:lpstr>
      <vt:lpstr>Atividade 2 - Faça um algoritmo que: </vt:lpstr>
      <vt:lpstr>Atividade 2 - Faça um algoritmo que:</vt:lpstr>
      <vt:lpstr>10 Dicas para escrever bons algoritmos</vt:lpstr>
      <vt:lpstr>10 Dicas para escrever bons algoritmos</vt:lpstr>
      <vt:lpstr>10 Dicas para escrever bons algoritmos</vt:lpstr>
      <vt:lpstr>10 Dicas para escrever bons algoritmos</vt:lpstr>
      <vt:lpstr>10 Dicas para escrever bons algoritmos</vt:lpstr>
      <vt:lpstr>10 Dicas para escrever bons algoritmos</vt:lpstr>
      <vt:lpstr>Estruturas de Repetição Condicional</vt:lpstr>
      <vt:lpstr>Slide 70</vt:lpstr>
    </vt:vector>
  </TitlesOfParts>
  <Company>Universidade Federal de Pernambuco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FUNIJ – Programação I</dc:title>
  <dc:creator>Centro de Informática</dc:creator>
  <cp:lastModifiedBy>Marcelo</cp:lastModifiedBy>
  <cp:revision>431</cp:revision>
  <cp:lastPrinted>2003-02-06T20:43:47Z</cp:lastPrinted>
  <dcterms:created xsi:type="dcterms:W3CDTF">2002-01-30T14:05:29Z</dcterms:created>
  <dcterms:modified xsi:type="dcterms:W3CDTF">2012-04-09T19:37:09Z</dcterms:modified>
</cp:coreProperties>
</file>