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1"/>
  </p:notesMasterIdLst>
  <p:sldIdLst>
    <p:sldId id="346" r:id="rId2"/>
    <p:sldId id="347" r:id="rId3"/>
    <p:sldId id="348" r:id="rId4"/>
    <p:sldId id="422" r:id="rId5"/>
    <p:sldId id="349" r:id="rId6"/>
    <p:sldId id="420" r:id="rId7"/>
    <p:sldId id="421" r:id="rId8"/>
    <p:sldId id="423" r:id="rId9"/>
    <p:sldId id="424" r:id="rId10"/>
    <p:sldId id="425" r:id="rId11"/>
    <p:sldId id="426" r:id="rId12"/>
    <p:sldId id="427" r:id="rId13"/>
    <p:sldId id="428" r:id="rId14"/>
    <p:sldId id="408" r:id="rId15"/>
    <p:sldId id="429" r:id="rId16"/>
    <p:sldId id="430" r:id="rId17"/>
    <p:sldId id="411" r:id="rId18"/>
    <p:sldId id="412" r:id="rId19"/>
    <p:sldId id="413" r:id="rId20"/>
    <p:sldId id="414" r:id="rId21"/>
    <p:sldId id="415" r:id="rId22"/>
    <p:sldId id="416" r:id="rId23"/>
    <p:sldId id="402" r:id="rId24"/>
    <p:sldId id="403" r:id="rId25"/>
    <p:sldId id="404" r:id="rId26"/>
    <p:sldId id="405" r:id="rId27"/>
    <p:sldId id="406" r:id="rId28"/>
    <p:sldId id="359" r:id="rId29"/>
    <p:sldId id="454" r:id="rId30"/>
    <p:sldId id="417" r:id="rId31"/>
    <p:sldId id="418" r:id="rId32"/>
    <p:sldId id="419" r:id="rId33"/>
    <p:sldId id="450" r:id="rId34"/>
    <p:sldId id="453" r:id="rId35"/>
    <p:sldId id="455" r:id="rId36"/>
    <p:sldId id="456" r:id="rId37"/>
    <p:sldId id="457" r:id="rId38"/>
    <p:sldId id="459" r:id="rId39"/>
    <p:sldId id="460" r:id="rId40"/>
    <p:sldId id="458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6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471" r:id="rId66"/>
    <p:sldId id="472" r:id="rId67"/>
    <p:sldId id="473" r:id="rId68"/>
    <p:sldId id="474" r:id="rId69"/>
    <p:sldId id="475" r:id="rId7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>
      <p:cViewPr varScale="1">
        <p:scale>
          <a:sx n="47" d="100"/>
          <a:sy n="47" d="100"/>
        </p:scale>
        <p:origin x="-6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2BFDB-304E-4C19-AA8F-AD13C5BAD92B}" type="slidenum">
              <a:rPr lang="pt-BR"/>
              <a:pPr/>
              <a:t>21</a:t>
            </a:fld>
            <a:endParaRPr lang="pt-B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3810000" cy="5638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638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609600" y="6426200"/>
            <a:ext cx="2286000" cy="457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pt-BR"/>
              <a:t>Programação em C</a:t>
            </a:r>
          </a:p>
          <a:p>
            <a:r>
              <a:rPr lang="pt-BR"/>
              <a:t>Profa. Patrícia A. Jaques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A1EC1D-13C3-47F5-9057-FF36922EF94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  <p:sldLayoutId id="214748375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Introdução a Linguagem C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9291" y="1574254"/>
            <a:ext cx="74771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Biblioteca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linguagem C oferece um conjunto de funções já definidas que são organizadas em bibliotecas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Programador pode utilizar (chamar) estas funções no programa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Reduzem o tempo de desenvolvimento do programa</a:t>
            </a:r>
          </a:p>
          <a:p>
            <a:r>
              <a:rPr lang="pt-BR" sz="2800" dirty="0" smtClean="0"/>
              <a:t>Algumas das funções oferecidas permitem:</a:t>
            </a:r>
          </a:p>
          <a:p>
            <a:pPr lvl="1"/>
            <a:r>
              <a:rPr lang="pt-BR" sz="2400" dirty="0" smtClean="0"/>
              <a:t>realizar operações de E/S</a:t>
            </a:r>
          </a:p>
          <a:p>
            <a:pPr lvl="1"/>
            <a:r>
              <a:rPr lang="pt-BR" sz="2400" dirty="0" smtClean="0"/>
              <a:t>manipulação de caracteres (strings)</a:t>
            </a:r>
          </a:p>
          <a:p>
            <a:pPr lvl="1"/>
            <a:r>
              <a:rPr lang="pt-BR" sz="2400" dirty="0" smtClean="0"/>
              <a:t>aplicações matemáticas, etc.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Informações sobre as funções de bibliotecas são encontradas em vários arquivos header files ou arquivos com extensão .h</a:t>
            </a:r>
          </a:p>
          <a:p>
            <a:r>
              <a:rPr lang="pt-BR" sz="2800" dirty="0" smtClean="0"/>
              <a:t>Estas bibliotecas são adicionadas ao programa usando a </a:t>
            </a:r>
            <a:r>
              <a:rPr lang="pt-BR" sz="2800" b="1" dirty="0" smtClean="0"/>
              <a:t>diretiva de pré-processamento </a:t>
            </a:r>
            <a:r>
              <a:rPr lang="pt-BR" sz="2800" b="1" dirty="0" smtClean="0">
                <a:solidFill>
                  <a:srgbClr val="FF0000"/>
                </a:solidFill>
              </a:rPr>
              <a:t>#include</a:t>
            </a:r>
          </a:p>
          <a:p>
            <a:r>
              <a:rPr lang="pt-BR" sz="2800" dirty="0" smtClean="0"/>
              <a:t>Por exemplo: # include &lt; </a:t>
            </a:r>
            <a:r>
              <a:rPr lang="pt-BR" sz="2800" dirty="0" err="1" smtClean="0"/>
              <a:t>stdio</a:t>
            </a:r>
            <a:r>
              <a:rPr lang="pt-BR" sz="2800" dirty="0" smtClean="0"/>
              <a:t>.h &gt;</a:t>
            </a:r>
          </a:p>
          <a:p>
            <a:pPr lvl="1"/>
            <a:r>
              <a:rPr lang="pt-BR" sz="2400" b="1" dirty="0" smtClean="0">
                <a:solidFill>
                  <a:srgbClr val="FF0000"/>
                </a:solidFill>
              </a:rPr>
              <a:t>Não possui </a:t>
            </a:r>
            <a:r>
              <a:rPr lang="pt-BR" sz="2400" b="1" dirty="0" err="1" smtClean="0">
                <a:solidFill>
                  <a:srgbClr val="FF0000"/>
                </a:solidFill>
              </a:rPr>
              <a:t>ponto_e_vírgula</a:t>
            </a:r>
            <a:r>
              <a:rPr lang="pt-BR" sz="2400" b="1" dirty="0" smtClean="0">
                <a:solidFill>
                  <a:srgbClr val="FF0000"/>
                </a:solidFill>
              </a:rPr>
              <a:t> ( ; )</a:t>
            </a:r>
          </a:p>
          <a:p>
            <a:pPr lvl="1"/>
            <a:r>
              <a:rPr lang="pt-BR" sz="2400" b="1" i="1" dirty="0" err="1" smtClean="0"/>
              <a:t>stdio</a:t>
            </a:r>
            <a:r>
              <a:rPr lang="pt-BR" sz="2400" b="1" i="1" dirty="0" smtClean="0"/>
              <a:t>.h </a:t>
            </a:r>
            <a:r>
              <a:rPr lang="pt-BR" sz="2400" i="1" dirty="0" smtClean="0"/>
              <a:t>é uma biblioteca que contém funções </a:t>
            </a:r>
            <a:r>
              <a:rPr lang="pt-BR" sz="2400" b="1" i="1" dirty="0" smtClean="0"/>
              <a:t>de </a:t>
            </a:r>
            <a:r>
              <a:rPr lang="pt-BR" sz="2400" dirty="0" smtClean="0"/>
              <a:t>entrada/saída, tal como a função </a:t>
            </a:r>
            <a:r>
              <a:rPr lang="pt-BR" sz="2400" b="1" i="1" dirty="0" err="1" smtClean="0"/>
              <a:t>printf</a:t>
            </a:r>
            <a:r>
              <a:rPr lang="pt-BR" sz="2400" b="1" i="1" dirty="0" smtClean="0"/>
              <a:t> </a:t>
            </a:r>
            <a:r>
              <a:rPr lang="pt-BR" sz="2400" i="1" dirty="0" smtClean="0"/>
              <a:t>que permite </a:t>
            </a:r>
            <a:r>
              <a:rPr lang="pt-BR" sz="2400" dirty="0" smtClean="0"/>
              <a:t>mostrar alguma mensagem no monitor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Biblioteca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59482" y="1268760"/>
            <a:ext cx="76009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862FB-F104-45DB-8574-82C4C3040725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2" name="Rectangle 4"/>
          <p:cNvGrpSpPr>
            <a:grpSpLocks noGrp="1" noRot="1"/>
          </p:cNvGrpSpPr>
          <p:nvPr>
            <p:ph sz="half" idx="2"/>
          </p:nvPr>
        </p:nvGrpSpPr>
        <p:grpSpPr bwMode="auto">
          <a:xfrm>
            <a:off x="827584" y="2276872"/>
            <a:ext cx="7197725" cy="2533650"/>
            <a:chOff x="480" y="2352"/>
            <a:chExt cx="4800" cy="1249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544" y="3351"/>
              <a:ext cx="27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Arial" charset="0"/>
                </a:rPr>
                <a:t>Funções de texto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80" y="3351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#include &lt;string.h&gt;</a:t>
              </a:r>
              <a:endParaRPr lang="pt-BR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544" y="3101"/>
              <a:ext cx="27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Arial" charset="0"/>
                </a:rPr>
                <a:t>Funções do sistema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80" y="3101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#include &lt;system.h&gt;</a:t>
              </a:r>
              <a:endParaRPr lang="pt-BR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2544" y="2851"/>
              <a:ext cx="27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Arial" charset="0"/>
                </a:rPr>
                <a:t>Funções matemáticas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80" y="2851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#include &lt;math.h&gt;</a:t>
              </a:r>
              <a:endParaRPr lang="pt-BR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544" y="2602"/>
              <a:ext cx="2736" cy="2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Arial" charset="0"/>
                </a:rPr>
                <a:t>Funções padrão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80" y="2602"/>
              <a:ext cx="2064" cy="2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#include &lt;</a:t>
              </a:r>
              <a:r>
                <a:rPr lang="pt-BR" sz="2000">
                  <a:solidFill>
                    <a:srgbClr val="CC0000"/>
                  </a:solidFill>
                  <a:latin typeface="Courier New" pitchFamily="49" charset="0"/>
                </a:rPr>
                <a:t>stdlib</a:t>
              </a: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.h&gt;</a:t>
              </a:r>
              <a:endParaRPr lang="pt-BR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544" y="2352"/>
              <a:ext cx="273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Arial" charset="0"/>
                </a:rPr>
                <a:t>Funções de entrada e saída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80" y="2352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pt-BR" sz="2000">
                  <a:solidFill>
                    <a:srgbClr val="003366"/>
                  </a:solidFill>
                  <a:latin typeface="Courier New" pitchFamily="49" charset="0"/>
                </a:rPr>
                <a:t>#include &lt;stdio.h&gt;</a:t>
              </a:r>
              <a:endParaRPr lang="pt-BR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480" y="2352"/>
              <a:ext cx="4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80" y="2602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480" y="2851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480" y="3601"/>
              <a:ext cx="4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480" y="2352"/>
              <a:ext cx="0" cy="1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2544" y="2352"/>
              <a:ext cx="0" cy="1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5280" y="2352"/>
              <a:ext cx="0" cy="1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480" y="3101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480" y="3351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Exemplos de Bibliotecas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 de Pré-Processamento</a:t>
            </a:r>
            <a:endParaRPr lang="pt-BR" dirty="0"/>
          </a:p>
        </p:txBody>
      </p:sp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</a:t>
            </a:r>
            <a:r>
              <a:rPr lang="pt-BR" sz="2800" b="1" dirty="0" smtClean="0"/>
              <a:t>pré-processador </a:t>
            </a:r>
            <a:r>
              <a:rPr lang="pt-BR" sz="2800" dirty="0" smtClean="0"/>
              <a:t>é um programa que examina o</a:t>
            </a:r>
            <a:r>
              <a:rPr lang="pt-BR" sz="2800" b="1" dirty="0" smtClean="0"/>
              <a:t> </a:t>
            </a:r>
            <a:r>
              <a:rPr lang="pt-BR" sz="2800" dirty="0" smtClean="0"/>
              <a:t>programa fonte em C e executa certas modificações com base em instruções chamadas de </a:t>
            </a:r>
            <a:r>
              <a:rPr lang="pt-BR" sz="2800" b="1" dirty="0" smtClean="0"/>
              <a:t>diretivas</a:t>
            </a:r>
          </a:p>
          <a:p>
            <a:pPr lvl="1"/>
            <a:r>
              <a:rPr lang="pt-BR" sz="2400" dirty="0" smtClean="0"/>
              <a:t>Exemplos: </a:t>
            </a:r>
            <a:r>
              <a:rPr lang="pt-BR" sz="2400" b="1" i="1" dirty="0" smtClean="0"/>
              <a:t>include, define, </a:t>
            </a:r>
            <a:r>
              <a:rPr lang="pt-BR" sz="2400" b="1" i="1" dirty="0" err="1" smtClean="0"/>
              <a:t>etc</a:t>
            </a:r>
            <a:endParaRPr lang="pt-BR" sz="2400" b="1" i="1" dirty="0" smtClean="0"/>
          </a:p>
          <a:p>
            <a:r>
              <a:rPr lang="pt-BR" sz="2800" dirty="0" smtClean="0"/>
              <a:t>Uma diretiva deve vir precedida de </a:t>
            </a:r>
            <a:r>
              <a:rPr lang="pt-BR" sz="2800" b="1" i="1" dirty="0" smtClean="0"/>
              <a:t>#</a:t>
            </a:r>
          </a:p>
          <a:p>
            <a:pPr lvl="1"/>
            <a:r>
              <a:rPr lang="pt-BR" sz="2400" dirty="0" smtClean="0"/>
              <a:t>Deve ser escrita em uma única linha</a:t>
            </a:r>
          </a:p>
          <a:p>
            <a:pPr lvl="2"/>
            <a:r>
              <a:rPr lang="pt-BR" sz="2000" dirty="0" smtClean="0"/>
              <a:t>Se passar de uma linha deve-se usar a barra invertida (\) ao final da linha e continuar na seguinte</a:t>
            </a:r>
          </a:p>
          <a:p>
            <a:r>
              <a:rPr lang="pt-BR" sz="2800" dirty="0" smtClean="0"/>
              <a:t>Diretivas não fazem parte da linguagem C</a:t>
            </a:r>
          </a:p>
          <a:p>
            <a:pPr lvl="1"/>
            <a:r>
              <a:rPr lang="pt-BR" sz="2400" dirty="0" smtClean="0"/>
              <a:t>Servem para auxiliar o desenvolvimento do programa fonte</a:t>
            </a:r>
            <a:endParaRPr lang="pt-BR" sz="2400" dirty="0"/>
          </a:p>
        </p:txBody>
      </p:sp>
      <p:sp>
        <p:nvSpPr>
          <p:cNvPr id="2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62FB-F104-45DB-8574-82C4C3040725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27" name="Espaço Reservado para Conteúdo 38"/>
          <p:cNvSpPr txBox="1">
            <a:spLocks/>
          </p:cNvSpPr>
          <p:nvPr/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 de Pré-Processamento</a:t>
            </a:r>
            <a:endParaRPr lang="pt-BR" dirty="0"/>
          </a:p>
        </p:txBody>
      </p:sp>
      <p:sp>
        <p:nvSpPr>
          <p:cNvPr id="2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62FB-F104-45DB-8574-82C4C3040725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7" name="Espaço Reservado para Conteúdo 38"/>
          <p:cNvSpPr txBox="1">
            <a:spLocks/>
          </p:cNvSpPr>
          <p:nvPr/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21569" y="1494631"/>
            <a:ext cx="68294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variável é uma posição na memória referenciada por um identificador (nome)</a:t>
            </a:r>
          </a:p>
          <a:p>
            <a:r>
              <a:rPr lang="pt-BR" dirty="0" smtClean="0"/>
              <a:t>Uma variável deve ser </a:t>
            </a:r>
            <a:r>
              <a:rPr lang="pt-BR" b="1" i="1" dirty="0" smtClean="0"/>
              <a:t>declarada informando </a:t>
            </a:r>
            <a:r>
              <a:rPr lang="pt-BR" dirty="0" smtClean="0"/>
              <a:t>o tipo de dado que ela armazenará e o nome dela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4365104"/>
            <a:ext cx="6257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Só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após a declaração </a:t>
            </a:r>
            <a:r>
              <a:rPr lang="pt-BR" sz="2800" dirty="0" smtClean="0"/>
              <a:t>da variável, é que esta pode ser referenciada (utilizada)</a:t>
            </a:r>
          </a:p>
          <a:p>
            <a:r>
              <a:rPr lang="pt-BR" sz="2800" dirty="0" smtClean="0"/>
              <a:t>Quando uma variável é referenciada no programa, o valor armazenado nela é utilizado</a:t>
            </a:r>
          </a:p>
          <a:p>
            <a:r>
              <a:rPr lang="pt-BR" sz="2800" dirty="0" smtClean="0"/>
              <a:t>Onde se declara variáveis?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No corpo de uma função (variável local)</a:t>
            </a:r>
          </a:p>
          <a:p>
            <a:pPr lvl="2"/>
            <a:r>
              <a:rPr lang="pt-BR" sz="2000" dirty="0" smtClean="0"/>
              <a:t>Recomenda-se que as declarações de variáveis sejam as primeiras instruções da função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Na lista de parâmetros de funções</a:t>
            </a:r>
          </a:p>
          <a:p>
            <a:pPr lvl="2"/>
            <a:r>
              <a:rPr lang="pt-BR" sz="2000" dirty="0" smtClean="0"/>
              <a:t>Parâmetros formais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Fora das funções (variável global)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15616" y="1268760"/>
            <a:ext cx="69151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</a:t>
            </a:r>
            <a:endParaRPr lang="pt-BR" dirty="0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EF2E7B5-050D-4BD3-B473-7470A59C20DC}" type="slidenum">
              <a:rPr lang="pt-BR"/>
              <a:pPr/>
              <a:t>2</a:t>
            </a:fld>
            <a:endParaRPr lang="pt-B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732112"/>
            <a:ext cx="8610600" cy="3505200"/>
          </a:xfrm>
        </p:spPr>
        <p:txBody>
          <a:bodyPr/>
          <a:lstStyle/>
          <a:p>
            <a:r>
              <a:rPr lang="pt-BR" dirty="0"/>
              <a:t>MONTADOR (</a:t>
            </a:r>
            <a:r>
              <a:rPr lang="pt-BR" i="1" dirty="0" err="1"/>
              <a:t>assembler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Tradutor para linguagens de 2</a:t>
            </a:r>
            <a:r>
              <a:rPr lang="pt-BR" baseline="30000" dirty="0"/>
              <a:t>a</a:t>
            </a:r>
            <a:r>
              <a:rPr lang="pt-BR" dirty="0"/>
              <a:t> geração.</a:t>
            </a:r>
          </a:p>
          <a:p>
            <a:r>
              <a:rPr lang="pt-BR" dirty="0"/>
              <a:t>COMPILADOR: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Traduz todo o programa de uma vez.</a:t>
            </a:r>
          </a:p>
          <a:p>
            <a:r>
              <a:rPr lang="pt-BR" dirty="0"/>
              <a:t>INTERPRETADOR: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Traduz o programa instrução por instrução.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2819400" y="1741512"/>
            <a:ext cx="773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581400" y="1476399"/>
            <a:ext cx="1905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 b="1">
                <a:latin typeface="Arial" charset="0"/>
              </a:rPr>
              <a:t>TRADUTOR</a:t>
            </a:r>
            <a:endParaRPr lang="pt-BR" sz="240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8600" y="1476399"/>
            <a:ext cx="2590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latin typeface="Arial" charset="0"/>
              </a:rPr>
              <a:t>CÓDIGO FONTE </a:t>
            </a:r>
            <a:r>
              <a:rPr lang="pt-BR" sz="1200">
                <a:latin typeface="Arial" charset="0"/>
              </a:rPr>
              <a:t>... LET SOMA = VAR1 + TOTAL ...</a:t>
            </a:r>
            <a:r>
              <a:rPr lang="pt-BR" sz="2000">
                <a:latin typeface="Arial" charset="0"/>
              </a:rPr>
              <a:t> (linguagem de prog.)</a:t>
            </a:r>
            <a:endParaRPr lang="pt-BR" sz="2400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V="1">
            <a:off x="5486400" y="1741512"/>
            <a:ext cx="773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248400" y="1512912"/>
            <a:ext cx="2895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latin typeface="Arial" charset="0"/>
              </a:rPr>
              <a:t>CÓDIGO OBJETO </a:t>
            </a:r>
            <a:r>
              <a:rPr lang="pt-BR" sz="1200">
                <a:latin typeface="Arial" charset="0"/>
              </a:rPr>
              <a:t>... 00010110111001011001011010 ...</a:t>
            </a:r>
            <a:r>
              <a:rPr lang="pt-BR" sz="2000">
                <a:latin typeface="Arial" charset="0"/>
              </a:rPr>
              <a:t> (“executável”)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Identificadores são palavras que o programador utiliza em programas</a:t>
            </a:r>
          </a:p>
          <a:p>
            <a:r>
              <a:rPr lang="pt-BR" sz="2800" dirty="0" smtClean="0"/>
              <a:t>Consiste de um ou mais caracteres alfanuméricos.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o primeiro caractere deve ser letra o"_”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demais são uma combinação de letras, números e "_"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Identificadores não podem começar com um dígito</a:t>
            </a:r>
          </a:p>
          <a:p>
            <a:pPr lvl="2"/>
            <a:r>
              <a:rPr lang="pt-BR" sz="2000" dirty="0" smtClean="0"/>
              <a:t>Exemplo de identificadores </a:t>
            </a:r>
            <a:r>
              <a:rPr lang="pt-BR" sz="2000" b="1" dirty="0" smtClean="0"/>
              <a:t>válidos: _a, a3_,</a:t>
            </a:r>
            <a:r>
              <a:rPr lang="pt-BR" sz="2000" b="1" dirty="0" err="1" smtClean="0"/>
              <a:t>bom_dia</a:t>
            </a:r>
            <a:endParaRPr lang="pt-BR" sz="2000" b="1" dirty="0" smtClean="0"/>
          </a:p>
          <a:p>
            <a:pPr lvl="2"/>
            <a:r>
              <a:rPr lang="pt-BR" sz="2000" dirty="0" smtClean="0"/>
              <a:t>Exemplo de identificadores </a:t>
            </a:r>
            <a:r>
              <a:rPr lang="pt-BR" sz="2000" b="1" dirty="0" smtClean="0"/>
              <a:t>inválidos: 2a, a-b, </a:t>
            </a:r>
            <a:r>
              <a:rPr lang="pt-BR" sz="2000" b="1" dirty="0" err="1" smtClean="0"/>
              <a:t>a_</a:t>
            </a:r>
            <a:r>
              <a:rPr lang="pt-BR" sz="2000" b="1" dirty="0" smtClean="0"/>
              <a:t> b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C é “</a:t>
            </a:r>
            <a:r>
              <a:rPr lang="pt-BR" sz="2400" dirty="0" err="1" smtClean="0">
                <a:solidFill>
                  <a:srgbClr val="FF0000"/>
                </a:solidFill>
              </a:rPr>
              <a:t>case-sensitive</a:t>
            </a:r>
            <a:r>
              <a:rPr lang="pt-BR" sz="2400" dirty="0" smtClean="0">
                <a:solidFill>
                  <a:srgbClr val="FF0000"/>
                </a:solidFill>
              </a:rPr>
              <a:t>”</a:t>
            </a:r>
          </a:p>
          <a:p>
            <a:pPr lvl="2"/>
            <a:r>
              <a:rPr lang="pt-BR" sz="2000" dirty="0" smtClean="0"/>
              <a:t>Os identificadores </a:t>
            </a:r>
            <a:r>
              <a:rPr lang="pt-BR" sz="2000" b="1" i="1" dirty="0" smtClean="0"/>
              <a:t>casa e CASA são diferentes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Identificadores Reservados e Palavras-chaves</a:t>
            </a:r>
            <a:endParaRPr lang="pt-BR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Palavras-chaves</a:t>
            </a:r>
          </a:p>
          <a:p>
            <a:pPr lvl="1"/>
            <a:r>
              <a:rPr lang="pt-BR" sz="2400" dirty="0" smtClean="0"/>
              <a:t>Palavras que possuem significado especial na linguagem</a:t>
            </a:r>
          </a:p>
          <a:p>
            <a:pPr lvl="1"/>
            <a:r>
              <a:rPr lang="pt-BR" sz="2400" dirty="0" smtClean="0"/>
              <a:t>Não podem ser utilizadas como identificadores pelo programador</a:t>
            </a:r>
          </a:p>
          <a:p>
            <a:pPr lvl="1"/>
            <a:r>
              <a:rPr lang="pt-BR" sz="2400" dirty="0" smtClean="0"/>
              <a:t>Exemplos:</a:t>
            </a:r>
          </a:p>
          <a:p>
            <a:pPr lvl="2"/>
            <a:r>
              <a:rPr lang="pt-BR" sz="2000" dirty="0" err="1" smtClean="0"/>
              <a:t>while</a:t>
            </a:r>
            <a:endParaRPr lang="pt-BR" sz="2000" dirty="0" smtClean="0"/>
          </a:p>
          <a:p>
            <a:pPr lvl="2"/>
            <a:r>
              <a:rPr lang="pt-BR" sz="2000" dirty="0" smtClean="0"/>
              <a:t>for</a:t>
            </a:r>
          </a:p>
          <a:p>
            <a:r>
              <a:rPr lang="pt-BR" sz="2800" dirty="0" smtClean="0"/>
              <a:t>Identificadores reservados</a:t>
            </a:r>
          </a:p>
          <a:p>
            <a:pPr lvl="1"/>
            <a:r>
              <a:rPr lang="pt-BR" sz="2400" dirty="0" smtClean="0"/>
              <a:t>Exportados pela biblioteca padrão (e.g, </a:t>
            </a:r>
            <a:r>
              <a:rPr lang="pt-BR" sz="2400" dirty="0" err="1" smtClean="0"/>
              <a:t>printf</a:t>
            </a:r>
            <a:r>
              <a:rPr lang="pt-BR" sz="2400" dirty="0" smtClean="0"/>
              <a:t>, NULL)</a:t>
            </a:r>
          </a:p>
          <a:p>
            <a:pPr lvl="1"/>
            <a:r>
              <a:rPr lang="pt-BR" sz="2400" dirty="0" smtClean="0"/>
              <a:t>Deve-se evitar redefini-los como identificadores</a:t>
            </a:r>
          </a:p>
          <a:p>
            <a:pPr lvl="1"/>
            <a:r>
              <a:rPr lang="pt-BR" sz="2400" dirty="0" smtClean="0"/>
              <a:t>Identificadores começando por sublinha também não são recomendados</a:t>
            </a:r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A19E9-40E0-492F-8A04-DFB83B7DEFF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 Reservados e Palavras-Chave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8194" y="1708944"/>
            <a:ext cx="74961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Cada dado possui associado a ele um </a:t>
            </a:r>
            <a:r>
              <a:rPr lang="pt-BR" sz="2400" b="1" dirty="0" smtClean="0"/>
              <a:t>tipo e pode </a:t>
            </a:r>
            <a:r>
              <a:rPr lang="pt-BR" sz="2400" dirty="0" smtClean="0"/>
              <a:t>possuir um </a:t>
            </a:r>
            <a:r>
              <a:rPr lang="pt-BR" sz="2400" b="1" dirty="0" smtClean="0"/>
              <a:t>qualificador</a:t>
            </a:r>
          </a:p>
          <a:p>
            <a:r>
              <a:rPr lang="pt-BR" sz="2400" dirty="0" smtClean="0"/>
              <a:t>C possui 5 tipos básicos de dado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char</a:t>
            </a:r>
            <a:r>
              <a:rPr lang="pt-BR" sz="2000" dirty="0" smtClean="0"/>
              <a:t>: tipo caractere (tamanho de um byte)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int</a:t>
            </a:r>
            <a:r>
              <a:rPr lang="pt-BR" sz="2000" dirty="0" smtClean="0"/>
              <a:t>: tipo inteiro (números sem parte decimal)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float</a:t>
            </a:r>
            <a:r>
              <a:rPr lang="pt-BR" sz="2000" dirty="0" smtClean="0"/>
              <a:t>: tipo ponto flutuante de precisão simples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double</a:t>
            </a:r>
            <a:r>
              <a:rPr lang="pt-BR" sz="2000" dirty="0" smtClean="0"/>
              <a:t>: tipo ponto flutuante de precisão dupla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void</a:t>
            </a:r>
            <a:r>
              <a:rPr lang="pt-BR" sz="2000" dirty="0" smtClean="0"/>
              <a:t>: não possui valor</a:t>
            </a:r>
          </a:p>
          <a:p>
            <a:pPr lvl="2"/>
            <a:r>
              <a:rPr lang="pt-BR" sz="1600" dirty="0" smtClean="0"/>
              <a:t>Mais utilizado para indicar que uma função não retorna nenhum valor</a:t>
            </a:r>
          </a:p>
          <a:p>
            <a:r>
              <a:rPr lang="en-US" sz="2400" dirty="0" err="1" smtClean="0"/>
              <a:t>Qualificadores</a:t>
            </a:r>
            <a:r>
              <a:rPr lang="en-US" sz="2400" dirty="0" smtClean="0"/>
              <a:t>: short, long, unsigned, signed</a:t>
            </a:r>
          </a:p>
          <a:p>
            <a:pPr lvl="1"/>
            <a:r>
              <a:rPr lang="pt-BR" sz="2000" dirty="0" smtClean="0"/>
              <a:t>Precedem o tipo na declaração do tipo</a:t>
            </a:r>
          </a:p>
          <a:p>
            <a:pPr lvl="1"/>
            <a:r>
              <a:rPr lang="pt-BR" sz="2000" dirty="0" smtClean="0"/>
              <a:t>Ex: </a:t>
            </a:r>
            <a:r>
              <a:rPr lang="pt-BR" sz="2000" b="1" dirty="0" err="1" smtClean="0"/>
              <a:t>unsigned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valor 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dado define o tamanho do dado e a forma de armazenamento</a:t>
            </a:r>
          </a:p>
          <a:p>
            <a:r>
              <a:rPr lang="pt-BR" dirty="0" smtClean="0"/>
              <a:t>Valores Inteiros e suas Representatividades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3140968"/>
            <a:ext cx="6203582" cy="33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Reais e suas Representatividades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04900" y="2295525"/>
            <a:ext cx="69342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Numéricos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Números com e sem sinal</a:t>
            </a:r>
          </a:p>
          <a:p>
            <a:pPr lvl="1"/>
            <a:r>
              <a:rPr lang="pt-BR" dirty="0" smtClean="0"/>
              <a:t>C permite que o programador defina se uma variável de tipo numérico deva ou não reservar o bit de sinal (números negativos)</a:t>
            </a:r>
          </a:p>
          <a:p>
            <a:r>
              <a:rPr lang="pt-BR" dirty="0" smtClean="0"/>
              <a:t>Notação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</a:rPr>
              <a:t>signed</a:t>
            </a:r>
            <a:r>
              <a:rPr lang="pt-BR" b="1" dirty="0" smtClean="0"/>
              <a:t> tipo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</a:rPr>
              <a:t>unsigned</a:t>
            </a:r>
            <a:r>
              <a:rPr lang="pt-BR" b="1" dirty="0" smtClean="0"/>
              <a:t> tipo</a:t>
            </a:r>
          </a:p>
          <a:p>
            <a:r>
              <a:rPr lang="pt-BR" dirty="0" smtClean="0"/>
              <a:t>Se nenhum modificador for indicado, o compilador C reservará o bit de sinal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 de 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Representado pelo tipo </a:t>
            </a:r>
            <a:r>
              <a:rPr lang="pt-BR" b="1" dirty="0" err="1" smtClean="0"/>
              <a:t>char</a:t>
            </a:r>
            <a:endParaRPr lang="pt-BR" b="1" dirty="0" smtClean="0"/>
          </a:p>
          <a:p>
            <a:pPr lvl="1"/>
            <a:r>
              <a:rPr lang="pt-BR" dirty="0" smtClean="0"/>
              <a:t>„a‟,‟b‟, „1‟, „\n‟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internamente representa um código da tabela ASCII</a:t>
            </a:r>
          </a:p>
          <a:p>
            <a:pPr lvl="1"/>
            <a:r>
              <a:rPr lang="pt-BR" dirty="0" smtClean="0"/>
              <a:t>ASCII: na verdade aceita até 255 caracteres (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char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4725144"/>
            <a:ext cx="6934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comando de atribuição modifica o valor armazenado na variável</a:t>
            </a:r>
          </a:p>
          <a:p>
            <a:r>
              <a:rPr lang="pt-BR" dirty="0" smtClean="0"/>
              <a:t>O operador de atribuição é o sinal de =</a:t>
            </a:r>
            <a:endParaRPr lang="pt-BR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7924800" y="6497638"/>
            <a:ext cx="1236663" cy="457200"/>
          </a:xfrm>
        </p:spPr>
        <p:txBody>
          <a:bodyPr/>
          <a:lstStyle/>
          <a:p>
            <a:fld id="{B0532030-D30E-47D0-ADEA-5531CA1279E3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53591" y="3068960"/>
            <a:ext cx="7362825" cy="343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igual ao operador = de matemática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Valor da expressão é armazenado fisicamente em &lt;</a:t>
            </a:r>
            <a:r>
              <a:rPr lang="pt-BR" dirty="0" err="1" smtClean="0"/>
              <a:t>nome_da_variável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Múltiplas atribuições</a:t>
            </a:r>
          </a:p>
          <a:p>
            <a:pPr lvl="1"/>
            <a:r>
              <a:rPr lang="es-ES" dirty="0" smtClean="0"/>
              <a:t>Ex: x = y = z = 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95736" y="1988840"/>
            <a:ext cx="4210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59632" y="4869160"/>
            <a:ext cx="6372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da Linguagem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Criada por Denis Ritchie, na década de 1970, para uso em um computador DEC PDP-11 em Unix</a:t>
            </a:r>
          </a:p>
          <a:p>
            <a:r>
              <a:rPr lang="pt-BR" sz="2800"/>
              <a:t>BCPL </a:t>
            </a:r>
            <a:r>
              <a:rPr lang="pt-BR" sz="2800">
                <a:sym typeface="Symbol" pitchFamily="18" charset="2"/>
              </a:rPr>
              <a:t> B  C  C++</a:t>
            </a:r>
          </a:p>
          <a:p>
            <a:r>
              <a:rPr lang="pt-BR" sz="2800">
                <a:sym typeface="Symbol" pitchFamily="18" charset="2"/>
              </a:rPr>
              <a:t>C++ é uma extensão da linguagem C</a:t>
            </a:r>
          </a:p>
          <a:p>
            <a:r>
              <a:rPr lang="pt-BR" sz="2800">
                <a:sym typeface="Symbol" pitchFamily="18" charset="2"/>
              </a:rPr>
              <a:t>O sistema Unix é escrito em C e C++</a:t>
            </a:r>
          </a:p>
          <a:p>
            <a:pPr>
              <a:buFontTx/>
              <a:buNone/>
            </a:pPr>
            <a:endParaRPr lang="pt-BR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variável pode ser inicializada com o comando de atribuição na hora de sua declaração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3140968"/>
            <a:ext cx="7315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constante é declarada usando a palavra reservada </a:t>
            </a:r>
            <a:r>
              <a:rPr lang="pt-BR" b="1" i="1" dirty="0" err="1" smtClean="0"/>
              <a:t>const</a:t>
            </a:r>
            <a:endParaRPr lang="pt-BR" b="1" i="1" dirty="0" smtClean="0"/>
          </a:p>
          <a:p>
            <a:r>
              <a:rPr lang="pt-BR" dirty="0" smtClean="0"/>
              <a:t>Deve-se inicializar a constante no ato da sua declaração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36476" y="3789040"/>
            <a:ext cx="6819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É comum utilizar-se também a diretiva de </a:t>
            </a:r>
            <a:r>
              <a:rPr lang="pt-BR" sz="2800" dirty="0" err="1" smtClean="0"/>
              <a:t>préprocessamento</a:t>
            </a:r>
            <a:r>
              <a:rPr lang="pt-BR" sz="2800" dirty="0" smtClean="0"/>
              <a:t> </a:t>
            </a:r>
            <a:r>
              <a:rPr lang="pt-BR" sz="2800" b="1" i="1" dirty="0" smtClean="0"/>
              <a:t>define</a:t>
            </a:r>
            <a:r>
              <a:rPr lang="pt-BR" sz="2800" i="1" dirty="0" smtClean="0"/>
              <a:t> </a:t>
            </a:r>
            <a:r>
              <a:rPr lang="pt-BR" sz="2800" dirty="0" smtClean="0"/>
              <a:t>para definir constantes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2352675"/>
            <a:ext cx="83820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 Expressões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07338" y="6497638"/>
            <a:ext cx="1236662" cy="457200"/>
          </a:xfrm>
        </p:spPr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Numa atribuição, a expressão aritmética é avaliada primeiro, para depois se atribuir o resultado da expressão à variável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2996952"/>
            <a:ext cx="5810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lado direito e esquerdo de um comando de atribuição podem conter a mesma variável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63688" y="2564904"/>
            <a:ext cx="60769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Operadores aritméticos unários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Operadores aritméticos Binários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1720" y="2035680"/>
            <a:ext cx="4392488" cy="144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07704" y="4077072"/>
            <a:ext cx="4761115" cy="24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 de 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operador de </a:t>
            </a:r>
            <a:r>
              <a:rPr lang="pt-BR" sz="2800" dirty="0" smtClean="0">
                <a:solidFill>
                  <a:srgbClr val="FF0000"/>
                </a:solidFill>
              </a:rPr>
              <a:t>incremento</a:t>
            </a:r>
            <a:r>
              <a:rPr lang="pt-BR" sz="2800" dirty="0" smtClean="0"/>
              <a:t> (++) </a:t>
            </a:r>
            <a:r>
              <a:rPr lang="pt-BR" sz="2800" dirty="0" smtClean="0">
                <a:solidFill>
                  <a:srgbClr val="FF0000"/>
                </a:solidFill>
              </a:rPr>
              <a:t>soma</a:t>
            </a:r>
            <a:r>
              <a:rPr lang="pt-BR" sz="2800" dirty="0" smtClean="0"/>
              <a:t> 1 ao seu operando</a:t>
            </a:r>
          </a:p>
          <a:p>
            <a:r>
              <a:rPr lang="pt-BR" sz="2800" dirty="0" smtClean="0"/>
              <a:t>O operador de </a:t>
            </a:r>
            <a:r>
              <a:rPr lang="pt-BR" sz="2800" dirty="0" smtClean="0">
                <a:solidFill>
                  <a:srgbClr val="FF0000"/>
                </a:solidFill>
              </a:rPr>
              <a:t>decremento</a:t>
            </a:r>
            <a:r>
              <a:rPr lang="pt-BR" sz="2800" dirty="0" smtClean="0"/>
              <a:t> (--) </a:t>
            </a:r>
            <a:r>
              <a:rPr lang="pt-BR" sz="2800" dirty="0" smtClean="0">
                <a:solidFill>
                  <a:srgbClr val="FF0000"/>
                </a:solidFill>
              </a:rPr>
              <a:t>subtrai</a:t>
            </a:r>
            <a:r>
              <a:rPr lang="pt-BR" sz="2800" dirty="0" smtClean="0"/>
              <a:t> 1 de seu operando</a:t>
            </a:r>
          </a:p>
          <a:p>
            <a:r>
              <a:rPr lang="pt-BR" sz="2800" dirty="0" smtClean="0"/>
              <a:t>Estes operadores podem ser empregados de forma </a:t>
            </a:r>
            <a:r>
              <a:rPr lang="pt-BR" sz="2800" dirty="0" smtClean="0">
                <a:solidFill>
                  <a:srgbClr val="FF0000"/>
                </a:solidFill>
              </a:rPr>
              <a:t>pós-fixada</a:t>
            </a:r>
            <a:r>
              <a:rPr lang="pt-BR" sz="2800" dirty="0" smtClean="0"/>
              <a:t> ou </a:t>
            </a:r>
            <a:r>
              <a:rPr lang="pt-BR" sz="2800" dirty="0" smtClean="0">
                <a:solidFill>
                  <a:srgbClr val="FF0000"/>
                </a:solidFill>
              </a:rPr>
              <a:t>pré-fixada</a:t>
            </a:r>
            <a:r>
              <a:rPr lang="pt-BR" sz="2800" dirty="0" smtClean="0"/>
              <a:t> contador++; ou ++ contador;</a:t>
            </a:r>
          </a:p>
          <a:p>
            <a:pPr lvl="1"/>
            <a:r>
              <a:rPr lang="pt-BR" sz="2400" dirty="0" smtClean="0"/>
              <a:t>Quando isolados têm comportamentos equivalentes </a:t>
            </a:r>
          </a:p>
          <a:p>
            <a:pPr lvl="1"/>
            <a:r>
              <a:rPr lang="pt-BR" sz="2400" dirty="0" smtClean="0"/>
              <a:t>Quando fazem parte de expressões maiores, eles podem ter comportamentos diferentes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36925-04DD-4091-8A56-2B51A5C55B8A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 de 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Pré-fixado : ++a ou --a</a:t>
            </a:r>
          </a:p>
          <a:p>
            <a:pPr lvl="1"/>
            <a:r>
              <a:rPr lang="pt-BR" dirty="0" smtClean="0"/>
              <a:t>Incrementa (decrementa) de 1 o valor de a. Se aparece em uma expressão, o valor é incrementado (decrementado) antes do cálculo da expressão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36925-04DD-4091-8A56-2B51A5C55B8A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91680" y="4005064"/>
            <a:ext cx="57721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 de 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Pós-fixado: </a:t>
            </a:r>
            <a:r>
              <a:rPr lang="pt-BR" b="1" dirty="0" smtClean="0"/>
              <a:t>a++ ou a--</a:t>
            </a:r>
          </a:p>
          <a:p>
            <a:pPr lvl="1"/>
            <a:r>
              <a:rPr lang="pt-BR" dirty="0" smtClean="0"/>
              <a:t>Incrementa (decrementa) de 1 o valor de </a:t>
            </a:r>
            <a:r>
              <a:rPr lang="pt-BR" b="1" dirty="0" smtClean="0"/>
              <a:t>a. </a:t>
            </a:r>
            <a:r>
              <a:rPr lang="pt-BR" dirty="0" smtClean="0"/>
              <a:t>Se aparece em uma expressão, o valor é incrementado (decrementado) após o cálculo da expressão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36925-04DD-4091-8A56-2B51A5C55B8A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79712" y="4005064"/>
            <a:ext cx="5753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um Programa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23728" y="1196752"/>
            <a:ext cx="6745932" cy="3078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9512" y="3919683"/>
            <a:ext cx="5832648" cy="2749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Resto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 ambos </a:t>
            </a:r>
            <a:r>
              <a:rPr lang="pt-BR" sz="2800" dirty="0" err="1" smtClean="0"/>
              <a:t>operandos</a:t>
            </a:r>
            <a:r>
              <a:rPr lang="pt-BR" sz="2800" dirty="0" smtClean="0"/>
              <a:t> da expressão aritmética forem valores inteiros, o resultado será um inteiro (a parte decimal será descartada)</a:t>
            </a:r>
          </a:p>
          <a:p>
            <a:r>
              <a:rPr lang="pt-BR" sz="2800" dirty="0" smtClean="0"/>
              <a:t>Portanto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31840" y="3356992"/>
            <a:ext cx="289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É comum fazermos algum tipo de operação com uma variável e depois armazenar o valor da operação na própria variável</a:t>
            </a:r>
          </a:p>
          <a:p>
            <a:pPr lvl="1"/>
            <a:r>
              <a:rPr lang="pt-BR" sz="2400" dirty="0" smtClean="0"/>
              <a:t>Operadores aritméticos de atribuição facilitam codificação de expressões do tipo   </a:t>
            </a:r>
            <a:r>
              <a:rPr lang="pt-BR" sz="2400" dirty="0" smtClean="0">
                <a:solidFill>
                  <a:srgbClr val="FF0000"/>
                </a:solidFill>
              </a:rPr>
              <a:t>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2"/>
                </a:solidFill>
              </a:rPr>
              <a:t>=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chemeClr val="accent2"/>
                </a:solidFill>
              </a:rPr>
              <a:t>op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b</a:t>
            </a:r>
          </a:p>
          <a:p>
            <a:pPr lvl="1"/>
            <a:r>
              <a:rPr lang="pt-BR" sz="2400" dirty="0" smtClean="0"/>
              <a:t>Forma geral </a:t>
            </a:r>
          </a:p>
          <a:p>
            <a:pPr lvl="2"/>
            <a:r>
              <a:rPr lang="pt-BR" sz="2000" dirty="0" err="1" smtClean="0"/>
              <a:t>variavel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chemeClr val="accent2"/>
                </a:solidFill>
              </a:rPr>
              <a:t>op</a:t>
            </a:r>
            <a:r>
              <a:rPr lang="pt-BR" sz="2000" dirty="0" smtClean="0">
                <a:solidFill>
                  <a:schemeClr val="accent2"/>
                </a:solidFill>
              </a:rPr>
              <a:t> =</a:t>
            </a:r>
            <a:r>
              <a:rPr lang="pt-BR" sz="2000" dirty="0" smtClean="0"/>
              <a:t> expressão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7784" y="4563045"/>
            <a:ext cx="3600400" cy="203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Existem conversões automáticas de valores em uma avaliação de uma expressão quando </a:t>
            </a:r>
            <a:r>
              <a:rPr lang="pt-BR" sz="2800" dirty="0" err="1" smtClean="0"/>
              <a:t>operandos</a:t>
            </a:r>
            <a:r>
              <a:rPr lang="pt-BR" sz="2800" dirty="0" smtClean="0"/>
              <a:t> possuem tipos diferentes</a:t>
            </a:r>
          </a:p>
          <a:p>
            <a:pPr lvl="1"/>
            <a:r>
              <a:rPr lang="pt-BR" sz="2000" dirty="0" smtClean="0"/>
              <a:t>Operando de tipo de menor tamanho é convertido automaticamente para o tipo de maior tamanho </a:t>
            </a:r>
          </a:p>
          <a:p>
            <a:pPr lvl="2"/>
            <a:r>
              <a:rPr lang="pt-BR" sz="1600" dirty="0" smtClean="0"/>
              <a:t>Conversão é feita em área temporária da memória antes da avaliação da expressão</a:t>
            </a:r>
          </a:p>
          <a:p>
            <a:pPr lvl="2"/>
            <a:r>
              <a:rPr lang="pt-BR" sz="1600" dirty="0" smtClean="0"/>
              <a:t>Resultado é novamente convertido para o tipo da variável a esquerda da atribuição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31640" y="4714875"/>
            <a:ext cx="6657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Algumas vezes a conversão automática dá resultados não desejados</a:t>
            </a:r>
          </a:p>
          <a:p>
            <a:r>
              <a:rPr lang="pt-BR" sz="2800" dirty="0" smtClean="0"/>
              <a:t>Devemos então usar o operador de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cast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Forma geral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(tipo desejado) </a:t>
            </a:r>
            <a:r>
              <a:rPr lang="pt-BR" sz="2400" dirty="0" smtClean="0"/>
              <a:t>variável ou </a:t>
            </a:r>
            <a:r>
              <a:rPr lang="pt-BR" sz="2400" dirty="0" smtClean="0">
                <a:solidFill>
                  <a:srgbClr val="FF0000"/>
                </a:solidFill>
              </a:rPr>
              <a:t>(tipo desejado) </a:t>
            </a:r>
            <a:r>
              <a:rPr lang="pt-BR" sz="2400" dirty="0" smtClean="0"/>
              <a:t>(expressão)</a:t>
            </a:r>
          </a:p>
          <a:p>
            <a:pPr lvl="1"/>
            <a:r>
              <a:rPr lang="pt-BR" sz="2400" dirty="0" smtClean="0"/>
              <a:t>Armazenamento de um valor real em um tipo de dado inteiro gera erro ou perde-se precisão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4688516"/>
            <a:ext cx="6120680" cy="205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função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scanf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Usada para a entrada formatada de dados</a:t>
            </a:r>
          </a:p>
          <a:p>
            <a:pPr lvl="1"/>
            <a:r>
              <a:rPr lang="pt-BR" sz="2400" dirty="0" smtClean="0"/>
              <a:t>Para cadeia de caracteres, a leitura é feita até o primeiro espaço em branco, ou o </a:t>
            </a:r>
            <a:r>
              <a:rPr lang="pt-BR" sz="2400" dirty="0" err="1" smtClean="0"/>
              <a:t>return</a:t>
            </a:r>
            <a:r>
              <a:rPr lang="pt-BR" sz="2400" dirty="0" smtClean="0"/>
              <a:t>, ou o tab.</a:t>
            </a:r>
          </a:p>
          <a:p>
            <a:pPr lvl="1"/>
            <a:r>
              <a:rPr lang="pt-BR" sz="2400" dirty="0" smtClean="0"/>
              <a:t>Está definida na biblioteca “</a:t>
            </a:r>
            <a:r>
              <a:rPr lang="pt-BR" sz="2400" dirty="0" err="1" smtClean="0"/>
              <a:t>stdio</a:t>
            </a:r>
            <a:r>
              <a:rPr lang="pt-BR" sz="2400" dirty="0" smtClean="0"/>
              <a:t>.h”</a:t>
            </a:r>
          </a:p>
          <a:p>
            <a:r>
              <a:rPr lang="pt-BR" sz="2800" dirty="0" smtClean="0"/>
              <a:t>Forma Geral: Tem duas partes:</a:t>
            </a:r>
          </a:p>
          <a:p>
            <a:pPr lvl="1"/>
            <a:r>
              <a:rPr lang="pt-BR" sz="2400" dirty="0" err="1" smtClean="0">
                <a:solidFill>
                  <a:srgbClr val="FF0000"/>
                </a:solidFill>
              </a:rPr>
              <a:t>scanf</a:t>
            </a:r>
            <a:r>
              <a:rPr lang="pt-BR" sz="2400" dirty="0" smtClean="0">
                <a:solidFill>
                  <a:srgbClr val="FF0000"/>
                </a:solidFill>
              </a:rPr>
              <a:t> (“expressão de controle”, lista de argumentos)</a:t>
            </a:r>
          </a:p>
          <a:p>
            <a:pPr lvl="2"/>
            <a:r>
              <a:rPr lang="pt-BR" sz="2000" dirty="0" smtClean="0"/>
              <a:t>Expressão de controle</a:t>
            </a:r>
          </a:p>
          <a:p>
            <a:pPr lvl="2"/>
            <a:r>
              <a:rPr lang="pt-BR" sz="2000" dirty="0" smtClean="0"/>
              <a:t>Códigos de formatação, precedidos por </a:t>
            </a:r>
            <a:r>
              <a:rPr lang="pt-BR" sz="2000" b="1" dirty="0" smtClean="0"/>
              <a:t>%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Códigos de Formatação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2348880"/>
            <a:ext cx="7753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Lista de Argumentos</a:t>
            </a:r>
          </a:p>
          <a:p>
            <a:pPr lvl="1"/>
            <a:r>
              <a:rPr lang="pt-BR" sz="2400" dirty="0" smtClean="0"/>
              <a:t>Cada código de formatação deve corresponder a uma variável de entrada, que deve ser representada com o operador de endereço</a:t>
            </a:r>
          </a:p>
          <a:p>
            <a:r>
              <a:rPr lang="pt-BR" sz="2800" dirty="0" smtClean="0"/>
              <a:t>Operador de Endereço</a:t>
            </a:r>
          </a:p>
          <a:p>
            <a:pPr lvl="1"/>
            <a:r>
              <a:rPr lang="pt-BR" sz="2400" dirty="0" smtClean="0"/>
              <a:t>Utilizado para permitir que o dado lido do dispositivo de entrada seja armazenado na variável correspondente. Ele retorna o endereço da variável.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67744" y="5085184"/>
            <a:ext cx="4657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Entrada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1412776"/>
            <a:ext cx="7096125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11193" y="3284984"/>
            <a:ext cx="6285143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Permite a impressão formatada de números e cadeias de caracteres</a:t>
            </a:r>
          </a:p>
          <a:p>
            <a:r>
              <a:rPr lang="pt-BR" dirty="0" smtClean="0"/>
              <a:t>Forma Geral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(“estruturas de controle”, lista de parâmetros)</a:t>
            </a:r>
          </a:p>
          <a:p>
            <a:pPr lvl="2"/>
            <a:r>
              <a:rPr lang="pt-BR" dirty="0" smtClean="0"/>
              <a:t>Estruturas de Controle</a:t>
            </a:r>
          </a:p>
          <a:p>
            <a:pPr lvl="3"/>
            <a:r>
              <a:rPr lang="pt-BR" dirty="0" smtClean="0"/>
              <a:t>Caracteres especiais</a:t>
            </a:r>
          </a:p>
          <a:p>
            <a:pPr lvl="3"/>
            <a:r>
              <a:rPr lang="pt-BR" dirty="0" smtClean="0"/>
              <a:t>Códigos de formatação precedidos por %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Códigos de Formatação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183642"/>
            <a:ext cx="7272808" cy="434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básica de um programa 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C, a construção fundamental é a função:</a:t>
            </a:r>
          </a:p>
          <a:p>
            <a:pPr lvl="1"/>
            <a:r>
              <a:rPr lang="pt-BR" dirty="0" smtClean="0"/>
              <a:t>Um programa é constituído de uma ou mais funções </a:t>
            </a:r>
          </a:p>
          <a:p>
            <a:pPr lvl="1"/>
            <a:r>
              <a:rPr lang="pt-BR" dirty="0" smtClean="0"/>
              <a:t>Uma destas funções deve ser a função </a:t>
            </a:r>
            <a:r>
              <a:rPr lang="pt-BR" dirty="0" err="1" smtClean="0"/>
              <a:t>main</a:t>
            </a:r>
            <a:endParaRPr lang="pt-BR" dirty="0" smtClean="0"/>
          </a:p>
          <a:p>
            <a:pPr lvl="2"/>
            <a:r>
              <a:rPr lang="pt-BR" dirty="0" err="1" smtClean="0"/>
              <a:t>main</a:t>
            </a:r>
            <a:r>
              <a:rPr lang="pt-BR" dirty="0" smtClean="0"/>
              <a:t> é a função principal do programa</a:t>
            </a:r>
          </a:p>
          <a:p>
            <a:pPr lvl="1"/>
            <a:r>
              <a:rPr lang="pt-BR" dirty="0" smtClean="0"/>
              <a:t>O programa inicia sua execução na função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0DB35A5-0811-4B1E-85FC-7C5206536590}" type="slidenum">
              <a:rPr lang="pt-BR"/>
              <a:pPr/>
              <a:t>5</a:t>
            </a:fld>
            <a:endParaRPr lang="pt-BR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37642" y="4454227"/>
            <a:ext cx="6762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Compilando e Executando um Programa em C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07338" y="6497638"/>
            <a:ext cx="1236662" cy="457200"/>
          </a:xfrm>
        </p:spPr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Programa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Escrever o programa em um arquivo texto (código fonte)</a:t>
            </a:r>
          </a:p>
          <a:p>
            <a:pPr lvl="1"/>
            <a:r>
              <a:rPr lang="pt-BR" dirty="0" smtClean="0"/>
              <a:t>Salvar o arquivo com a extensão .c</a:t>
            </a:r>
          </a:p>
          <a:p>
            <a:r>
              <a:rPr lang="pt-BR" dirty="0" smtClean="0"/>
              <a:t>Compilar o programa fonte para gerar o código executável (*.</a:t>
            </a:r>
            <a:r>
              <a:rPr lang="pt-BR" dirty="0" err="1" smtClean="0"/>
              <a:t>exe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Um programa em C pode ser composto de vários códigos fontes (vários arquivos .c)</a:t>
            </a:r>
          </a:p>
          <a:p>
            <a:pPr lvl="1"/>
            <a:r>
              <a:rPr lang="pt-BR" dirty="0" smtClean="0"/>
              <a:t>É comum a geração de um código objeto (*.</a:t>
            </a:r>
            <a:r>
              <a:rPr lang="pt-BR" dirty="0" err="1" smtClean="0"/>
              <a:t>obj</a:t>
            </a:r>
            <a:r>
              <a:rPr lang="pt-BR" dirty="0" smtClean="0"/>
              <a:t> ou *.o) para cada código fonte e a posterior geração do código executável (</a:t>
            </a:r>
            <a:r>
              <a:rPr lang="pt-BR" dirty="0" err="1" smtClean="0"/>
              <a:t>linkedição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Programa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1340768"/>
            <a:ext cx="8458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Para acelerar o desenvolvimento de programas, é comum utilizar ambientes de programação ou </a:t>
            </a:r>
            <a:r>
              <a:rPr lang="pt-BR" sz="2800" b="1" i="1" dirty="0" err="1" smtClean="0"/>
              <a:t>IDEs</a:t>
            </a:r>
            <a:r>
              <a:rPr lang="pt-BR" sz="2800" b="1" i="1" dirty="0" smtClean="0"/>
              <a:t> </a:t>
            </a:r>
            <a:r>
              <a:rPr lang="pt-BR" sz="2800" dirty="0" smtClean="0"/>
              <a:t>(</a:t>
            </a:r>
            <a:r>
              <a:rPr lang="pt-BR" sz="2800" dirty="0" err="1" smtClean="0"/>
              <a:t>Integrated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 </a:t>
            </a:r>
            <a:r>
              <a:rPr lang="pt-BR" sz="2800" dirty="0" err="1" smtClean="0"/>
              <a:t>Environment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 smtClean="0"/>
              <a:t>Integra várias ferramentas em um único ambiente</a:t>
            </a:r>
          </a:p>
          <a:p>
            <a:pPr lvl="2"/>
            <a:r>
              <a:rPr lang="pt-BR" sz="2000" dirty="0" smtClean="0"/>
              <a:t>Editores de texto</a:t>
            </a:r>
          </a:p>
          <a:p>
            <a:pPr lvl="2"/>
            <a:r>
              <a:rPr lang="pt-BR" sz="2000" dirty="0" smtClean="0"/>
              <a:t>Compiladores</a:t>
            </a:r>
          </a:p>
          <a:p>
            <a:pPr lvl="2"/>
            <a:r>
              <a:rPr lang="pt-BR" sz="2000" dirty="0" smtClean="0"/>
              <a:t>Bibliotecas</a:t>
            </a:r>
          </a:p>
          <a:p>
            <a:pPr lvl="2"/>
            <a:r>
              <a:rPr lang="pt-BR" sz="2000" dirty="0" smtClean="0"/>
              <a:t>E muito mais ...</a:t>
            </a:r>
          </a:p>
          <a:p>
            <a:r>
              <a:rPr lang="es-ES" sz="2800" b="1" dirty="0" err="1" smtClean="0"/>
              <a:t>CodeBlocks</a:t>
            </a:r>
            <a:r>
              <a:rPr lang="es-ES" sz="2800" b="1" dirty="0" smtClean="0"/>
              <a:t>, </a:t>
            </a:r>
            <a:r>
              <a:rPr lang="es-ES" sz="2800" dirty="0" err="1" smtClean="0"/>
              <a:t>DevC</a:t>
            </a:r>
            <a:r>
              <a:rPr lang="es-ES" sz="2800" dirty="0" smtClean="0"/>
              <a:t>++, Visual Studio, Eclipse </a:t>
            </a:r>
            <a:r>
              <a:rPr lang="es-ES" sz="2800" dirty="0" err="1" smtClean="0"/>
              <a:t>etc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Code::Blocks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adotada a IDE*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 em conjunto com o compilador </a:t>
            </a:r>
            <a:r>
              <a:rPr lang="pt-BR" dirty="0" err="1" smtClean="0"/>
              <a:t>MinGW</a:t>
            </a:r>
            <a:r>
              <a:rPr lang="pt-BR" dirty="0" smtClean="0"/>
              <a:t> nas aulas práticas da disciplina.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 pode ter sua versão mais recente (10.05) baixada no site oficial (http://www.codeblocks.org/downloads). </a:t>
            </a:r>
          </a:p>
          <a:p>
            <a:pPr lvl="1"/>
            <a:r>
              <a:rPr lang="pt-BR" dirty="0" smtClean="0"/>
              <a:t>No site oficial há versões para Windows, Linux e </a:t>
            </a:r>
            <a:r>
              <a:rPr lang="pt-BR" dirty="0" err="1" smtClean="0"/>
              <a:t>MacOS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sp>
        <p:nvSpPr>
          <p:cNvPr id="21510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18232B-1A0E-48DD-A6C6-9AB54A5C8B4D}" type="slidenum">
              <a:rPr lang="pt-BR" smtClean="0">
                <a:solidFill>
                  <a:schemeClr val="tx2"/>
                </a:solidFill>
              </a:rPr>
              <a:pPr/>
              <a:t>54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Instalando o Code::Blocks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179389" y="1484313"/>
            <a:ext cx="8964611" cy="4992687"/>
          </a:xfrm>
        </p:spPr>
        <p:txBody>
          <a:bodyPr/>
          <a:lstStyle/>
          <a:p>
            <a:r>
              <a:rPr lang="pt-BR" dirty="0" smtClean="0"/>
              <a:t>Faça o download da versão </a:t>
            </a:r>
            <a:r>
              <a:rPr lang="pt-BR" dirty="0" err="1" smtClean="0"/>
              <a:t>auto-instalável</a:t>
            </a:r>
            <a:r>
              <a:rPr lang="pt-BR" dirty="0" smtClean="0"/>
              <a:t> com o </a:t>
            </a:r>
            <a:r>
              <a:rPr lang="pt-BR" dirty="0" err="1" smtClean="0"/>
              <a:t>mingw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4583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16DDB6-D802-4AD5-B739-9975AD109361}" type="slidenum">
              <a:rPr lang="pt-BR" smtClean="0">
                <a:solidFill>
                  <a:schemeClr val="tx2"/>
                </a:solidFill>
              </a:rPr>
              <a:pPr/>
              <a:t>55</a:t>
            </a:fld>
            <a:endParaRPr lang="pt-BR" smtClean="0">
              <a:solidFill>
                <a:schemeClr val="tx2"/>
              </a:solidFill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3933056"/>
            <a:ext cx="42100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59632" y="3212976"/>
            <a:ext cx="3733014" cy="31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00192" y="3429000"/>
            <a:ext cx="22574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  <a:endParaRPr lang="pt-BR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Criar um projeto para Console Application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2500313"/>
            <a:ext cx="764381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solidFill>
                  <a:schemeClr val="tx2"/>
                </a:solidFill>
              </a:rPr>
              <a:t>18/08/2011</a:t>
            </a:r>
          </a:p>
        </p:txBody>
      </p:sp>
      <p:sp>
        <p:nvSpPr>
          <p:cNvPr id="26631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0C533F-5101-48B7-B8AB-D8FCDAF9891D}" type="slidenum">
              <a:rPr lang="pt-BR" smtClean="0">
                <a:solidFill>
                  <a:schemeClr val="tx2"/>
                </a:solidFill>
              </a:rPr>
              <a:pPr/>
              <a:t>56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Selecionar </a:t>
            </a:r>
            <a:r>
              <a:rPr lang="pt-BR" sz="2300" i="1" smtClean="0"/>
              <a:t>Console Application</a:t>
            </a:r>
            <a:endParaRPr lang="pt-BR" sz="230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57375" y="2376488"/>
            <a:ext cx="5638800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solidFill>
                  <a:schemeClr val="tx2"/>
                </a:solidFill>
              </a:rPr>
              <a:t>18/08/2011</a:t>
            </a:r>
          </a:p>
        </p:txBody>
      </p:sp>
      <p:sp>
        <p:nvSpPr>
          <p:cNvPr id="27655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8B5BA4-8335-4153-9C43-CDB6985D2331}" type="slidenum">
              <a:rPr lang="pt-BR" smtClean="0">
                <a:solidFill>
                  <a:schemeClr val="tx2"/>
                </a:solidFill>
              </a:rPr>
              <a:pPr/>
              <a:t>57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Selecionar C e em seguida clique em Next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28813" y="2357438"/>
            <a:ext cx="5038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solidFill>
                  <a:schemeClr val="tx2"/>
                </a:solidFill>
              </a:rPr>
              <a:t>18/08/2011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Uso do Code::Blocks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179389" y="1484313"/>
            <a:ext cx="3600524" cy="4992687"/>
          </a:xfrm>
        </p:spPr>
        <p:txBody>
          <a:bodyPr/>
          <a:lstStyle/>
          <a:p>
            <a:r>
              <a:rPr lang="pt-BR" dirty="0" smtClean="0"/>
              <a:t>Em Project </a:t>
            </a:r>
            <a:r>
              <a:rPr lang="pt-BR" dirty="0" err="1" smtClean="0"/>
              <a:t>Title</a:t>
            </a:r>
            <a:r>
              <a:rPr lang="pt-BR" dirty="0" smtClean="0"/>
              <a:t>, coloque qualquer nome. </a:t>
            </a:r>
          </a:p>
          <a:p>
            <a:pPr lvl="1"/>
            <a:r>
              <a:rPr lang="pt-BR" dirty="0" smtClean="0"/>
              <a:t>Ex: Primeiro Projeto</a:t>
            </a:r>
          </a:p>
          <a:p>
            <a:r>
              <a:rPr lang="pt-BR" dirty="0" smtClean="0"/>
              <a:t>Clique em </a:t>
            </a:r>
            <a:r>
              <a:rPr lang="pt-BR" dirty="0" err="1" smtClean="0"/>
              <a:t>Next</a:t>
            </a:r>
            <a:r>
              <a:rPr lang="pt-BR" dirty="0" smtClean="0"/>
              <a:t> e na tela seguinte, </a:t>
            </a:r>
            <a:r>
              <a:rPr lang="pt-BR" dirty="0" err="1" smtClean="0"/>
              <a:t>Finish</a:t>
            </a:r>
            <a:r>
              <a:rPr lang="pt-BR" dirty="0" smtClean="0"/>
              <a:t>.</a:t>
            </a:r>
          </a:p>
        </p:txBody>
      </p:sp>
      <p:sp>
        <p:nvSpPr>
          <p:cNvPr id="29703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D886A5-7EAC-4F73-9CC2-20CACE929D91}" type="slidenum">
              <a:rPr lang="pt-BR" smtClean="0">
                <a:solidFill>
                  <a:schemeClr val="tx2"/>
                </a:solidFill>
              </a:rPr>
              <a:pPr/>
              <a:t>59</a:t>
            </a:fld>
            <a:endParaRPr lang="pt-BR" smtClean="0">
              <a:solidFill>
                <a:schemeClr val="tx2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39952" y="1484784"/>
            <a:ext cx="4769162" cy="387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1519386"/>
            <a:ext cx="7029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Clique no projeto na lista lateral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33463" y="2428875"/>
            <a:ext cx="7038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6C15E98-69C3-4A59-98C4-19379E7613E7}" type="slidenum">
              <a:rPr lang="pt-BR" smtClean="0">
                <a:solidFill>
                  <a:schemeClr val="tx2"/>
                </a:solidFill>
              </a:rPr>
              <a:pPr/>
              <a:t>60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Apertar F9 para compilá-lo e executá-lo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2500313"/>
            <a:ext cx="75723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AC57BA9-A7A4-4AC1-A06C-806C3E686412}" type="slidenum">
              <a:rPr lang="pt-BR" smtClean="0">
                <a:solidFill>
                  <a:schemeClr val="tx2"/>
                </a:solidFill>
              </a:rPr>
              <a:pPr/>
              <a:t>61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300" b="1" dirty="0" smtClean="0"/>
              <a:t>Editar o arquivo do projeto</a:t>
            </a:r>
          </a:p>
          <a:p>
            <a:pPr eaLnBrk="1" hangingPunct="1"/>
            <a:r>
              <a:rPr lang="pt-BR" sz="2300" dirty="0" smtClean="0"/>
              <a:t>Clicar nas setinha ao lado Primeiro Projeto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1520" y="2348880"/>
            <a:ext cx="5289397" cy="228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936370-AA05-4C77-B189-B2FECB3747E3}" type="slidenum">
              <a:rPr lang="pt-BR" smtClean="0">
                <a:solidFill>
                  <a:schemeClr val="tx2"/>
                </a:solidFill>
              </a:rPr>
              <a:pPr/>
              <a:t>62</a:t>
            </a:fld>
            <a:endParaRPr lang="pt-BR" smtClean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95936" y="4077072"/>
            <a:ext cx="498951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Clicar em main.c, o modo de edição será aberto.</a:t>
            </a:r>
          </a:p>
          <a:p>
            <a:pPr eaLnBrk="1" hangingPunct="1"/>
            <a:r>
              <a:rPr lang="pt-BR" sz="2000" smtClean="0"/>
              <a:t> Modifique “Hello world!\n” por “Oi, mundo!\n”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2636912"/>
            <a:ext cx="5643562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solidFill>
                  <a:schemeClr val="tx2"/>
                </a:solidFill>
              </a:rPr>
              <a:t>18/08/2011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Uso do Code::Blocks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300" smtClean="0"/>
              <a:t>Aperte F9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65213" y="2357438"/>
            <a:ext cx="73644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421438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547400-8E32-4E1F-9E07-2069343BFD21}" type="slidenum">
              <a:rPr lang="pt-BR" smtClean="0">
                <a:solidFill>
                  <a:schemeClr val="tx2"/>
                </a:solidFill>
              </a:rPr>
              <a:pPr/>
              <a:t>64</a:t>
            </a:fld>
            <a:endParaRPr lang="pt-BR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07338" y="6497638"/>
            <a:ext cx="1236662" cy="457200"/>
          </a:xfrm>
        </p:spPr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troca de valores entre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666780"/>
            <a:ext cx="7704856" cy="422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troca de valores entre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1484784"/>
            <a:ext cx="7258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</p:spPr>
        <p:txBody>
          <a:bodyPr/>
          <a:lstStyle/>
          <a:p>
            <a:fld id="{26379BB9-892D-45DC-84AD-9CC9E40D0B9E}" type="slidenum">
              <a:rPr lang="pt-BR"/>
              <a:pPr/>
              <a:t>68</a:t>
            </a:fld>
            <a:endParaRPr lang="pt-B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Dicas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Sempre </a:t>
            </a:r>
            <a:r>
              <a:rPr lang="pt-BR" sz="2800" dirty="0"/>
              <a:t>salve o programa antes de compilar</a:t>
            </a:r>
          </a:p>
          <a:p>
            <a:r>
              <a:rPr lang="pt-BR" sz="2800" dirty="0"/>
              <a:t>Sempre compile o programa antes de executar</a:t>
            </a:r>
          </a:p>
          <a:p>
            <a:r>
              <a:rPr lang="pt-BR" sz="2800" dirty="0"/>
              <a:t>Quando ocorrer um erro de compilação, dê um duplo clique sobre a mensagem de erro para destacar o comando errado no programa</a:t>
            </a:r>
          </a:p>
          <a:p>
            <a:r>
              <a:rPr lang="pt-BR" sz="2800" dirty="0"/>
              <a:t>Verifique também a linha anterior, que pode ser a responsável pelo erro, especialmente se faltar o </a:t>
            </a:r>
            <a:r>
              <a:rPr lang="pt-BR" sz="2800" b="1" dirty="0"/>
              <a:t>;</a:t>
            </a:r>
          </a:p>
          <a:p>
            <a:r>
              <a:rPr lang="pt-BR" sz="2800" dirty="0"/>
              <a:t>Use comentários, iniciados por //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Dentro de uma função pode haver vários tipos de instruções:</a:t>
            </a:r>
          </a:p>
          <a:p>
            <a:pPr lvl="1"/>
            <a:r>
              <a:rPr lang="pt-BR" sz="2400" dirty="0" smtClean="0"/>
              <a:t>Declarações, expressões, chamadas de outras funções, comandos, </a:t>
            </a:r>
            <a:r>
              <a:rPr lang="pt-BR" sz="2400" dirty="0" err="1" smtClean="0"/>
              <a:t>etc</a:t>
            </a:r>
            <a:endParaRPr lang="pt-BR" sz="2400" dirty="0" smtClean="0"/>
          </a:p>
          <a:p>
            <a:r>
              <a:rPr lang="pt-BR" sz="2800" dirty="0" smtClean="0">
                <a:solidFill>
                  <a:srgbClr val="FF0000"/>
                </a:solidFill>
              </a:rPr>
              <a:t>Uma função em C pode retornar algum ÚNICO valor, assim como acontece com funções  matemáticas</a:t>
            </a:r>
          </a:p>
          <a:p>
            <a:pPr lvl="1"/>
            <a:r>
              <a:rPr lang="pt-BR" sz="2400" dirty="0" smtClean="0"/>
              <a:t>Inteiro, real, caractere, </a:t>
            </a:r>
            <a:r>
              <a:rPr lang="pt-BR" sz="2400" dirty="0" err="1" smtClean="0"/>
              <a:t>etc</a:t>
            </a:r>
            <a:endParaRPr lang="pt-BR" sz="2400" dirty="0" smtClean="0"/>
          </a:p>
          <a:p>
            <a:r>
              <a:rPr lang="pt-BR" sz="2800" dirty="0" smtClean="0"/>
              <a:t>Porém, uma função </a:t>
            </a:r>
            <a:r>
              <a:rPr lang="pt-BR" sz="2800" b="1" dirty="0" smtClean="0">
                <a:solidFill>
                  <a:srgbClr val="FF0000"/>
                </a:solidFill>
              </a:rPr>
              <a:t>não precisa necessariamente </a:t>
            </a:r>
            <a:r>
              <a:rPr lang="pt-BR" sz="2800" dirty="0" smtClean="0"/>
              <a:t>retornar um valor</a:t>
            </a:r>
          </a:p>
          <a:p>
            <a:pPr lvl="1"/>
            <a:r>
              <a:rPr lang="pt-BR" sz="2400" dirty="0" smtClean="0"/>
              <a:t>Quando não retorna um valor, dizemos que a função é do tipo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void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556792"/>
            <a:ext cx="7543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1412776"/>
            <a:ext cx="7905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4032</TotalTime>
  <Words>2142</Words>
  <Application>Microsoft Office PowerPoint</Application>
  <PresentationFormat>On-screen Show (4:3)</PresentationFormat>
  <Paragraphs>346</Paragraphs>
  <Slides>69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1_modelo_vf</vt:lpstr>
      <vt:lpstr>Introdução a Programação</vt:lpstr>
      <vt:lpstr>Tradução</vt:lpstr>
      <vt:lpstr>Histórico da Linguagem C</vt:lpstr>
      <vt:lpstr>Estrutura Básica de um Programa C</vt:lpstr>
      <vt:lpstr>Estrutura básica de um programa C</vt:lpstr>
      <vt:lpstr>Conceitos de Função</vt:lpstr>
      <vt:lpstr>Conceito de Funções</vt:lpstr>
      <vt:lpstr>Estrutura de uma Função</vt:lpstr>
      <vt:lpstr>Estrutura de uma Função</vt:lpstr>
      <vt:lpstr>Estrutura de uma Função</vt:lpstr>
      <vt:lpstr>Funções de Biblioteca</vt:lpstr>
      <vt:lpstr>Funções de Bibliotecas</vt:lpstr>
      <vt:lpstr>Funções de Biblioteca</vt:lpstr>
      <vt:lpstr>Slide 14</vt:lpstr>
      <vt:lpstr>Diretivas de Pré-Processamento</vt:lpstr>
      <vt:lpstr>Diretivas de Pré-Processamento</vt:lpstr>
      <vt:lpstr>Variáveis</vt:lpstr>
      <vt:lpstr>Variáveis</vt:lpstr>
      <vt:lpstr>Variáveis</vt:lpstr>
      <vt:lpstr>Identificadores</vt:lpstr>
      <vt:lpstr>Identificadores Reservados e Palavras-chaves</vt:lpstr>
      <vt:lpstr>Identificadores Reservados e Palavras-Chave</vt:lpstr>
      <vt:lpstr>Tipos de Dados</vt:lpstr>
      <vt:lpstr>Tipos de Dados</vt:lpstr>
      <vt:lpstr>Tipos de Dados</vt:lpstr>
      <vt:lpstr>Tipos de Dados Numéricos</vt:lpstr>
      <vt:lpstr>Tipo de Dado de Caractere</vt:lpstr>
      <vt:lpstr>Atribuição</vt:lpstr>
      <vt:lpstr>Atribuição</vt:lpstr>
      <vt:lpstr>Inicialização de Variáveis</vt:lpstr>
      <vt:lpstr>Constantes</vt:lpstr>
      <vt:lpstr>Constantes</vt:lpstr>
      <vt:lpstr>Operadores e Expressões</vt:lpstr>
      <vt:lpstr>Atribuição de Expressões aritméticas</vt:lpstr>
      <vt:lpstr>Atribuição de Expressões aritméticas</vt:lpstr>
      <vt:lpstr>Operadores Aritméticos</vt:lpstr>
      <vt:lpstr>Operadores de Incremento e Decremento</vt:lpstr>
      <vt:lpstr>Operadores de Incremento e Decremento</vt:lpstr>
      <vt:lpstr>Operadores de Incremento e Decremento</vt:lpstr>
      <vt:lpstr>Divisão e Resto</vt:lpstr>
      <vt:lpstr>Operadores Aritméticos de Atribuição</vt:lpstr>
      <vt:lpstr>Conversão de Tipos</vt:lpstr>
      <vt:lpstr>Conversão de Tipos</vt:lpstr>
      <vt:lpstr>Entrada de Dados</vt:lpstr>
      <vt:lpstr>Entrada de Dados</vt:lpstr>
      <vt:lpstr>Entrada de Dados</vt:lpstr>
      <vt:lpstr>Exemplos de Entrada de Dados</vt:lpstr>
      <vt:lpstr>Saída de Dados</vt:lpstr>
      <vt:lpstr>Saída de Dados</vt:lpstr>
      <vt:lpstr>Compilando e Executando um Programa em C</vt:lpstr>
      <vt:lpstr>Executando um Programa C</vt:lpstr>
      <vt:lpstr>Executando um Programa C</vt:lpstr>
      <vt:lpstr>Ambiente de Programação</vt:lpstr>
      <vt:lpstr>Code::Blocks</vt:lpstr>
      <vt:lpstr>Instalando o Code::Blocks</vt:lpstr>
      <vt:lpstr>Uso do Code::Blocks</vt:lpstr>
      <vt:lpstr>Uso do Code::Blocks</vt:lpstr>
      <vt:lpstr>Uso do Code::Blocks</vt:lpstr>
      <vt:lpstr>Uso do Code::Blocks</vt:lpstr>
      <vt:lpstr>Uso do Code::Blocks</vt:lpstr>
      <vt:lpstr>Uso do Code::Blocks</vt:lpstr>
      <vt:lpstr>Uso do Code::Blocks</vt:lpstr>
      <vt:lpstr>Uso do Code::Blocks</vt:lpstr>
      <vt:lpstr>Uso do Code::Blocks</vt:lpstr>
      <vt:lpstr>Dicas</vt:lpstr>
      <vt:lpstr>Problema da troca de valores entre variáveis</vt:lpstr>
      <vt:lpstr>Problema da troca de valores entre variáveis</vt:lpstr>
      <vt:lpstr>Mais Dicas</vt:lpstr>
      <vt:lpstr>Slide 69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476</cp:revision>
  <dcterms:created xsi:type="dcterms:W3CDTF">2007-08-06T19:02:57Z</dcterms:created>
  <dcterms:modified xsi:type="dcterms:W3CDTF">2013-01-22T01:54:28Z</dcterms:modified>
</cp:coreProperties>
</file>