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61"/>
  </p:notesMasterIdLst>
  <p:sldIdLst>
    <p:sldId id="346" r:id="rId2"/>
    <p:sldId id="499" r:id="rId3"/>
    <p:sldId id="497" r:id="rId4"/>
    <p:sldId id="498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8" r:id="rId23"/>
    <p:sldId id="557" r:id="rId24"/>
    <p:sldId id="558" r:id="rId25"/>
    <p:sldId id="521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45" r:id="rId57"/>
    <p:sldId id="546" r:id="rId58"/>
    <p:sldId id="547" r:id="rId59"/>
    <p:sldId id="520" r:id="rId6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>
      <p:cViewPr varScale="1">
        <p:scale>
          <a:sx n="47" d="100"/>
          <a:sy n="47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49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3C5A6-6F43-4032-8A11-26B8C91F7469}" type="slidenum">
              <a:rPr lang="pt-BR"/>
              <a:pPr/>
              <a:t>52</a:t>
            </a:fld>
            <a:endParaRPr lang="pt-BR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4260"/>
            <a:ext cx="5028370" cy="4113654"/>
          </a:xfrm>
        </p:spPr>
        <p:txBody>
          <a:bodyPr lIns="91399" tIns="45701" rIns="91399" bIns="45701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8AEAC-4EFA-4039-A820-2AE9B289131C}" type="slidenum">
              <a:rPr lang="pt-BR"/>
              <a:pPr/>
              <a:t>54</a:t>
            </a:fld>
            <a:endParaRPr lang="pt-BR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4260"/>
            <a:ext cx="5028370" cy="4113654"/>
          </a:xfrm>
        </p:spPr>
        <p:txBody>
          <a:bodyPr lIns="91399" tIns="45701" rIns="91399" bIns="45701"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Estruturas de Repetição e Decisão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Lógicas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59632" y="1772816"/>
            <a:ext cx="6581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 </a:t>
            </a:r>
            <a:r>
              <a:rPr lang="pt-BR" sz="2800" b="1" dirty="0" smtClean="0">
                <a:solidFill>
                  <a:srgbClr val="FF0000"/>
                </a:solidFill>
              </a:rPr>
              <a:t>comando condicional </a:t>
            </a:r>
            <a:r>
              <a:rPr lang="pt-BR" sz="2800" dirty="0" smtClean="0"/>
              <a:t>nos permite  escolher qual deve ser a próxima instrução executada em um programa</a:t>
            </a:r>
          </a:p>
          <a:p>
            <a:r>
              <a:rPr lang="pt-BR" sz="2800" dirty="0" smtClean="0"/>
              <a:t>A execução de uma determinada instrução depende de uma condição (expressão booleana)</a:t>
            </a:r>
          </a:p>
          <a:p>
            <a:r>
              <a:rPr lang="pt-BR" sz="2800" dirty="0" smtClean="0"/>
              <a:t>A linguagem C oferece 3 tipos de comandos condicionais:</a:t>
            </a:r>
          </a:p>
          <a:p>
            <a:pPr lvl="1"/>
            <a:r>
              <a:rPr lang="pt-BR" sz="2400" dirty="0" err="1" smtClean="0">
                <a:solidFill>
                  <a:srgbClr val="FF0000"/>
                </a:solidFill>
              </a:rPr>
              <a:t>if</a:t>
            </a:r>
            <a:r>
              <a:rPr lang="pt-BR" sz="2400" dirty="0" smtClean="0">
                <a:solidFill>
                  <a:srgbClr val="FF0000"/>
                </a:solidFill>
              </a:rPr>
              <a:t> – </a:t>
            </a:r>
            <a:r>
              <a:rPr lang="pt-BR" sz="2400" dirty="0" err="1" smtClean="0">
                <a:solidFill>
                  <a:srgbClr val="FF0000"/>
                </a:solidFill>
              </a:rPr>
              <a:t>else</a:t>
            </a:r>
            <a:endParaRPr lang="pt-BR" sz="2400" dirty="0" smtClean="0">
              <a:solidFill>
                <a:srgbClr val="FF0000"/>
              </a:solidFill>
            </a:endParaRP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comando ternário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IF - 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a avaliação de </a:t>
            </a:r>
            <a:r>
              <a:rPr lang="pt-BR" b="1" dirty="0" err="1" smtClean="0"/>
              <a:t>expressaoBooleana</a:t>
            </a:r>
            <a:r>
              <a:rPr lang="pt-BR" b="1" dirty="0" smtClean="0"/>
              <a:t> </a:t>
            </a:r>
            <a:r>
              <a:rPr lang="pt-BR" dirty="0" smtClean="0"/>
              <a:t>retornar </a:t>
            </a:r>
            <a:r>
              <a:rPr lang="pt-BR" b="1" dirty="0" smtClean="0"/>
              <a:t>verdadeiro</a:t>
            </a:r>
            <a:r>
              <a:rPr lang="pt-BR" dirty="0" smtClean="0"/>
              <a:t>, comandos são executados , caso contrário, executa-se </a:t>
            </a:r>
            <a:r>
              <a:rPr lang="pt-BR" b="1" dirty="0" smtClean="0"/>
              <a:t>outros comandos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35696" y="3573016"/>
            <a:ext cx="5172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1340768"/>
            <a:ext cx="636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1038" y="1414463"/>
            <a:ext cx="77819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Aninhando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1556792"/>
            <a:ext cx="77152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Aninhando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3913" y="1490663"/>
            <a:ext cx="74961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Encadeando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85900" y="2052638"/>
            <a:ext cx="6172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Tomando Múltiplas Decisões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err="1" smtClean="0"/>
              <a:t>if-else</a:t>
            </a:r>
            <a:r>
              <a:rPr lang="pt-BR" dirty="0" smtClean="0"/>
              <a:t> é útil para a escolha de uma entre duas alternativas</a:t>
            </a:r>
          </a:p>
          <a:p>
            <a:r>
              <a:rPr lang="pt-BR" dirty="0" smtClean="0"/>
              <a:t>Quando mais de duas alternativas são necessárias, pode ficar deselegante utilizar vários </a:t>
            </a:r>
            <a:r>
              <a:rPr lang="pt-BR" dirty="0" err="1" smtClean="0"/>
              <a:t>if-else</a:t>
            </a:r>
            <a:r>
              <a:rPr lang="pt-BR" dirty="0" smtClean="0"/>
              <a:t> encadeados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Para estes casos o comando switch pode ser a melhor opção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Switch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3900" y="1531962"/>
            <a:ext cx="76962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linguagem de programação precisa oferecer pelo menos três formas básicas de controle:</a:t>
            </a:r>
          </a:p>
          <a:p>
            <a:pPr lvl="1"/>
            <a:r>
              <a:rPr lang="pt-BR" dirty="0" smtClean="0"/>
              <a:t>executar uma sequência de instruções </a:t>
            </a:r>
          </a:p>
          <a:p>
            <a:pPr lvl="1"/>
            <a:r>
              <a:rPr lang="pt-BR" dirty="0" smtClean="0"/>
              <a:t>realizar testes para decidir entre ações alternativas</a:t>
            </a:r>
          </a:p>
          <a:p>
            <a:pPr lvl="1"/>
            <a:r>
              <a:rPr lang="pt-BR" dirty="0" smtClean="0"/>
              <a:t>repetir uma sequência de instruções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80312" y="2564904"/>
            <a:ext cx="1968810" cy="262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 do Comando Switch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7584" y="1700808"/>
            <a:ext cx="77628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Uso do Comando 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Calcular a diferença, o produto, o quociente ou a soma de dois números, dependendo da operação escolhida e imprimir o resultado.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3212976"/>
            <a:ext cx="746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Uso do Comando Switch cont...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31640" y="1700808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Condicional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1484784"/>
            <a:ext cx="7315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Uso Operador Condicional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24088" y="2152650"/>
            <a:ext cx="4695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07338" y="6497638"/>
            <a:ext cx="1236662" cy="457200"/>
          </a:xfrm>
        </p:spPr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 </a:t>
            </a:r>
            <a:r>
              <a:rPr lang="pt-BR" b="1" dirty="0" smtClean="0"/>
              <a:t>corpo várias vezes até que a </a:t>
            </a:r>
            <a:r>
              <a:rPr lang="pt-BR" dirty="0" smtClean="0"/>
              <a:t>avaliação da expressão retorne </a:t>
            </a:r>
            <a:r>
              <a:rPr lang="pt-BR" b="1" dirty="0" smtClean="0"/>
              <a:t>falso</a:t>
            </a:r>
          </a:p>
          <a:p>
            <a:r>
              <a:rPr lang="pt-BR" dirty="0" smtClean="0"/>
              <a:t>A condição é avaliada de novo após cada execução de </a:t>
            </a:r>
            <a:r>
              <a:rPr lang="pt-BR" b="1" dirty="0" smtClean="0"/>
              <a:t>corpo</a:t>
            </a:r>
          </a:p>
          <a:p>
            <a:r>
              <a:rPr lang="pt-BR" dirty="0" smtClean="0"/>
              <a:t>Não executa </a:t>
            </a:r>
            <a:r>
              <a:rPr lang="pt-BR" b="1" dirty="0" smtClean="0"/>
              <a:t>corpo nenhuma vez, se de </a:t>
            </a:r>
            <a:r>
              <a:rPr lang="pt-BR" dirty="0" smtClean="0"/>
              <a:t>início a avaliação da condição retorna </a:t>
            </a:r>
            <a:r>
              <a:rPr lang="pt-BR" b="1" dirty="0" smtClean="0"/>
              <a:t>falso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43808" y="4941168"/>
            <a:ext cx="3333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229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8656" y="1542256"/>
            <a:ext cx="77152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1628800"/>
            <a:ext cx="7772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07338" y="6497638"/>
            <a:ext cx="1236662" cy="457200"/>
          </a:xfrm>
        </p:spPr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1700808"/>
            <a:ext cx="7648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484784"/>
            <a:ext cx="7858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 </a:t>
            </a:r>
            <a:r>
              <a:rPr lang="pt-BR" b="1" dirty="0" smtClean="0"/>
              <a:t>corpo, pelo menos uma vez, até </a:t>
            </a:r>
            <a:r>
              <a:rPr lang="pt-BR" dirty="0" smtClean="0"/>
              <a:t>que a avaliação da condição retorne </a:t>
            </a:r>
            <a:r>
              <a:rPr lang="pt-BR" b="1" dirty="0" smtClean="0"/>
              <a:t>falso</a:t>
            </a:r>
          </a:p>
          <a:p>
            <a:r>
              <a:rPr lang="pt-BR" dirty="0" smtClean="0"/>
              <a:t>A condição é avaliada de novo após cada execução de </a:t>
            </a:r>
            <a:r>
              <a:rPr lang="pt-BR" b="1" dirty="0" smtClean="0"/>
              <a:t>corpo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7784" y="4077072"/>
            <a:ext cx="38766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3568" y="1412776"/>
            <a:ext cx="78581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2355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6306" y="1870869"/>
            <a:ext cx="72199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Executa </a:t>
            </a:r>
            <a:r>
              <a:rPr lang="pt-BR" sz="2800" b="1" dirty="0" smtClean="0">
                <a:solidFill>
                  <a:srgbClr val="FF0000"/>
                </a:solidFill>
              </a:rPr>
              <a:t>corpo</a:t>
            </a:r>
            <a:r>
              <a:rPr lang="pt-BR" sz="2800" b="1" dirty="0" smtClean="0"/>
              <a:t> </a:t>
            </a:r>
            <a:r>
              <a:rPr lang="pt-BR" sz="2800" dirty="0" smtClean="0"/>
              <a:t>um número específico de vezes</a:t>
            </a:r>
            <a:r>
              <a:rPr lang="pt-BR" sz="2800" b="1" dirty="0" smtClean="0"/>
              <a:t>: </a:t>
            </a:r>
            <a:r>
              <a:rPr lang="pt-BR" sz="2800" b="1" dirty="0" smtClean="0">
                <a:solidFill>
                  <a:srgbClr val="FF0000"/>
                </a:solidFill>
              </a:rPr>
              <a:t>valor</a:t>
            </a:r>
            <a:r>
              <a:rPr lang="pt-BR" sz="2800" b="1" dirty="0" smtClean="0"/>
              <a:t> </a:t>
            </a:r>
            <a:r>
              <a:rPr lang="pt-BR" sz="2800" dirty="0" smtClean="0"/>
              <a:t>vezes</a:t>
            </a:r>
          </a:p>
          <a:p>
            <a:r>
              <a:rPr lang="pt-BR" sz="2800" dirty="0" smtClean="0"/>
              <a:t>Neste exemplo, na primeira execução de </a:t>
            </a:r>
            <a:r>
              <a:rPr lang="pt-BR" sz="2800" b="1" dirty="0" smtClean="0">
                <a:solidFill>
                  <a:srgbClr val="FF0000"/>
                </a:solidFill>
              </a:rPr>
              <a:t>corpo</a:t>
            </a:r>
            <a:r>
              <a:rPr lang="pt-BR" sz="2800" b="1" dirty="0" smtClean="0"/>
              <a:t>, </a:t>
            </a:r>
            <a:r>
              <a:rPr lang="pt-BR" sz="2800" dirty="0" smtClean="0"/>
              <a:t>o valor de </a:t>
            </a:r>
            <a:r>
              <a:rPr lang="pt-BR" sz="2800" b="1" dirty="0" smtClean="0">
                <a:solidFill>
                  <a:srgbClr val="FF0000"/>
                </a:solidFill>
              </a:rPr>
              <a:t>i é 0</a:t>
            </a:r>
          </a:p>
          <a:p>
            <a:r>
              <a:rPr lang="pt-BR" sz="2800" dirty="0" smtClean="0"/>
              <a:t>O valor de </a:t>
            </a:r>
            <a:r>
              <a:rPr lang="pt-BR" sz="2800" b="1" dirty="0" smtClean="0">
                <a:solidFill>
                  <a:srgbClr val="FF0000"/>
                </a:solidFill>
              </a:rPr>
              <a:t>i </a:t>
            </a:r>
            <a:r>
              <a:rPr lang="pt-BR" sz="2800" dirty="0" smtClean="0"/>
              <a:t>é incrementado após cada execução de corpo</a:t>
            </a:r>
          </a:p>
          <a:p>
            <a:r>
              <a:rPr lang="pt-BR" sz="2800" dirty="0" smtClean="0"/>
              <a:t>Variável </a:t>
            </a:r>
            <a:r>
              <a:rPr lang="pt-BR" sz="2800" b="1" dirty="0" smtClean="0">
                <a:solidFill>
                  <a:srgbClr val="FF0000"/>
                </a:solidFill>
              </a:rPr>
              <a:t>i deve ser declarada </a:t>
            </a:r>
            <a:r>
              <a:rPr lang="pt-BR" sz="2800" dirty="0" smtClean="0"/>
              <a:t>antes de se utilizar o comando for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Variável de controle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64518" y="5661248"/>
            <a:ext cx="6419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pic>
        <p:nvPicPr>
          <p:cNvPr id="223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16781" y="2013744"/>
            <a:ext cx="7239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1340768"/>
            <a:ext cx="80772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628800"/>
            <a:ext cx="76866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pic>
        <p:nvPicPr>
          <p:cNvPr id="226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051" y="2094533"/>
            <a:ext cx="6753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01791" y="692696"/>
            <a:ext cx="2085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74998" y="3901827"/>
            <a:ext cx="70294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Condicionais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1700808"/>
            <a:ext cx="75342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1556792"/>
            <a:ext cx="70866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Aninhados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Laços podem ser aninhados da mesma forma que comandos condicionais</a:t>
            </a:r>
          </a:p>
          <a:p>
            <a:r>
              <a:rPr lang="pt-BR" dirty="0" smtClean="0"/>
              <a:t>O corpo de um laço pode conter outro laço </a:t>
            </a:r>
          </a:p>
          <a:p>
            <a:r>
              <a:rPr lang="pt-BR" dirty="0" smtClean="0"/>
              <a:t>Para cada iteração do laço externo, o laço interno é completamente executado</a:t>
            </a:r>
            <a:endParaRPr lang="pt-BR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72200" y="4181475"/>
            <a:ext cx="29718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rot="19559327">
            <a:off x="6948264" y="4797152"/>
            <a:ext cx="698820" cy="598190"/>
          </a:xfrm>
          <a:prstGeom prst="rect">
            <a:avLst/>
          </a:prstGeom>
        </p:spPr>
      </p:pic>
      <p:pic>
        <p:nvPicPr>
          <p:cNvPr id="8" name="Imagem 7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380312" y="5157192"/>
            <a:ext cx="698820" cy="598190"/>
          </a:xfrm>
          <a:prstGeom prst="rect">
            <a:avLst/>
          </a:prstGeom>
        </p:spPr>
      </p:pic>
      <p:pic>
        <p:nvPicPr>
          <p:cNvPr id="9" name="Imagem 8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64288" y="5229200"/>
            <a:ext cx="698820" cy="598190"/>
          </a:xfrm>
          <a:prstGeom prst="rect">
            <a:avLst/>
          </a:prstGeom>
        </p:spPr>
      </p:pic>
      <p:pic>
        <p:nvPicPr>
          <p:cNvPr id="10" name="Imagem 9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rot="1620970">
            <a:off x="7092280" y="5373216"/>
            <a:ext cx="698820" cy="598190"/>
          </a:xfrm>
          <a:prstGeom prst="rect">
            <a:avLst/>
          </a:prstGeom>
        </p:spPr>
      </p:pic>
      <p:pic>
        <p:nvPicPr>
          <p:cNvPr id="11" name="Imagem 10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rot="19491756">
            <a:off x="7884368" y="5229200"/>
            <a:ext cx="698820" cy="598190"/>
          </a:xfrm>
          <a:prstGeom prst="rect">
            <a:avLst/>
          </a:prstGeom>
        </p:spPr>
      </p:pic>
      <p:pic>
        <p:nvPicPr>
          <p:cNvPr id="12" name="Imagem 11" descr="la%E7os_de_natal_15.gif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rot="1470449">
            <a:off x="7452320" y="4869160"/>
            <a:ext cx="698820" cy="59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Aninhados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237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6256" y="1766094"/>
            <a:ext cx="80200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Tem dois usos distintos </a:t>
            </a:r>
          </a:p>
          <a:p>
            <a:pPr lvl="1"/>
            <a:r>
              <a:rPr lang="pt-BR" sz="2400" dirty="0" smtClean="0"/>
              <a:t>Para forçar o término de um laço de repetição (</a:t>
            </a:r>
            <a:r>
              <a:rPr lang="pt-BR" sz="2400" i="1" dirty="0" err="1" smtClean="0"/>
              <a:t>do-while</a:t>
            </a:r>
            <a:r>
              <a:rPr lang="pt-BR" sz="2400" i="1" dirty="0" smtClean="0"/>
              <a:t>, for </a:t>
            </a:r>
            <a:r>
              <a:rPr lang="pt-BR" sz="2400" dirty="0" smtClean="0"/>
              <a:t>ou </a:t>
            </a:r>
            <a:r>
              <a:rPr lang="pt-BR" sz="2400" i="1" dirty="0" err="1" smtClean="0"/>
              <a:t>while</a:t>
            </a:r>
            <a:r>
              <a:rPr lang="pt-BR" sz="2400" i="1" dirty="0" smtClean="0"/>
              <a:t>)</a:t>
            </a:r>
          </a:p>
          <a:p>
            <a:pPr lvl="1"/>
            <a:r>
              <a:rPr lang="pt-BR" sz="2400" dirty="0" smtClean="0"/>
              <a:t>Para terminar um </a:t>
            </a:r>
            <a:r>
              <a:rPr lang="pt-BR" sz="2400" i="1" dirty="0" smtClean="0"/>
              <a:t>case do comando switch</a:t>
            </a:r>
          </a:p>
          <a:p>
            <a:r>
              <a:rPr lang="pt-BR" sz="2800" dirty="0" smtClean="0"/>
              <a:t>Quando o comando </a:t>
            </a:r>
            <a:r>
              <a:rPr lang="pt-BR" sz="2800" b="1" dirty="0" err="1" smtClean="0"/>
              <a:t>break</a:t>
            </a:r>
            <a:r>
              <a:rPr lang="pt-BR" sz="2800" b="1" dirty="0" smtClean="0"/>
              <a:t> </a:t>
            </a:r>
            <a:r>
              <a:rPr lang="pt-BR" sz="2800" dirty="0" smtClean="0"/>
              <a:t>é encontrado dentro de um laço de repetição:</a:t>
            </a:r>
          </a:p>
          <a:p>
            <a:pPr lvl="1"/>
            <a:r>
              <a:rPr lang="pt-BR" sz="2400" dirty="0" smtClean="0"/>
              <a:t>instrução é imediatamente finalizada </a:t>
            </a:r>
          </a:p>
          <a:p>
            <a:pPr lvl="1"/>
            <a:r>
              <a:rPr lang="pt-BR" sz="2400" dirty="0" smtClean="0"/>
              <a:t>próxima instrução após a estrutura de repetição é executada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Deve ser usado com cautela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Reduz legibilidade</a:t>
            </a:r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Pode levar a erros de lógica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pic>
        <p:nvPicPr>
          <p:cNvPr id="238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5331" y="1608931"/>
            <a:ext cx="75819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Continue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Termina a execução da iteração atual de um loop (</a:t>
            </a:r>
            <a:r>
              <a:rPr lang="pt-BR" sz="2400" b="1" dirty="0" smtClean="0"/>
              <a:t>for,</a:t>
            </a:r>
            <a:r>
              <a:rPr lang="pt-BR" sz="2400" b="1" dirty="0" err="1" smtClean="0"/>
              <a:t>while</a:t>
            </a:r>
            <a:r>
              <a:rPr lang="pt-BR" sz="2400" b="1" dirty="0" smtClean="0"/>
              <a:t>,</a:t>
            </a:r>
            <a:r>
              <a:rPr lang="pt-BR" sz="2400" b="1" dirty="0" err="1" smtClean="0"/>
              <a:t>do-while</a:t>
            </a:r>
            <a:r>
              <a:rPr lang="pt-BR" sz="2400" b="1" dirty="0" smtClean="0"/>
              <a:t>) </a:t>
            </a:r>
            <a:r>
              <a:rPr lang="pt-BR" sz="2400" dirty="0" smtClean="0"/>
              <a:t>e volta ao começo deste loop</a:t>
            </a:r>
          </a:p>
          <a:p>
            <a:pPr lvl="1"/>
            <a:r>
              <a:rPr lang="pt-BR" sz="2000" dirty="0" smtClean="0"/>
              <a:t>Todos os comandos que seriam executados após o </a:t>
            </a:r>
            <a:r>
              <a:rPr lang="pt-BR" sz="2000" b="1" dirty="0" smtClean="0"/>
              <a:t>continue são descartados</a:t>
            </a:r>
          </a:p>
          <a:p>
            <a:r>
              <a:rPr lang="pt-BR" sz="2400" dirty="0" smtClean="0"/>
              <a:t>Para os comandos </a:t>
            </a:r>
            <a:r>
              <a:rPr lang="pt-BR" sz="2400" i="1" dirty="0" err="1" smtClean="0"/>
              <a:t>while</a:t>
            </a:r>
            <a:r>
              <a:rPr lang="pt-BR" sz="2400" i="1" dirty="0" smtClean="0"/>
              <a:t> e </a:t>
            </a:r>
            <a:r>
              <a:rPr lang="pt-BR" sz="2400" i="1" dirty="0" err="1" smtClean="0"/>
              <a:t>do-while</a:t>
            </a:r>
            <a:r>
              <a:rPr lang="pt-BR" sz="2400" i="1" dirty="0" smtClean="0"/>
              <a:t>, o </a:t>
            </a:r>
            <a:r>
              <a:rPr lang="pt-BR" sz="2400" b="1" dirty="0" smtClean="0"/>
              <a:t>continue causa:</a:t>
            </a:r>
          </a:p>
          <a:p>
            <a:pPr lvl="1"/>
            <a:r>
              <a:rPr lang="pt-BR" sz="2000" dirty="0" smtClean="0"/>
              <a:t>a realização imediata do teste da condição correspondente</a:t>
            </a:r>
          </a:p>
          <a:p>
            <a:pPr lvl="1"/>
            <a:r>
              <a:rPr lang="pt-BR" sz="2000" dirty="0" smtClean="0"/>
              <a:t>continuidade do processo de repetição dependendo do resultado do teste</a:t>
            </a:r>
          </a:p>
          <a:p>
            <a:r>
              <a:rPr lang="pt-BR" sz="2400" dirty="0" smtClean="0"/>
              <a:t>Para o comando </a:t>
            </a:r>
            <a:r>
              <a:rPr lang="pt-BR" sz="2400" i="1" dirty="0" smtClean="0"/>
              <a:t>for , o </a:t>
            </a:r>
            <a:r>
              <a:rPr lang="pt-BR" sz="2400" b="1" i="1" dirty="0" smtClean="0"/>
              <a:t>continue causa: 	</a:t>
            </a:r>
          </a:p>
          <a:p>
            <a:pPr lvl="1"/>
            <a:r>
              <a:rPr lang="pt-BR" sz="2000" dirty="0" smtClean="0"/>
              <a:t>incremento da variável de controle do laço de repetição</a:t>
            </a:r>
          </a:p>
          <a:p>
            <a:pPr lvl="1"/>
            <a:r>
              <a:rPr lang="pt-BR" sz="2000" dirty="0" smtClean="0"/>
              <a:t>execução do teste para verificação da condição </a:t>
            </a:r>
          </a:p>
          <a:p>
            <a:pPr lvl="1"/>
            <a:r>
              <a:rPr lang="pt-BR" sz="2000" dirty="0" smtClean="0"/>
              <a:t>continuidade do processo de repetição dependendo do resultado do teste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Continue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1560" y="1412776"/>
            <a:ext cx="7753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Continue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pic>
        <p:nvPicPr>
          <p:cNvPr id="2406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96493" y="1484313"/>
            <a:ext cx="707957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as Estruturas de Repetição</a:t>
            </a:r>
            <a:endParaRPr lang="pt-BR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Semelhante às estruturas de decisão composta, as estruturas de repetição também podem ser </a:t>
            </a:r>
            <a:r>
              <a:rPr lang="pt-BR" dirty="0" smtClean="0">
                <a:solidFill>
                  <a:srgbClr val="FF0000"/>
                </a:solidFill>
              </a:rPr>
              <a:t>encadeadas/aninhadas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Esta abordagem é usada quando há a necessidade de se usar laços dentro de laços. </a:t>
            </a:r>
          </a:p>
          <a:p>
            <a:pPr lvl="1"/>
            <a:r>
              <a:rPr lang="pt-BR" dirty="0" smtClean="0"/>
              <a:t>Por exemplo: fazer um algoritmo para gerar toda a tabuada de soma de 1 a 10.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D58B-09E7-47CF-904E-4E350E4DD4A2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as Estruturas de Repetição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1577D-D813-4474-9A58-2ED74D285D8A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228600" y="1295400"/>
            <a:ext cx="8915400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Algoritmo TabuadaSoma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Var r, n1, n2: inteiro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Início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n1:=1;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Enquanto (n1&lt;=10) faça</a:t>
            </a:r>
            <a:endParaRPr lang="pt-BR" sz="2400" b="1">
              <a:solidFill>
                <a:srgbClr val="FF3300"/>
              </a:solidFill>
              <a:latin typeface="Arial" pitchFamily="34" charset="0"/>
              <a:cs typeface="Courier New" pitchFamily="49" charset="0"/>
            </a:endParaRPr>
          </a:p>
          <a:p>
            <a:pPr lvl="1" algn="just"/>
            <a:r>
              <a:rPr lang="pt-BR" sz="2400" b="1">
                <a:latin typeface="Arial" pitchFamily="34" charset="0"/>
                <a:cs typeface="Courier New" pitchFamily="49" charset="0"/>
              </a:rPr>
              <a:t>Para n2 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1 até 10 faça</a:t>
            </a:r>
          </a:p>
          <a:p>
            <a:pPr lvl="2" algn="just"/>
            <a:r>
              <a:rPr lang="pt-BR" sz="2400" b="1">
                <a:latin typeface="Arial" pitchFamily="34" charset="0"/>
                <a:cs typeface="Courier New" pitchFamily="49" charset="0"/>
              </a:rPr>
              <a:t>r 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 n1 + n2;</a:t>
            </a:r>
            <a:endParaRPr lang="pt-BR" sz="2400">
              <a:latin typeface="Arial" pitchFamily="34" charset="0"/>
              <a:cs typeface="Courier New" pitchFamily="49" charset="0"/>
            </a:endParaRPr>
          </a:p>
          <a:p>
            <a:pPr lvl="2" algn="just"/>
            <a:r>
              <a:rPr lang="pt-BR" sz="2400" b="1">
                <a:latin typeface="Arial" pitchFamily="34" charset="0"/>
                <a:cs typeface="Courier New" pitchFamily="49" charset="0"/>
              </a:rPr>
              <a:t>Escreva (n1,“ + ”,n2,“ = ”,r);</a:t>
            </a:r>
            <a:endParaRPr lang="pt-BR" sz="2400">
              <a:latin typeface="Arial" pitchFamily="34" charset="0"/>
              <a:cs typeface="Courier New" pitchFamily="49" charset="0"/>
            </a:endParaRP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     Fim Para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      n1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n1+1;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Fim Enquanto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Fim.</a:t>
            </a:r>
          </a:p>
          <a:p>
            <a:pPr algn="just">
              <a:lnSpc>
                <a:spcPct val="80000"/>
              </a:lnSpc>
            </a:pPr>
            <a:endParaRPr lang="pt-BR" sz="2400" b="1">
              <a:latin typeface="Times New Roman" pitchFamily="18" charset="0"/>
              <a:cs typeface="Courier New" pitchFamily="49" charset="0"/>
            </a:endParaRPr>
          </a:p>
        </p:txBody>
      </p:sp>
      <p:sp>
        <p:nvSpPr>
          <p:cNvPr id="464907" name="Line 11"/>
          <p:cNvSpPr>
            <a:spLocks noChangeShapeType="1"/>
          </p:cNvSpPr>
          <p:nvPr/>
        </p:nvSpPr>
        <p:spPr bwMode="auto">
          <a:xfrm>
            <a:off x="800100" y="34671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342900" y="3124200"/>
            <a:ext cx="0" cy="1905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Fluxos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ordem de execução de um programa é denominado </a:t>
            </a:r>
            <a:r>
              <a:rPr lang="pt-BR" sz="2800" b="1" dirty="0" smtClean="0"/>
              <a:t>fluxo de controle</a:t>
            </a:r>
          </a:p>
          <a:p>
            <a:r>
              <a:rPr lang="pt-BR" sz="2800" dirty="0" smtClean="0"/>
              <a:t>Exceto quando especificado de outra forma, a ordem de execução é linear, isto é uma instrução após a outra em </a:t>
            </a:r>
            <a:r>
              <a:rPr lang="pt-BR" sz="2800" dirty="0" err="1" smtClean="0"/>
              <a:t>seqüencia</a:t>
            </a:r>
            <a:endParaRPr lang="pt-BR" sz="2800" dirty="0" smtClean="0"/>
          </a:p>
          <a:p>
            <a:r>
              <a:rPr lang="pt-BR" sz="2800" dirty="0" smtClean="0"/>
              <a:t>Alguns comandos em programação nos permitem:</a:t>
            </a:r>
          </a:p>
          <a:p>
            <a:pPr lvl="1"/>
            <a:r>
              <a:rPr lang="pt-BR" sz="2400" dirty="0" smtClean="0"/>
              <a:t>Decidir se a execução de uma instrução deve ou não ser feita</a:t>
            </a:r>
          </a:p>
          <a:p>
            <a:pPr lvl="1"/>
            <a:r>
              <a:rPr lang="pt-BR" sz="2400" dirty="0" smtClean="0"/>
              <a:t>Útil para que certas instruções só sejam executadas sob determinadas condições</a:t>
            </a:r>
          </a:p>
          <a:p>
            <a:pPr lvl="1"/>
            <a:r>
              <a:rPr lang="pt-BR" sz="2400" dirty="0" smtClean="0"/>
              <a:t>Esta tomada de decisão é baseada em </a:t>
            </a:r>
            <a:r>
              <a:rPr lang="pt-BR" sz="2400" b="1" dirty="0" smtClean="0">
                <a:solidFill>
                  <a:srgbClr val="FF0000"/>
                </a:solidFill>
              </a:rPr>
              <a:t>expressões lógicas ou booleanas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BE4E3-CD27-45AB-99BC-A89404943EAE}" type="slidenum">
              <a:rPr lang="pt-BR"/>
              <a:pPr/>
              <a:t>50</a:t>
            </a:fld>
            <a:endParaRPr lang="pt-BR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3513"/>
            <a:ext cx="8382000" cy="617537"/>
          </a:xfrm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Encadeando as Estruturas de Repetição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400175"/>
            <a:ext cx="8305800" cy="47037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</a:pPr>
            <a:endParaRPr lang="pt-BR" sz="6000" b="1">
              <a:solidFill>
                <a:schemeClr val="bg1"/>
              </a:solidFill>
              <a:latin typeface="Arial" pitchFamily="34" charset="0"/>
              <a:cs typeface="Courier New" pitchFamily="49" charset="0"/>
            </a:endParaRPr>
          </a:p>
          <a:p>
            <a:pPr algn="ctr">
              <a:lnSpc>
                <a:spcPct val="160000"/>
              </a:lnSpc>
            </a:pP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Também pode-se encadear</a:t>
            </a:r>
            <a:b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</a:b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estruturas de repetição</a:t>
            </a:r>
            <a:b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</a:b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com estruturas de decisão.</a:t>
            </a:r>
          </a:p>
          <a:p>
            <a:pPr algn="ctr">
              <a:lnSpc>
                <a:spcPct val="70000"/>
              </a:lnSpc>
            </a:pPr>
            <a:endParaRPr lang="pt-BR" sz="6000" b="1">
              <a:solidFill>
                <a:schemeClr val="bg1"/>
              </a:solidFill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234C8-DC8D-4EAF-A6D3-8FE44AFEADE4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71053" name="Rectangle 13"/>
          <p:cNvSpPr>
            <a:spLocks noChangeArrowheads="1"/>
          </p:cNvSpPr>
          <p:nvPr/>
        </p:nvSpPr>
        <p:spPr bwMode="auto">
          <a:xfrm>
            <a:off x="381000" y="1090613"/>
            <a:ext cx="8915400" cy="569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Algoritmo TabuadaSomaComParidade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Var r, n1, n2: inteiro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Início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n1:=1;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Enquanto (n1&lt;=10) faça</a:t>
            </a:r>
            <a:endParaRPr lang="pt-BR" sz="2300" b="1">
              <a:solidFill>
                <a:srgbClr val="FF3300"/>
              </a:solidFill>
              <a:latin typeface="Arial" pitchFamily="34" charset="0"/>
              <a:cs typeface="Courier New" pitchFamily="49" charset="0"/>
            </a:endParaRPr>
          </a:p>
          <a:p>
            <a:pPr lvl="1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Para n2 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1 até 10 faça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r 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 n1 + n2;</a:t>
            </a:r>
            <a:endParaRPr lang="pt-BR" sz="2300">
              <a:latin typeface="Arial" pitchFamily="34" charset="0"/>
              <a:cs typeface="Courier New" pitchFamily="49" charset="0"/>
            </a:endParaRP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Se (r mod 2 = 0) 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	Escreva (n1,“ + ”,n2,“ = ”,r, “ = Par”);</a:t>
            </a:r>
          </a:p>
          <a:p>
            <a:pPr lvl="2"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Senão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	Escreva (n1,“ + ”,n2,“ = ”,r, “ = Impar”);</a:t>
            </a:r>
            <a:endParaRPr lang="pt-BR" sz="2300">
              <a:latin typeface="Arial" pitchFamily="34" charset="0"/>
              <a:cs typeface="Courier New" pitchFamily="49" charset="0"/>
            </a:endParaRPr>
          </a:p>
          <a:p>
            <a:pPr algn="just">
              <a:lnSpc>
                <a:spcPct val="7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      Fim Para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      n1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n1+1;</a:t>
            </a:r>
          </a:p>
          <a:p>
            <a:pPr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Fim Enquanto</a:t>
            </a:r>
          </a:p>
          <a:p>
            <a:pPr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Fim.</a:t>
            </a:r>
          </a:p>
          <a:p>
            <a:pPr algn="just">
              <a:lnSpc>
                <a:spcPct val="110000"/>
              </a:lnSpc>
            </a:pPr>
            <a:endParaRPr lang="pt-BR" sz="2300" b="1">
              <a:latin typeface="Times New Roman" pitchFamily="18" charset="0"/>
              <a:cs typeface="Courier New" pitchFamily="49" charset="0"/>
            </a:endParaRPr>
          </a:p>
        </p:txBody>
      </p:sp>
      <p:sp>
        <p:nvSpPr>
          <p:cNvPr id="471055" name="Line 15"/>
          <p:cNvSpPr>
            <a:spLocks noChangeShapeType="1"/>
          </p:cNvSpPr>
          <p:nvPr/>
        </p:nvSpPr>
        <p:spPr bwMode="auto">
          <a:xfrm>
            <a:off x="495300" y="3022600"/>
            <a:ext cx="0" cy="2895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71056" name="Line 16"/>
          <p:cNvSpPr>
            <a:spLocks noChangeShapeType="1"/>
          </p:cNvSpPr>
          <p:nvPr/>
        </p:nvSpPr>
        <p:spPr bwMode="auto">
          <a:xfrm>
            <a:off x="965200" y="3416300"/>
            <a:ext cx="0" cy="18415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71057" name="Line 17"/>
          <p:cNvSpPr>
            <a:spLocks noChangeShapeType="1"/>
          </p:cNvSpPr>
          <p:nvPr/>
        </p:nvSpPr>
        <p:spPr bwMode="auto">
          <a:xfrm>
            <a:off x="1422400" y="41656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A3E5-6611-4978-9903-80552D67A34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7513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000">
                <a:solidFill>
                  <a:schemeClr val="bg1"/>
                </a:solidFill>
              </a:rPr>
              <a:t>Cuidado com o </a:t>
            </a:r>
            <a:br>
              <a:rPr lang="pt-BR" sz="6000">
                <a:solidFill>
                  <a:schemeClr val="bg1"/>
                </a:solidFill>
              </a:rPr>
            </a:br>
            <a:r>
              <a:rPr lang="pt-BR" sz="6000">
                <a:solidFill>
                  <a:schemeClr val="bg1"/>
                </a:solidFill>
              </a:rPr>
              <a:t>encadeamento!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		   Correto				Errado</a:t>
            </a:r>
            <a:endParaRPr lang="pt-BR"/>
          </a:p>
        </p:txBody>
      </p:sp>
      <p:sp>
        <p:nvSpPr>
          <p:cNvPr id="1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402F-DD68-4976-B323-77FB1D4EB80A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316420" name="Freeform 4"/>
          <p:cNvSpPr>
            <a:spLocks/>
          </p:cNvSpPr>
          <p:nvPr/>
        </p:nvSpPr>
        <p:spPr bwMode="auto">
          <a:xfrm>
            <a:off x="1752600" y="2286000"/>
            <a:ext cx="157163" cy="13001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1" name="Freeform 5"/>
          <p:cNvSpPr>
            <a:spLocks/>
          </p:cNvSpPr>
          <p:nvPr/>
        </p:nvSpPr>
        <p:spPr bwMode="auto">
          <a:xfrm>
            <a:off x="1262063" y="2133600"/>
            <a:ext cx="228600" cy="4038600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0"/>
              </a:cxn>
              <a:cxn ang="0">
                <a:pos x="0" y="1626"/>
              </a:cxn>
              <a:cxn ang="0">
                <a:pos x="94" y="1623"/>
              </a:cxn>
            </a:cxnLst>
            <a:rect l="0" t="0" r="r" b="b"/>
            <a:pathLst>
              <a:path w="94" h="1626">
                <a:moveTo>
                  <a:pt x="83" y="0"/>
                </a:moveTo>
                <a:lnTo>
                  <a:pt x="0" y="0"/>
                </a:lnTo>
                <a:lnTo>
                  <a:pt x="0" y="1626"/>
                </a:lnTo>
                <a:lnTo>
                  <a:pt x="94" y="162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2" name="Freeform 6"/>
          <p:cNvSpPr>
            <a:spLocks/>
          </p:cNvSpPr>
          <p:nvPr/>
        </p:nvSpPr>
        <p:spPr bwMode="auto">
          <a:xfrm>
            <a:off x="2220913" y="2552700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3" name="Freeform 7"/>
          <p:cNvSpPr>
            <a:spLocks/>
          </p:cNvSpPr>
          <p:nvPr/>
        </p:nvSpPr>
        <p:spPr bwMode="auto">
          <a:xfrm>
            <a:off x="1752600" y="3886200"/>
            <a:ext cx="152400" cy="20574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4" name="Freeform 8"/>
          <p:cNvSpPr>
            <a:spLocks/>
          </p:cNvSpPr>
          <p:nvPr/>
        </p:nvSpPr>
        <p:spPr bwMode="auto">
          <a:xfrm>
            <a:off x="2209800" y="405923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5" name="Freeform 9"/>
          <p:cNvSpPr>
            <a:spLocks/>
          </p:cNvSpPr>
          <p:nvPr/>
        </p:nvSpPr>
        <p:spPr bwMode="auto">
          <a:xfrm>
            <a:off x="2209800" y="501808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6" name="Freeform 10"/>
          <p:cNvSpPr>
            <a:spLocks/>
          </p:cNvSpPr>
          <p:nvPr/>
        </p:nvSpPr>
        <p:spPr bwMode="auto">
          <a:xfrm>
            <a:off x="6084888" y="2362200"/>
            <a:ext cx="157162" cy="13001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7" name="Freeform 11"/>
          <p:cNvSpPr>
            <a:spLocks/>
          </p:cNvSpPr>
          <p:nvPr/>
        </p:nvSpPr>
        <p:spPr bwMode="auto">
          <a:xfrm>
            <a:off x="5594350" y="2209800"/>
            <a:ext cx="185738" cy="2895600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0"/>
              </a:cxn>
              <a:cxn ang="0">
                <a:pos x="0" y="1626"/>
              </a:cxn>
              <a:cxn ang="0">
                <a:pos x="94" y="1623"/>
              </a:cxn>
            </a:cxnLst>
            <a:rect l="0" t="0" r="r" b="b"/>
            <a:pathLst>
              <a:path w="94" h="1626">
                <a:moveTo>
                  <a:pt x="83" y="0"/>
                </a:moveTo>
                <a:lnTo>
                  <a:pt x="0" y="0"/>
                </a:lnTo>
                <a:lnTo>
                  <a:pt x="0" y="1626"/>
                </a:lnTo>
                <a:lnTo>
                  <a:pt x="94" y="162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8" name="Freeform 12"/>
          <p:cNvSpPr>
            <a:spLocks/>
          </p:cNvSpPr>
          <p:nvPr/>
        </p:nvSpPr>
        <p:spPr bwMode="auto">
          <a:xfrm>
            <a:off x="6553200" y="2667000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9" name="Freeform 13"/>
          <p:cNvSpPr>
            <a:spLocks/>
          </p:cNvSpPr>
          <p:nvPr/>
        </p:nvSpPr>
        <p:spPr bwMode="auto">
          <a:xfrm>
            <a:off x="6084888" y="3962400"/>
            <a:ext cx="304800" cy="14478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30" name="Freeform 14"/>
          <p:cNvSpPr>
            <a:spLocks/>
          </p:cNvSpPr>
          <p:nvPr/>
        </p:nvSpPr>
        <p:spPr bwMode="auto">
          <a:xfrm>
            <a:off x="6542088" y="413543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31" name="Freeform 15"/>
          <p:cNvSpPr>
            <a:spLocks/>
          </p:cNvSpPr>
          <p:nvPr/>
        </p:nvSpPr>
        <p:spPr bwMode="auto">
          <a:xfrm>
            <a:off x="6542088" y="509428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 - Indentação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F713-45F3-4365-BB6C-439318FA2A6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669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Você sabe o que é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INDENTAÇÃO?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 - Indentação</a:t>
            </a:r>
            <a:endParaRPr lang="pt-BR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  <a:p>
            <a:pPr lvl="1"/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DD45-2111-4CDD-89F8-8C87B3B66EFC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190500" y="1491952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Indentação</a:t>
            </a:r>
          </a:p>
          <a:p>
            <a:pPr algn="ctr">
              <a:lnSpc>
                <a:spcPct val="80000"/>
              </a:lnSpc>
            </a:pPr>
            <a:r>
              <a:rPr lang="pt-BR" sz="440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4400">
                <a:solidFill>
                  <a:schemeClr val="bg1"/>
                </a:solidFill>
              </a:rPr>
              <a:t>Organização hierárquica das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estruturas e suas instruções.</a:t>
            </a:r>
            <a:r>
              <a:rPr lang="pt-BR" sz="400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40000"/>
              </a:lnSpc>
            </a:pPr>
            <a:endParaRPr lang="pt-BR" sz="3200">
              <a:solidFill>
                <a:schemeClr val="bg1"/>
              </a:solidFill>
            </a:endParaRPr>
          </a:p>
          <a:p>
            <a:pPr algn="ctr"/>
            <a:r>
              <a:rPr lang="pt-BR" sz="3200">
                <a:solidFill>
                  <a:schemeClr val="bg1"/>
                </a:solidFill>
              </a:rPr>
              <a:t>Facilita visualizar o que está contido em que. </a:t>
            </a:r>
          </a:p>
          <a:p>
            <a:pPr algn="ctr"/>
            <a:r>
              <a:rPr lang="pt-BR" sz="3200">
                <a:solidFill>
                  <a:schemeClr val="bg1"/>
                </a:solidFill>
              </a:rPr>
              <a:t>Auxilia no entendimento do código </a:t>
            </a:r>
            <a:br>
              <a:rPr lang="pt-BR" sz="3200">
                <a:solidFill>
                  <a:schemeClr val="bg1"/>
                </a:solidFill>
              </a:rPr>
            </a:br>
            <a:r>
              <a:rPr lang="pt-BR" sz="3200">
                <a:solidFill>
                  <a:schemeClr val="bg1"/>
                </a:solidFill>
              </a:rPr>
              <a:t>e na busca de erros.</a:t>
            </a:r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4149725" y="4269656"/>
            <a:ext cx="942975" cy="6715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1 - Faça um algoritmo que</a:t>
            </a:r>
            <a:endParaRPr lang="pt-BR" dirty="0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4) leia a idade de um nadador e exiba sua categoria segundo as regras: A(5 até 7); B(8  até 10); C(11 até 13); D(14  até 18) e </a:t>
            </a:r>
            <a:r>
              <a:rPr lang="pt-BR" sz="2800" dirty="0" err="1" smtClean="0"/>
              <a:t>E</a:t>
            </a:r>
            <a:r>
              <a:rPr lang="pt-BR" sz="2800" dirty="0" smtClean="0"/>
              <a:t>( Idade &gt; 18)</a:t>
            </a:r>
          </a:p>
          <a:p>
            <a:r>
              <a:rPr lang="pt-BR" sz="2800" dirty="0" smtClean="0"/>
              <a:t>5) leia dois números inteiros, uma operação matemática (+,-,*,/) e faça o cálculo destes números segundo a operação lida</a:t>
            </a:r>
          </a:p>
          <a:p>
            <a:r>
              <a:rPr lang="pt-BR" sz="2800" dirty="0" smtClean="0"/>
              <a:t>6) leia o nome e a idade de três pessoas e informe o nome  da pessoa mais velha e o nome da pessoa mais nova. Considere que não existem idades iguais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C133-95A3-477E-AB56-C471B21C5F6A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2 - Faça um algoritmo que: </a:t>
            </a:r>
            <a:endParaRPr lang="pt-BR" dirty="0"/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1) leia um número inteiro e positivo e escreva o número inteiro que mais se aproxima da sua raiz quadrada.</a:t>
            </a:r>
          </a:p>
          <a:p>
            <a:r>
              <a:rPr lang="pt-BR" sz="2800" dirty="0" smtClean="0"/>
              <a:t>2) leia uma lista de números inteiros positivos e escreva a média aritmética de todos os números lidos que são pares. O algoritmo finaliza quando é digitado zero, o qual deve ser excluído para cálculo da média.</a:t>
            </a:r>
          </a:p>
          <a:p>
            <a:r>
              <a:rPr lang="pt-BR" sz="2800" dirty="0" smtClean="0"/>
              <a:t>3) leia um conjunto de 100 números inteiros positivos e escreva o maior e o menor deles.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6F8D-A807-4339-9201-410CA8C49D99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2 - Faça um algoritmo que:</a:t>
            </a:r>
            <a:endParaRPr lang="pt-BR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4) escreva quantos anos serão necessários para que Cicrano seja maior que Fulano. Considere que Fulano tem 1,50 m e cresce 2 cm por ano e Cicrano tem 1,10 m e cresce 3 cm por ano.</a:t>
            </a:r>
          </a:p>
          <a:p>
            <a:r>
              <a:rPr lang="pt-BR" dirty="0" smtClean="0"/>
              <a:t>5) leia um número inteiro e escreva se ele é primo.</a:t>
            </a:r>
          </a:p>
          <a:p>
            <a:r>
              <a:rPr lang="pt-BR" dirty="0" smtClean="0"/>
              <a:t>6) leia um número inteiro e positivo e escreva o seu fatorial. Considere: N! = 1 x 2 x 3 x ... x N-1 x N e 0 ! = 1.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C9CA4-312C-46E9-A9FC-BE394D63CF2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620688"/>
            <a:ext cx="3048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20072" y="476672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364502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da avaliação de uma </a:t>
            </a:r>
            <a:r>
              <a:rPr lang="pt-BR" b="1" dirty="0" smtClean="0"/>
              <a:t>expressão booleana é ou verdadeiro ou falso</a:t>
            </a:r>
          </a:p>
          <a:p>
            <a:r>
              <a:rPr lang="pt-BR" dirty="0" smtClean="0"/>
              <a:t>Em C, </a:t>
            </a:r>
            <a:r>
              <a:rPr lang="pt-BR" b="1" dirty="0" smtClean="0">
                <a:solidFill>
                  <a:srgbClr val="FF0000"/>
                </a:solidFill>
              </a:rPr>
              <a:t>NÃO existe o tipo de dado </a:t>
            </a:r>
            <a:r>
              <a:rPr lang="pt-BR" b="1" dirty="0" err="1" smtClean="0">
                <a:solidFill>
                  <a:srgbClr val="FF0000"/>
                </a:solidFill>
              </a:rPr>
              <a:t>boolean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Verdadeiro é representado como 1</a:t>
            </a:r>
          </a:p>
          <a:p>
            <a:pPr lvl="1"/>
            <a:r>
              <a:rPr lang="pt-BR" dirty="0" smtClean="0"/>
              <a:t>Falso é representado como 0</a:t>
            </a:r>
          </a:p>
          <a:p>
            <a:r>
              <a:rPr lang="pt-BR" dirty="0" smtClean="0"/>
              <a:t>Uma expressão booleana é composta de </a:t>
            </a:r>
            <a:r>
              <a:rPr lang="pt-BR" dirty="0" err="1" smtClean="0"/>
              <a:t>operandos</a:t>
            </a:r>
            <a:r>
              <a:rPr lang="pt-BR" dirty="0" smtClean="0"/>
              <a:t> booleanos (lógicos) e operadores </a:t>
            </a:r>
            <a:r>
              <a:rPr lang="pt-BR" b="1" dirty="0" smtClean="0">
                <a:solidFill>
                  <a:srgbClr val="FF0000"/>
                </a:solidFill>
              </a:rPr>
              <a:t>relacionais e/ou lógicos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8188" y="1862138"/>
            <a:ext cx="76676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1844824"/>
            <a:ext cx="6629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lógicos e expressões: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x &amp;&amp; y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x |</a:t>
            </a:r>
            <a:r>
              <a:rPr lang="pt-BR" b="1" dirty="0" err="1" smtClean="0">
                <a:solidFill>
                  <a:srgbClr val="FF0000"/>
                </a:solidFill>
              </a:rPr>
              <a:t>|</a:t>
            </a:r>
            <a:r>
              <a:rPr lang="pt-BR" b="1" dirty="0" smtClean="0">
                <a:solidFill>
                  <a:srgbClr val="FF0000"/>
                </a:solidFill>
              </a:rPr>
              <a:t> y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!x</a:t>
            </a:r>
          </a:p>
          <a:p>
            <a:r>
              <a:rPr lang="pt-BR" dirty="0" smtClean="0"/>
              <a:t>Operadores </a:t>
            </a:r>
            <a:r>
              <a:rPr lang="pt-BR" b="1" dirty="0" smtClean="0"/>
              <a:t>&amp;&amp; </a:t>
            </a:r>
            <a:r>
              <a:rPr lang="pt-BR" dirty="0" smtClean="0"/>
              <a:t>e</a:t>
            </a:r>
            <a:r>
              <a:rPr lang="pt-BR" b="1" dirty="0" smtClean="0"/>
              <a:t> |</a:t>
            </a:r>
            <a:r>
              <a:rPr lang="pt-BR" b="1" dirty="0" err="1" smtClean="0"/>
              <a:t>|</a:t>
            </a:r>
            <a:r>
              <a:rPr lang="pt-BR" b="1" dirty="0" smtClean="0"/>
              <a:t> </a:t>
            </a:r>
            <a:r>
              <a:rPr lang="pt-BR" dirty="0" smtClean="0"/>
              <a:t>são ditos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short-circuited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r>
              <a:rPr lang="pt-BR" dirty="0" err="1" smtClean="0"/>
              <a:t>Operandos</a:t>
            </a:r>
            <a:r>
              <a:rPr lang="pt-BR" dirty="0" smtClean="0"/>
              <a:t> da direita só são avaliados, se necessário</a:t>
            </a:r>
          </a:p>
          <a:p>
            <a:r>
              <a:rPr lang="pt-BR" dirty="0" smtClean="0"/>
              <a:t>Existem os operadores bit a bit </a:t>
            </a:r>
            <a:r>
              <a:rPr lang="pt-BR" b="1" dirty="0" smtClean="0"/>
              <a:t>&amp; e 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5211</TotalTime>
  <Words>1303</Words>
  <Application>Microsoft Office PowerPoint</Application>
  <PresentationFormat>On-screen Show (4:3)</PresentationFormat>
  <Paragraphs>238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1_modelo_vf</vt:lpstr>
      <vt:lpstr>Introdução a Programação</vt:lpstr>
      <vt:lpstr>Estruturas Básicas</vt:lpstr>
      <vt:lpstr>Estruturas de Decisão</vt:lpstr>
      <vt:lpstr>Comandos Condicionais</vt:lpstr>
      <vt:lpstr>Múltiplos Fluxos de Controle</vt:lpstr>
      <vt:lpstr>Expressão Lógicas</vt:lpstr>
      <vt:lpstr>Operadores Lógicos </vt:lpstr>
      <vt:lpstr>Operadores Lógicos </vt:lpstr>
      <vt:lpstr>Operadores Lógicos</vt:lpstr>
      <vt:lpstr>Expressões Lógicas</vt:lpstr>
      <vt:lpstr>Comandos Condicionais</vt:lpstr>
      <vt:lpstr>Comando IF - Else</vt:lpstr>
      <vt:lpstr>Exemplo de IF-Else</vt:lpstr>
      <vt:lpstr>Variações de IF-Else</vt:lpstr>
      <vt:lpstr>Aninhando IF-Else</vt:lpstr>
      <vt:lpstr>Aninhando IF-Else</vt:lpstr>
      <vt:lpstr>Encadeando IF-Else</vt:lpstr>
      <vt:lpstr>Tomando Múltiplas Decisões</vt:lpstr>
      <vt:lpstr>Comando Switch</vt:lpstr>
      <vt:lpstr>Restrições do Comando Switch</vt:lpstr>
      <vt:lpstr>Exemplo de Uso do Comando Switch</vt:lpstr>
      <vt:lpstr>Exemplo de Uso do Comando Switch cont...</vt:lpstr>
      <vt:lpstr>Operador Condicional ?</vt:lpstr>
      <vt:lpstr>Exemplos de Uso Operador Condicional</vt:lpstr>
      <vt:lpstr>Slide 25</vt:lpstr>
      <vt:lpstr>Estruturas de Repetição</vt:lpstr>
      <vt:lpstr>Comando While</vt:lpstr>
      <vt:lpstr>Comando While</vt:lpstr>
      <vt:lpstr>Comando While</vt:lpstr>
      <vt:lpstr>Comando While</vt:lpstr>
      <vt:lpstr>Comando While</vt:lpstr>
      <vt:lpstr>Comando Do While</vt:lpstr>
      <vt:lpstr>Comando Do While</vt:lpstr>
      <vt:lpstr>Comando Do While</vt:lpstr>
      <vt:lpstr>Comando For</vt:lpstr>
      <vt:lpstr>Comando For</vt:lpstr>
      <vt:lpstr>Comando For</vt:lpstr>
      <vt:lpstr>Comando For</vt:lpstr>
      <vt:lpstr>Comando For</vt:lpstr>
      <vt:lpstr>Comando For</vt:lpstr>
      <vt:lpstr>Laços Aninhados</vt:lpstr>
      <vt:lpstr>Laços Aninhados</vt:lpstr>
      <vt:lpstr>Comando Break</vt:lpstr>
      <vt:lpstr>Comando Break</vt:lpstr>
      <vt:lpstr>Comando Continue</vt:lpstr>
      <vt:lpstr>Comando Continue</vt:lpstr>
      <vt:lpstr>Comando Continue</vt:lpstr>
      <vt:lpstr>Encadeando as Estruturas de Repetição</vt:lpstr>
      <vt:lpstr>Encadeando as Estruturas de Repetição</vt:lpstr>
      <vt:lpstr>Encadeando as Estruturas de Repetição</vt:lpstr>
      <vt:lpstr>Encadeando Diversas Estruturas</vt:lpstr>
      <vt:lpstr>Encadeando Diversas Estruturas</vt:lpstr>
      <vt:lpstr>Encadeando Diversas Estruturas</vt:lpstr>
      <vt:lpstr>Encadeando Diversas Estruturas - Indentação</vt:lpstr>
      <vt:lpstr>Encadeando Diversas Estruturas - Indentação</vt:lpstr>
      <vt:lpstr>Atividade 1 - Faça um algoritmo que</vt:lpstr>
      <vt:lpstr>Atividade 2 - Faça um algoritmo que: </vt:lpstr>
      <vt:lpstr>Atividade 2 - Faça um algoritmo que:</vt:lpstr>
      <vt:lpstr>Slide 59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530</cp:revision>
  <dcterms:created xsi:type="dcterms:W3CDTF">2007-08-06T19:02:57Z</dcterms:created>
  <dcterms:modified xsi:type="dcterms:W3CDTF">2013-01-29T23:28:39Z</dcterms:modified>
</cp:coreProperties>
</file>