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6"/>
  </p:notesMasterIdLst>
  <p:sldIdLst>
    <p:sldId id="346" r:id="rId2"/>
    <p:sldId id="372" r:id="rId3"/>
    <p:sldId id="373" r:id="rId4"/>
    <p:sldId id="374" r:id="rId5"/>
    <p:sldId id="375" r:id="rId6"/>
    <p:sldId id="376" r:id="rId7"/>
    <p:sldId id="378" r:id="rId8"/>
    <p:sldId id="377" r:id="rId9"/>
    <p:sldId id="379" r:id="rId10"/>
    <p:sldId id="380" r:id="rId11"/>
    <p:sldId id="381" r:id="rId12"/>
    <p:sldId id="382" r:id="rId13"/>
    <p:sldId id="383" r:id="rId14"/>
    <p:sldId id="385" r:id="rId15"/>
    <p:sldId id="384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>
      <p:cViewPr varScale="1">
        <p:scale>
          <a:sx n="47" d="100"/>
          <a:sy n="47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Strings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Inicialização do vetor de caracteres na declaração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sz="1200" dirty="0" smtClean="0"/>
          </a:p>
          <a:p>
            <a:r>
              <a:rPr lang="pt-BR" dirty="0" smtClean="0"/>
              <a:t>Inicialização do vetor na declaração através da escrita dos caracteres entre aspas duplas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85875" y="2492896"/>
            <a:ext cx="65722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5576" y="5001344"/>
            <a:ext cx="76866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700808"/>
            <a:ext cx="74199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 do Tipo 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556792"/>
            <a:ext cx="76200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 do Tipo 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050" y="1510630"/>
            <a:ext cx="75819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 do Tipo 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9600" y="1343744"/>
            <a:ext cx="792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de 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Especificador %s na função </a:t>
            </a:r>
            <a:r>
              <a:rPr lang="pt-BR" b="1" i="1" dirty="0" err="1" smtClean="0">
                <a:solidFill>
                  <a:srgbClr val="FF0000"/>
                </a:solidFill>
              </a:rPr>
              <a:t>printf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deve ser </a:t>
            </a:r>
            <a:r>
              <a:rPr lang="pt-BR" b="1" dirty="0" smtClean="0"/>
              <a:t>u</a:t>
            </a:r>
            <a:r>
              <a:rPr lang="pt-BR" dirty="0" smtClean="0"/>
              <a:t>tilizado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Função </a:t>
            </a:r>
            <a:r>
              <a:rPr lang="pt-BR" b="1" i="1" dirty="0" err="1" smtClean="0">
                <a:solidFill>
                  <a:srgbClr val="FF0000"/>
                </a:solidFill>
              </a:rPr>
              <a:t>puts</a:t>
            </a:r>
            <a:r>
              <a:rPr lang="pt-BR" dirty="0" smtClean="0"/>
              <a:t> de </a:t>
            </a:r>
            <a:r>
              <a:rPr lang="pt-BR" i="1" dirty="0" err="1" smtClean="0"/>
              <a:t>stdio</a:t>
            </a:r>
            <a:r>
              <a:rPr lang="pt-BR" i="1" dirty="0" smtClean="0"/>
              <a:t>.h </a:t>
            </a:r>
            <a:r>
              <a:rPr lang="pt-BR" dirty="0" smtClean="0"/>
              <a:t>pode ser utilizado também para imprimir 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2564904"/>
            <a:ext cx="769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5576" y="5085184"/>
            <a:ext cx="76390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75656" y="3360200"/>
            <a:ext cx="6984776" cy="314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 smtClean="0"/>
              <a:t>Especificador %s na função </a:t>
            </a:r>
            <a:r>
              <a:rPr lang="pt-BR" sz="3000" i="1" dirty="0" err="1" smtClean="0">
                <a:solidFill>
                  <a:srgbClr val="FF0000"/>
                </a:solidFill>
              </a:rPr>
              <a:t>scanf</a:t>
            </a:r>
            <a:r>
              <a:rPr lang="pt-BR" sz="3000" i="1" dirty="0" smtClean="0">
                <a:solidFill>
                  <a:srgbClr val="FF0000"/>
                </a:solidFill>
              </a:rPr>
              <a:t> </a:t>
            </a:r>
            <a:r>
              <a:rPr lang="pt-BR" sz="3000" dirty="0" smtClean="0"/>
              <a:t>captura somente uma </a:t>
            </a:r>
            <a:r>
              <a:rPr lang="pt-BR" sz="3000" dirty="0" err="1" smtClean="0"/>
              <a:t>seqüência</a:t>
            </a:r>
            <a:r>
              <a:rPr lang="pt-BR" sz="3000" dirty="0" smtClean="0"/>
              <a:t> de caracteres não brancos</a:t>
            </a:r>
          </a:p>
          <a:p>
            <a:pPr lvl="1"/>
            <a:r>
              <a:rPr lang="pt-BR" sz="2600" b="1" dirty="0" smtClean="0">
                <a:solidFill>
                  <a:srgbClr val="FF0000"/>
                </a:solidFill>
              </a:rPr>
              <a:t>Limitação: somente nomes simples podem ser lidos</a:t>
            </a:r>
            <a:endParaRPr lang="pt-BR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código abaixo lê uma </a:t>
            </a:r>
            <a:r>
              <a:rPr lang="pt-BR" dirty="0" err="1" smtClean="0"/>
              <a:t>seqüência</a:t>
            </a:r>
            <a:r>
              <a:rPr lang="pt-BR" dirty="0" smtClean="0"/>
              <a:t> de caracteres até que seja digitado um &lt;</a:t>
            </a:r>
            <a:r>
              <a:rPr lang="pt-BR" dirty="0" err="1" smtClean="0"/>
              <a:t>enter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inclusão do espaço antes de % descartam espaços em brancos que precedem o nome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4005064"/>
            <a:ext cx="73533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Limitando Tamanho da String </a:t>
            </a:r>
            <a:br>
              <a:rPr lang="pt-BR" dirty="0" smtClean="0"/>
            </a:br>
            <a:r>
              <a:rPr lang="pt-BR" dirty="0" smtClean="0"/>
              <a:t>com o </a:t>
            </a:r>
            <a:r>
              <a:rPr lang="pt-BR" i="1" dirty="0" err="1" smtClean="0"/>
              <a:t>scanf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sz="1800" dirty="0" smtClean="0"/>
          </a:p>
          <a:p>
            <a:r>
              <a:rPr lang="pt-BR" dirty="0" smtClean="0"/>
              <a:t>Para limitar o número máximo de caracteres capturados: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9100" y="4813895"/>
            <a:ext cx="73533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17959" y="1700808"/>
            <a:ext cx="72104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gets</a:t>
            </a:r>
            <a:r>
              <a:rPr lang="pt-BR" dirty="0" smtClean="0"/>
              <a:t> para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</a:t>
            </a:r>
            <a:r>
              <a:rPr lang="pt-BR" dirty="0" err="1" smtClean="0"/>
              <a:t>gets</a:t>
            </a:r>
            <a:r>
              <a:rPr lang="pt-BR" dirty="0" smtClean="0"/>
              <a:t> de </a:t>
            </a:r>
            <a:r>
              <a:rPr lang="pt-BR" dirty="0" err="1" smtClean="0"/>
              <a:t>stdio</a:t>
            </a:r>
            <a:r>
              <a:rPr lang="pt-BR" dirty="0" smtClean="0"/>
              <a:t>.h pode também ser utilizada para ler strings</a:t>
            </a:r>
          </a:p>
          <a:p>
            <a:pPr lvl="1"/>
            <a:r>
              <a:rPr lang="pt-BR" dirty="0" smtClean="0"/>
              <a:t>Lê a string até encontrar um ‘\n’ 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Vantagens</a:t>
            </a:r>
          </a:p>
          <a:p>
            <a:pPr lvl="2"/>
            <a:r>
              <a:rPr lang="pt-BR" dirty="0" smtClean="0"/>
              <a:t>Lê nomes compostos</a:t>
            </a:r>
          </a:p>
          <a:p>
            <a:pPr lvl="2"/>
            <a:r>
              <a:rPr lang="pt-BR" dirty="0" smtClean="0"/>
              <a:t>Sintaxe mais simples</a:t>
            </a:r>
          </a:p>
          <a:p>
            <a:pPr lvl="1"/>
            <a:r>
              <a:rPr lang="pt-BR" dirty="0" smtClean="0"/>
              <a:t>Desvantagem</a:t>
            </a:r>
          </a:p>
          <a:p>
            <a:pPr lvl="2"/>
            <a:r>
              <a:rPr lang="pt-BR" dirty="0" smtClean="0"/>
              <a:t>Não tem como limitar quantidade de caracteres lidos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3068960"/>
            <a:ext cx="7686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C, o tipo </a:t>
            </a:r>
            <a:r>
              <a:rPr lang="pt-BR" i="1" dirty="0" err="1" smtClean="0"/>
              <a:t>char</a:t>
            </a:r>
            <a:r>
              <a:rPr lang="pt-BR" i="1" dirty="0" smtClean="0"/>
              <a:t> :</a:t>
            </a:r>
          </a:p>
          <a:p>
            <a:pPr lvl="1"/>
            <a:r>
              <a:rPr lang="pt-BR" dirty="0" smtClean="0"/>
              <a:t>é usado para representar caracteres</a:t>
            </a:r>
          </a:p>
          <a:p>
            <a:pPr lvl="1"/>
            <a:r>
              <a:rPr lang="pt-BR" dirty="0" smtClean="0"/>
              <a:t>pode armazenar valores inteiros (em 1 byte), representando assim, 256 valores distintos</a:t>
            </a:r>
          </a:p>
          <a:p>
            <a:pPr lvl="1"/>
            <a:r>
              <a:rPr lang="pt-BR" dirty="0" smtClean="0"/>
              <a:t>Uma constante </a:t>
            </a:r>
            <a:r>
              <a:rPr lang="pt-BR" i="1" dirty="0" err="1" smtClean="0"/>
              <a:t>char</a:t>
            </a:r>
            <a:r>
              <a:rPr lang="pt-BR" i="1" dirty="0" smtClean="0"/>
              <a:t> é escrita entre aspas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63688" y="4653136"/>
            <a:ext cx="59531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Manipulação de Strings</a:t>
            </a:r>
            <a:br>
              <a:rPr lang="pt-BR" dirty="0" smtClean="0"/>
            </a:br>
            <a:r>
              <a:rPr lang="pt-BR" i="1" dirty="0" smtClean="0"/>
              <a:t> 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da String</a:t>
            </a:r>
          </a:p>
          <a:p>
            <a:pPr lvl="1"/>
            <a:r>
              <a:rPr lang="pt-BR" i="1" dirty="0" err="1" smtClean="0">
                <a:solidFill>
                  <a:srgbClr val="FF0000"/>
                </a:solidFill>
              </a:rPr>
              <a:t>strlen</a:t>
            </a:r>
            <a:r>
              <a:rPr lang="pt-BR" i="1" dirty="0" smtClean="0">
                <a:solidFill>
                  <a:srgbClr val="FF0000"/>
                </a:solidFill>
              </a:rPr>
              <a:t> (</a:t>
            </a:r>
            <a:r>
              <a:rPr lang="pt-BR" i="1" dirty="0" err="1" smtClean="0">
                <a:solidFill>
                  <a:srgbClr val="FF0000"/>
                </a:solidFill>
              </a:rPr>
              <a:t>char</a:t>
            </a:r>
            <a:r>
              <a:rPr lang="pt-BR" i="1" dirty="0" smtClean="0">
                <a:solidFill>
                  <a:srgbClr val="FF0000"/>
                </a:solidFill>
              </a:rPr>
              <a:t>[] </a:t>
            </a:r>
            <a:r>
              <a:rPr lang="pt-BR" i="1" dirty="0" err="1" smtClean="0">
                <a:solidFill>
                  <a:srgbClr val="FF0000"/>
                </a:solidFill>
              </a:rPr>
              <a:t>str</a:t>
            </a:r>
            <a:r>
              <a:rPr lang="pt-BR" i="1" dirty="0" smtClean="0">
                <a:solidFill>
                  <a:srgbClr val="FF0000"/>
                </a:solidFill>
              </a:rPr>
              <a:t>)</a:t>
            </a:r>
            <a:endParaRPr lang="pt-BR" i="1" dirty="0" smtClean="0"/>
          </a:p>
          <a:p>
            <a:r>
              <a:rPr lang="pt-BR" dirty="0" smtClean="0"/>
              <a:t>Cópia de Strings</a:t>
            </a:r>
          </a:p>
          <a:p>
            <a:pPr lvl="1"/>
            <a:r>
              <a:rPr lang="pt-BR" i="1" dirty="0" err="1" smtClean="0">
                <a:solidFill>
                  <a:srgbClr val="FF0000"/>
                </a:solidFill>
              </a:rPr>
              <a:t>strcpy</a:t>
            </a:r>
            <a:r>
              <a:rPr lang="pt-BR" i="1" dirty="0" smtClean="0">
                <a:solidFill>
                  <a:srgbClr val="FF0000"/>
                </a:solidFill>
              </a:rPr>
              <a:t> (</a:t>
            </a:r>
            <a:r>
              <a:rPr lang="pt-BR" i="1" dirty="0" err="1" smtClean="0">
                <a:solidFill>
                  <a:srgbClr val="FF0000"/>
                </a:solidFill>
              </a:rPr>
              <a:t>char</a:t>
            </a:r>
            <a:r>
              <a:rPr lang="pt-BR" i="1" dirty="0" smtClean="0">
                <a:solidFill>
                  <a:srgbClr val="FF0000"/>
                </a:solidFill>
              </a:rPr>
              <a:t>[] </a:t>
            </a:r>
            <a:r>
              <a:rPr lang="pt-BR" i="1" dirty="0" err="1" smtClean="0">
                <a:solidFill>
                  <a:srgbClr val="FF0000"/>
                </a:solidFill>
              </a:rPr>
              <a:t>dest</a:t>
            </a:r>
            <a:r>
              <a:rPr lang="pt-BR" i="1" dirty="0" smtClean="0">
                <a:solidFill>
                  <a:srgbClr val="FF0000"/>
                </a:solidFill>
              </a:rPr>
              <a:t> , </a:t>
            </a:r>
            <a:r>
              <a:rPr lang="pt-BR" i="1" dirty="0" err="1" smtClean="0">
                <a:solidFill>
                  <a:srgbClr val="FF0000"/>
                </a:solidFill>
              </a:rPr>
              <a:t>char</a:t>
            </a:r>
            <a:r>
              <a:rPr lang="pt-BR" i="1" dirty="0" smtClean="0">
                <a:solidFill>
                  <a:srgbClr val="FF0000"/>
                </a:solidFill>
              </a:rPr>
              <a:t>[] </a:t>
            </a:r>
            <a:r>
              <a:rPr lang="pt-BR" i="1" dirty="0" err="1" smtClean="0">
                <a:solidFill>
                  <a:srgbClr val="FF0000"/>
                </a:solidFill>
              </a:rPr>
              <a:t>orig</a:t>
            </a:r>
            <a:r>
              <a:rPr lang="pt-BR" i="1" dirty="0" smtClean="0">
                <a:solidFill>
                  <a:srgbClr val="FF0000"/>
                </a:solidFill>
              </a:rPr>
              <a:t>) </a:t>
            </a:r>
          </a:p>
          <a:p>
            <a:pPr lvl="2"/>
            <a:r>
              <a:rPr lang="pt-BR" dirty="0" smtClean="0"/>
              <a:t>Copia os elementos do 2º parâmetro no 1º</a:t>
            </a:r>
          </a:p>
          <a:p>
            <a:pPr lvl="2"/>
            <a:r>
              <a:rPr lang="pt-BR" dirty="0" smtClean="0"/>
              <a:t>Supõe que o 1º parâmetro tem espaço suficiente</a:t>
            </a:r>
          </a:p>
          <a:p>
            <a:r>
              <a:rPr lang="pt-BR" dirty="0" smtClean="0"/>
              <a:t>Concatenar Strings</a:t>
            </a:r>
          </a:p>
          <a:p>
            <a:pPr lvl="1"/>
            <a:r>
              <a:rPr lang="fr-FR" i="1" dirty="0" smtClean="0">
                <a:solidFill>
                  <a:srgbClr val="FF0000"/>
                </a:solidFill>
              </a:rPr>
              <a:t>strcat (char* dest , char* orig) ;</a:t>
            </a:r>
          </a:p>
          <a:p>
            <a:pPr lvl="2"/>
            <a:r>
              <a:rPr lang="pt-BR" dirty="0" smtClean="0"/>
              <a:t>Concatena as duas cadeias e o resultado é atribuído ao 1º parâmetro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Copiando 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139" y="1484313"/>
            <a:ext cx="7502285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de 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Vetor de Strings equivale a um vetor de vetores</a:t>
            </a:r>
          </a:p>
          <a:p>
            <a:pPr lvl="1"/>
            <a:r>
              <a:rPr lang="pt-BR" dirty="0" smtClean="0"/>
              <a:t>Matriz</a:t>
            </a:r>
          </a:p>
          <a:p>
            <a:pPr lvl="1"/>
            <a:r>
              <a:rPr lang="pt-BR" dirty="0" smtClean="0"/>
              <a:t>Cada linha da matriz corresponde a uma string</a:t>
            </a:r>
          </a:p>
          <a:p>
            <a:r>
              <a:rPr lang="pt-BR" dirty="0" smtClean="0"/>
              <a:t>Útil quando queremos armazenar uma coleção de 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de 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1556792"/>
            <a:ext cx="75533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21506" name="Picture 2" descr="http://1.bp.blogspot.com/_lqvj2f8QezA/TQ-CTBiSJaI/AAAAAAAAB0k/zXzq8s3lRZ4/s1600/zz_top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620688"/>
            <a:ext cx="3810000" cy="3333750"/>
          </a:xfrm>
          <a:prstGeom prst="rect">
            <a:avLst/>
          </a:prstGeom>
          <a:noFill/>
        </p:spPr>
      </p:pic>
      <p:pic>
        <p:nvPicPr>
          <p:cNvPr id="21508" name="Picture 4" descr="http://2.bp.blogspot.com/_lqvj2f8QezA/TQ-CbjupvmI/AAAAAAAAB0w/34XjBO-jYpA/s320/zz-top-m-20091217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96136" y="620688"/>
            <a:ext cx="2705100" cy="3048001"/>
          </a:xfrm>
          <a:prstGeom prst="rect">
            <a:avLst/>
          </a:prstGeom>
          <a:noFill/>
        </p:spPr>
      </p:pic>
      <p:pic>
        <p:nvPicPr>
          <p:cNvPr id="21510" name="Picture 6" descr="http://3.bp.blogspot.com/_lqvj2f8QezA/TQ-CXDseREI/AAAAAAAAB0o/cpHMLa4XAGg/s320/zz-top1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419872" y="4077072"/>
            <a:ext cx="3048000" cy="242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São representados internamente na memória do computador por códigos numéricos </a:t>
            </a:r>
          </a:p>
          <a:p>
            <a:pPr lvl="1"/>
            <a:r>
              <a:rPr lang="pt-BR" sz="2400" dirty="0" smtClean="0"/>
              <a:t>A correspondência entre os caracteres e os seus códigos numéricos é feita por uma tabela ASCII</a:t>
            </a:r>
          </a:p>
          <a:p>
            <a:pPr lvl="1"/>
            <a:r>
              <a:rPr lang="pt-BR" sz="2400" dirty="0" smtClean="0"/>
              <a:t>Na tabela ASCII:</a:t>
            </a:r>
          </a:p>
          <a:p>
            <a:pPr lvl="2"/>
            <a:r>
              <a:rPr lang="pt-BR" sz="2000" dirty="0" smtClean="0"/>
              <a:t>os dígitos são codificados em </a:t>
            </a:r>
            <a:r>
              <a:rPr lang="pt-BR" sz="2000" dirty="0" err="1" smtClean="0"/>
              <a:t>seqüência</a:t>
            </a:r>
            <a:endParaRPr lang="pt-BR" sz="2000" dirty="0" smtClean="0"/>
          </a:p>
          <a:p>
            <a:pPr lvl="2"/>
            <a:r>
              <a:rPr lang="pt-BR" sz="2000" dirty="0" smtClean="0"/>
              <a:t>as letras minúsculas e maiúsculas também formam dois grupos sequenciais’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4" y="4941168"/>
            <a:ext cx="59626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ASCII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31640" y="1484784"/>
            <a:ext cx="65722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de Caractere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impressos de duas formas diferentes usando o </a:t>
            </a:r>
            <a:r>
              <a:rPr lang="pt-BR" b="1" i="1" dirty="0" err="1" smtClean="0"/>
              <a:t>printf</a:t>
            </a:r>
            <a:r>
              <a:rPr lang="pt-BR" i="1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 a função </a:t>
            </a:r>
            <a:r>
              <a:rPr lang="pt-BR" b="1" i="1" dirty="0" err="1" smtClean="0">
                <a:solidFill>
                  <a:srgbClr val="FF0000"/>
                </a:solidFill>
              </a:rPr>
              <a:t>putchar</a:t>
            </a:r>
            <a:r>
              <a:rPr lang="pt-BR" b="1" i="1" dirty="0" smtClean="0"/>
              <a:t> </a:t>
            </a:r>
            <a:r>
              <a:rPr lang="pt-BR" i="1" dirty="0" smtClean="0"/>
              <a:t>da biblioteca </a:t>
            </a:r>
            <a:r>
              <a:rPr lang="pt-BR" b="1" i="1" dirty="0" err="1" smtClean="0"/>
              <a:t>stdio</a:t>
            </a:r>
            <a:r>
              <a:rPr lang="pt-BR" b="1" i="1" dirty="0" smtClean="0"/>
              <a:t>.h </a:t>
            </a:r>
            <a:r>
              <a:rPr lang="pt-BR" dirty="0" smtClean="0"/>
              <a:t>que permite a impressão de um caractere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7238" y="2538413"/>
            <a:ext cx="76295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47664" y="5733256"/>
            <a:ext cx="5667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Caractere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de caracteres com a função </a:t>
            </a:r>
            <a:r>
              <a:rPr lang="pt-BR" b="1" i="1" dirty="0" err="1" smtClean="0"/>
              <a:t>scanf</a:t>
            </a:r>
            <a:endParaRPr lang="pt-BR" b="1" i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sz="600" dirty="0" smtClean="0"/>
          </a:p>
          <a:p>
            <a:r>
              <a:rPr lang="pt-BR" dirty="0" smtClean="0"/>
              <a:t>Existe a função </a:t>
            </a:r>
            <a:r>
              <a:rPr lang="pt-BR" b="1" i="1" dirty="0" err="1" smtClean="0">
                <a:solidFill>
                  <a:srgbClr val="FF0000"/>
                </a:solidFill>
              </a:rPr>
              <a:t>getchar</a:t>
            </a:r>
            <a:r>
              <a:rPr lang="pt-BR" b="1" i="1" dirty="0" smtClean="0"/>
              <a:t> </a:t>
            </a:r>
            <a:r>
              <a:rPr lang="pt-BR" i="1" dirty="0" smtClean="0"/>
              <a:t>da biblioteca </a:t>
            </a:r>
            <a:r>
              <a:rPr lang="pt-BR" b="1" i="1" dirty="0" err="1" smtClean="0"/>
              <a:t>stdio</a:t>
            </a:r>
            <a:r>
              <a:rPr lang="pt-BR" b="1" i="1" dirty="0" smtClean="0"/>
              <a:t>.h </a:t>
            </a:r>
            <a:r>
              <a:rPr lang="pt-BR" dirty="0" smtClean="0"/>
              <a:t>que permite a leitura de um caractere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2060848"/>
            <a:ext cx="7419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843808" y="4941168"/>
            <a:ext cx="31527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Caractere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Função </a:t>
            </a:r>
            <a:r>
              <a:rPr lang="pt-BR" sz="2800" i="1" dirty="0" err="1" smtClean="0"/>
              <a:t>scanf</a:t>
            </a:r>
            <a:r>
              <a:rPr lang="pt-BR" sz="2800" i="1" dirty="0" smtClean="0"/>
              <a:t> e </a:t>
            </a:r>
            <a:r>
              <a:rPr lang="pt-BR" sz="2800" i="1" dirty="0" err="1" smtClean="0"/>
              <a:t>getchar</a:t>
            </a:r>
            <a:r>
              <a:rPr lang="pt-BR" sz="2800" i="1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obriga </a:t>
            </a:r>
            <a:r>
              <a:rPr lang="pt-BR" sz="2800" dirty="0" smtClean="0"/>
              <a:t>que a tecla </a:t>
            </a:r>
            <a:r>
              <a:rPr lang="pt-BR" sz="2800" i="1" dirty="0" smtClean="0">
                <a:solidFill>
                  <a:srgbClr val="FF0000"/>
                </a:solidFill>
              </a:rPr>
              <a:t>&lt;</a:t>
            </a:r>
            <a:r>
              <a:rPr lang="pt-BR" sz="2800" i="1" dirty="0" err="1" smtClean="0">
                <a:solidFill>
                  <a:srgbClr val="FF0000"/>
                </a:solidFill>
              </a:rPr>
              <a:t>enter</a:t>
            </a:r>
            <a:r>
              <a:rPr lang="pt-BR" sz="2800" i="1" dirty="0" smtClean="0">
                <a:solidFill>
                  <a:srgbClr val="FF0000"/>
                </a:solidFill>
              </a:rPr>
              <a:t>&gt; </a:t>
            </a:r>
            <a:r>
              <a:rPr lang="pt-BR" sz="2800" dirty="0" smtClean="0">
                <a:solidFill>
                  <a:srgbClr val="FF0000"/>
                </a:solidFill>
              </a:rPr>
              <a:t>seja pressionada </a:t>
            </a:r>
            <a:r>
              <a:rPr lang="pt-BR" sz="2800" dirty="0" smtClean="0"/>
              <a:t>após a entrada dos dados</a:t>
            </a:r>
          </a:p>
          <a:p>
            <a:r>
              <a:rPr lang="pt-BR" sz="2800" dirty="0" smtClean="0"/>
              <a:t>Existem funções para ler dados sem esperar pelo &lt;</a:t>
            </a:r>
            <a:r>
              <a:rPr lang="pt-BR" sz="2800" dirty="0" err="1" smtClean="0"/>
              <a:t>enter</a:t>
            </a:r>
            <a:r>
              <a:rPr lang="pt-BR" sz="2800" dirty="0" smtClean="0"/>
              <a:t>&gt; em C </a:t>
            </a:r>
            <a:r>
              <a:rPr lang="pt-BR" sz="2800" b="1" dirty="0" smtClean="0"/>
              <a:t>para ambientes Windows:</a:t>
            </a:r>
          </a:p>
          <a:p>
            <a:pPr lvl="1"/>
            <a:r>
              <a:rPr lang="pt-BR" sz="2400" dirty="0" smtClean="0"/>
              <a:t>Função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getche</a:t>
            </a:r>
            <a:r>
              <a:rPr lang="pt-BR" sz="2400" b="1" i="1" dirty="0" smtClean="0">
                <a:solidFill>
                  <a:srgbClr val="FF0000"/>
                </a:solidFill>
              </a:rPr>
              <a:t> </a:t>
            </a:r>
            <a:r>
              <a:rPr lang="pt-BR" sz="2400" i="1" dirty="0" smtClean="0"/>
              <a:t>– </a:t>
            </a:r>
            <a:r>
              <a:rPr lang="pt-BR" sz="2400" dirty="0" smtClean="0"/>
              <a:t>definida em </a:t>
            </a:r>
            <a:r>
              <a:rPr lang="pt-BR" sz="2400" i="1" dirty="0" err="1" smtClean="0"/>
              <a:t>conio</a:t>
            </a:r>
            <a:r>
              <a:rPr lang="pt-BR" sz="2400" i="1" dirty="0" smtClean="0"/>
              <a:t>.h</a:t>
            </a:r>
          </a:p>
          <a:p>
            <a:pPr lvl="2"/>
            <a:r>
              <a:rPr lang="pt-BR" sz="2000" dirty="0" smtClean="0"/>
              <a:t>Lê um caractere e o </a:t>
            </a:r>
            <a:r>
              <a:rPr lang="pt-BR" sz="2000" dirty="0" smtClean="0">
                <a:solidFill>
                  <a:srgbClr val="FF0000"/>
                </a:solidFill>
              </a:rPr>
              <a:t>exibe na tela </a:t>
            </a:r>
            <a:r>
              <a:rPr lang="pt-BR" sz="2000" dirty="0" err="1" smtClean="0"/>
              <a:t>char</a:t>
            </a:r>
            <a:r>
              <a:rPr lang="pt-BR" sz="2000" dirty="0" smtClean="0"/>
              <a:t> letra </a:t>
            </a:r>
            <a:r>
              <a:rPr lang="pt-BR" sz="2000" b="1" dirty="0" smtClean="0"/>
              <a:t>;</a:t>
            </a:r>
          </a:p>
          <a:p>
            <a:pPr lvl="2"/>
            <a:endParaRPr lang="pt-BR" sz="2000" b="1" dirty="0" smtClean="0"/>
          </a:p>
          <a:p>
            <a:pPr lvl="2"/>
            <a:endParaRPr lang="pt-BR" sz="2000" b="1" dirty="0" smtClean="0"/>
          </a:p>
          <a:p>
            <a:pPr lvl="1"/>
            <a:r>
              <a:rPr lang="pt-BR" sz="2400" dirty="0" smtClean="0"/>
              <a:t>Função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getch</a:t>
            </a:r>
            <a:r>
              <a:rPr lang="pt-BR" sz="2400" b="1" i="1" dirty="0" smtClean="0">
                <a:solidFill>
                  <a:srgbClr val="FF0000"/>
                </a:solidFill>
              </a:rPr>
              <a:t> </a:t>
            </a:r>
            <a:r>
              <a:rPr lang="pt-BR" sz="2400" i="1" dirty="0" smtClean="0"/>
              <a:t>– </a:t>
            </a:r>
            <a:r>
              <a:rPr lang="pt-BR" sz="2400" dirty="0" smtClean="0"/>
              <a:t>definida em </a:t>
            </a:r>
            <a:r>
              <a:rPr lang="pt-BR" sz="2400" i="1" dirty="0" err="1" smtClean="0"/>
              <a:t>conio</a:t>
            </a:r>
            <a:r>
              <a:rPr lang="pt-BR" sz="2400" i="1" dirty="0" smtClean="0"/>
              <a:t>.h</a:t>
            </a:r>
          </a:p>
          <a:p>
            <a:pPr lvl="2"/>
            <a:r>
              <a:rPr lang="pt-BR" sz="2000" dirty="0" smtClean="0"/>
              <a:t>Lê um caractere e </a:t>
            </a:r>
            <a:r>
              <a:rPr lang="pt-BR" sz="2000" dirty="0" smtClean="0">
                <a:solidFill>
                  <a:srgbClr val="FF0000"/>
                </a:solidFill>
              </a:rPr>
              <a:t>não o exibe </a:t>
            </a:r>
            <a:r>
              <a:rPr lang="pt-BR" sz="2000" dirty="0" smtClean="0"/>
              <a:t>na tela (invisível)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83768" y="4149080"/>
            <a:ext cx="3168352" cy="7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411760" y="5905729"/>
            <a:ext cx="3168352" cy="72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Escrevendo Funções que Manipulam</a:t>
            </a:r>
            <a:br>
              <a:rPr lang="pt-BR" dirty="0" smtClean="0"/>
            </a:br>
            <a:r>
              <a:rPr lang="pt-BR" dirty="0" smtClean="0"/>
              <a:t>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Pode-se tirar proveito da codificação </a:t>
            </a:r>
            <a:r>
              <a:rPr lang="pt-BR" sz="2800" dirty="0" err="1" smtClean="0"/>
              <a:t>seqüencial</a:t>
            </a:r>
            <a:r>
              <a:rPr lang="pt-BR" sz="2800" dirty="0" smtClean="0"/>
              <a:t> da tabela ASCII</a:t>
            </a:r>
          </a:p>
          <a:p>
            <a:pPr lvl="1"/>
            <a:r>
              <a:rPr lang="pt-BR" sz="2400" dirty="0" smtClean="0"/>
              <a:t>Escrevendo programas que usam a tabela</a:t>
            </a:r>
          </a:p>
          <a:p>
            <a:pPr lvl="1"/>
            <a:r>
              <a:rPr lang="pt-BR" sz="2400" dirty="0" smtClean="0"/>
              <a:t>A função abaixo verifica se um dado caractere é um dígito entre ‘ 0 ’ e ‘ 9 ’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79712" y="3680863"/>
            <a:ext cx="5544616" cy="28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É representada por um vetor do tipo </a:t>
            </a:r>
            <a:r>
              <a:rPr lang="pt-BR" sz="2400" i="1" dirty="0" err="1" smtClean="0"/>
              <a:t>char</a:t>
            </a:r>
            <a:r>
              <a:rPr lang="pt-BR" sz="2400" i="1" dirty="0" smtClean="0"/>
              <a:t> e terminada </a:t>
            </a:r>
            <a:r>
              <a:rPr lang="pt-BR" sz="2400" b="1" dirty="0" smtClean="0"/>
              <a:t>obrigatoriamente</a:t>
            </a:r>
            <a:r>
              <a:rPr lang="pt-BR" sz="2400" dirty="0" smtClean="0"/>
              <a:t>, pelo </a:t>
            </a:r>
            <a:r>
              <a:rPr lang="pt-BR" sz="2400" b="1" dirty="0" smtClean="0"/>
              <a:t>caractere nulo ‘ \0 ’</a:t>
            </a:r>
          </a:p>
          <a:p>
            <a:r>
              <a:rPr lang="pt-BR" sz="2400" dirty="0" smtClean="0"/>
              <a:t>O especificador de formato %s da função </a:t>
            </a:r>
            <a:r>
              <a:rPr lang="pt-BR" sz="2400" i="1" dirty="0" err="1" smtClean="0"/>
              <a:t>printf</a:t>
            </a:r>
            <a:r>
              <a:rPr lang="pt-BR" sz="2400" i="1" dirty="0" smtClean="0"/>
              <a:t> </a:t>
            </a:r>
            <a:r>
              <a:rPr lang="pt-BR" sz="2400" dirty="0" smtClean="0"/>
              <a:t>permite imprimir uma cadeia de caracteres</a:t>
            </a:r>
          </a:p>
          <a:p>
            <a:r>
              <a:rPr lang="pt-BR" sz="2400" dirty="0" smtClean="0"/>
              <a:t>A partir do endereço para o primeiro caractere, as funções processam caractere a caractere até que ‘\0’ seja encontrado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7704" y="4221088"/>
            <a:ext cx="5472608" cy="240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4244</TotalTime>
  <Words>634</Words>
  <Application>Microsoft Office PowerPoint</Application>
  <PresentationFormat>On-screen Show (4:3)</PresentationFormat>
  <Paragraphs>124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1_modelo_vf</vt:lpstr>
      <vt:lpstr>Introdução a Programação</vt:lpstr>
      <vt:lpstr>Caracteres</vt:lpstr>
      <vt:lpstr>Caracteres</vt:lpstr>
      <vt:lpstr>Tabela ASCII</vt:lpstr>
      <vt:lpstr>Impressão de Caractere</vt:lpstr>
      <vt:lpstr>Leitura de Caractere</vt:lpstr>
      <vt:lpstr>Leitura de Caractere</vt:lpstr>
      <vt:lpstr>Escrevendo Funções que Manipulam Caracteres</vt:lpstr>
      <vt:lpstr>String</vt:lpstr>
      <vt:lpstr>Inicialização de Strings</vt:lpstr>
      <vt:lpstr>Declarando Strings</vt:lpstr>
      <vt:lpstr>Constantes do Tipo String</vt:lpstr>
      <vt:lpstr>Constantes do Tipo String</vt:lpstr>
      <vt:lpstr>Constantes do Tipo String</vt:lpstr>
      <vt:lpstr>Impressão de Strings</vt:lpstr>
      <vt:lpstr>Leitura de Strings</vt:lpstr>
      <vt:lpstr>Leitura de Strings</vt:lpstr>
      <vt:lpstr>Limitando Tamanho da String  com o scanf</vt:lpstr>
      <vt:lpstr>Usando gets para Leitura</vt:lpstr>
      <vt:lpstr>Funções de Manipulação de Strings  string.h</vt:lpstr>
      <vt:lpstr>Copiando Strings</vt:lpstr>
      <vt:lpstr>Vetores de Strings</vt:lpstr>
      <vt:lpstr>Vetores de Strings</vt:lpstr>
      <vt:lpstr>Slide 24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525</cp:revision>
  <dcterms:created xsi:type="dcterms:W3CDTF">2007-08-06T19:02:57Z</dcterms:created>
  <dcterms:modified xsi:type="dcterms:W3CDTF">2013-03-18T22:05:54Z</dcterms:modified>
</cp:coreProperties>
</file>