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7"/>
  </p:notesMasterIdLst>
  <p:sldIdLst>
    <p:sldId id="28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EF13-1204-4FFA-BEEC-1CAF16B8FEEA}" type="datetimeFigureOut">
              <a:rPr lang="pt-BR" smtClean="0"/>
              <a:pPr/>
              <a:t>03/04/2013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746D-6C1F-431B-9696-C8DBBEA0072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CO332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R.G.Keim@kent.ac.uk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272BB-5C8F-4500-BCF4-48F55FBAF64F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5E839-015A-4330-BD4E-3BF762528C7A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35769" y="691284"/>
            <a:ext cx="4784872" cy="34170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46D-6C1F-431B-9696-C8DBBEA0072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AF2D-0C79-4DAA-98AB-41B8ED8EF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85010-6CD1-4223-8E0A-D2B71B8995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9757DC1D-6478-452C-853B-6C0A5FBAB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999FE-DA7E-4532-BFD8-9E6A78600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21C74-962E-4389-90E7-3A3023586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A2508-CA93-4473-A4C4-DF672658BC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6CBE1-2299-4B0D-AB29-4D4B93E15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1E907-FEA0-419C-B0E1-329A421E8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3FA8D-3F62-4D90-8DFB-FB2F14C6B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7DA7F-88DF-4285-89E8-BAE74BC84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C4F15-F205-45B4-97B4-7274D3FC0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fld id="{9757DC1D-6478-452C-853B-6C0A5FBABA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Programad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  <a:endParaRPr lang="pt-B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Marcelo Iury 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13A49-F5BA-47F8-8C30-BB12271A825A}" type="slidenum">
              <a:rPr lang="en-US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762000" y="7175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Paradigma Orientado a Objetos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533400" y="1600200"/>
            <a:ext cx="7937500" cy="269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 grosso modo, uma aplicação é estruturada em módulos (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classes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que agrupam um estado (</a:t>
            </a:r>
            <a:r>
              <a:rPr lang="en-US">
                <a:solidFill>
                  <a:srgbClr val="FF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atributos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e operações (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métodos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que atuam nele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Classes podem ser estendidas (</a:t>
            </a:r>
            <a:r>
              <a:rPr lang="en-US">
                <a:solidFill>
                  <a:srgbClr val="FF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herança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e/ou usadas como tipos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DE3BB-7BCE-4964-91C1-FECA6AE18960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685800" y="628650"/>
            <a:ext cx="7785100" cy="1104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Modelo Computacional do Paradigma Orientado a Objetos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321300" y="2235200"/>
            <a:ext cx="3606800" cy="1397000"/>
            <a:chOff x="0" y="0"/>
            <a:chExt cx="2272" cy="880"/>
          </a:xfrm>
        </p:grpSpPr>
        <p:sp>
          <p:nvSpPr>
            <p:cNvPr id="11268" name="Rectangle 4"/>
            <p:cNvSpPr>
              <a:spLocks/>
            </p:cNvSpPr>
            <p:nvPr/>
          </p:nvSpPr>
          <p:spPr bwMode="auto">
            <a:xfrm>
              <a:off x="39" y="59"/>
              <a:ext cx="451" cy="168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25400" tIns="25400" rIns="46038" bIns="25400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Entrada</a:t>
              </a:r>
            </a:p>
          </p:txBody>
        </p:sp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860" y="68"/>
              <a:ext cx="624" cy="168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25400" tIns="25400" rIns="46038" bIns="25400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Programa</a:t>
              </a:r>
            </a:p>
          </p:txBody>
        </p:sp>
        <p:sp>
          <p:nvSpPr>
            <p:cNvPr id="11270" name="Rectangle 6"/>
            <p:cNvSpPr>
              <a:spLocks/>
            </p:cNvSpPr>
            <p:nvPr/>
          </p:nvSpPr>
          <p:spPr bwMode="auto">
            <a:xfrm>
              <a:off x="1896" y="59"/>
              <a:ext cx="337" cy="168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25400" tIns="25400" rIns="46038" bIns="25400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Saída</a:t>
              </a:r>
            </a:p>
          </p:txBody>
        </p:sp>
        <p:sp>
          <p:nvSpPr>
            <p:cNvPr id="11271" name="Oval 7"/>
            <p:cNvSpPr>
              <a:spLocks/>
            </p:cNvSpPr>
            <p:nvPr/>
          </p:nvSpPr>
          <p:spPr bwMode="auto">
            <a:xfrm>
              <a:off x="0" y="0"/>
              <a:ext cx="496" cy="28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2" name="Oval 8"/>
            <p:cNvSpPr>
              <a:spLocks/>
            </p:cNvSpPr>
            <p:nvPr/>
          </p:nvSpPr>
          <p:spPr bwMode="auto">
            <a:xfrm>
              <a:off x="1824" y="24"/>
              <a:ext cx="448" cy="256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3" name="Rectangle 9"/>
            <p:cNvSpPr>
              <a:spLocks/>
            </p:cNvSpPr>
            <p:nvPr/>
          </p:nvSpPr>
          <p:spPr bwMode="auto">
            <a:xfrm>
              <a:off x="840" y="24"/>
              <a:ext cx="664" cy="256"/>
            </a:xfrm>
            <a:prstGeom prst="rect">
              <a:avLst/>
            </a:prstGeom>
            <a:noFill/>
            <a:ln w="12700" cap="flat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4" name="Rectangle 10"/>
            <p:cNvSpPr>
              <a:spLocks/>
            </p:cNvSpPr>
            <p:nvPr/>
          </p:nvSpPr>
          <p:spPr bwMode="auto">
            <a:xfrm>
              <a:off x="1024" y="659"/>
              <a:ext cx="401" cy="168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25400" tIns="25400" rIns="46038" bIns="25400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Times New Roman" charset="0"/>
                </a:rPr>
                <a:t>Estado</a:t>
              </a:r>
            </a:p>
          </p:txBody>
        </p:sp>
        <p:sp>
          <p:nvSpPr>
            <p:cNvPr id="11275" name="Oval 11"/>
            <p:cNvSpPr>
              <a:spLocks/>
            </p:cNvSpPr>
            <p:nvPr/>
          </p:nvSpPr>
          <p:spPr bwMode="auto">
            <a:xfrm>
              <a:off x="984" y="600"/>
              <a:ext cx="448" cy="28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500" y="164"/>
              <a:ext cx="336" cy="1"/>
            </a:xfrm>
            <a:prstGeom prst="line">
              <a:avLst/>
            </a:prstGeom>
            <a:noFill/>
            <a:ln w="762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508" y="164"/>
              <a:ext cx="312" cy="1"/>
            </a:xfrm>
            <a:prstGeom prst="line">
              <a:avLst/>
            </a:prstGeom>
            <a:noFill/>
            <a:ln w="762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rot="10800000" flipH="1">
              <a:off x="1124" y="284"/>
              <a:ext cx="1" cy="312"/>
            </a:xfrm>
            <a:prstGeom prst="line">
              <a:avLst/>
            </a:prstGeom>
            <a:noFill/>
            <a:ln w="762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rot="10800000" flipH="1">
              <a:off x="1292" y="284"/>
              <a:ext cx="1" cy="336"/>
            </a:xfrm>
            <a:prstGeom prst="line">
              <a:avLst/>
            </a:prstGeom>
            <a:noFill/>
            <a:ln w="76200" cap="flat">
              <a:solidFill>
                <a:srgbClr val="FF0033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11280" name="Oval 16"/>
          <p:cNvSpPr>
            <a:spLocks/>
          </p:cNvSpPr>
          <p:nvPr/>
        </p:nvSpPr>
        <p:spPr bwMode="auto">
          <a:xfrm>
            <a:off x="3587750" y="2063750"/>
            <a:ext cx="1206500" cy="1282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1" name="Oval 17"/>
          <p:cNvSpPr>
            <a:spLocks/>
          </p:cNvSpPr>
          <p:nvPr/>
        </p:nvSpPr>
        <p:spPr bwMode="auto">
          <a:xfrm>
            <a:off x="1606550" y="4044950"/>
            <a:ext cx="1206500" cy="1282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2" name="Oval 18"/>
          <p:cNvSpPr>
            <a:spLocks/>
          </p:cNvSpPr>
          <p:nvPr/>
        </p:nvSpPr>
        <p:spPr bwMode="auto">
          <a:xfrm>
            <a:off x="3587750" y="3968750"/>
            <a:ext cx="1206500" cy="1282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3" name="Rectangle 19"/>
          <p:cNvSpPr>
            <a:spLocks/>
          </p:cNvSpPr>
          <p:nvPr/>
        </p:nvSpPr>
        <p:spPr bwMode="auto">
          <a:xfrm>
            <a:off x="5053013" y="4068763"/>
            <a:ext cx="727075" cy="939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...</a:t>
            </a:r>
          </a:p>
        </p:txBody>
      </p:sp>
      <p:sp>
        <p:nvSpPr>
          <p:cNvPr id="11284" name="Oval 20"/>
          <p:cNvSpPr>
            <a:spLocks/>
          </p:cNvSpPr>
          <p:nvPr/>
        </p:nvSpPr>
        <p:spPr bwMode="auto">
          <a:xfrm>
            <a:off x="6026150" y="4044950"/>
            <a:ext cx="1206500" cy="1282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2133600" y="2971800"/>
            <a:ext cx="1524000" cy="1066800"/>
          </a:xfrm>
          <a:prstGeom prst="line">
            <a:avLst/>
          </a:prstGeom>
          <a:noFill/>
          <a:ln w="508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4724400" y="3048000"/>
            <a:ext cx="1600200" cy="1143000"/>
          </a:xfrm>
          <a:prstGeom prst="line">
            <a:avLst/>
          </a:prstGeom>
          <a:noFill/>
          <a:ln w="508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4191000" y="3352800"/>
            <a:ext cx="1588" cy="609600"/>
          </a:xfrm>
          <a:prstGeom prst="line">
            <a:avLst/>
          </a:prstGeom>
          <a:noFill/>
          <a:ln w="508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288" name="Rectangle 24"/>
          <p:cNvSpPr>
            <a:spLocks/>
          </p:cNvSpPr>
          <p:nvPr/>
        </p:nvSpPr>
        <p:spPr bwMode="auto">
          <a:xfrm>
            <a:off x="2043113" y="4830763"/>
            <a:ext cx="346075" cy="1943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>
              <a:lnSpc>
                <a:spcPct val="10000"/>
              </a:lnSpc>
            </a:pPr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</p:txBody>
      </p:sp>
      <p:sp>
        <p:nvSpPr>
          <p:cNvPr id="11289" name="Rectangle 25"/>
          <p:cNvSpPr>
            <a:spLocks/>
          </p:cNvSpPr>
          <p:nvPr/>
        </p:nvSpPr>
        <p:spPr bwMode="auto">
          <a:xfrm>
            <a:off x="4024313" y="4754563"/>
            <a:ext cx="346075" cy="1943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>
              <a:lnSpc>
                <a:spcPct val="10000"/>
              </a:lnSpc>
            </a:pPr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</p:txBody>
      </p:sp>
      <p:sp>
        <p:nvSpPr>
          <p:cNvPr id="11290" name="Rectangle 26"/>
          <p:cNvSpPr>
            <a:spLocks/>
          </p:cNvSpPr>
          <p:nvPr/>
        </p:nvSpPr>
        <p:spPr bwMode="auto">
          <a:xfrm>
            <a:off x="6462713" y="4830763"/>
            <a:ext cx="346075" cy="1943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/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  <a:p>
            <a:pPr marL="41275" algn="ctr">
              <a:lnSpc>
                <a:spcPct val="10000"/>
              </a:lnSpc>
            </a:pPr>
            <a:r>
              <a:rPr lang="en-US" sz="6000">
                <a:solidFill>
                  <a:schemeClr val="tx1"/>
                </a:solidFill>
                <a:cs typeface="Times New Roman" charset="0"/>
              </a:rPr>
              <a:t>.</a:t>
            </a:r>
          </a:p>
        </p:txBody>
      </p: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3616325" y="2576513"/>
            <a:ext cx="1073150" cy="409575"/>
            <a:chOff x="0" y="0"/>
            <a:chExt cx="676" cy="258"/>
          </a:xfrm>
        </p:grpSpPr>
        <p:sp>
          <p:nvSpPr>
            <p:cNvPr id="11292" name="Rectangle 28"/>
            <p:cNvSpPr>
              <a:spLocks/>
            </p:cNvSpPr>
            <p:nvPr/>
          </p:nvSpPr>
          <p:spPr bwMode="auto">
            <a:xfrm>
              <a:off x="300" y="195"/>
              <a:ext cx="13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Estado</a:t>
              </a:r>
            </a:p>
          </p:txBody>
        </p:sp>
        <p:sp>
          <p:nvSpPr>
            <p:cNvPr id="11293" name="Oval 29"/>
            <p:cNvSpPr>
              <a:spLocks/>
            </p:cNvSpPr>
            <p:nvPr/>
          </p:nvSpPr>
          <p:spPr bwMode="auto">
            <a:xfrm>
              <a:off x="295" y="180"/>
              <a:ext cx="129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94" name="Rectangle 30"/>
            <p:cNvSpPr>
              <a:spLocks/>
            </p:cNvSpPr>
            <p:nvPr/>
          </p:nvSpPr>
          <p:spPr bwMode="auto">
            <a:xfrm>
              <a:off x="5" y="15"/>
              <a:ext cx="149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Entrada</a:t>
              </a:r>
            </a:p>
          </p:txBody>
        </p:sp>
        <p:sp>
          <p:nvSpPr>
            <p:cNvPr id="11295" name="Rectangle 31"/>
            <p:cNvSpPr>
              <a:spLocks/>
            </p:cNvSpPr>
            <p:nvPr/>
          </p:nvSpPr>
          <p:spPr bwMode="auto">
            <a:xfrm>
              <a:off x="255" y="17"/>
              <a:ext cx="193" cy="59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700" tIns="12700" rIns="14288" bIns="12700"/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Programa</a:t>
              </a:r>
            </a:p>
          </p:txBody>
        </p:sp>
        <p:sp>
          <p:nvSpPr>
            <p:cNvPr id="11296" name="Rectangle 32"/>
            <p:cNvSpPr>
              <a:spLocks/>
            </p:cNvSpPr>
            <p:nvPr/>
          </p:nvSpPr>
          <p:spPr bwMode="auto">
            <a:xfrm>
              <a:off x="562" y="15"/>
              <a:ext cx="11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Saída</a:t>
              </a:r>
            </a:p>
          </p:txBody>
        </p:sp>
        <p:sp>
          <p:nvSpPr>
            <p:cNvPr id="11297" name="Oval 33"/>
            <p:cNvSpPr>
              <a:spLocks/>
            </p:cNvSpPr>
            <p:nvPr/>
          </p:nvSpPr>
          <p:spPr bwMode="auto">
            <a:xfrm>
              <a:off x="0" y="0"/>
              <a:ext cx="143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98" name="Oval 34"/>
            <p:cNvSpPr>
              <a:spLocks/>
            </p:cNvSpPr>
            <p:nvPr/>
          </p:nvSpPr>
          <p:spPr bwMode="auto">
            <a:xfrm>
              <a:off x="547" y="7"/>
              <a:ext cx="129" cy="7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299" name="Rectangle 35"/>
            <p:cNvSpPr>
              <a:spLocks/>
            </p:cNvSpPr>
            <p:nvPr/>
          </p:nvSpPr>
          <p:spPr bwMode="auto">
            <a:xfrm>
              <a:off x="252" y="7"/>
              <a:ext cx="194" cy="71"/>
            </a:xfrm>
            <a:prstGeom prst="rect">
              <a:avLst/>
            </a:prstGeom>
            <a:noFill/>
            <a:ln w="12700" cap="flat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146" y="46"/>
              <a:ext cx="101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449" y="46"/>
              <a:ext cx="93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rot="10800000" flipH="1">
              <a:off x="334" y="82"/>
              <a:ext cx="1" cy="94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rot="10800000" flipH="1">
              <a:off x="385" y="81"/>
              <a:ext cx="1" cy="10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grpSp>
        <p:nvGrpSpPr>
          <p:cNvPr id="11304" name="Group 40"/>
          <p:cNvGrpSpPr>
            <a:grpSpLocks/>
          </p:cNvGrpSpPr>
          <p:nvPr/>
        </p:nvGrpSpPr>
        <p:grpSpPr bwMode="auto">
          <a:xfrm>
            <a:off x="1635125" y="4557713"/>
            <a:ext cx="1073150" cy="409575"/>
            <a:chOff x="0" y="0"/>
            <a:chExt cx="676" cy="258"/>
          </a:xfrm>
        </p:grpSpPr>
        <p:sp>
          <p:nvSpPr>
            <p:cNvPr id="11305" name="Rectangle 41"/>
            <p:cNvSpPr>
              <a:spLocks/>
            </p:cNvSpPr>
            <p:nvPr/>
          </p:nvSpPr>
          <p:spPr bwMode="auto">
            <a:xfrm>
              <a:off x="300" y="195"/>
              <a:ext cx="13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Estado</a:t>
              </a:r>
            </a:p>
          </p:txBody>
        </p:sp>
        <p:sp>
          <p:nvSpPr>
            <p:cNvPr id="11306" name="Oval 42"/>
            <p:cNvSpPr>
              <a:spLocks/>
            </p:cNvSpPr>
            <p:nvPr/>
          </p:nvSpPr>
          <p:spPr bwMode="auto">
            <a:xfrm>
              <a:off x="295" y="180"/>
              <a:ext cx="129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07" name="Rectangle 43"/>
            <p:cNvSpPr>
              <a:spLocks/>
            </p:cNvSpPr>
            <p:nvPr/>
          </p:nvSpPr>
          <p:spPr bwMode="auto">
            <a:xfrm>
              <a:off x="5" y="15"/>
              <a:ext cx="149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Entrada</a:t>
              </a:r>
            </a:p>
          </p:txBody>
        </p:sp>
        <p:sp>
          <p:nvSpPr>
            <p:cNvPr id="11308" name="Rectangle 44"/>
            <p:cNvSpPr>
              <a:spLocks/>
            </p:cNvSpPr>
            <p:nvPr/>
          </p:nvSpPr>
          <p:spPr bwMode="auto">
            <a:xfrm>
              <a:off x="255" y="17"/>
              <a:ext cx="193" cy="59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700" tIns="12700" rIns="14288" bIns="12700"/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Programa</a:t>
              </a:r>
            </a:p>
          </p:txBody>
        </p:sp>
        <p:sp>
          <p:nvSpPr>
            <p:cNvPr id="11309" name="Rectangle 45"/>
            <p:cNvSpPr>
              <a:spLocks/>
            </p:cNvSpPr>
            <p:nvPr/>
          </p:nvSpPr>
          <p:spPr bwMode="auto">
            <a:xfrm>
              <a:off x="562" y="15"/>
              <a:ext cx="11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Saída</a:t>
              </a:r>
            </a:p>
          </p:txBody>
        </p:sp>
        <p:sp>
          <p:nvSpPr>
            <p:cNvPr id="11310" name="Oval 46"/>
            <p:cNvSpPr>
              <a:spLocks/>
            </p:cNvSpPr>
            <p:nvPr/>
          </p:nvSpPr>
          <p:spPr bwMode="auto">
            <a:xfrm>
              <a:off x="0" y="0"/>
              <a:ext cx="143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1" name="Oval 47"/>
            <p:cNvSpPr>
              <a:spLocks/>
            </p:cNvSpPr>
            <p:nvPr/>
          </p:nvSpPr>
          <p:spPr bwMode="auto">
            <a:xfrm>
              <a:off x="547" y="7"/>
              <a:ext cx="129" cy="7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2" name="Rectangle 48"/>
            <p:cNvSpPr>
              <a:spLocks/>
            </p:cNvSpPr>
            <p:nvPr/>
          </p:nvSpPr>
          <p:spPr bwMode="auto">
            <a:xfrm>
              <a:off x="252" y="7"/>
              <a:ext cx="194" cy="71"/>
            </a:xfrm>
            <a:prstGeom prst="rect">
              <a:avLst/>
            </a:prstGeom>
            <a:noFill/>
            <a:ln w="12700" cap="flat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>
              <a:off x="146" y="46"/>
              <a:ext cx="101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>
              <a:off x="449" y="46"/>
              <a:ext cx="93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rot="10800000" flipH="1">
              <a:off x="334" y="82"/>
              <a:ext cx="1" cy="94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 rot="10800000" flipH="1">
              <a:off x="385" y="81"/>
              <a:ext cx="1" cy="10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3616325" y="4481513"/>
            <a:ext cx="1073150" cy="409575"/>
            <a:chOff x="0" y="0"/>
            <a:chExt cx="676" cy="258"/>
          </a:xfrm>
        </p:grpSpPr>
        <p:sp>
          <p:nvSpPr>
            <p:cNvPr id="11318" name="Rectangle 54"/>
            <p:cNvSpPr>
              <a:spLocks/>
            </p:cNvSpPr>
            <p:nvPr/>
          </p:nvSpPr>
          <p:spPr bwMode="auto">
            <a:xfrm>
              <a:off x="300" y="195"/>
              <a:ext cx="13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Estado</a:t>
              </a:r>
            </a:p>
          </p:txBody>
        </p:sp>
        <p:sp>
          <p:nvSpPr>
            <p:cNvPr id="11319" name="Oval 55"/>
            <p:cNvSpPr>
              <a:spLocks/>
            </p:cNvSpPr>
            <p:nvPr/>
          </p:nvSpPr>
          <p:spPr bwMode="auto">
            <a:xfrm>
              <a:off x="295" y="180"/>
              <a:ext cx="129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0" name="Rectangle 56"/>
            <p:cNvSpPr>
              <a:spLocks/>
            </p:cNvSpPr>
            <p:nvPr/>
          </p:nvSpPr>
          <p:spPr bwMode="auto">
            <a:xfrm>
              <a:off x="5" y="15"/>
              <a:ext cx="149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Entrada</a:t>
              </a:r>
            </a:p>
          </p:txBody>
        </p:sp>
        <p:sp>
          <p:nvSpPr>
            <p:cNvPr id="11321" name="Rectangle 57"/>
            <p:cNvSpPr>
              <a:spLocks/>
            </p:cNvSpPr>
            <p:nvPr/>
          </p:nvSpPr>
          <p:spPr bwMode="auto">
            <a:xfrm>
              <a:off x="255" y="17"/>
              <a:ext cx="193" cy="59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700" tIns="12700" rIns="14288" bIns="12700"/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Programa</a:t>
              </a:r>
            </a:p>
          </p:txBody>
        </p:sp>
        <p:sp>
          <p:nvSpPr>
            <p:cNvPr id="11322" name="Rectangle 58"/>
            <p:cNvSpPr>
              <a:spLocks/>
            </p:cNvSpPr>
            <p:nvPr/>
          </p:nvSpPr>
          <p:spPr bwMode="auto">
            <a:xfrm>
              <a:off x="562" y="15"/>
              <a:ext cx="11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Saída</a:t>
              </a:r>
            </a:p>
          </p:txBody>
        </p:sp>
        <p:sp>
          <p:nvSpPr>
            <p:cNvPr id="11323" name="Oval 59"/>
            <p:cNvSpPr>
              <a:spLocks/>
            </p:cNvSpPr>
            <p:nvPr/>
          </p:nvSpPr>
          <p:spPr bwMode="auto">
            <a:xfrm>
              <a:off x="0" y="0"/>
              <a:ext cx="143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4" name="Oval 60"/>
            <p:cNvSpPr>
              <a:spLocks/>
            </p:cNvSpPr>
            <p:nvPr/>
          </p:nvSpPr>
          <p:spPr bwMode="auto">
            <a:xfrm>
              <a:off x="547" y="7"/>
              <a:ext cx="129" cy="7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5" name="Rectangle 61"/>
            <p:cNvSpPr>
              <a:spLocks/>
            </p:cNvSpPr>
            <p:nvPr/>
          </p:nvSpPr>
          <p:spPr bwMode="auto">
            <a:xfrm>
              <a:off x="252" y="7"/>
              <a:ext cx="194" cy="71"/>
            </a:xfrm>
            <a:prstGeom prst="rect">
              <a:avLst/>
            </a:prstGeom>
            <a:noFill/>
            <a:ln w="12700" cap="flat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146" y="46"/>
              <a:ext cx="101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449" y="46"/>
              <a:ext cx="93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rot="10800000" flipH="1">
              <a:off x="334" y="82"/>
              <a:ext cx="1" cy="94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rot="10800000" flipH="1">
              <a:off x="385" y="81"/>
              <a:ext cx="1" cy="10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grpSp>
        <p:nvGrpSpPr>
          <p:cNvPr id="11330" name="Group 66"/>
          <p:cNvGrpSpPr>
            <a:grpSpLocks/>
          </p:cNvGrpSpPr>
          <p:nvPr/>
        </p:nvGrpSpPr>
        <p:grpSpPr bwMode="auto">
          <a:xfrm>
            <a:off x="6129338" y="4557713"/>
            <a:ext cx="1074737" cy="409575"/>
            <a:chOff x="0" y="0"/>
            <a:chExt cx="676" cy="258"/>
          </a:xfrm>
        </p:grpSpPr>
        <p:sp>
          <p:nvSpPr>
            <p:cNvPr id="11331" name="Rectangle 67"/>
            <p:cNvSpPr>
              <a:spLocks/>
            </p:cNvSpPr>
            <p:nvPr/>
          </p:nvSpPr>
          <p:spPr bwMode="auto">
            <a:xfrm>
              <a:off x="300" y="195"/>
              <a:ext cx="13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Estado</a:t>
              </a:r>
            </a:p>
          </p:txBody>
        </p:sp>
        <p:sp>
          <p:nvSpPr>
            <p:cNvPr id="11332" name="Oval 68"/>
            <p:cNvSpPr>
              <a:spLocks/>
            </p:cNvSpPr>
            <p:nvPr/>
          </p:nvSpPr>
          <p:spPr bwMode="auto">
            <a:xfrm>
              <a:off x="295" y="180"/>
              <a:ext cx="129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33" name="Rectangle 69"/>
            <p:cNvSpPr>
              <a:spLocks/>
            </p:cNvSpPr>
            <p:nvPr/>
          </p:nvSpPr>
          <p:spPr bwMode="auto">
            <a:xfrm>
              <a:off x="5" y="15"/>
              <a:ext cx="149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Entrada</a:t>
              </a:r>
            </a:p>
          </p:txBody>
        </p:sp>
        <p:sp>
          <p:nvSpPr>
            <p:cNvPr id="11334" name="Rectangle 70"/>
            <p:cNvSpPr>
              <a:spLocks/>
            </p:cNvSpPr>
            <p:nvPr/>
          </p:nvSpPr>
          <p:spPr bwMode="auto">
            <a:xfrm>
              <a:off x="255" y="17"/>
              <a:ext cx="193" cy="59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12700" tIns="12700" rIns="14288" bIns="12700"/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Programa</a:t>
              </a:r>
            </a:p>
          </p:txBody>
        </p:sp>
        <p:sp>
          <p:nvSpPr>
            <p:cNvPr id="11335" name="Rectangle 71"/>
            <p:cNvSpPr>
              <a:spLocks/>
            </p:cNvSpPr>
            <p:nvPr/>
          </p:nvSpPr>
          <p:spPr bwMode="auto">
            <a:xfrm>
              <a:off x="562" y="15"/>
              <a:ext cx="114" cy="56"/>
            </a:xfrm>
            <a:prstGeom prst="rect">
              <a:avLst/>
            </a:prstGeom>
            <a:noFill/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12700" tIns="12700" rIns="14288" bIns="12700">
              <a:spAutoFit/>
            </a:bodyPr>
            <a:lstStyle/>
            <a:p>
              <a:pPr algn="ctr"/>
              <a:r>
                <a:rPr lang="en-US" sz="500">
                  <a:solidFill>
                    <a:schemeClr val="tx1"/>
                  </a:solidFill>
                  <a:cs typeface="Times New Roman" charset="0"/>
                </a:rPr>
                <a:t>Saída</a:t>
              </a:r>
            </a:p>
          </p:txBody>
        </p:sp>
        <p:sp>
          <p:nvSpPr>
            <p:cNvPr id="11336" name="Oval 72"/>
            <p:cNvSpPr>
              <a:spLocks/>
            </p:cNvSpPr>
            <p:nvPr/>
          </p:nvSpPr>
          <p:spPr bwMode="auto">
            <a:xfrm>
              <a:off x="0" y="0"/>
              <a:ext cx="143" cy="7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37" name="Oval 73"/>
            <p:cNvSpPr>
              <a:spLocks/>
            </p:cNvSpPr>
            <p:nvPr/>
          </p:nvSpPr>
          <p:spPr bwMode="auto">
            <a:xfrm>
              <a:off x="547" y="7"/>
              <a:ext cx="129" cy="7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38" name="Rectangle 74"/>
            <p:cNvSpPr>
              <a:spLocks/>
            </p:cNvSpPr>
            <p:nvPr/>
          </p:nvSpPr>
          <p:spPr bwMode="auto">
            <a:xfrm>
              <a:off x="252" y="7"/>
              <a:ext cx="194" cy="71"/>
            </a:xfrm>
            <a:prstGeom prst="rect">
              <a:avLst/>
            </a:prstGeom>
            <a:noFill/>
            <a:ln w="12700" cap="flat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>
              <a:off x="146" y="46"/>
              <a:ext cx="101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>
              <a:off x="449" y="46"/>
              <a:ext cx="93" cy="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 rot="10800000" flipH="1">
              <a:off x="334" y="82"/>
              <a:ext cx="1" cy="94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 rot="10800000" flipH="1">
              <a:off x="385" y="81"/>
              <a:ext cx="1" cy="101"/>
            </a:xfrm>
            <a:prstGeom prst="line">
              <a:avLst/>
            </a:prstGeom>
            <a:noFill/>
            <a:ln w="12700" cap="flat">
              <a:solidFill>
                <a:srgbClr val="FF0033"/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BA18-DDB3-42BA-96FD-305BAB4451D1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533400" y="387350"/>
            <a:ext cx="7785100" cy="977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Visão Crítica do Paradigma</a:t>
            </a: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</a:p>
          <a:p>
            <a:pPr marL="41275" algn="ctr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Orientado a objetos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23850" y="1446213"/>
            <a:ext cx="8699500" cy="3443287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Vantagens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Classes permitem uma melhor organização do projeto: 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modularidade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reusabilidade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e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extensibilidade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Aceitação comercial crescente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 "/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Problemas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Semelhantes às do paradigma imperativo, mas 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amenizadas pelas facilidades de estruturação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14804-89A9-4FCE-8ACC-A4D0F1FF46E0}" type="slidenum">
              <a:rPr lang="en-US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685800" y="8699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Paradigma Funcional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685800" y="1981200"/>
            <a:ext cx="8216900" cy="3644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Programas são compostos por funções matemáticas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Estilo declarativo: não há o conceito de estado nem comandos como atribuição 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endParaRPr lang="en-US">
              <a:solidFill>
                <a:schemeClr val="tx1"/>
              </a:solidFill>
              <a:cs typeface="Times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Conceitos sofisticados como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polimorfismo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funções de alta ordem 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avaliação sob demanda 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FF0033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Aplicação: Matemática Computacional e  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F81F-7CF9-44C6-B574-FB10CB520918}" type="slidenum">
              <a:rPr lang="en-US"/>
              <a:pPr/>
              <a:t>14</a:t>
            </a:fld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685800" y="8699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Paradigma Funcional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685800" y="1981200"/>
            <a:ext cx="8216900" cy="2133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endParaRPr lang="en-US" sz="1300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</a:pP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há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alocação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explícita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memória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nem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declaração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explícita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variáveis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.</a:t>
            </a:r>
            <a:endParaRPr lang="en-US" sz="20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</a:pPr>
            <a:endParaRPr lang="en-US" sz="20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</a:pPr>
            <a:r>
              <a:rPr lang="en-US" sz="20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Ambas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operações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podem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ocorrer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nos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pontos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entrada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na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saída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função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então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efeitos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colaterais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cálculo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função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são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eliminados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089BC-97AD-460A-B8F3-2D7CDDFFBEA7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533400" y="476250"/>
            <a:ext cx="7785100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Visão Crítica do Paradigma Funcional</a:t>
            </a:r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304800" y="1295400"/>
            <a:ext cx="8242300" cy="34417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Vantagens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Maior poder de expressão, principalmente para 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problemas matemáticos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Concorrência explorada de forma natural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endParaRPr lang="en-US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Problemas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“O mundo não é funcional!”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Mecanismos primitivos de E/S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7576A-97C2-45DF-BE48-77649B7E05BF}" type="slidenum">
              <a:rPr lang="en-US"/>
              <a:pPr/>
              <a:t>16</a:t>
            </a:fld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8699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Paradigma em Lógica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685800" y="1981200"/>
            <a:ext cx="7785100" cy="3657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Programas são compostos por cláusulas lógicas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Estilo declarativo, como no paradigma funcional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Na prática, inclui características imperativas, por questão de eficiência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Aplicações: sistemas especialistas, banco de dados e 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62A3F-8967-4829-A8AC-ECBFAC34A4A1}" type="slidenum">
              <a:rPr lang="en-US"/>
              <a:pPr/>
              <a:t>17</a:t>
            </a:fld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533400" y="476250"/>
            <a:ext cx="7785100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Visão Crítica do Paradigma em Lógica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533400" y="1219200"/>
            <a:ext cx="8013700" cy="38735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Vantagens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Em princípio, todas do paradigma funcional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Permite concepção da aplicação em um alto nível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de abstração (através de associações entre E/S)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endParaRPr lang="en-US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Problemas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Em princípio, todos do paradigma funcional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Linguagens usualmente não possuem tipos,  nem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são de alta ordem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AD83-2F9B-4DB9-8AB9-41852BFD463E}" type="slidenum">
              <a:rPr lang="en-US"/>
              <a:pPr/>
              <a:t>18</a:t>
            </a:fld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074738" y="196850"/>
            <a:ext cx="6958012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6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Multiparadigma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09600" y="1223963"/>
            <a:ext cx="3994150" cy="3290887"/>
            <a:chOff x="0" y="0"/>
            <a:chExt cx="2516" cy="2073"/>
          </a:xfrm>
        </p:grpSpPr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0" y="0"/>
              <a:ext cx="2516" cy="2073"/>
              <a:chOff x="0" y="0"/>
              <a:chExt cx="2516" cy="2073"/>
            </a:xfrm>
          </p:grpSpPr>
          <p:sp>
            <p:nvSpPr>
              <p:cNvPr id="18437" name="AutoShape 5"/>
              <p:cNvSpPr>
                <a:spLocks/>
              </p:cNvSpPr>
              <p:nvPr/>
            </p:nvSpPr>
            <p:spPr bwMode="auto">
              <a:xfrm>
                <a:off x="1394" y="0"/>
                <a:ext cx="1122" cy="94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  <p:sp>
            <p:nvSpPr>
              <p:cNvPr id="18438" name="AutoShape 6"/>
              <p:cNvSpPr>
                <a:spLocks/>
              </p:cNvSpPr>
              <p:nvPr/>
            </p:nvSpPr>
            <p:spPr bwMode="auto">
              <a:xfrm>
                <a:off x="0" y="392"/>
                <a:ext cx="1342" cy="1135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  <p:sp>
            <p:nvSpPr>
              <p:cNvPr id="18439" name="AutoShape 7"/>
              <p:cNvSpPr>
                <a:spLocks/>
              </p:cNvSpPr>
              <p:nvPr/>
            </p:nvSpPr>
            <p:spPr bwMode="auto">
              <a:xfrm>
                <a:off x="869" y="811"/>
                <a:ext cx="1491" cy="1262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sp>
          <p:nvSpPr>
            <p:cNvPr id="18440" name="Rectangle 8"/>
            <p:cNvSpPr>
              <a:spLocks/>
            </p:cNvSpPr>
            <p:nvPr/>
          </p:nvSpPr>
          <p:spPr bwMode="auto">
            <a:xfrm>
              <a:off x="154" y="742"/>
              <a:ext cx="1169" cy="3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6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Objetos</a:t>
              </a:r>
            </a:p>
          </p:txBody>
        </p:sp>
        <p:sp>
          <p:nvSpPr>
            <p:cNvPr id="18441" name="Rectangle 9"/>
            <p:cNvSpPr>
              <a:spLocks/>
            </p:cNvSpPr>
            <p:nvPr/>
          </p:nvSpPr>
          <p:spPr bwMode="auto">
            <a:xfrm>
              <a:off x="961" y="1272"/>
              <a:ext cx="1392" cy="3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2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Imperativo</a:t>
              </a:r>
            </a:p>
          </p:txBody>
        </p:sp>
        <p:sp>
          <p:nvSpPr>
            <p:cNvPr id="18442" name="Rectangle 10"/>
            <p:cNvSpPr>
              <a:spLocks/>
            </p:cNvSpPr>
            <p:nvPr/>
          </p:nvSpPr>
          <p:spPr bwMode="auto">
            <a:xfrm>
              <a:off x="1484" y="293"/>
              <a:ext cx="1025" cy="3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6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Lógica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ACE2-5BD6-442F-BE1D-4E7CC1232DC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1074738" y="196850"/>
            <a:ext cx="6958012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6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Multiparadigma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3313113" y="5622925"/>
            <a:ext cx="1538287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Orientação a</a:t>
            </a:r>
          </a:p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Objetos   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5183188" y="5622925"/>
            <a:ext cx="1322387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Paradigma</a:t>
            </a:r>
          </a:p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Funcional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6959600" y="5622925"/>
            <a:ext cx="1719263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Paradigma em</a:t>
            </a:r>
          </a:p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Lógica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4611688" y="4038600"/>
            <a:ext cx="242411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Novos modelos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1047750" y="5622925"/>
            <a:ext cx="1449388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Paradigmas</a:t>
            </a:r>
          </a:p>
          <a:p>
            <a:pPr marL="39688" algn="ctr"/>
            <a:r>
              <a:rPr lang="en-US" sz="1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Básicos</a:t>
            </a:r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2759075" y="5318125"/>
            <a:ext cx="212725" cy="11430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10800" y="1800"/>
              </a:cxn>
              <a:cxn ang="0">
                <a:pos x="10800" y="9000"/>
              </a:cxn>
              <a:cxn ang="0">
                <a:pos x="0" y="10800"/>
              </a:cxn>
              <a:cxn ang="0">
                <a:pos x="10800" y="12600"/>
              </a:cxn>
              <a:cxn ang="0">
                <a:pos x="10800" y="19800"/>
              </a:cxn>
              <a:cxn ang="0">
                <a:pos x="2160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rot="10800000" flipH="1">
            <a:off x="4356100" y="4495800"/>
            <a:ext cx="806450" cy="11271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rot="10800000" flipH="1">
            <a:off x="5838825" y="4495800"/>
            <a:ext cx="1588" cy="11271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rot="10800000">
            <a:off x="6515100" y="4495800"/>
            <a:ext cx="1273175" cy="11271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pt-BR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609600" y="1223963"/>
            <a:ext cx="3994150" cy="3290887"/>
            <a:chOff x="0" y="0"/>
            <a:chExt cx="2516" cy="2073"/>
          </a:xfrm>
        </p:grpSpPr>
        <p:grpSp>
          <p:nvGrpSpPr>
            <p:cNvPr id="19469" name="Group 13"/>
            <p:cNvGrpSpPr>
              <a:grpSpLocks/>
            </p:cNvGrpSpPr>
            <p:nvPr/>
          </p:nvGrpSpPr>
          <p:grpSpPr bwMode="auto">
            <a:xfrm>
              <a:off x="0" y="0"/>
              <a:ext cx="2516" cy="2073"/>
              <a:chOff x="0" y="0"/>
              <a:chExt cx="2516" cy="2073"/>
            </a:xfrm>
          </p:grpSpPr>
          <p:sp>
            <p:nvSpPr>
              <p:cNvPr id="19470" name="AutoShape 14"/>
              <p:cNvSpPr>
                <a:spLocks/>
              </p:cNvSpPr>
              <p:nvPr/>
            </p:nvSpPr>
            <p:spPr bwMode="auto">
              <a:xfrm>
                <a:off x="1394" y="0"/>
                <a:ext cx="1122" cy="94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  <p:sp>
            <p:nvSpPr>
              <p:cNvPr id="19471" name="AutoShape 15"/>
              <p:cNvSpPr>
                <a:spLocks/>
              </p:cNvSpPr>
              <p:nvPr/>
            </p:nvSpPr>
            <p:spPr bwMode="auto">
              <a:xfrm>
                <a:off x="0" y="392"/>
                <a:ext cx="1342" cy="1135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  <p:sp>
            <p:nvSpPr>
              <p:cNvPr id="19472" name="AutoShape 16"/>
              <p:cNvSpPr>
                <a:spLocks/>
              </p:cNvSpPr>
              <p:nvPr/>
            </p:nvSpPr>
            <p:spPr bwMode="auto">
              <a:xfrm>
                <a:off x="869" y="811"/>
                <a:ext cx="1491" cy="1262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9674" y="1641"/>
                    </a:moveTo>
                    <a:lnTo>
                      <a:pt x="10288" y="0"/>
                    </a:lnTo>
                    <a:lnTo>
                      <a:pt x="11619" y="0"/>
                    </a:lnTo>
                    <a:lnTo>
                      <a:pt x="12284" y="1693"/>
                    </a:lnTo>
                    <a:lnTo>
                      <a:pt x="13051" y="1847"/>
                    </a:lnTo>
                    <a:lnTo>
                      <a:pt x="14281" y="513"/>
                    </a:lnTo>
                    <a:lnTo>
                      <a:pt x="15509" y="1026"/>
                    </a:lnTo>
                    <a:lnTo>
                      <a:pt x="15560" y="2822"/>
                    </a:lnTo>
                    <a:lnTo>
                      <a:pt x="16379" y="3438"/>
                    </a:lnTo>
                    <a:lnTo>
                      <a:pt x="17863" y="2668"/>
                    </a:lnTo>
                    <a:lnTo>
                      <a:pt x="18887" y="3592"/>
                    </a:lnTo>
                    <a:lnTo>
                      <a:pt x="18170" y="5233"/>
                    </a:lnTo>
                    <a:lnTo>
                      <a:pt x="18734" y="6003"/>
                    </a:lnTo>
                    <a:lnTo>
                      <a:pt x="20371" y="5952"/>
                    </a:lnTo>
                    <a:lnTo>
                      <a:pt x="20832" y="7132"/>
                    </a:lnTo>
                    <a:lnTo>
                      <a:pt x="19706" y="8106"/>
                    </a:lnTo>
                    <a:lnTo>
                      <a:pt x="20064" y="9646"/>
                    </a:lnTo>
                    <a:lnTo>
                      <a:pt x="21600" y="10210"/>
                    </a:lnTo>
                    <a:lnTo>
                      <a:pt x="21548" y="11544"/>
                    </a:lnTo>
                    <a:lnTo>
                      <a:pt x="20115" y="12109"/>
                    </a:lnTo>
                    <a:lnTo>
                      <a:pt x="19911" y="13083"/>
                    </a:lnTo>
                    <a:lnTo>
                      <a:pt x="21037" y="14160"/>
                    </a:lnTo>
                    <a:lnTo>
                      <a:pt x="20576" y="15289"/>
                    </a:lnTo>
                    <a:lnTo>
                      <a:pt x="18989" y="15392"/>
                    </a:lnTo>
                    <a:lnTo>
                      <a:pt x="18375" y="16367"/>
                    </a:lnTo>
                    <a:lnTo>
                      <a:pt x="19092" y="17854"/>
                    </a:lnTo>
                    <a:lnTo>
                      <a:pt x="18068" y="18727"/>
                    </a:lnTo>
                    <a:lnTo>
                      <a:pt x="16737" y="18213"/>
                    </a:lnTo>
                    <a:lnTo>
                      <a:pt x="15407" y="18932"/>
                    </a:lnTo>
                    <a:lnTo>
                      <a:pt x="15253" y="20779"/>
                    </a:lnTo>
                    <a:lnTo>
                      <a:pt x="14127" y="21087"/>
                    </a:lnTo>
                    <a:lnTo>
                      <a:pt x="13001" y="19856"/>
                    </a:lnTo>
                    <a:lnTo>
                      <a:pt x="12233" y="20112"/>
                    </a:lnTo>
                    <a:lnTo>
                      <a:pt x="11721" y="21600"/>
                    </a:lnTo>
                    <a:lnTo>
                      <a:pt x="10185" y="21600"/>
                    </a:lnTo>
                    <a:lnTo>
                      <a:pt x="9725" y="20061"/>
                    </a:lnTo>
                    <a:lnTo>
                      <a:pt x="8240" y="19702"/>
                    </a:lnTo>
                    <a:lnTo>
                      <a:pt x="7114" y="20932"/>
                    </a:lnTo>
                    <a:lnTo>
                      <a:pt x="5886" y="20420"/>
                    </a:lnTo>
                    <a:lnTo>
                      <a:pt x="5937" y="18522"/>
                    </a:lnTo>
                    <a:lnTo>
                      <a:pt x="5169" y="18060"/>
                    </a:lnTo>
                    <a:lnTo>
                      <a:pt x="3378" y="18778"/>
                    </a:lnTo>
                    <a:lnTo>
                      <a:pt x="2610" y="17803"/>
                    </a:lnTo>
                    <a:lnTo>
                      <a:pt x="3378" y="16110"/>
                    </a:lnTo>
                    <a:lnTo>
                      <a:pt x="2917" y="15392"/>
                    </a:lnTo>
                    <a:lnTo>
                      <a:pt x="921" y="15443"/>
                    </a:lnTo>
                    <a:lnTo>
                      <a:pt x="511" y="14160"/>
                    </a:lnTo>
                    <a:lnTo>
                      <a:pt x="1945" y="12826"/>
                    </a:lnTo>
                    <a:lnTo>
                      <a:pt x="1893" y="12109"/>
                    </a:lnTo>
                    <a:lnTo>
                      <a:pt x="0" y="11339"/>
                    </a:lnTo>
                    <a:lnTo>
                      <a:pt x="51" y="9954"/>
                    </a:lnTo>
                    <a:lnTo>
                      <a:pt x="1945" y="9235"/>
                    </a:lnTo>
                    <a:lnTo>
                      <a:pt x="2098" y="8517"/>
                    </a:lnTo>
                    <a:lnTo>
                      <a:pt x="614" y="7081"/>
                    </a:lnTo>
                    <a:lnTo>
                      <a:pt x="1125" y="5798"/>
                    </a:lnTo>
                    <a:lnTo>
                      <a:pt x="3173" y="5901"/>
                    </a:lnTo>
                    <a:lnTo>
                      <a:pt x="3582" y="5336"/>
                    </a:lnTo>
                    <a:lnTo>
                      <a:pt x="2815" y="3438"/>
                    </a:lnTo>
                    <a:lnTo>
                      <a:pt x="3736" y="2514"/>
                    </a:lnTo>
                    <a:lnTo>
                      <a:pt x="5527" y="3335"/>
                    </a:lnTo>
                    <a:lnTo>
                      <a:pt x="6039" y="2975"/>
                    </a:lnTo>
                    <a:lnTo>
                      <a:pt x="6090" y="1180"/>
                    </a:lnTo>
                    <a:lnTo>
                      <a:pt x="7217" y="615"/>
                    </a:lnTo>
                    <a:lnTo>
                      <a:pt x="8497" y="1950"/>
                    </a:lnTo>
                    <a:lnTo>
                      <a:pt x="9674" y="1641"/>
                    </a:lnTo>
                    <a:close/>
                    <a:moveTo>
                      <a:pt x="10800" y="14348"/>
                    </a:moveTo>
                    <a:lnTo>
                      <a:pt x="11157" y="14314"/>
                    </a:lnTo>
                    <a:lnTo>
                      <a:pt x="11516" y="14280"/>
                    </a:lnTo>
                    <a:lnTo>
                      <a:pt x="11874" y="14194"/>
                    </a:lnTo>
                    <a:lnTo>
                      <a:pt x="12199" y="14092"/>
                    </a:lnTo>
                    <a:lnTo>
                      <a:pt x="12488" y="13921"/>
                    </a:lnTo>
                    <a:lnTo>
                      <a:pt x="12796" y="13733"/>
                    </a:lnTo>
                    <a:lnTo>
                      <a:pt x="13085" y="13528"/>
                    </a:lnTo>
                    <a:lnTo>
                      <a:pt x="13308" y="13305"/>
                    </a:lnTo>
                    <a:lnTo>
                      <a:pt x="13547" y="13031"/>
                    </a:lnTo>
                    <a:lnTo>
                      <a:pt x="13768" y="12775"/>
                    </a:lnTo>
                    <a:lnTo>
                      <a:pt x="13939" y="12485"/>
                    </a:lnTo>
                    <a:lnTo>
                      <a:pt x="14093" y="12194"/>
                    </a:lnTo>
                    <a:lnTo>
                      <a:pt x="14195" y="11851"/>
                    </a:lnTo>
                    <a:lnTo>
                      <a:pt x="14297" y="11492"/>
                    </a:lnTo>
                    <a:lnTo>
                      <a:pt x="14365" y="11134"/>
                    </a:lnTo>
                    <a:lnTo>
                      <a:pt x="14365" y="10774"/>
                    </a:lnTo>
                    <a:lnTo>
                      <a:pt x="14365" y="10415"/>
                    </a:lnTo>
                    <a:lnTo>
                      <a:pt x="14297" y="10056"/>
                    </a:lnTo>
                    <a:lnTo>
                      <a:pt x="14195" y="9731"/>
                    </a:lnTo>
                    <a:lnTo>
                      <a:pt x="14093" y="9389"/>
                    </a:lnTo>
                    <a:lnTo>
                      <a:pt x="13939" y="9064"/>
                    </a:lnTo>
                    <a:lnTo>
                      <a:pt x="13768" y="8773"/>
                    </a:lnTo>
                    <a:lnTo>
                      <a:pt x="13547" y="8517"/>
                    </a:lnTo>
                    <a:lnTo>
                      <a:pt x="13308" y="8243"/>
                    </a:lnTo>
                    <a:lnTo>
                      <a:pt x="13085" y="8021"/>
                    </a:lnTo>
                    <a:lnTo>
                      <a:pt x="12796" y="7815"/>
                    </a:lnTo>
                    <a:lnTo>
                      <a:pt x="12488" y="7662"/>
                    </a:lnTo>
                    <a:lnTo>
                      <a:pt x="12199" y="7491"/>
                    </a:lnTo>
                    <a:lnTo>
                      <a:pt x="11874" y="7354"/>
                    </a:lnTo>
                    <a:lnTo>
                      <a:pt x="11516" y="7303"/>
                    </a:lnTo>
                    <a:lnTo>
                      <a:pt x="11157" y="7234"/>
                    </a:lnTo>
                    <a:lnTo>
                      <a:pt x="10800" y="7234"/>
                    </a:lnTo>
                    <a:lnTo>
                      <a:pt x="10425" y="7234"/>
                    </a:lnTo>
                    <a:lnTo>
                      <a:pt x="10066" y="7303"/>
                    </a:lnTo>
                    <a:lnTo>
                      <a:pt x="9742" y="7354"/>
                    </a:lnTo>
                    <a:lnTo>
                      <a:pt x="9417" y="7491"/>
                    </a:lnTo>
                    <a:lnTo>
                      <a:pt x="9128" y="7662"/>
                    </a:lnTo>
                    <a:lnTo>
                      <a:pt x="8820" y="7815"/>
                    </a:lnTo>
                    <a:lnTo>
                      <a:pt x="8531" y="8021"/>
                    </a:lnTo>
                    <a:lnTo>
                      <a:pt x="8274" y="8243"/>
                    </a:lnTo>
                    <a:lnTo>
                      <a:pt x="8035" y="8517"/>
                    </a:lnTo>
                    <a:lnTo>
                      <a:pt x="7848" y="8773"/>
                    </a:lnTo>
                    <a:lnTo>
                      <a:pt x="7677" y="9064"/>
                    </a:lnTo>
                    <a:lnTo>
                      <a:pt x="7524" y="9389"/>
                    </a:lnTo>
                    <a:lnTo>
                      <a:pt x="7387" y="9731"/>
                    </a:lnTo>
                    <a:lnTo>
                      <a:pt x="7319" y="10056"/>
                    </a:lnTo>
                    <a:lnTo>
                      <a:pt x="7251" y="10415"/>
                    </a:lnTo>
                    <a:lnTo>
                      <a:pt x="7251" y="10774"/>
                    </a:lnTo>
                    <a:lnTo>
                      <a:pt x="7251" y="11134"/>
                    </a:lnTo>
                    <a:lnTo>
                      <a:pt x="7319" y="11492"/>
                    </a:lnTo>
                    <a:lnTo>
                      <a:pt x="7387" y="11851"/>
                    </a:lnTo>
                    <a:lnTo>
                      <a:pt x="7524" y="12194"/>
                    </a:lnTo>
                    <a:lnTo>
                      <a:pt x="7677" y="12485"/>
                    </a:lnTo>
                    <a:lnTo>
                      <a:pt x="7848" y="12775"/>
                    </a:lnTo>
                    <a:lnTo>
                      <a:pt x="8035" y="13031"/>
                    </a:lnTo>
                    <a:lnTo>
                      <a:pt x="8274" y="13305"/>
                    </a:lnTo>
                    <a:lnTo>
                      <a:pt x="8531" y="13528"/>
                    </a:lnTo>
                    <a:lnTo>
                      <a:pt x="8820" y="13733"/>
                    </a:lnTo>
                    <a:lnTo>
                      <a:pt x="9128" y="13921"/>
                    </a:lnTo>
                    <a:lnTo>
                      <a:pt x="9417" y="14092"/>
                    </a:lnTo>
                    <a:lnTo>
                      <a:pt x="9742" y="14194"/>
                    </a:lnTo>
                    <a:lnTo>
                      <a:pt x="10066" y="14280"/>
                    </a:lnTo>
                    <a:lnTo>
                      <a:pt x="10425" y="14314"/>
                    </a:lnTo>
                    <a:lnTo>
                      <a:pt x="10800" y="14348"/>
                    </a:lnTo>
                    <a:close/>
                    <a:moveTo>
                      <a:pt x="10800" y="14348"/>
                    </a:moveTo>
                  </a:path>
                </a:pathLst>
              </a:custGeom>
              <a:solidFill>
                <a:srgbClr val="C0C0C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sp>
          <p:nvSpPr>
            <p:cNvPr id="19473" name="Rectangle 17"/>
            <p:cNvSpPr>
              <a:spLocks/>
            </p:cNvSpPr>
            <p:nvPr/>
          </p:nvSpPr>
          <p:spPr bwMode="auto">
            <a:xfrm>
              <a:off x="154" y="742"/>
              <a:ext cx="1169" cy="3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6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Objetos</a:t>
              </a:r>
            </a:p>
          </p:txBody>
        </p:sp>
        <p:sp>
          <p:nvSpPr>
            <p:cNvPr id="19474" name="Rectangle 18"/>
            <p:cNvSpPr>
              <a:spLocks/>
            </p:cNvSpPr>
            <p:nvPr/>
          </p:nvSpPr>
          <p:spPr bwMode="auto">
            <a:xfrm>
              <a:off x="961" y="1272"/>
              <a:ext cx="1392" cy="35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2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Imperativo</a:t>
              </a:r>
            </a:p>
          </p:txBody>
        </p:sp>
        <p:sp>
          <p:nvSpPr>
            <p:cNvPr id="19475" name="Rectangle 19"/>
            <p:cNvSpPr>
              <a:spLocks/>
            </p:cNvSpPr>
            <p:nvPr/>
          </p:nvSpPr>
          <p:spPr bwMode="auto">
            <a:xfrm>
              <a:off x="1484" y="293"/>
              <a:ext cx="1025" cy="39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3600">
                  <a:solidFill>
                    <a:srgbClr val="000099"/>
                  </a:solidFill>
                  <a:latin typeface="Arial Bold Italic" charset="0"/>
                  <a:ea typeface="Arial Bold Italic" charset="0"/>
                  <a:cs typeface="Arial Bold Italic" charset="0"/>
                  <a:sym typeface="Arial Bold Italic" charset="0"/>
                </a:rPr>
                <a:t>Lógica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01232-08B2-4CF8-BF4C-6057CCDC54C9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685800" y="628650"/>
            <a:ext cx="7785100" cy="1104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que caracteriza uma Linguagem de Programação?</a:t>
            </a:r>
          </a:p>
        </p:txBody>
      </p:sp>
      <p:sp>
        <p:nvSpPr>
          <p:cNvPr id="3075" name="Rectangle 3"/>
          <p:cNvSpPr>
            <a:spLocks/>
          </p:cNvSpPr>
          <p:nvPr/>
        </p:nvSpPr>
        <p:spPr bwMode="auto">
          <a:xfrm>
            <a:off x="685800" y="1981200"/>
            <a:ext cx="7785100" cy="3987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Gramática e significado bem definidos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Implementável (executável) com eficiência ‘‘aceitável’’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Universal: deve ser possível expressar todo problema computável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Natural para expressar problemas (em um certo domínio de aplicação)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A42B-54BF-4111-B667-48FA60B90985}" type="slidenum">
              <a:rPr lang="en-US"/>
              <a:pPr/>
              <a:t>20</a:t>
            </a:fld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685800" y="685800"/>
            <a:ext cx="7785100" cy="990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Tendência: integração de paradigmas</a:t>
            </a:r>
          </a:p>
          <a:p>
            <a:pPr marL="41275" algn="ctr"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(multiparadigma)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685800" y="1981200"/>
            <a:ext cx="7785100" cy="4089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 principal vantagem é combinar facilidades de mais de um paradigma, aumentando o domínio de aplicação da linguagem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Exemplo: linguagens orientadas a objeto que </a:t>
            </a:r>
            <a:b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</a:b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permitem a implementação do métodos usando</a:t>
            </a:r>
            <a:b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</a:b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lógica ou funções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 integração deve ser conduzida com muita cautela, para que não se viole os princípios básicos de cada paradigma.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D1EA-167C-4B38-8D54-6EB0B4AA5041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1513" y="1004888"/>
            <a:ext cx="7739062" cy="5189537"/>
            <a:chOff x="0" y="0"/>
            <a:chExt cx="4875" cy="3269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0" y="0"/>
              <a:ext cx="564" cy="282"/>
              <a:chOff x="0" y="0"/>
              <a:chExt cx="564" cy="282"/>
            </a:xfrm>
          </p:grpSpPr>
          <p:sp>
            <p:nvSpPr>
              <p:cNvPr id="21508" name="Rectangle 4"/>
              <p:cNvSpPr>
                <a:spLocks/>
              </p:cNvSpPr>
              <p:nvPr/>
            </p:nvSpPr>
            <p:spPr bwMode="auto">
              <a:xfrm>
                <a:off x="34" y="0"/>
                <a:ext cx="504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Modelo</a:t>
                </a:r>
              </a:p>
            </p:txBody>
          </p:sp>
          <p:sp>
            <p:nvSpPr>
              <p:cNvPr id="21509" name="Rectangle 5"/>
              <p:cNvSpPr>
                <a:spLocks/>
              </p:cNvSpPr>
              <p:nvPr/>
            </p:nvSpPr>
            <p:spPr bwMode="auto">
              <a:xfrm>
                <a:off x="0" y="0"/>
                <a:ext cx="564" cy="282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564" y="0"/>
              <a:ext cx="1436" cy="282"/>
              <a:chOff x="0" y="0"/>
              <a:chExt cx="1435" cy="282"/>
            </a:xfrm>
          </p:grpSpPr>
          <p:sp>
            <p:nvSpPr>
              <p:cNvPr id="21511" name="Rectangle 7"/>
              <p:cNvSpPr>
                <a:spLocks/>
              </p:cNvSpPr>
              <p:nvPr/>
            </p:nvSpPr>
            <p:spPr bwMode="auto">
              <a:xfrm>
                <a:off x="33" y="0"/>
                <a:ext cx="1376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Paradigmas Integrados</a:t>
                </a:r>
              </a:p>
            </p:txBody>
          </p:sp>
          <p:sp>
            <p:nvSpPr>
              <p:cNvPr id="21512" name="Rectangle 8"/>
              <p:cNvSpPr>
                <a:spLocks/>
              </p:cNvSpPr>
              <p:nvPr/>
            </p:nvSpPr>
            <p:spPr bwMode="auto">
              <a:xfrm>
                <a:off x="0" y="0"/>
                <a:ext cx="1435" cy="282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>
              <a:off x="2000" y="0"/>
              <a:ext cx="1058" cy="282"/>
              <a:chOff x="0" y="0"/>
              <a:chExt cx="1057" cy="282"/>
            </a:xfrm>
          </p:grpSpPr>
          <p:sp>
            <p:nvSpPr>
              <p:cNvPr id="21514" name="Rectangle 10"/>
              <p:cNvSpPr>
                <a:spLocks/>
              </p:cNvSpPr>
              <p:nvPr/>
            </p:nvSpPr>
            <p:spPr bwMode="auto">
              <a:xfrm>
                <a:off x="32" y="0"/>
                <a:ext cx="1000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Distribuição</a:t>
                </a:r>
              </a:p>
            </p:txBody>
          </p:sp>
          <p:sp>
            <p:nvSpPr>
              <p:cNvPr id="21515" name="Rectangle 11"/>
              <p:cNvSpPr>
                <a:spLocks/>
              </p:cNvSpPr>
              <p:nvPr/>
            </p:nvSpPr>
            <p:spPr bwMode="auto">
              <a:xfrm>
                <a:off x="0" y="0"/>
                <a:ext cx="1057" cy="282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16" name="Group 12"/>
            <p:cNvGrpSpPr>
              <a:grpSpLocks/>
            </p:cNvGrpSpPr>
            <p:nvPr/>
          </p:nvGrpSpPr>
          <p:grpSpPr bwMode="auto">
            <a:xfrm>
              <a:off x="3058" y="0"/>
              <a:ext cx="1817" cy="282"/>
              <a:chOff x="0" y="0"/>
              <a:chExt cx="1816" cy="282"/>
            </a:xfrm>
          </p:grpSpPr>
          <p:sp>
            <p:nvSpPr>
              <p:cNvPr id="21517" name="Rectangle 13"/>
              <p:cNvSpPr>
                <a:spLocks/>
              </p:cNvSpPr>
              <p:nvPr/>
            </p:nvSpPr>
            <p:spPr bwMode="auto">
              <a:xfrm>
                <a:off x="32" y="0"/>
                <a:ext cx="1760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Estilo</a:t>
                </a:r>
              </a:p>
            </p:txBody>
          </p:sp>
          <p:sp>
            <p:nvSpPr>
              <p:cNvPr id="21518" name="Rectangle 14"/>
              <p:cNvSpPr>
                <a:spLocks/>
              </p:cNvSpPr>
              <p:nvPr/>
            </p:nvSpPr>
            <p:spPr bwMode="auto">
              <a:xfrm>
                <a:off x="0" y="0"/>
                <a:ext cx="1816" cy="282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19" name="Group 15"/>
            <p:cNvGrpSpPr>
              <a:grpSpLocks/>
            </p:cNvGrpSpPr>
            <p:nvPr/>
          </p:nvGrpSpPr>
          <p:grpSpPr bwMode="auto">
            <a:xfrm>
              <a:off x="0" y="282"/>
              <a:ext cx="564" cy="425"/>
              <a:chOff x="0" y="0"/>
              <a:chExt cx="564" cy="424"/>
            </a:xfrm>
          </p:grpSpPr>
          <p:sp>
            <p:nvSpPr>
              <p:cNvPr id="21520" name="Rectangle 16"/>
              <p:cNvSpPr>
                <a:spLocks/>
              </p:cNvSpPr>
              <p:nvPr/>
            </p:nvSpPr>
            <p:spPr bwMode="auto">
              <a:xfrm>
                <a:off x="34" y="0"/>
                <a:ext cx="504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I</a:t>
                </a:r>
                <a:r>
                  <a:rPr lang="en-US" sz="1400" baseline="300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+</a:t>
                </a:r>
              </a:p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 </a:t>
                </a:r>
              </a:p>
            </p:txBody>
          </p:sp>
          <p:sp>
            <p:nvSpPr>
              <p:cNvPr id="21521" name="Rectangle 17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22" name="Group 18"/>
            <p:cNvGrpSpPr>
              <a:grpSpLocks/>
            </p:cNvGrpSpPr>
            <p:nvPr/>
          </p:nvGrpSpPr>
          <p:grpSpPr bwMode="auto">
            <a:xfrm>
              <a:off x="564" y="282"/>
              <a:ext cx="1436" cy="425"/>
              <a:chOff x="0" y="0"/>
              <a:chExt cx="1435" cy="424"/>
            </a:xfrm>
          </p:grpSpPr>
          <p:sp>
            <p:nvSpPr>
              <p:cNvPr id="21523" name="Rectangle 19"/>
              <p:cNvSpPr>
                <a:spLocks/>
              </p:cNvSpPr>
              <p:nvPr/>
            </p:nvSpPr>
            <p:spPr bwMode="auto">
              <a:xfrm>
                <a:off x="33" y="0"/>
                <a:ext cx="1376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Objetos, Lógica e Funcional</a:t>
                </a:r>
              </a:p>
            </p:txBody>
          </p:sp>
          <p:sp>
            <p:nvSpPr>
              <p:cNvPr id="21524" name="Rectangle 20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25" name="Group 21"/>
            <p:cNvGrpSpPr>
              <a:grpSpLocks/>
            </p:cNvGrpSpPr>
            <p:nvPr/>
          </p:nvGrpSpPr>
          <p:grpSpPr bwMode="auto">
            <a:xfrm>
              <a:off x="2000" y="282"/>
              <a:ext cx="1058" cy="425"/>
              <a:chOff x="0" y="0"/>
              <a:chExt cx="1057" cy="424"/>
            </a:xfrm>
          </p:grpSpPr>
          <p:sp>
            <p:nvSpPr>
              <p:cNvPr id="21526" name="Rectangle 22"/>
              <p:cNvSpPr>
                <a:spLocks/>
              </p:cNvSpPr>
              <p:nvPr/>
            </p:nvSpPr>
            <p:spPr bwMode="auto">
              <a:xfrm>
                <a:off x="32" y="0"/>
                <a:ext cx="1000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distribuídos</a:t>
                </a:r>
              </a:p>
            </p:txBody>
          </p:sp>
          <p:sp>
            <p:nvSpPr>
              <p:cNvPr id="21527" name="Rectangle 23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28" name="Group 24"/>
            <p:cNvGrpSpPr>
              <a:grpSpLocks/>
            </p:cNvGrpSpPr>
            <p:nvPr/>
          </p:nvGrpSpPr>
          <p:grpSpPr bwMode="auto">
            <a:xfrm>
              <a:off x="3058" y="282"/>
              <a:ext cx="1817" cy="440"/>
              <a:chOff x="0" y="0"/>
              <a:chExt cx="1816" cy="440"/>
            </a:xfrm>
          </p:grpSpPr>
          <p:sp>
            <p:nvSpPr>
              <p:cNvPr id="21529" name="Rectangle 25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cs typeface="Times New Roman" charset="0"/>
                  </a:rPr>
                  <a:t>Programação declarativa orientada a objetos, ou seja, especificação de objetos através da lógica ou funções</a:t>
                </a:r>
              </a:p>
            </p:txBody>
          </p:sp>
          <p:sp>
            <p:nvSpPr>
              <p:cNvPr id="21530" name="Rectangle 26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0" y="707"/>
              <a:ext cx="564" cy="424"/>
              <a:chOff x="0" y="0"/>
              <a:chExt cx="564" cy="424"/>
            </a:xfrm>
          </p:grpSpPr>
          <p:sp>
            <p:nvSpPr>
              <p:cNvPr id="21532" name="Rectangle 28"/>
              <p:cNvSpPr>
                <a:spLocks/>
              </p:cNvSpPr>
              <p:nvPr/>
            </p:nvSpPr>
            <p:spPr bwMode="auto">
              <a:xfrm>
                <a:off x="34" y="0"/>
                <a:ext cx="504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OWB</a:t>
                </a:r>
              </a:p>
            </p:txBody>
          </p:sp>
          <p:sp>
            <p:nvSpPr>
              <p:cNvPr id="21533" name="Rectangle 29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34" name="Group 30"/>
            <p:cNvGrpSpPr>
              <a:grpSpLocks/>
            </p:cNvGrpSpPr>
            <p:nvPr/>
          </p:nvGrpSpPr>
          <p:grpSpPr bwMode="auto">
            <a:xfrm>
              <a:off x="564" y="707"/>
              <a:ext cx="1436" cy="424"/>
              <a:chOff x="0" y="0"/>
              <a:chExt cx="1435" cy="424"/>
            </a:xfrm>
          </p:grpSpPr>
          <p:sp>
            <p:nvSpPr>
              <p:cNvPr id="21535" name="Rectangle 31"/>
              <p:cNvSpPr>
                <a:spLocks/>
              </p:cNvSpPr>
              <p:nvPr/>
            </p:nvSpPr>
            <p:spPr bwMode="auto">
              <a:xfrm>
                <a:off x="33" y="0"/>
                <a:ext cx="1376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e Lógica</a:t>
                </a:r>
              </a:p>
            </p:txBody>
          </p:sp>
          <p:sp>
            <p:nvSpPr>
              <p:cNvPr id="21536" name="Rectangle 32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37" name="Group 33"/>
            <p:cNvGrpSpPr>
              <a:grpSpLocks/>
            </p:cNvGrpSpPr>
            <p:nvPr/>
          </p:nvGrpSpPr>
          <p:grpSpPr bwMode="auto">
            <a:xfrm>
              <a:off x="2000" y="707"/>
              <a:ext cx="1058" cy="424"/>
              <a:chOff x="0" y="0"/>
              <a:chExt cx="1057" cy="424"/>
            </a:xfrm>
          </p:grpSpPr>
          <p:sp>
            <p:nvSpPr>
              <p:cNvPr id="21538" name="Rectangle 34"/>
              <p:cNvSpPr>
                <a:spLocks/>
              </p:cNvSpPr>
              <p:nvPr/>
            </p:nvSpPr>
            <p:spPr bwMode="auto">
              <a:xfrm>
                <a:off x="32" y="0"/>
                <a:ext cx="1000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Não enfoca</a:t>
                </a:r>
              </a:p>
            </p:txBody>
          </p:sp>
          <p:sp>
            <p:nvSpPr>
              <p:cNvPr id="21539" name="Rectangle 35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40" name="Group 36"/>
            <p:cNvGrpSpPr>
              <a:grpSpLocks/>
            </p:cNvGrpSpPr>
            <p:nvPr/>
          </p:nvGrpSpPr>
          <p:grpSpPr bwMode="auto">
            <a:xfrm>
              <a:off x="3058" y="707"/>
              <a:ext cx="1817" cy="440"/>
              <a:chOff x="0" y="0"/>
              <a:chExt cx="1816" cy="440"/>
            </a:xfrm>
          </p:grpSpPr>
          <p:sp>
            <p:nvSpPr>
              <p:cNvPr id="21541" name="Rectangle 37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cs typeface="Times New Roman" charset="0"/>
                  </a:rPr>
                  <a:t>Suporte à criação de agentes através da inserção de lógica em objetos (nova classe </a:t>
                </a:r>
                <a:r>
                  <a:rPr lang="en-US" sz="1400">
                    <a:solidFill>
                      <a:schemeClr val="tx1"/>
                    </a:solidFill>
                    <a:latin typeface="Times New Roman Italic" charset="0"/>
                    <a:ea typeface="Times New Roman Italic" charset="0"/>
                    <a:cs typeface="Times New Roman Italic" charset="0"/>
                    <a:sym typeface="Times New Roman Italic" charset="0"/>
                  </a:rPr>
                  <a:t>LogicKnowledge</a:t>
                </a:r>
                <a:r>
                  <a:rPr lang="en-US" sz="1400">
                    <a:solidFill>
                      <a:schemeClr val="tx1"/>
                    </a:solidFill>
                    <a:cs typeface="Times New Roman" charset="0"/>
                  </a:rPr>
                  <a:t>)</a:t>
                </a:r>
              </a:p>
            </p:txBody>
          </p:sp>
          <p:sp>
            <p:nvSpPr>
              <p:cNvPr id="21542" name="Rectangle 38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43" name="Group 39"/>
            <p:cNvGrpSpPr>
              <a:grpSpLocks/>
            </p:cNvGrpSpPr>
            <p:nvPr/>
          </p:nvGrpSpPr>
          <p:grpSpPr bwMode="auto">
            <a:xfrm>
              <a:off x="0" y="1131"/>
              <a:ext cx="564" cy="425"/>
              <a:chOff x="0" y="0"/>
              <a:chExt cx="564" cy="424"/>
            </a:xfrm>
          </p:grpSpPr>
          <p:sp>
            <p:nvSpPr>
              <p:cNvPr id="21544" name="Rectangle 40"/>
              <p:cNvSpPr>
                <a:spLocks/>
              </p:cNvSpPr>
              <p:nvPr/>
            </p:nvSpPr>
            <p:spPr bwMode="auto">
              <a:xfrm>
                <a:off x="34" y="0"/>
                <a:ext cx="504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DLO</a:t>
                </a:r>
              </a:p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 </a:t>
                </a:r>
              </a:p>
            </p:txBody>
          </p:sp>
          <p:sp>
            <p:nvSpPr>
              <p:cNvPr id="21545" name="Rectangle 41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46" name="Group 42"/>
            <p:cNvGrpSpPr>
              <a:grpSpLocks/>
            </p:cNvGrpSpPr>
            <p:nvPr/>
          </p:nvGrpSpPr>
          <p:grpSpPr bwMode="auto">
            <a:xfrm>
              <a:off x="564" y="1131"/>
              <a:ext cx="1436" cy="425"/>
              <a:chOff x="0" y="0"/>
              <a:chExt cx="1435" cy="424"/>
            </a:xfrm>
          </p:grpSpPr>
          <p:sp>
            <p:nvSpPr>
              <p:cNvPr id="21547" name="Rectangle 43"/>
              <p:cNvSpPr>
                <a:spLocks/>
              </p:cNvSpPr>
              <p:nvPr/>
            </p:nvSpPr>
            <p:spPr bwMode="auto">
              <a:xfrm>
                <a:off x="33" y="0"/>
                <a:ext cx="1376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e Lógica</a:t>
                </a:r>
              </a:p>
            </p:txBody>
          </p:sp>
          <p:sp>
            <p:nvSpPr>
              <p:cNvPr id="21548" name="Rectangle 44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49" name="Group 45"/>
            <p:cNvGrpSpPr>
              <a:grpSpLocks/>
            </p:cNvGrpSpPr>
            <p:nvPr/>
          </p:nvGrpSpPr>
          <p:grpSpPr bwMode="auto">
            <a:xfrm>
              <a:off x="2000" y="1131"/>
              <a:ext cx="1058" cy="425"/>
              <a:chOff x="0" y="0"/>
              <a:chExt cx="1057" cy="424"/>
            </a:xfrm>
          </p:grpSpPr>
          <p:sp>
            <p:nvSpPr>
              <p:cNvPr id="21550" name="Rectangle 46"/>
              <p:cNvSpPr>
                <a:spLocks/>
              </p:cNvSpPr>
              <p:nvPr/>
            </p:nvSpPr>
            <p:spPr bwMode="auto">
              <a:xfrm>
                <a:off x="32" y="0"/>
                <a:ext cx="1000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distribuídos</a:t>
                </a:r>
              </a:p>
            </p:txBody>
          </p:sp>
          <p:sp>
            <p:nvSpPr>
              <p:cNvPr id="21551" name="Rectangle 47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52" name="Group 48"/>
            <p:cNvGrpSpPr>
              <a:grpSpLocks/>
            </p:cNvGrpSpPr>
            <p:nvPr/>
          </p:nvGrpSpPr>
          <p:grpSpPr bwMode="auto">
            <a:xfrm>
              <a:off x="3058" y="1131"/>
              <a:ext cx="1817" cy="440"/>
              <a:chOff x="0" y="0"/>
              <a:chExt cx="1816" cy="440"/>
            </a:xfrm>
          </p:grpSpPr>
          <p:sp>
            <p:nvSpPr>
              <p:cNvPr id="21553" name="Rectangle 49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cs typeface="Times New Roman" charset="0"/>
                  </a:rPr>
                  <a:t>Processos organizados em Objetos Lógicos implementados através de Cláusulas de Múltiplas Cabeças</a:t>
                </a:r>
              </a:p>
            </p:txBody>
          </p:sp>
          <p:sp>
            <p:nvSpPr>
              <p:cNvPr id="21554" name="Rectangle 50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55" name="Group 51"/>
            <p:cNvGrpSpPr>
              <a:grpSpLocks/>
            </p:cNvGrpSpPr>
            <p:nvPr/>
          </p:nvGrpSpPr>
          <p:grpSpPr bwMode="auto">
            <a:xfrm>
              <a:off x="0" y="1556"/>
              <a:ext cx="564" cy="424"/>
              <a:chOff x="0" y="0"/>
              <a:chExt cx="564" cy="424"/>
            </a:xfrm>
          </p:grpSpPr>
          <p:sp>
            <p:nvSpPr>
              <p:cNvPr id="21556" name="Rectangle 52"/>
              <p:cNvSpPr>
                <a:spLocks/>
              </p:cNvSpPr>
              <p:nvPr/>
            </p:nvSpPr>
            <p:spPr bwMode="auto">
              <a:xfrm>
                <a:off x="34" y="0"/>
                <a:ext cx="504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OLI</a:t>
                </a:r>
              </a:p>
            </p:txBody>
          </p:sp>
          <p:sp>
            <p:nvSpPr>
              <p:cNvPr id="21557" name="Rectangle 53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58" name="Group 54"/>
            <p:cNvGrpSpPr>
              <a:grpSpLocks/>
            </p:cNvGrpSpPr>
            <p:nvPr/>
          </p:nvGrpSpPr>
          <p:grpSpPr bwMode="auto">
            <a:xfrm>
              <a:off x="564" y="1556"/>
              <a:ext cx="1436" cy="424"/>
              <a:chOff x="0" y="0"/>
              <a:chExt cx="1435" cy="424"/>
            </a:xfrm>
          </p:grpSpPr>
          <p:sp>
            <p:nvSpPr>
              <p:cNvPr id="21559" name="Rectangle 55"/>
              <p:cNvSpPr>
                <a:spLocks/>
              </p:cNvSpPr>
              <p:nvPr/>
            </p:nvSpPr>
            <p:spPr bwMode="auto">
              <a:xfrm>
                <a:off x="33" y="0"/>
                <a:ext cx="1376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e Lógica</a:t>
                </a:r>
              </a:p>
            </p:txBody>
          </p:sp>
          <p:sp>
            <p:nvSpPr>
              <p:cNvPr id="21560" name="Rectangle 56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61" name="Group 57"/>
            <p:cNvGrpSpPr>
              <a:grpSpLocks/>
            </p:cNvGrpSpPr>
            <p:nvPr/>
          </p:nvGrpSpPr>
          <p:grpSpPr bwMode="auto">
            <a:xfrm>
              <a:off x="2000" y="1556"/>
              <a:ext cx="1058" cy="424"/>
              <a:chOff x="0" y="0"/>
              <a:chExt cx="1057" cy="424"/>
            </a:xfrm>
          </p:grpSpPr>
          <p:sp>
            <p:nvSpPr>
              <p:cNvPr id="21562" name="Rectangle 58"/>
              <p:cNvSpPr>
                <a:spLocks/>
              </p:cNvSpPr>
              <p:nvPr/>
            </p:nvSpPr>
            <p:spPr bwMode="auto">
              <a:xfrm>
                <a:off x="32" y="0"/>
                <a:ext cx="1000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Não enfoca</a:t>
                </a:r>
              </a:p>
            </p:txBody>
          </p:sp>
          <p:sp>
            <p:nvSpPr>
              <p:cNvPr id="21563" name="Rectangle 59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64" name="Group 60"/>
            <p:cNvGrpSpPr>
              <a:grpSpLocks/>
            </p:cNvGrpSpPr>
            <p:nvPr/>
          </p:nvGrpSpPr>
          <p:grpSpPr bwMode="auto">
            <a:xfrm>
              <a:off x="3058" y="1556"/>
              <a:ext cx="1817" cy="440"/>
              <a:chOff x="0" y="0"/>
              <a:chExt cx="1816" cy="440"/>
            </a:xfrm>
          </p:grpSpPr>
          <p:sp>
            <p:nvSpPr>
              <p:cNvPr id="21565" name="Rectangle 61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Mapeamento de Objeto -&gt; Lógica (classe </a:t>
                </a:r>
                <a:r>
                  <a:rPr lang="en-US" sz="1400">
                    <a:solidFill>
                      <a:schemeClr val="tx1"/>
                    </a:solidFill>
                    <a:latin typeface="Times New Roman Bold Italic" charset="0"/>
                    <a:ea typeface="Times New Roman Bold Italic" charset="0"/>
                    <a:cs typeface="Times New Roman Bold Italic" charset="0"/>
                    <a:sym typeface="Times New Roman Bold Italic" charset="0"/>
                  </a:rPr>
                  <a:t>Pterm</a:t>
                </a:r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) e Lógica -&gt; Objeto (</a:t>
                </a:r>
                <a:r>
                  <a:rPr lang="en-US" sz="1400">
                    <a:solidFill>
                      <a:schemeClr val="tx1"/>
                    </a:solidFill>
                    <a:latin typeface="Times New Roman Bold Italic" charset="0"/>
                    <a:ea typeface="Times New Roman Bold Italic" charset="0"/>
                    <a:cs typeface="Times New Roman Bold Italic" charset="0"/>
                    <a:sym typeface="Times New Roman Bold Italic" charset="0"/>
                  </a:rPr>
                  <a:t>Enriched Herbrand Universe</a:t>
                </a:r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)</a:t>
                </a:r>
              </a:p>
            </p:txBody>
          </p:sp>
          <p:sp>
            <p:nvSpPr>
              <p:cNvPr id="21566" name="Rectangle 62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67" name="Group 63"/>
            <p:cNvGrpSpPr>
              <a:grpSpLocks/>
            </p:cNvGrpSpPr>
            <p:nvPr/>
          </p:nvGrpSpPr>
          <p:grpSpPr bwMode="auto">
            <a:xfrm>
              <a:off x="0" y="1980"/>
              <a:ext cx="564" cy="425"/>
              <a:chOff x="0" y="0"/>
              <a:chExt cx="564" cy="424"/>
            </a:xfrm>
          </p:grpSpPr>
          <p:sp>
            <p:nvSpPr>
              <p:cNvPr id="21568" name="Rectangle 64"/>
              <p:cNvSpPr>
                <a:spLocks/>
              </p:cNvSpPr>
              <p:nvPr/>
            </p:nvSpPr>
            <p:spPr bwMode="auto">
              <a:xfrm>
                <a:off x="34" y="0"/>
                <a:ext cx="504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Mozart</a:t>
                </a:r>
              </a:p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 </a:t>
                </a:r>
              </a:p>
            </p:txBody>
          </p:sp>
          <p:sp>
            <p:nvSpPr>
              <p:cNvPr id="21569" name="Rectangle 65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70" name="Group 66"/>
            <p:cNvGrpSpPr>
              <a:grpSpLocks/>
            </p:cNvGrpSpPr>
            <p:nvPr/>
          </p:nvGrpSpPr>
          <p:grpSpPr bwMode="auto">
            <a:xfrm>
              <a:off x="564" y="1980"/>
              <a:ext cx="1436" cy="425"/>
              <a:chOff x="0" y="0"/>
              <a:chExt cx="1435" cy="424"/>
            </a:xfrm>
          </p:grpSpPr>
          <p:sp>
            <p:nvSpPr>
              <p:cNvPr id="21571" name="Rectangle 67"/>
              <p:cNvSpPr>
                <a:spLocks/>
              </p:cNvSpPr>
              <p:nvPr/>
            </p:nvSpPr>
            <p:spPr bwMode="auto">
              <a:xfrm>
                <a:off x="33" y="0"/>
                <a:ext cx="1376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Objetos, Lógica e Funcional</a:t>
                </a:r>
              </a:p>
            </p:txBody>
          </p:sp>
          <p:sp>
            <p:nvSpPr>
              <p:cNvPr id="21572" name="Rectangle 68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73" name="Group 69"/>
            <p:cNvGrpSpPr>
              <a:grpSpLocks/>
            </p:cNvGrpSpPr>
            <p:nvPr/>
          </p:nvGrpSpPr>
          <p:grpSpPr bwMode="auto">
            <a:xfrm>
              <a:off x="2000" y="1980"/>
              <a:ext cx="1058" cy="425"/>
              <a:chOff x="0" y="0"/>
              <a:chExt cx="1057" cy="424"/>
            </a:xfrm>
          </p:grpSpPr>
          <p:sp>
            <p:nvSpPr>
              <p:cNvPr id="21574" name="Rectangle 70"/>
              <p:cNvSpPr>
                <a:spLocks/>
              </p:cNvSpPr>
              <p:nvPr/>
            </p:nvSpPr>
            <p:spPr bwMode="auto">
              <a:xfrm>
                <a:off x="32" y="0"/>
                <a:ext cx="1000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 distribuídos</a:t>
                </a:r>
              </a:p>
            </p:txBody>
          </p:sp>
          <p:sp>
            <p:nvSpPr>
              <p:cNvPr id="21575" name="Rectangle 71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76" name="Group 72"/>
            <p:cNvGrpSpPr>
              <a:grpSpLocks/>
            </p:cNvGrpSpPr>
            <p:nvPr/>
          </p:nvGrpSpPr>
          <p:grpSpPr bwMode="auto">
            <a:xfrm>
              <a:off x="3058" y="1980"/>
              <a:ext cx="1817" cy="440"/>
              <a:chOff x="0" y="0"/>
              <a:chExt cx="1816" cy="440"/>
            </a:xfrm>
          </p:grpSpPr>
          <p:sp>
            <p:nvSpPr>
              <p:cNvPr id="21577" name="Rectangle 73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Tarefas conectadas através de um armazenamento compartilhado (</a:t>
                </a:r>
                <a:r>
                  <a:rPr lang="en-US" sz="1400">
                    <a:solidFill>
                      <a:schemeClr val="tx1"/>
                    </a:solidFill>
                    <a:latin typeface="Times New Roman Bold Italic" charset="0"/>
                    <a:ea typeface="Times New Roman Bold Italic" charset="0"/>
                    <a:cs typeface="Times New Roman Bold Italic" charset="0"/>
                    <a:sym typeface="Times New Roman Bold Italic" charset="0"/>
                  </a:rPr>
                  <a:t>constraint store</a:t>
                </a:r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)</a:t>
                </a:r>
              </a:p>
            </p:txBody>
          </p:sp>
          <p:sp>
            <p:nvSpPr>
              <p:cNvPr id="21578" name="Rectangle 74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79" name="Group 75"/>
            <p:cNvGrpSpPr>
              <a:grpSpLocks/>
            </p:cNvGrpSpPr>
            <p:nvPr/>
          </p:nvGrpSpPr>
          <p:grpSpPr bwMode="auto">
            <a:xfrm>
              <a:off x="0" y="2405"/>
              <a:ext cx="564" cy="424"/>
              <a:chOff x="0" y="0"/>
              <a:chExt cx="564" cy="424"/>
            </a:xfrm>
          </p:grpSpPr>
          <p:sp>
            <p:nvSpPr>
              <p:cNvPr id="21580" name="Rectangle 76"/>
              <p:cNvSpPr>
                <a:spLocks/>
              </p:cNvSpPr>
              <p:nvPr/>
            </p:nvSpPr>
            <p:spPr bwMode="auto">
              <a:xfrm>
                <a:off x="34" y="0"/>
                <a:ext cx="504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Alma-0</a:t>
                </a:r>
              </a:p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 </a:t>
                </a:r>
              </a:p>
            </p:txBody>
          </p:sp>
          <p:sp>
            <p:nvSpPr>
              <p:cNvPr id="21581" name="Rectangle 77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82" name="Group 78"/>
            <p:cNvGrpSpPr>
              <a:grpSpLocks/>
            </p:cNvGrpSpPr>
            <p:nvPr/>
          </p:nvGrpSpPr>
          <p:grpSpPr bwMode="auto">
            <a:xfrm>
              <a:off x="564" y="2405"/>
              <a:ext cx="1436" cy="424"/>
              <a:chOff x="0" y="0"/>
              <a:chExt cx="1435" cy="424"/>
            </a:xfrm>
          </p:grpSpPr>
          <p:sp>
            <p:nvSpPr>
              <p:cNvPr id="21583" name="Rectangle 79"/>
              <p:cNvSpPr>
                <a:spLocks/>
              </p:cNvSpPr>
              <p:nvPr/>
            </p:nvSpPr>
            <p:spPr bwMode="auto">
              <a:xfrm>
                <a:off x="33" y="0"/>
                <a:ext cx="1376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Imperativo e Lógico</a:t>
                </a:r>
              </a:p>
            </p:txBody>
          </p:sp>
          <p:sp>
            <p:nvSpPr>
              <p:cNvPr id="21584" name="Rectangle 80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85" name="Group 81"/>
            <p:cNvGrpSpPr>
              <a:grpSpLocks/>
            </p:cNvGrpSpPr>
            <p:nvPr/>
          </p:nvGrpSpPr>
          <p:grpSpPr bwMode="auto">
            <a:xfrm>
              <a:off x="2000" y="2405"/>
              <a:ext cx="1058" cy="424"/>
              <a:chOff x="0" y="0"/>
              <a:chExt cx="1057" cy="424"/>
            </a:xfrm>
          </p:grpSpPr>
          <p:sp>
            <p:nvSpPr>
              <p:cNvPr id="21586" name="Rectangle 82"/>
              <p:cNvSpPr>
                <a:spLocks/>
              </p:cNvSpPr>
              <p:nvPr/>
            </p:nvSpPr>
            <p:spPr bwMode="auto">
              <a:xfrm>
                <a:off x="32" y="0"/>
                <a:ext cx="1000" cy="18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Não enfoca</a:t>
                </a:r>
              </a:p>
            </p:txBody>
          </p:sp>
          <p:sp>
            <p:nvSpPr>
              <p:cNvPr id="21587" name="Rectangle 83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88" name="Group 84"/>
            <p:cNvGrpSpPr>
              <a:grpSpLocks/>
            </p:cNvGrpSpPr>
            <p:nvPr/>
          </p:nvGrpSpPr>
          <p:grpSpPr bwMode="auto">
            <a:xfrm>
              <a:off x="3058" y="2405"/>
              <a:ext cx="1817" cy="440"/>
              <a:chOff x="0" y="0"/>
              <a:chExt cx="1816" cy="440"/>
            </a:xfrm>
          </p:grpSpPr>
          <p:sp>
            <p:nvSpPr>
              <p:cNvPr id="21589" name="Rectangle 85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Mecanismos para suporte à não determinismo e </a:t>
                </a:r>
                <a:r>
                  <a:rPr lang="en-US" sz="1400">
                    <a:solidFill>
                      <a:schemeClr val="tx1"/>
                    </a:solidFill>
                    <a:latin typeface="Times New Roman Bold Italic" charset="0"/>
                    <a:ea typeface="Times New Roman Bold Italic" charset="0"/>
                    <a:cs typeface="Times New Roman Bold Italic" charset="0"/>
                    <a:sym typeface="Times New Roman Bold Italic" charset="0"/>
                  </a:rPr>
                  <a:t>backtracking</a:t>
                </a:r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 em linguagens imperativas</a:t>
                </a:r>
              </a:p>
            </p:txBody>
          </p:sp>
          <p:sp>
            <p:nvSpPr>
              <p:cNvPr id="21590" name="Rectangle 86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91" name="Group 87"/>
            <p:cNvGrpSpPr>
              <a:grpSpLocks/>
            </p:cNvGrpSpPr>
            <p:nvPr/>
          </p:nvGrpSpPr>
          <p:grpSpPr bwMode="auto">
            <a:xfrm>
              <a:off x="0" y="2829"/>
              <a:ext cx="564" cy="425"/>
              <a:chOff x="0" y="0"/>
              <a:chExt cx="564" cy="424"/>
            </a:xfrm>
          </p:grpSpPr>
          <p:sp>
            <p:nvSpPr>
              <p:cNvPr id="21592" name="Rectangle 88"/>
              <p:cNvSpPr>
                <a:spLocks/>
              </p:cNvSpPr>
              <p:nvPr/>
            </p:nvSpPr>
            <p:spPr bwMode="auto">
              <a:xfrm>
                <a:off x="34" y="0"/>
                <a:ext cx="504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Jinni</a:t>
                </a:r>
              </a:p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 </a:t>
                </a:r>
              </a:p>
            </p:txBody>
          </p:sp>
          <p:sp>
            <p:nvSpPr>
              <p:cNvPr id="21593" name="Rectangle 89"/>
              <p:cNvSpPr>
                <a:spLocks/>
              </p:cNvSpPr>
              <p:nvPr/>
            </p:nvSpPr>
            <p:spPr bwMode="auto">
              <a:xfrm>
                <a:off x="0" y="0"/>
                <a:ext cx="564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94" name="Group 90"/>
            <p:cNvGrpSpPr>
              <a:grpSpLocks/>
            </p:cNvGrpSpPr>
            <p:nvPr/>
          </p:nvGrpSpPr>
          <p:grpSpPr bwMode="auto">
            <a:xfrm>
              <a:off x="564" y="2829"/>
              <a:ext cx="1436" cy="425"/>
              <a:chOff x="0" y="0"/>
              <a:chExt cx="1435" cy="424"/>
            </a:xfrm>
          </p:grpSpPr>
          <p:sp>
            <p:nvSpPr>
              <p:cNvPr id="21595" name="Rectangle 91"/>
              <p:cNvSpPr>
                <a:spLocks/>
              </p:cNvSpPr>
              <p:nvPr/>
            </p:nvSpPr>
            <p:spPr bwMode="auto">
              <a:xfrm>
                <a:off x="33" y="0"/>
                <a:ext cx="1376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Objetos, Lógica e Imperativo</a:t>
                </a:r>
              </a:p>
            </p:txBody>
          </p:sp>
          <p:sp>
            <p:nvSpPr>
              <p:cNvPr id="21596" name="Rectangle 92"/>
              <p:cNvSpPr>
                <a:spLocks/>
              </p:cNvSpPr>
              <p:nvPr/>
            </p:nvSpPr>
            <p:spPr bwMode="auto">
              <a:xfrm>
                <a:off x="0" y="0"/>
                <a:ext cx="1435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597" name="Group 93"/>
            <p:cNvGrpSpPr>
              <a:grpSpLocks/>
            </p:cNvGrpSpPr>
            <p:nvPr/>
          </p:nvGrpSpPr>
          <p:grpSpPr bwMode="auto">
            <a:xfrm>
              <a:off x="2000" y="2829"/>
              <a:ext cx="1058" cy="425"/>
              <a:chOff x="0" y="0"/>
              <a:chExt cx="1057" cy="424"/>
            </a:xfrm>
          </p:grpSpPr>
          <p:sp>
            <p:nvSpPr>
              <p:cNvPr id="21598" name="Rectangle 94"/>
              <p:cNvSpPr>
                <a:spLocks/>
              </p:cNvSpPr>
              <p:nvPr/>
            </p:nvSpPr>
            <p:spPr bwMode="auto">
              <a:xfrm>
                <a:off x="32" y="0"/>
                <a:ext cx="1000" cy="31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Agentes distribuídos</a:t>
                </a:r>
              </a:p>
            </p:txBody>
          </p:sp>
          <p:sp>
            <p:nvSpPr>
              <p:cNvPr id="21599" name="Rectangle 95"/>
              <p:cNvSpPr>
                <a:spLocks/>
              </p:cNvSpPr>
              <p:nvPr/>
            </p:nvSpPr>
            <p:spPr bwMode="auto">
              <a:xfrm>
                <a:off x="0" y="0"/>
                <a:ext cx="1057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  <p:grpSp>
          <p:nvGrpSpPr>
            <p:cNvPr id="21600" name="Group 96"/>
            <p:cNvGrpSpPr>
              <a:grpSpLocks/>
            </p:cNvGrpSpPr>
            <p:nvPr/>
          </p:nvGrpSpPr>
          <p:grpSpPr bwMode="auto">
            <a:xfrm>
              <a:off x="3058" y="2829"/>
              <a:ext cx="1817" cy="440"/>
              <a:chOff x="0" y="0"/>
              <a:chExt cx="1816" cy="440"/>
            </a:xfrm>
          </p:grpSpPr>
          <p:sp>
            <p:nvSpPr>
              <p:cNvPr id="21601" name="Rectangle 97"/>
              <p:cNvSpPr>
                <a:spLocks/>
              </p:cNvSpPr>
              <p:nvPr/>
            </p:nvSpPr>
            <p:spPr bwMode="auto">
              <a:xfrm>
                <a:off x="32" y="0"/>
                <a:ext cx="1760" cy="440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40639" bIns="0"/>
              <a:lstStyle/>
              <a:p>
                <a:pPr marL="39688" algn="ctr"/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Agentes móveis que utilizam </a:t>
                </a:r>
                <a:r>
                  <a:rPr lang="en-US" sz="1400">
                    <a:solidFill>
                      <a:schemeClr val="tx1"/>
                    </a:solidFill>
                    <a:latin typeface="Times New Roman Bold Italic" charset="0"/>
                    <a:ea typeface="Times New Roman Bold Italic" charset="0"/>
                    <a:cs typeface="Times New Roman Bold Italic" charset="0"/>
                    <a:sym typeface="Times New Roman Bold Italic" charset="0"/>
                  </a:rPr>
                  <a:t>blackboards</a:t>
                </a:r>
                <a:r>
                  <a:rPr lang="en-US" sz="1400">
                    <a:solidFill>
                      <a:schemeClr val="tx1"/>
                    </a:solidFill>
                    <a:latin typeface="Times New Roman Bold" charset="0"/>
                    <a:ea typeface="Times New Roman Bold" charset="0"/>
                    <a:cs typeface="Times New Roman Bold" charset="0"/>
                    <a:sym typeface="Times New Roman Bold" charset="0"/>
                  </a:rPr>
                  <a:t> locais para sincronização e comunicação</a:t>
                </a:r>
              </a:p>
            </p:txBody>
          </p:sp>
          <p:sp>
            <p:nvSpPr>
              <p:cNvPr id="21602" name="Rectangle 98"/>
              <p:cNvSpPr>
                <a:spLocks/>
              </p:cNvSpPr>
              <p:nvPr/>
            </p:nvSpPr>
            <p:spPr bwMode="auto">
              <a:xfrm>
                <a:off x="0" y="0"/>
                <a:ext cx="1816" cy="424"/>
              </a:xfrm>
              <a:prstGeom prst="rect">
                <a:avLst/>
              </a:prstGeom>
              <a:noFill/>
              <a:ln w="3175" cap="flat">
                <a:solidFill>
                  <a:srgbClr val="A0A0A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pt-BR"/>
              </a:p>
            </p:txBody>
          </p:sp>
        </p:grpSp>
      </p:grpSp>
      <p:sp>
        <p:nvSpPr>
          <p:cNvPr id="21603" name="Rectangle 99"/>
          <p:cNvSpPr>
            <a:spLocks/>
          </p:cNvSpPr>
          <p:nvPr/>
        </p:nvSpPr>
        <p:spPr bwMode="auto">
          <a:xfrm>
            <a:off x="665163" y="1001713"/>
            <a:ext cx="7751762" cy="5172075"/>
          </a:xfrm>
          <a:prstGeom prst="rect">
            <a:avLst/>
          </a:prstGeom>
          <a:noFill/>
          <a:ln w="11112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1604" name="Rectangle 100"/>
          <p:cNvSpPr>
            <a:spLocks/>
          </p:cNvSpPr>
          <p:nvPr/>
        </p:nvSpPr>
        <p:spPr bwMode="auto">
          <a:xfrm>
            <a:off x="825500" y="300038"/>
            <a:ext cx="7480300" cy="698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Modelos multiparadigma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14CA7-8722-4005-A886-903CA186F8C2}" type="slidenum">
              <a:rPr lang="en-US"/>
              <a:pPr/>
              <a:t>22</a:t>
            </a:fld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544513" y="247650"/>
            <a:ext cx="7937500" cy="723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/>
            <a:r>
              <a:rPr lang="en-US" sz="4400">
                <a:solidFill>
                  <a:schemeClr val="tx1"/>
                </a:solidFill>
                <a:cs typeface="Times New Roman" charset="0"/>
              </a:rPr>
              <a:t>Um breve histórico</a:t>
            </a: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165100" y="533400"/>
            <a:ext cx="8864600" cy="14605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1950........................................................................................................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                                                          </a:t>
            </a:r>
          </a:p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FORTRAN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1960.......................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ALGOL-60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COBOL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LISP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3592513" y="1600200"/>
            <a:ext cx="533400" cy="152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798513" y="2422525"/>
            <a:ext cx="820737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SIMULA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ALGOL-68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PL/I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BASIC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592513" y="19812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735513" y="1600200"/>
            <a:ext cx="152400" cy="838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202113" y="1981200"/>
            <a:ext cx="6096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5040313" y="1981200"/>
            <a:ext cx="3048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1763713" y="1905000"/>
            <a:ext cx="1295400" cy="6096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315913" y="2803525"/>
            <a:ext cx="870585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1970..................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Pascal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............................................................................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2678113" y="1981200"/>
            <a:ext cx="533400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746125" y="3108325"/>
            <a:ext cx="8310563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Smalltalk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PROLOG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4049713" y="1981200"/>
            <a:ext cx="1066800" cy="1219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611313" y="2667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194050" y="3489325"/>
            <a:ext cx="44704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Modula-2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ML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135313" y="3200400"/>
            <a:ext cx="457200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716713" y="19812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293688" y="3794125"/>
            <a:ext cx="87503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1980....................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A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DBASE-II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830513" y="3048000"/>
            <a:ext cx="1587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144713" y="2743200"/>
            <a:ext cx="457200" cy="1143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6130925" y="4251325"/>
            <a:ext cx="1189038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FF0033"/>
                </a:solidFill>
                <a:cs typeface="Times New Roman" charset="0"/>
              </a:rPr>
              <a:t>Miranda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716713" y="3810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1273175" y="4479925"/>
            <a:ext cx="221932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00CC"/>
                </a:solidFill>
                <a:cs typeface="Times New Roman" charset="0"/>
              </a:rPr>
              <a:t>Eifell   C++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2553" name="Rectangle 25"/>
          <p:cNvSpPr>
            <a:spLocks/>
          </p:cNvSpPr>
          <p:nvPr/>
        </p:nvSpPr>
        <p:spPr bwMode="auto">
          <a:xfrm>
            <a:off x="20638" y="4784725"/>
            <a:ext cx="89931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1990.....................................................................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Haskell.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Godel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716713" y="4572000"/>
            <a:ext cx="1587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8316913" y="34290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556" name="Rectangle 28"/>
          <p:cNvSpPr>
            <a:spLocks/>
          </p:cNvSpPr>
          <p:nvPr/>
        </p:nvSpPr>
        <p:spPr bwMode="auto">
          <a:xfrm>
            <a:off x="1125538" y="5165725"/>
            <a:ext cx="20589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Java     Delphi</a:t>
            </a:r>
          </a:p>
        </p:txBody>
      </p:sp>
      <p:sp>
        <p:nvSpPr>
          <p:cNvPr id="22557" name="Rectangle 29"/>
          <p:cNvSpPr>
            <a:spLocks/>
          </p:cNvSpPr>
          <p:nvPr/>
        </p:nvSpPr>
        <p:spPr bwMode="auto">
          <a:xfrm>
            <a:off x="3581400" y="5788025"/>
            <a:ext cx="1714500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CC00"/>
                </a:solidFill>
                <a:cs typeface="Times New Roman" charset="0"/>
              </a:rPr>
              <a:t>Imperativo</a:t>
            </a:r>
          </a:p>
        </p:txBody>
      </p:sp>
      <p:sp>
        <p:nvSpPr>
          <p:cNvPr id="22558" name="Rectangle 30"/>
          <p:cNvSpPr>
            <a:spLocks/>
          </p:cNvSpPr>
          <p:nvPr/>
        </p:nvSpPr>
        <p:spPr bwMode="auto">
          <a:xfrm>
            <a:off x="5937250" y="5805488"/>
            <a:ext cx="157638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FF0033"/>
                </a:solidFill>
                <a:cs typeface="Times New Roman" charset="0"/>
              </a:rPr>
              <a:t>Funcional</a:t>
            </a:r>
          </a:p>
        </p:txBody>
      </p:sp>
      <p:sp>
        <p:nvSpPr>
          <p:cNvPr id="22559" name="Rectangle 31"/>
          <p:cNvSpPr>
            <a:spLocks/>
          </p:cNvSpPr>
          <p:nvPr/>
        </p:nvSpPr>
        <p:spPr bwMode="auto">
          <a:xfrm>
            <a:off x="7742238" y="5805488"/>
            <a:ext cx="1163637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8000"/>
                </a:solidFill>
                <a:cs typeface="Times New Roman" charset="0"/>
              </a:rPr>
              <a:t>Lógico</a:t>
            </a:r>
          </a:p>
        </p:txBody>
      </p:sp>
      <p:sp>
        <p:nvSpPr>
          <p:cNvPr id="22560" name="Rectangle 32"/>
          <p:cNvSpPr>
            <a:spLocks/>
          </p:cNvSpPr>
          <p:nvPr/>
        </p:nvSpPr>
        <p:spPr bwMode="auto">
          <a:xfrm>
            <a:off x="377825" y="5805488"/>
            <a:ext cx="294163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00CC"/>
                </a:solidFill>
                <a:cs typeface="Times New Roman" charset="0"/>
              </a:rPr>
              <a:t>Orientado a objetos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A1581-EEB7-4CED-85FE-1236D5E0EF46}" type="slidenum">
              <a:rPr lang="en-US"/>
              <a:pPr/>
              <a:t>23</a:t>
            </a:fld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544513" y="247650"/>
            <a:ext cx="7937500" cy="723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/>
            <a:r>
              <a:rPr lang="en-US" sz="4400">
                <a:solidFill>
                  <a:schemeClr val="tx1"/>
                </a:solidFill>
                <a:cs typeface="Times New Roman" charset="0"/>
              </a:rPr>
              <a:t>Um breve histórico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165100" y="533400"/>
            <a:ext cx="8864600" cy="14605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1950........................................................................................................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                                                          </a:t>
            </a:r>
          </a:p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FORTRAN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1960.......................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ALGOL-60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COBOL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LISP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3592513" y="1600200"/>
            <a:ext cx="533400" cy="152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798513" y="2422525"/>
            <a:ext cx="820737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SIMULA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ALGOL-68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PL/I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BASIC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592513" y="19812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735513" y="1600200"/>
            <a:ext cx="152400" cy="838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202113" y="1981200"/>
            <a:ext cx="6096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040313" y="1981200"/>
            <a:ext cx="3048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1763713" y="1905000"/>
            <a:ext cx="1295400" cy="6096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315913" y="2803525"/>
            <a:ext cx="870585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1970..................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Pascal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............................................................................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2678113" y="1981200"/>
            <a:ext cx="533400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46125" y="3108325"/>
            <a:ext cx="8310563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Smalltalk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PROLOG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049713" y="1981200"/>
            <a:ext cx="1066800" cy="1219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611313" y="2667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3194050" y="3489325"/>
            <a:ext cx="44704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Modula-2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ML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135313" y="3200400"/>
            <a:ext cx="457200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716713" y="19812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1" name="Rectangle 19"/>
          <p:cNvSpPr>
            <a:spLocks/>
          </p:cNvSpPr>
          <p:nvPr/>
        </p:nvSpPr>
        <p:spPr bwMode="auto">
          <a:xfrm>
            <a:off x="293688" y="3794125"/>
            <a:ext cx="87503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1980....................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A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DBASE-II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830513" y="3048000"/>
            <a:ext cx="1587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144713" y="2743200"/>
            <a:ext cx="457200" cy="1143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6130925" y="4251325"/>
            <a:ext cx="1189038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FF0033"/>
                </a:solidFill>
                <a:cs typeface="Times New Roman" charset="0"/>
              </a:rPr>
              <a:t>Miranda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716713" y="3810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6" name="Rectangle 24"/>
          <p:cNvSpPr>
            <a:spLocks/>
          </p:cNvSpPr>
          <p:nvPr/>
        </p:nvSpPr>
        <p:spPr bwMode="auto">
          <a:xfrm>
            <a:off x="1273175" y="4479925"/>
            <a:ext cx="221932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00CC"/>
                </a:solidFill>
                <a:cs typeface="Times New Roman" charset="0"/>
              </a:rPr>
              <a:t>Eifell   C++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3577" name="Rectangle 25"/>
          <p:cNvSpPr>
            <a:spLocks/>
          </p:cNvSpPr>
          <p:nvPr/>
        </p:nvSpPr>
        <p:spPr bwMode="auto">
          <a:xfrm>
            <a:off x="20638" y="4784725"/>
            <a:ext cx="89931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1990.....................................................................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Haskell.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Godel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6716713" y="4572000"/>
            <a:ext cx="1587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8316913" y="34290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580" name="Rectangle 28"/>
          <p:cNvSpPr>
            <a:spLocks/>
          </p:cNvSpPr>
          <p:nvPr/>
        </p:nvSpPr>
        <p:spPr bwMode="auto">
          <a:xfrm>
            <a:off x="1125538" y="5165725"/>
            <a:ext cx="20589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Java     Delphi</a:t>
            </a:r>
          </a:p>
        </p:txBody>
      </p:sp>
      <p:sp>
        <p:nvSpPr>
          <p:cNvPr id="23581" name="Rectangle 29"/>
          <p:cNvSpPr>
            <a:spLocks/>
          </p:cNvSpPr>
          <p:nvPr/>
        </p:nvSpPr>
        <p:spPr bwMode="auto">
          <a:xfrm>
            <a:off x="3581400" y="5788025"/>
            <a:ext cx="1714500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CC00"/>
                </a:solidFill>
                <a:cs typeface="Times New Roman" charset="0"/>
              </a:rPr>
              <a:t>Imperativo</a:t>
            </a:r>
          </a:p>
        </p:txBody>
      </p:sp>
      <p:sp>
        <p:nvSpPr>
          <p:cNvPr id="23582" name="Rectangle 30"/>
          <p:cNvSpPr>
            <a:spLocks/>
          </p:cNvSpPr>
          <p:nvPr/>
        </p:nvSpPr>
        <p:spPr bwMode="auto">
          <a:xfrm>
            <a:off x="5937250" y="5805488"/>
            <a:ext cx="157638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FF0033"/>
                </a:solidFill>
                <a:cs typeface="Times New Roman" charset="0"/>
              </a:rPr>
              <a:t>Funcional</a:t>
            </a:r>
          </a:p>
        </p:txBody>
      </p:sp>
      <p:sp>
        <p:nvSpPr>
          <p:cNvPr id="23583" name="Rectangle 31"/>
          <p:cNvSpPr>
            <a:spLocks/>
          </p:cNvSpPr>
          <p:nvPr/>
        </p:nvSpPr>
        <p:spPr bwMode="auto">
          <a:xfrm>
            <a:off x="7742238" y="5805488"/>
            <a:ext cx="1163637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8000"/>
                </a:solidFill>
                <a:cs typeface="Times New Roman" charset="0"/>
              </a:rPr>
              <a:t>Lógico</a:t>
            </a:r>
          </a:p>
        </p:txBody>
      </p:sp>
      <p:sp>
        <p:nvSpPr>
          <p:cNvPr id="23584" name="Rectangle 32"/>
          <p:cNvSpPr>
            <a:spLocks/>
          </p:cNvSpPr>
          <p:nvPr/>
        </p:nvSpPr>
        <p:spPr bwMode="auto">
          <a:xfrm>
            <a:off x="377825" y="5805488"/>
            <a:ext cx="294163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00CC"/>
                </a:solidFill>
                <a:cs typeface="Times New Roman" charset="0"/>
              </a:rPr>
              <a:t>Orientado a objetos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2830513" y="3429000"/>
            <a:ext cx="2209800" cy="1143000"/>
          </a:xfrm>
          <a:prstGeom prst="line">
            <a:avLst/>
          </a:prstGeom>
          <a:noFill/>
          <a:ln w="38100" cap="flat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FD1F-2D0E-4B0B-B3EE-AD5BF7EE20B1}" type="slidenum">
              <a:rPr lang="en-US"/>
              <a:pPr/>
              <a:t>24</a:t>
            </a:fld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165100" y="533400"/>
            <a:ext cx="8864600" cy="14605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1950........................................................................................................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                                                          </a:t>
            </a:r>
          </a:p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FORTRAN</a:t>
            </a:r>
          </a:p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1960.......................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ALGOL-60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COBOL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LISP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3592513" y="1600200"/>
            <a:ext cx="533400" cy="152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798513" y="2422525"/>
            <a:ext cx="820737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SIMULA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ALGOL-68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PL/I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BASIC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92513" y="19812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735513" y="1600200"/>
            <a:ext cx="152400" cy="838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202113" y="1981200"/>
            <a:ext cx="6096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5040313" y="1981200"/>
            <a:ext cx="304800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763713" y="1905000"/>
            <a:ext cx="1295400" cy="6096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15913" y="2803525"/>
            <a:ext cx="870585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1970..................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Pascal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............................................................................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2678113" y="1981200"/>
            <a:ext cx="533400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746125" y="3108325"/>
            <a:ext cx="8310563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Smalltalk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      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C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     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PROLOG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049713" y="1981200"/>
            <a:ext cx="1066800" cy="1219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1611313" y="2667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1" name="Rectangle 15"/>
          <p:cNvSpPr>
            <a:spLocks/>
          </p:cNvSpPr>
          <p:nvPr/>
        </p:nvSpPr>
        <p:spPr bwMode="auto">
          <a:xfrm>
            <a:off x="3194050" y="3489325"/>
            <a:ext cx="44704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CC00"/>
                </a:solidFill>
                <a:cs typeface="Times New Roman" charset="0"/>
              </a:rPr>
              <a:t>Modula-2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                   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ML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135313" y="3200400"/>
            <a:ext cx="457200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716713" y="19812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4" name="Rectangle 18"/>
          <p:cNvSpPr>
            <a:spLocks/>
          </p:cNvSpPr>
          <p:nvPr/>
        </p:nvSpPr>
        <p:spPr bwMode="auto">
          <a:xfrm>
            <a:off x="293688" y="3794125"/>
            <a:ext cx="8750300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1980....................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A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da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</a:t>
            </a:r>
            <a:r>
              <a:rPr lang="en-US">
                <a:solidFill>
                  <a:srgbClr val="00CC00"/>
                </a:solidFill>
                <a:cs typeface="Times New Roman" charset="0"/>
              </a:rPr>
              <a:t>DBASE-II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..................................................</a:t>
            </a: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830513" y="3048000"/>
            <a:ext cx="1587" cy="914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144713" y="2743200"/>
            <a:ext cx="457200" cy="1143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7" name="Rectangle 21"/>
          <p:cNvSpPr>
            <a:spLocks/>
          </p:cNvSpPr>
          <p:nvPr/>
        </p:nvSpPr>
        <p:spPr bwMode="auto">
          <a:xfrm>
            <a:off x="6130925" y="4251325"/>
            <a:ext cx="1189038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FF0033"/>
                </a:solidFill>
                <a:cs typeface="Times New Roman" charset="0"/>
              </a:rPr>
              <a:t>Miranda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6716713" y="3810000"/>
            <a:ext cx="1587" cy="5334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599" name="Rectangle 23"/>
          <p:cNvSpPr>
            <a:spLocks/>
          </p:cNvSpPr>
          <p:nvPr/>
        </p:nvSpPr>
        <p:spPr bwMode="auto">
          <a:xfrm>
            <a:off x="1273175" y="4479925"/>
            <a:ext cx="2219325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rgbClr val="0000CC"/>
                </a:solidFill>
                <a:cs typeface="Times New Roman" charset="0"/>
              </a:rPr>
              <a:t>Eifell   C++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        </a:t>
            </a:r>
          </a:p>
        </p:txBody>
      </p:sp>
      <p:sp>
        <p:nvSpPr>
          <p:cNvPr id="24600" name="Rectangle 24"/>
          <p:cNvSpPr>
            <a:spLocks/>
          </p:cNvSpPr>
          <p:nvPr/>
        </p:nvSpPr>
        <p:spPr bwMode="auto">
          <a:xfrm>
            <a:off x="20638" y="4784725"/>
            <a:ext cx="89931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  1990.....................................................................</a:t>
            </a:r>
            <a:r>
              <a:rPr lang="en-US">
                <a:solidFill>
                  <a:srgbClr val="FF0033"/>
                </a:solidFill>
                <a:cs typeface="Times New Roman" charset="0"/>
              </a:rPr>
              <a:t>Haskell.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.........</a:t>
            </a:r>
            <a:r>
              <a:rPr lang="en-US">
                <a:solidFill>
                  <a:srgbClr val="008000"/>
                </a:solidFill>
                <a:cs typeface="Times New Roman" charset="0"/>
              </a:rPr>
              <a:t>Godel</a:t>
            </a:r>
            <a:r>
              <a:rPr lang="en-US">
                <a:solidFill>
                  <a:schemeClr val="tx1"/>
                </a:solidFill>
                <a:cs typeface="Times New Roman" charset="0"/>
              </a:rPr>
              <a:t>...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716713" y="4572000"/>
            <a:ext cx="1587" cy="381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8316913" y="3429000"/>
            <a:ext cx="1587" cy="15240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603" name="Rectangle 27"/>
          <p:cNvSpPr>
            <a:spLocks/>
          </p:cNvSpPr>
          <p:nvPr/>
        </p:nvSpPr>
        <p:spPr bwMode="auto">
          <a:xfrm>
            <a:off x="1125538" y="5165725"/>
            <a:ext cx="2058987" cy="431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>
                <a:solidFill>
                  <a:schemeClr val="tx1"/>
                </a:solidFill>
                <a:cs typeface="Times New Roman" charset="0"/>
              </a:rPr>
              <a:t>  </a:t>
            </a:r>
            <a:r>
              <a:rPr lang="en-US">
                <a:solidFill>
                  <a:srgbClr val="0000CC"/>
                </a:solidFill>
                <a:cs typeface="Times New Roman" charset="0"/>
              </a:rPr>
              <a:t>Java     Delphi</a:t>
            </a:r>
          </a:p>
        </p:txBody>
      </p:sp>
      <p:sp>
        <p:nvSpPr>
          <p:cNvPr id="24604" name="Rectangle 28"/>
          <p:cNvSpPr>
            <a:spLocks/>
          </p:cNvSpPr>
          <p:nvPr/>
        </p:nvSpPr>
        <p:spPr bwMode="auto">
          <a:xfrm>
            <a:off x="3581400" y="5788025"/>
            <a:ext cx="1714500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CC00"/>
                </a:solidFill>
                <a:cs typeface="Times New Roman" charset="0"/>
              </a:rPr>
              <a:t>Imperativo</a:t>
            </a:r>
          </a:p>
        </p:txBody>
      </p:sp>
      <p:sp>
        <p:nvSpPr>
          <p:cNvPr id="24605" name="Rectangle 29"/>
          <p:cNvSpPr>
            <a:spLocks/>
          </p:cNvSpPr>
          <p:nvPr/>
        </p:nvSpPr>
        <p:spPr bwMode="auto">
          <a:xfrm>
            <a:off x="5937250" y="5805488"/>
            <a:ext cx="157638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FF0033"/>
                </a:solidFill>
                <a:cs typeface="Times New Roman" charset="0"/>
              </a:rPr>
              <a:t>Funcional</a:t>
            </a:r>
          </a:p>
        </p:txBody>
      </p:sp>
      <p:sp>
        <p:nvSpPr>
          <p:cNvPr id="24606" name="Rectangle 30"/>
          <p:cNvSpPr>
            <a:spLocks/>
          </p:cNvSpPr>
          <p:nvPr/>
        </p:nvSpPr>
        <p:spPr bwMode="auto">
          <a:xfrm>
            <a:off x="7742238" y="5805488"/>
            <a:ext cx="1163637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8000"/>
                </a:solidFill>
                <a:cs typeface="Times New Roman" charset="0"/>
              </a:rPr>
              <a:t>Lógico</a:t>
            </a:r>
          </a:p>
        </p:txBody>
      </p:sp>
      <p:sp>
        <p:nvSpPr>
          <p:cNvPr id="24607" name="Rectangle 31"/>
          <p:cNvSpPr>
            <a:spLocks/>
          </p:cNvSpPr>
          <p:nvPr/>
        </p:nvSpPr>
        <p:spPr bwMode="auto">
          <a:xfrm>
            <a:off x="377825" y="5805488"/>
            <a:ext cx="2941638" cy="495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2800">
                <a:solidFill>
                  <a:srgbClr val="0000CC"/>
                </a:solidFill>
                <a:cs typeface="Times New Roman" charset="0"/>
              </a:rPr>
              <a:t>Orientado a objetos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2830513" y="3429000"/>
            <a:ext cx="2209800" cy="1143000"/>
          </a:xfrm>
          <a:prstGeom prst="line">
            <a:avLst/>
          </a:prstGeom>
          <a:noFill/>
          <a:ln w="38100" cap="flat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609" name="Rectangle 33"/>
          <p:cNvSpPr>
            <a:spLocks/>
          </p:cNvSpPr>
          <p:nvPr/>
        </p:nvSpPr>
        <p:spPr bwMode="auto">
          <a:xfrm>
            <a:off x="544513" y="247650"/>
            <a:ext cx="7937500" cy="723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/>
            <a:r>
              <a:rPr lang="en-US" sz="4400">
                <a:solidFill>
                  <a:schemeClr val="tx1"/>
                </a:solidFill>
                <a:cs typeface="Times New Roman" charset="0"/>
              </a:rPr>
              <a:t>Um breve histórico</a:t>
            </a:r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flipH="1">
            <a:off x="1763713" y="4937125"/>
            <a:ext cx="446087" cy="304800"/>
          </a:xfrm>
          <a:prstGeom prst="line">
            <a:avLst/>
          </a:prstGeom>
          <a:noFill/>
          <a:ln w="38100" cap="flat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F665-EB63-4AFE-8AC0-0C8C7A63C136}" type="slidenum">
              <a:rPr lang="en-US"/>
              <a:pPr/>
              <a:t>25</a:t>
            </a:fld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27088" y="1751013"/>
            <a:ext cx="7861300" cy="3644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 anchor="ctr"/>
          <a:lstStyle/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Aspectos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a Pares (</a:t>
            </a:r>
            <a:r>
              <a:rPr lang="en-US" dirty="0">
                <a:solidFill>
                  <a:schemeClr val="tx1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Extreme Programming)</a:t>
            </a: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Eventos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Agentes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Baseada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Componentes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Orientada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à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Computação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Móvel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Genérica</a:t>
            </a:r>
            <a:endParaRPr lang="en-US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Padrões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Arial Bold Italic" charset="0"/>
                <a:ea typeface="Arial Bold Italic" charset="0"/>
                <a:cs typeface="Arial Bold Italic" charset="0"/>
                <a:sym typeface="Arial Bold Italic" charset="0"/>
              </a:rPr>
              <a:t>Design Patterns)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</a:p>
          <a:p>
            <a:pPr marL="496888" indent="-457200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Refatoração</a:t>
            </a:r>
            <a:r>
              <a:rPr lang="en-US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73150" y="569913"/>
            <a:ext cx="7277100" cy="1295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Estratégias de Programação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pt-BR" smtClean="0"/>
              <a:t>Aspectos do estudo de linguagens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pt-BR" smtClean="0">
                <a:solidFill>
                  <a:srgbClr val="0000CC"/>
                </a:solidFill>
              </a:rPr>
              <a:t>Sintaxe: gramática (forma)</a:t>
            </a:r>
          </a:p>
          <a:p>
            <a:r>
              <a:rPr lang="pt-BR" smtClean="0">
                <a:solidFill>
                  <a:srgbClr val="0000CC"/>
                </a:solidFill>
              </a:rPr>
              <a:t>Semântica: significado</a:t>
            </a:r>
          </a:p>
          <a:p>
            <a:r>
              <a:rPr lang="pt-BR" smtClean="0">
                <a:solidFill>
                  <a:srgbClr val="0000CC"/>
                </a:solidFill>
              </a:rPr>
              <a:t>Pragmática (ex.: metodologias)</a:t>
            </a:r>
          </a:p>
          <a:p>
            <a:r>
              <a:rPr lang="pt-BR" smtClean="0">
                <a:solidFill>
                  <a:srgbClr val="0000CC"/>
                </a:solidFill>
              </a:rPr>
              <a:t>Processadores:                                            </a:t>
            </a:r>
            <a:r>
              <a:rPr lang="pt-BR" smtClean="0">
                <a:solidFill>
                  <a:srgbClr val="00CC00"/>
                </a:solidFill>
              </a:rPr>
              <a:t>compiladores, interpretadores, editores, ambientes visuais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5F233-6708-4836-A288-CAB156C1E6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685800" y="8699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>
              <a:lnSpc>
                <a:spcPct val="90000"/>
              </a:lnSpc>
            </a:pPr>
            <a:r>
              <a:rPr lang="en-US" sz="3600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Por</a:t>
            </a:r>
            <a:r>
              <a:rPr lang="en-US" sz="3600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que</a:t>
            </a:r>
            <a:r>
              <a:rPr lang="en-US" sz="3600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tantas</a:t>
            </a:r>
            <a:r>
              <a:rPr lang="en-US" sz="3600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endParaRPr lang="en-US" sz="3600" dirty="0" smtClean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41275">
              <a:lnSpc>
                <a:spcPct val="90000"/>
              </a:lnSpc>
            </a:pPr>
            <a:r>
              <a:rPr lang="en-US" sz="3600" dirty="0" err="1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linguagens</a:t>
            </a:r>
            <a:r>
              <a:rPr lang="en-US" sz="3600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?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685800" y="1981200"/>
            <a:ext cx="7785100" cy="1739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Propósitos diferentes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Avanços tecnológicos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Interesses comercias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Cultura e background científico</a:t>
            </a: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86535" y="1651856"/>
            <a:ext cx="5616625" cy="369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09288-D91B-4A49-85F2-042911BD6AF9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Oval 2"/>
          <p:cNvSpPr>
            <a:spLocks/>
          </p:cNvSpPr>
          <p:nvPr/>
        </p:nvSpPr>
        <p:spPr bwMode="auto">
          <a:xfrm>
            <a:off x="2617788" y="2406650"/>
            <a:ext cx="3556000" cy="1422400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5123" name="AutoShape 3"/>
          <p:cNvSpPr>
            <a:spLocks/>
          </p:cNvSpPr>
          <p:nvPr/>
        </p:nvSpPr>
        <p:spPr bwMode="auto">
          <a:xfrm>
            <a:off x="3640138" y="3009900"/>
            <a:ext cx="1587500" cy="5969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3700463" y="2406650"/>
            <a:ext cx="159385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Realidade</a:t>
            </a: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3976688" y="3155950"/>
            <a:ext cx="1231900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/>
          <a:lstStyle/>
          <a:p>
            <a:pPr marL="39688"/>
            <a:r>
              <a:rPr lang="en-US" sz="1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Domínio</a:t>
            </a:r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3602038" y="4610100"/>
            <a:ext cx="1739900" cy="673100"/>
          </a:xfrm>
          <a:prstGeom prst="rect">
            <a:avLst/>
          </a:prstGeom>
          <a:solidFill>
            <a:srgbClr val="0099CC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3657600" y="4679950"/>
            <a:ext cx="1620838" cy="546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39688" bIns="0"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  Modelo</a:t>
            </a:r>
          </a:p>
          <a:p>
            <a:pPr marL="39688"/>
            <a:r>
              <a:rPr lang="en-US" sz="1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Computacional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433888" y="3613150"/>
            <a:ext cx="1587" cy="9906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2123728" y="548680"/>
            <a:ext cx="4394200" cy="100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 sz="6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Paradigma</a:t>
            </a:r>
            <a:endParaRPr lang="en-US" sz="6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4467225" y="4000500"/>
            <a:ext cx="1714500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39688" bIns="0"/>
          <a:lstStyle/>
          <a:p>
            <a:pPr marL="39688">
              <a:lnSpc>
                <a:spcPct val="70000"/>
              </a:lnSpc>
            </a:pPr>
            <a:r>
              <a:rPr lang="en-US">
                <a:solidFill>
                  <a:srgbClr val="000099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Paradigma</a:t>
            </a:r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609600" y="6000750"/>
            <a:ext cx="8124825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sz="130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f</a:t>
            </a:r>
            <a:r>
              <a:rPr lang="en-US" sz="140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ornece e determina a visão que o </a:t>
            </a:r>
            <a:r>
              <a:rPr lang="en-US" sz="1400" u="sng">
                <a:solidFill>
                  <a:srgbClr val="002B9F"/>
                </a:solidFill>
                <a:latin typeface="Helvetica" charset="0"/>
                <a:cs typeface="Helvetica" charset="0"/>
                <a:sym typeface="Helvetica" charset="0"/>
                <a:hlinkClick r:id="rId2"/>
              </a:rPr>
              <a:t>programador</a:t>
            </a:r>
            <a:r>
              <a:rPr lang="en-US" sz="140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 possui sobre a estruturação e execução do programa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EF216-6F28-44A7-92F7-D4CCA847E24F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685800" y="628650"/>
            <a:ext cx="7785100" cy="1104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que é um paradigma de programação?</a:t>
            </a:r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685800" y="2341563"/>
            <a:ext cx="7785100" cy="10922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 algn="just">
              <a:lnSpc>
                <a:spcPct val="90000"/>
              </a:lnSpc>
              <a:spcBef>
                <a:spcPts val="838"/>
              </a:spcBef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Modelo, padrão ou estilo de programação suportado por linguagens que agrupam certas características comuns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294F1-C68A-4F3E-A990-2E029259232D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685800" y="8699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Paradigma Imperativo</a:t>
            </a: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685800" y="1981200"/>
            <a:ext cx="8166100" cy="34417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Programas centrados no conceito de um estado (modelado por variáveis) e ações (comandos) que manipulam o estado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Paradigma também denominado de</a:t>
            </a:r>
            <a:r>
              <a:rPr lang="en-US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procedural</a:t>
            </a: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, por incluir subrotinas ou procedimentos como mecanismo de estruturação</a:t>
            </a:r>
          </a:p>
          <a:p>
            <a:pPr marL="327025" indent="-285750">
              <a:lnSpc>
                <a:spcPct val="90000"/>
              </a:lnSpc>
              <a:spcBef>
                <a:spcPts val="838"/>
              </a:spcBef>
            </a:pPr>
            <a:endParaRPr lang="en-US">
              <a:solidFill>
                <a:srgbClr val="0000CC"/>
              </a:solidFill>
              <a:latin typeface="Arial Bold" charset="0"/>
              <a:ea typeface="Lucida Grande" charset="0"/>
              <a:cs typeface="Lucida Grande" charset="0"/>
              <a:sym typeface="Arial Bold" charset="0"/>
            </a:endParaRPr>
          </a:p>
          <a:p>
            <a:pPr marL="327025" indent="-28575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Primeiro paradigma a surgir e ainda é o dominante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3CD73-E6F3-4D44-97CD-881B05534200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685800" y="628650"/>
            <a:ext cx="7785100" cy="1104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Modelo Computacional do Paradigma Imperativo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1128713" y="3094038"/>
            <a:ext cx="1419225" cy="558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3200">
                <a:solidFill>
                  <a:schemeClr val="tx1"/>
                </a:solidFill>
                <a:cs typeface="Times New Roman" charset="0"/>
              </a:rPr>
              <a:t>Entrada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3732213" y="3124200"/>
            <a:ext cx="1968500" cy="558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41275" algn="ctr"/>
            <a:r>
              <a:rPr lang="en-US" sz="3200">
                <a:solidFill>
                  <a:schemeClr val="tx1"/>
                </a:solidFill>
                <a:cs typeface="Times New Roman" charset="0"/>
              </a:rPr>
              <a:t>Programa</a:t>
            </a:r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7023100" y="3094038"/>
            <a:ext cx="1057275" cy="558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3200">
                <a:solidFill>
                  <a:schemeClr val="tx1"/>
                </a:solidFill>
                <a:cs typeface="Times New Roman" charset="0"/>
              </a:rPr>
              <a:t>Saída</a:t>
            </a:r>
          </a:p>
        </p:txBody>
      </p:sp>
      <p:sp>
        <p:nvSpPr>
          <p:cNvPr id="8198" name="Oval 6"/>
          <p:cNvSpPr>
            <a:spLocks/>
          </p:cNvSpPr>
          <p:nvPr/>
        </p:nvSpPr>
        <p:spPr bwMode="auto">
          <a:xfrm>
            <a:off x="996950" y="2901950"/>
            <a:ext cx="1587500" cy="901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199" name="Oval 7"/>
          <p:cNvSpPr>
            <a:spLocks/>
          </p:cNvSpPr>
          <p:nvPr/>
        </p:nvSpPr>
        <p:spPr bwMode="auto">
          <a:xfrm>
            <a:off x="6788150" y="2978150"/>
            <a:ext cx="1435100" cy="8255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4254500" y="4999038"/>
            <a:ext cx="1260475" cy="5588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1275" bIns="0">
            <a:spAutoFit/>
          </a:bodyPr>
          <a:lstStyle/>
          <a:p>
            <a:pPr marL="41275" algn="ctr"/>
            <a:r>
              <a:rPr lang="en-US" sz="3200">
                <a:solidFill>
                  <a:schemeClr val="tx1"/>
                </a:solidFill>
                <a:cs typeface="Times New Roman" charset="0"/>
              </a:rPr>
              <a:t>Estado</a:t>
            </a:r>
          </a:p>
        </p:txBody>
      </p:sp>
      <p:sp>
        <p:nvSpPr>
          <p:cNvPr id="8201" name="Oval 9"/>
          <p:cNvSpPr>
            <a:spLocks/>
          </p:cNvSpPr>
          <p:nvPr/>
        </p:nvSpPr>
        <p:spPr bwMode="auto">
          <a:xfrm>
            <a:off x="4121150" y="4806950"/>
            <a:ext cx="1435100" cy="9017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590800" y="3429000"/>
            <a:ext cx="1066800" cy="1588"/>
          </a:xfrm>
          <a:prstGeom prst="line">
            <a:avLst/>
          </a:prstGeom>
          <a:noFill/>
          <a:ln w="762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5791200" y="3429000"/>
            <a:ext cx="990600" cy="1588"/>
          </a:xfrm>
          <a:prstGeom prst="line">
            <a:avLst/>
          </a:prstGeom>
          <a:noFill/>
          <a:ln w="762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rot="10800000" flipH="1">
            <a:off x="4572000" y="3810000"/>
            <a:ext cx="1588" cy="990600"/>
          </a:xfrm>
          <a:prstGeom prst="line">
            <a:avLst/>
          </a:prstGeom>
          <a:noFill/>
          <a:ln w="76200" cap="flat">
            <a:solidFill>
              <a:srgbClr val="FF0033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rot="10800000" flipH="1">
            <a:off x="5105400" y="3810000"/>
            <a:ext cx="1588" cy="1066800"/>
          </a:xfrm>
          <a:prstGeom prst="line">
            <a:avLst/>
          </a:prstGeom>
          <a:noFill/>
          <a:ln w="76200" cap="flat">
            <a:solidFill>
              <a:srgbClr val="FF0033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8206" name="Rectangle 14"/>
          <p:cNvSpPr>
            <a:spLocks/>
          </p:cNvSpPr>
          <p:nvPr/>
        </p:nvSpPr>
        <p:spPr bwMode="auto">
          <a:xfrm>
            <a:off x="1143000" y="5791200"/>
            <a:ext cx="6551613" cy="431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 New Roman" charset="0"/>
              </a:rPr>
              <a:t>Sequência de comandos para o computador executar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6FFC8-BA0F-4C2A-AC36-301A51642834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533400" y="412750"/>
            <a:ext cx="7785100" cy="6223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 anchor="ctr"/>
          <a:lstStyle/>
          <a:p>
            <a:pPr marL="41275" algn="ctr"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Visão Crítica do Paradigma</a:t>
            </a:r>
            <a:r>
              <a:rPr lang="en-US" sz="36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Imperativo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33400" y="1219200"/>
            <a:ext cx="8013700" cy="36830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1275" bIns="0"/>
          <a:lstStyle/>
          <a:p>
            <a:pPr marL="384175" indent="-34290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Vantagens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Eficiência (embute modelo de Von Neumann)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Paradigma dominante e bem estabelecido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endParaRPr lang="en-US" sz="200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marL="384175" indent="-342900">
              <a:lnSpc>
                <a:spcPct val="90000"/>
              </a:lnSpc>
              <a:spcBef>
                <a:spcPts val="838"/>
              </a:spcBef>
              <a:buClr>
                <a:srgbClr val="0000CC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rgbClr val="0000CC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Problemas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- Relacionamento indireto entre E/S resulta em: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 - difícil legibilidade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 - erros introduzidos durante </a:t>
            </a:r>
            <a:r>
              <a:rPr lang="en-US" sz="2000">
                <a:solidFill>
                  <a:srgbClr val="FF0033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manutenção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 - descrições demasiadamente operacionais</a:t>
            </a:r>
          </a:p>
          <a:p>
            <a:pPr marL="384175" indent="-342900">
              <a:lnSpc>
                <a:spcPct val="90000"/>
              </a:lnSpc>
              <a:spcBef>
                <a:spcPts val="688"/>
              </a:spcBef>
              <a:buClr>
                <a:srgbClr val="000000"/>
              </a:buClr>
              <a:buSzPct val="100000"/>
              <a:buFont typeface="Arial" charset="0"/>
              <a:buChar char=" "/>
            </a:pPr>
            <a:r>
              <a:rPr lang="en-US" sz="200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- 9 - C - Strings</Template>
  <TotalTime>92</TotalTime>
  <Pages>0</Pages>
  <Words>1030</Words>
  <Characters>0</Characters>
  <Application>Microsoft Office PowerPoint</Application>
  <PresentationFormat>On-screen Show (4:3)</PresentationFormat>
  <Lines>0</Lines>
  <Paragraphs>293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1_modelo_vf</vt:lpstr>
      <vt:lpstr>Paradigmas de Programação</vt:lpstr>
      <vt:lpstr>Slide 2</vt:lpstr>
      <vt:lpstr>Aspectos do estudo de linguagens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barbosa</dc:creator>
  <cp:lastModifiedBy>Marcelo</cp:lastModifiedBy>
  <cp:revision>11</cp:revision>
  <dcterms:modified xsi:type="dcterms:W3CDTF">2013-04-03T14:14:48Z</dcterms:modified>
</cp:coreProperties>
</file>