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88" r:id="rId2"/>
    <p:sldId id="558" r:id="rId3"/>
    <p:sldId id="581" r:id="rId4"/>
    <p:sldId id="689" r:id="rId5"/>
    <p:sldId id="690" r:id="rId6"/>
    <p:sldId id="582" r:id="rId7"/>
    <p:sldId id="559" r:id="rId8"/>
    <p:sldId id="640" r:id="rId9"/>
    <p:sldId id="642" r:id="rId10"/>
    <p:sldId id="647" r:id="rId11"/>
    <p:sldId id="691" r:id="rId12"/>
    <p:sldId id="643" r:id="rId13"/>
    <p:sldId id="692" r:id="rId14"/>
    <p:sldId id="587" r:id="rId15"/>
    <p:sldId id="62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94">
          <p15:clr>
            <a:srgbClr val="A4A3A4"/>
          </p15:clr>
        </p15:guide>
        <p15:guide id="2" pos="42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dro Leon" initials="PL" lastIdx="4" clrIdx="0"/>
  <p:cmAuthor id="1" name="Lorrie Cranor" initials="L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CF"/>
    <a:srgbClr val="9F243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9" autoAdjust="0"/>
    <p:restoredTop sz="75282" autoAdjust="0"/>
  </p:normalViewPr>
  <p:slideViewPr>
    <p:cSldViewPr snapToGrid="0" showGuides="1">
      <p:cViewPr>
        <p:scale>
          <a:sx n="38" d="100"/>
          <a:sy n="38" d="100"/>
        </p:scale>
        <p:origin x="-2070" y="-462"/>
      </p:cViewPr>
      <p:guideLst>
        <p:guide orient="horz" pos="994"/>
        <p:guide pos="4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CEB4C-EE64-5B42-AFF7-46BEAF0D3500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0276-67CC-8E4E-B342-B7634C502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7447D-865A-B141-A34C-547C64FA589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939B-DECB-1845-9338-B38A35EC5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1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939B-DECB-1845-9338-B38A35EC5D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Moodle Janie debo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939B-DECB-1845-9338-B38A35EC5D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939B-DECB-1845-9338-B38A35EC5D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16100"/>
            <a:ext cx="7772400" cy="4343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6BC6B115-5A56-3E43-9D20-482847D3A6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28515"/>
            <a:ext cx="9144000" cy="11294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162564" y="5913737"/>
            <a:ext cx="1889379" cy="687705"/>
            <a:chOff x="3616824" y="5924233"/>
            <a:chExt cx="1889379" cy="687705"/>
          </a:xfrm>
        </p:grpSpPr>
        <p:sp>
          <p:nvSpPr>
            <p:cNvPr id="5" name="Rectangle 4"/>
            <p:cNvSpPr/>
            <p:nvPr/>
          </p:nvSpPr>
          <p:spPr>
            <a:xfrm>
              <a:off x="3654858" y="6103105"/>
              <a:ext cx="740109" cy="4766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sr_logo_308_r2.ep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6824" y="5924233"/>
              <a:ext cx="1889379" cy="687705"/>
            </a:xfrm>
            <a:prstGeom prst="rect">
              <a:avLst/>
            </a:prstGeom>
          </p:spPr>
        </p:pic>
      </p:grpSp>
      <p:pic>
        <p:nvPicPr>
          <p:cNvPr id="7" name="Picture 6" descr="cups-round-text-cylab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2825" y="994193"/>
            <a:ext cx="4572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761428" y="5910495"/>
            <a:ext cx="176417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  <a:t>Engineering &amp; </a:t>
            </a:r>
            <a:b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</a:br>
            <a: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  <a:t>Public Policy</a:t>
            </a:r>
          </a:p>
        </p:txBody>
      </p:sp>
      <p:pic>
        <p:nvPicPr>
          <p:cNvPr id="9" name="Picture 8" descr="CyLab_Unitmark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54" y="5817646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81914" y="1"/>
            <a:ext cx="2562086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10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5646284" cy="1752600"/>
          </a:xfrm>
        </p:spPr>
        <p:txBody>
          <a:bodyPr/>
          <a:lstStyle>
            <a:lvl1pPr marL="0" indent="0"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Author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DATE, 2014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84122" y="497186"/>
            <a:ext cx="5647962" cy="2912943"/>
          </a:xfrm>
        </p:spPr>
        <p:txBody>
          <a:bodyPr anchor="b"/>
          <a:lstStyle>
            <a:lvl1pPr marL="0" indent="0">
              <a:buNone/>
              <a:defRPr sz="4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7438" y="5672313"/>
            <a:ext cx="563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  <a:t>05-436 / 05-836 / 08-534 / 08-734 / 19-534 / 19-734 </a:t>
            </a:r>
            <a:b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  <a:t>Usable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425729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>
          <a:solidFill>
            <a:schemeClr val="accent3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•"/>
        <a:defRPr sz="3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cse.iitkgp.ac.in/moodle/login/index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e.iitkgp.ac.in/~debdeep/courses_iitkgp/CNS20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cse.iitkgp.ac.in/moodle/login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77"/>
            <a:ext cx="8229600" cy="2858024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8" y="3328609"/>
            <a:ext cx="8229600" cy="28056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Debdeep</a:t>
            </a:r>
            <a:r>
              <a:rPr lang="en-US" dirty="0"/>
              <a:t> Mukhopadhyay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</a:t>
            </a:r>
            <a:r>
              <a:rPr lang="en-US" dirty="0" err="1"/>
              <a:t>Mainack</a:t>
            </a:r>
            <a:r>
              <a:rPr lang="en-US" dirty="0"/>
              <a:t> Mondal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CS 60065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Autumn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86D42E-202D-194F-B49D-A664AA74FD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76123" y="4250267"/>
            <a:ext cx="1684845" cy="18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Course evaluation: Viva 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490858" cy="5012871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Viva (25%)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Syllabus : Everything </a:t>
            </a:r>
            <a:r>
              <a:rPr lang="en-US" sz="2400" dirty="0" smtClean="0"/>
              <a:t>until </a:t>
            </a:r>
            <a:r>
              <a:rPr lang="en-US" sz="2400" dirty="0"/>
              <a:t>that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1/2/3  depending on the progress of the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Dates will be announced later and added to the classroom calendar</a:t>
            </a:r>
          </a:p>
        </p:txBody>
      </p:sp>
    </p:spTree>
    <p:extLst>
      <p:ext uri="{BB962C8B-B14F-4D97-AF65-F5344CB8AC3E}">
        <p14:creationId xmlns:p14="http://schemas.microsoft.com/office/powerpoint/2010/main" val="24453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Course evaluation: Scribe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490858" cy="5012871"/>
          </a:xfrm>
        </p:spPr>
        <p:txBody>
          <a:bodyPr/>
          <a:lstStyle/>
          <a:p>
            <a:r>
              <a:rPr lang="en-US" sz="2800" dirty="0"/>
              <a:t>Write on a topic taught in class (15%)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Submit on CSE Moodle within deadline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https://moodlecse.iitkgp.ac.in/moodle/login/index.php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Will be in pair of </a:t>
            </a:r>
            <a:r>
              <a:rPr lang="en-US" sz="2400" dirty="0" smtClean="0"/>
              <a:t>people.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Better scribe would be uploaded as a course material.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Document </a:t>
            </a:r>
            <a:r>
              <a:rPr lang="en-US" sz="2400" b="1" u="sng" dirty="0" smtClean="0"/>
              <a:t>must</a:t>
            </a:r>
            <a:r>
              <a:rPr lang="en-US" sz="2400" dirty="0" smtClean="0"/>
              <a:t> be prepared in Latex.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8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Course evaluation: Quiz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490858" cy="5012871"/>
          </a:xfrm>
        </p:spPr>
        <p:txBody>
          <a:bodyPr/>
          <a:lstStyle/>
          <a:p>
            <a:r>
              <a:rPr lang="en-US" sz="2800" dirty="0"/>
              <a:t>20% of the evaluation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Open book and time </a:t>
            </a:r>
            <a:r>
              <a:rPr lang="en-US" sz="2400" dirty="0" smtClean="0"/>
              <a:t>bound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Dates will be announced later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1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Today’s class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8AF6BDD-4D6E-C346-AC96-70FBF7357A05}"/>
              </a:ext>
            </a:extLst>
          </p:cNvPr>
          <p:cNvSpPr txBox="1">
            <a:spLocks/>
          </p:cNvSpPr>
          <p:nvPr/>
        </p:nvSpPr>
        <p:spPr>
          <a:xfrm>
            <a:off x="457199" y="1600199"/>
            <a:ext cx="8490858" cy="501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1200"/>
              </a:spcAft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Times New Roman"/>
              </a:rPr>
              <a:t>Course logistics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Times New Roman"/>
              </a:rPr>
              <a:t>Some basic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751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Course topics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19B051-3778-164C-9797-6790B0EF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800" dirty="0"/>
              <a:t>Details are in webpage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Lets walk through the tentative topics we would cover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Not quite in order</a:t>
            </a:r>
          </a:p>
        </p:txBody>
      </p:sp>
    </p:spTree>
    <p:extLst>
      <p:ext uri="{BB962C8B-B14F-4D97-AF65-F5344CB8AC3E}">
        <p14:creationId xmlns:p14="http://schemas.microsoft.com/office/powerpoint/2010/main" val="15713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5371572"/>
            <a:ext cx="8537510" cy="1143000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Crypto: an overview</a:t>
            </a:r>
            <a:endParaRPr lang="en-U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Today’s class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8AF6BDD-4D6E-C346-AC96-70FBF7357A05}"/>
              </a:ext>
            </a:extLst>
          </p:cNvPr>
          <p:cNvSpPr txBox="1">
            <a:spLocks/>
          </p:cNvSpPr>
          <p:nvPr/>
        </p:nvSpPr>
        <p:spPr>
          <a:xfrm>
            <a:off x="457199" y="1600199"/>
            <a:ext cx="8490858" cy="501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1200"/>
              </a:spcAft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Times New Roman"/>
              </a:rPr>
              <a:t>Course logistics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Times New Roman"/>
              </a:rPr>
              <a:t>Some basic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Instructors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12D73B-8CE7-9941-A0DF-F7A9266D8E37}"/>
              </a:ext>
            </a:extLst>
          </p:cNvPr>
          <p:cNvSpPr txBox="1"/>
          <p:nvPr/>
        </p:nvSpPr>
        <p:spPr>
          <a:xfrm>
            <a:off x="38100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64DA4FC-6CD2-3347-BDFF-2420201C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Debdeep</a:t>
            </a:r>
            <a:r>
              <a:rPr lang="en-US" sz="2800" b="1" dirty="0"/>
              <a:t> Mukhopadhyay: </a:t>
            </a:r>
            <a:r>
              <a:rPr lang="en-US" sz="2500" dirty="0"/>
              <a:t>Cryptography, hardware/embedded security, side channel attacks </a:t>
            </a:r>
            <a:endParaRPr lang="en-US" sz="2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Office: CSE Annex 303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399C346-6307-E048-997B-5401AE9C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7975"/>
            <a:ext cx="2294694" cy="25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Instructors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12D73B-8CE7-9941-A0DF-F7A9266D8E37}"/>
              </a:ext>
            </a:extLst>
          </p:cNvPr>
          <p:cNvSpPr txBox="1"/>
          <p:nvPr/>
        </p:nvSpPr>
        <p:spPr>
          <a:xfrm>
            <a:off x="38100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64DA4FC-6CD2-3347-BDFF-2420201C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Mainack</a:t>
            </a:r>
            <a:r>
              <a:rPr lang="en-US" sz="2800" b="1" dirty="0"/>
              <a:t> Mondal: </a:t>
            </a:r>
            <a:r>
              <a:rPr lang="en-US" sz="2500" dirty="0"/>
              <a:t>Web and network security, usable security and privacy, system security and privacy</a:t>
            </a:r>
            <a:endParaRPr lang="en-US" sz="2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Office: CSE 316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7C1485-7F84-4E41-B2AB-FD256BDB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921933" cy="25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Three TAs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12D73B-8CE7-9941-A0DF-F7A9266D8E37}"/>
              </a:ext>
            </a:extLst>
          </p:cNvPr>
          <p:cNvSpPr txBox="1"/>
          <p:nvPr/>
        </p:nvSpPr>
        <p:spPr>
          <a:xfrm>
            <a:off x="3810000" y="340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64DA4FC-6CD2-3347-BDFF-2420201C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                    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						</a:t>
            </a:r>
            <a:r>
              <a:rPr lang="en-US" b="1" dirty="0" err="1"/>
              <a:t>Sayandeep</a:t>
            </a:r>
            <a:r>
              <a:rPr lang="en-US" b="1" dirty="0"/>
              <a:t> </a:t>
            </a:r>
            <a:r>
              <a:rPr lang="en-US" b="1" dirty="0" err="1"/>
              <a:t>Saha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			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sahasayandeep@iitkgp.ac.in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		 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						Arnab Bag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				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arnabbag@iitkgp.ac.in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					 	</a:t>
            </a:r>
            <a:endParaRPr lang="en-US" sz="3000" b="1" dirty="0"/>
          </a:p>
          <a:p>
            <a:pPr marL="0" indent="0">
              <a:buNone/>
            </a:pPr>
            <a:r>
              <a:rPr lang="en-US" sz="2800" b="1" dirty="0"/>
              <a:t>						</a:t>
            </a:r>
            <a:r>
              <a:rPr lang="en-US" sz="2800" b="1" dirty="0" err="1"/>
              <a:t>Boyapally</a:t>
            </a:r>
            <a:r>
              <a:rPr lang="en-US" sz="2800" b="1" dirty="0"/>
              <a:t> </a:t>
            </a:r>
            <a:r>
              <a:rPr lang="en-US" sz="2800" b="1" dirty="0" err="1"/>
              <a:t>Harishma</a:t>
            </a:r>
            <a:r>
              <a:rPr lang="en-US" sz="2800" dirty="0"/>
              <a:t>				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					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harishma@iitkgp.ac.in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8034EF-502E-8648-94A6-54D4C585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42511"/>
            <a:ext cx="1354667" cy="169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0F10ACF-D462-364D-8FBB-EF32B757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2" y="3318935"/>
            <a:ext cx="1526337" cy="1432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5D18C9F-4B51-264A-89DE-257D343C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43" y="4936425"/>
            <a:ext cx="1116791" cy="1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Website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8AF6BDD-4D6E-C346-AC96-70FBF7357A05}"/>
              </a:ext>
            </a:extLst>
          </p:cNvPr>
          <p:cNvSpPr txBox="1">
            <a:spLocks/>
          </p:cNvSpPr>
          <p:nvPr/>
        </p:nvSpPr>
        <p:spPr>
          <a:xfrm>
            <a:off x="293914" y="1417638"/>
            <a:ext cx="8490858" cy="501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1200"/>
              </a:spcAft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https://cse.iitkgp.ac.in/~debdeep/courses_iitkgp/CNS20/index.html</a:t>
            </a:r>
            <a:endParaRPr lang="en-US" dirty="0"/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>
              <a:cs typeface="Times New Roman"/>
            </a:endParaRPr>
          </a:p>
          <a:p>
            <a:pPr marL="914400" lvl="2" indent="0">
              <a:buNone/>
            </a:pPr>
            <a:endParaRPr lang="en-US" dirty="0">
              <a:cs typeface="Times New Roman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77B55E-735B-114A-92D7-10A3059B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" y="3065738"/>
            <a:ext cx="8556172" cy="15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Course timings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490858" cy="5012871"/>
          </a:xfrm>
        </p:spPr>
        <p:txBody>
          <a:bodyPr/>
          <a:lstStyle/>
          <a:p>
            <a:r>
              <a:rPr lang="en-US" sz="2800" dirty="0"/>
              <a:t>Credit : 4 – 0 – 0 </a:t>
            </a:r>
          </a:p>
          <a:p>
            <a:endParaRPr lang="en-US" sz="2800" dirty="0"/>
          </a:p>
          <a:p>
            <a:r>
              <a:rPr lang="en-US" sz="2800" dirty="0"/>
              <a:t>Wednesday 12:00 - 12:55 pm</a:t>
            </a:r>
          </a:p>
          <a:p>
            <a:r>
              <a:rPr lang="en-US" sz="2800" dirty="0"/>
              <a:t>Thursday 11:00 am - 11:55 pm</a:t>
            </a:r>
          </a:p>
          <a:p>
            <a:r>
              <a:rPr lang="en-US" sz="2800" dirty="0"/>
              <a:t>Friday 09:00 am - 10:55 am</a:t>
            </a:r>
          </a:p>
          <a:p>
            <a:r>
              <a:rPr lang="en-US" sz="2800" dirty="0"/>
              <a:t>Saturday 12:00 noon - 1:30 pm (extra slot)</a:t>
            </a:r>
          </a:p>
        </p:txBody>
      </p:sp>
    </p:spTree>
    <p:extLst>
      <p:ext uri="{BB962C8B-B14F-4D97-AF65-F5344CB8AC3E}">
        <p14:creationId xmlns:p14="http://schemas.microsoft.com/office/powerpoint/2010/main" val="37596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 of teaching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490858" cy="5012871"/>
          </a:xfrm>
        </p:spPr>
        <p:txBody>
          <a:bodyPr/>
          <a:lstStyle/>
          <a:p>
            <a:r>
              <a:rPr lang="en-US" sz="2800" dirty="0"/>
              <a:t>Live lectures via zoom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Zoom link will be announced in MS classroom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dirty="0"/>
              <a:t>Pre-recoded lectures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We will send the recorded lectures/lecture via the “Required Readings and Videos” part of course schedule </a:t>
            </a:r>
          </a:p>
          <a:p>
            <a:endParaRPr lang="en-US" sz="2800" dirty="0"/>
          </a:p>
          <a:p>
            <a:r>
              <a:rPr lang="en-US" sz="2800" dirty="0"/>
              <a:t>No Mid/End semesters </a:t>
            </a:r>
            <a:r>
              <a:rPr lang="en-US" sz="2800" dirty="0" smtClean="0">
                <a:sym typeface="Wingdings"/>
              </a:rPr>
              <a:t></a:t>
            </a:r>
            <a:r>
              <a:rPr lang="en-US" sz="2800" dirty="0" smtClean="0"/>
              <a:t> </a:t>
            </a:r>
            <a:r>
              <a:rPr lang="en-US" sz="2800" dirty="0"/>
              <a:t>continuous evaluation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Quiz/viva/term project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5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7432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Course evaluation: Assignment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490858" cy="5012871"/>
          </a:xfrm>
        </p:spPr>
        <p:txBody>
          <a:bodyPr/>
          <a:lstStyle/>
          <a:p>
            <a:r>
              <a:rPr lang="en-US" sz="2800" dirty="0"/>
              <a:t>Programming assignment (40%)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Submit on CSE Moodle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https://moodlecse.iitkgp.ac.in/moodle/login/index.php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u="sng" dirty="0"/>
              <a:t>Will give enrollment information later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24 hours late with a 15% penalty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More than a day late will not be accepted</a:t>
            </a:r>
          </a:p>
          <a:p>
            <a:pPr marL="914400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3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ps-cylab-isr-epp2">
  <a:themeElements>
    <a:clrScheme name="Custom 50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FF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0" ma:contentTypeDescription="Create a new document." ma:contentTypeScope="" ma:versionID="1387e57d93c54c960b14b7ac962276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963C8-E8FF-47D2-B048-D929787437A3}"/>
</file>

<file path=customXml/itemProps2.xml><?xml version="1.0" encoding="utf-8"?>
<ds:datastoreItem xmlns:ds="http://schemas.openxmlformats.org/officeDocument/2006/customXml" ds:itemID="{FFE4EFF5-2E30-4F59-9DC9-8749860203A6}"/>
</file>

<file path=customXml/itemProps3.xml><?xml version="1.0" encoding="utf-8"?>
<ds:datastoreItem xmlns:ds="http://schemas.openxmlformats.org/officeDocument/2006/customXml" ds:itemID="{E7C3BA36-3735-4B14-AE28-22CDC30D979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10295</TotalTime>
  <Words>305</Words>
  <Application>Microsoft Office PowerPoint</Application>
  <PresentationFormat>On-screen Show (4:3)</PresentationFormat>
  <Paragraphs>102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cups-cylab-isr-epp2</vt:lpstr>
      <vt:lpstr>Course Introduction</vt:lpstr>
      <vt:lpstr>Today’s class</vt:lpstr>
      <vt:lpstr>Instructors</vt:lpstr>
      <vt:lpstr>Instructors</vt:lpstr>
      <vt:lpstr>Three TAs</vt:lpstr>
      <vt:lpstr>Website</vt:lpstr>
      <vt:lpstr>Course timings</vt:lpstr>
      <vt:lpstr>Mode of teaching</vt:lpstr>
      <vt:lpstr>Course evaluation: Assignment</vt:lpstr>
      <vt:lpstr>Course evaluation: Viva </vt:lpstr>
      <vt:lpstr>Course evaluation: Scribe</vt:lpstr>
      <vt:lpstr>Course evaluation: Quiz</vt:lpstr>
      <vt:lpstr>Today’s class</vt:lpstr>
      <vt:lpstr>Course topics</vt:lpstr>
      <vt:lpstr>Crypto: an overview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Secure Systems that People Can Use</dc:title>
  <dc:creator>Lorrie Cranor</dc:creator>
  <cp:lastModifiedBy>Prof.D Mukhopadhyay</cp:lastModifiedBy>
  <cp:revision>600</cp:revision>
  <cp:lastPrinted>2020-09-01T14:43:07Z</cp:lastPrinted>
  <dcterms:created xsi:type="dcterms:W3CDTF">2012-02-25T13:46:56Z</dcterms:created>
  <dcterms:modified xsi:type="dcterms:W3CDTF">2020-09-02T09:18:25Z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