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27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35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1.xml" ContentType="application/vnd.openxmlformats-officedocument.presentationml.slide+xml"/>
  <Override PartName="/ppt/slides/slide2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handoutMasters/handoutMaster1.xml" ContentType="application/vnd.openxmlformats-officedocument.presentationml.handout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344" r:id="rId2"/>
    <p:sldId id="383" r:id="rId3"/>
    <p:sldId id="384" r:id="rId4"/>
    <p:sldId id="385" r:id="rId5"/>
    <p:sldId id="386" r:id="rId6"/>
    <p:sldId id="387" r:id="rId7"/>
    <p:sldId id="388" r:id="rId8"/>
    <p:sldId id="389" r:id="rId9"/>
    <p:sldId id="390" r:id="rId10"/>
    <p:sldId id="391" r:id="rId11"/>
    <p:sldId id="392" r:id="rId12"/>
    <p:sldId id="417" r:id="rId13"/>
    <p:sldId id="393" r:id="rId14"/>
    <p:sldId id="394" r:id="rId15"/>
    <p:sldId id="395" r:id="rId16"/>
    <p:sldId id="396" r:id="rId17"/>
    <p:sldId id="415" r:id="rId18"/>
    <p:sldId id="416" r:id="rId19"/>
    <p:sldId id="397" r:id="rId20"/>
    <p:sldId id="398" r:id="rId21"/>
    <p:sldId id="399" r:id="rId22"/>
    <p:sldId id="400" r:id="rId23"/>
    <p:sldId id="401" r:id="rId24"/>
    <p:sldId id="402" r:id="rId25"/>
    <p:sldId id="404" r:id="rId26"/>
    <p:sldId id="412" r:id="rId27"/>
    <p:sldId id="413" r:id="rId28"/>
    <p:sldId id="414" r:id="rId29"/>
    <p:sldId id="405" r:id="rId30"/>
    <p:sldId id="406" r:id="rId31"/>
    <p:sldId id="407" r:id="rId32"/>
    <p:sldId id="408" r:id="rId33"/>
    <p:sldId id="409" r:id="rId34"/>
    <p:sldId id="410" r:id="rId35"/>
    <p:sldId id="411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94">
          <p15:clr>
            <a:srgbClr val="A4A3A4"/>
          </p15:clr>
        </p15:guide>
        <p15:guide id="2" pos="427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edro Leon" initials="PL" lastIdx="4" clrIdx="0"/>
  <p:cmAuthor id="1" name="Lorrie Cranor" initials="LC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00CF"/>
    <a:srgbClr val="9F2431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149" autoAdjust="0"/>
    <p:restoredTop sz="75282" autoAdjust="0"/>
  </p:normalViewPr>
  <p:slideViewPr>
    <p:cSldViewPr snapToGrid="0" showGuides="1">
      <p:cViewPr>
        <p:scale>
          <a:sx n="81" d="100"/>
          <a:sy n="81" d="100"/>
        </p:scale>
        <p:origin x="2896" y="1816"/>
      </p:cViewPr>
      <p:guideLst>
        <p:guide orient="horz" pos="994"/>
        <p:guide pos="427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20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9" Type="http://schemas.openxmlformats.org/officeDocument/2006/relationships/slide" Target="slides/slide28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4" Type="http://schemas.openxmlformats.org/officeDocument/2006/relationships/slide" Target="slides/slide23.xml"/><Relationship Id="rId1" Type="http://schemas.openxmlformats.org/officeDocument/2006/relationships/slideMaster" Target="slideMasters/slideMaster1.xml"/><Relationship Id="rId32" Type="http://schemas.openxmlformats.org/officeDocument/2006/relationships/slide" Target="slides/slide3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45" Type="http://schemas.openxmlformats.org/officeDocument/2006/relationships/customXml" Target="../customXml/item2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5" Type="http://schemas.openxmlformats.org/officeDocument/2006/relationships/slide" Target="slides/slide4.xml"/><Relationship Id="rId36" Type="http://schemas.openxmlformats.org/officeDocument/2006/relationships/slide" Target="slides/slide35.xml"/><Relationship Id="rId15" Type="http://schemas.openxmlformats.org/officeDocument/2006/relationships/slide" Target="slides/slide14.xml"/><Relationship Id="rId31" Type="http://schemas.openxmlformats.org/officeDocument/2006/relationships/slide" Target="slides/slide3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4" Type="http://schemas.openxmlformats.org/officeDocument/2006/relationships/customXml" Target="../customXml/item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" Type="http://schemas.openxmlformats.org/officeDocument/2006/relationships/slide" Target="slides/slide3.xml"/><Relationship Id="rId30" Type="http://schemas.openxmlformats.org/officeDocument/2006/relationships/slide" Target="slides/slide29.xml"/><Relationship Id="rId9" Type="http://schemas.openxmlformats.org/officeDocument/2006/relationships/slide" Target="slides/slide8.xml"/><Relationship Id="rId35" Type="http://schemas.openxmlformats.org/officeDocument/2006/relationships/slide" Target="slides/slide34.xml"/><Relationship Id="rId14" Type="http://schemas.openxmlformats.org/officeDocument/2006/relationships/slide" Target="slides/slide13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8" Type="http://schemas.openxmlformats.org/officeDocument/2006/relationships/handoutMaster" Target="handoutMasters/handoutMaster1.xml"/><Relationship Id="rId46" Type="http://schemas.openxmlformats.org/officeDocument/2006/relationships/customXml" Target="../customXml/item3.xml"/><Relationship Id="rId20" Type="http://schemas.openxmlformats.org/officeDocument/2006/relationships/slide" Target="slides/slide19.xml"/><Relationship Id="rId41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FCEB4C-EE64-5B42-AFF7-46BEAF0D3500}" type="datetimeFigureOut">
              <a:rPr lang="en-US" smtClean="0"/>
              <a:pPr/>
              <a:t>10/21/20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00276-67CC-8E4E-B342-B7634C502F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00380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77447D-865A-B141-A34C-547C64FA5893}" type="datetimeFigureOut">
              <a:rPr lang="en-US" smtClean="0"/>
              <a:pPr/>
              <a:t>10/21/20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62939B-DECB-1845-9338-B38A35EC5D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8812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2939B-DECB-1845-9338-B38A35EC5D1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958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5728515"/>
            <a:ext cx="9144000" cy="112948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4162564" y="5913737"/>
            <a:ext cx="1889379" cy="687705"/>
            <a:chOff x="3616824" y="5924233"/>
            <a:chExt cx="1889379" cy="687705"/>
          </a:xfrm>
        </p:grpSpPr>
        <p:sp>
          <p:nvSpPr>
            <p:cNvPr id="5" name="Rectangle 4"/>
            <p:cNvSpPr/>
            <p:nvPr/>
          </p:nvSpPr>
          <p:spPr>
            <a:xfrm>
              <a:off x="3654858" y="6103105"/>
              <a:ext cx="740109" cy="47666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 descr="isr_logo_308_r2.eps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16824" y="5924233"/>
              <a:ext cx="1889379" cy="687705"/>
            </a:xfrm>
            <a:prstGeom prst="rect">
              <a:avLst/>
            </a:prstGeom>
          </p:spPr>
        </p:pic>
      </p:grpSp>
      <p:pic>
        <p:nvPicPr>
          <p:cNvPr id="7" name="Picture 6" descr="cups-round-text-cylab.pd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82825" y="994193"/>
            <a:ext cx="4572000" cy="457200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6761428" y="5910495"/>
            <a:ext cx="1764174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>
                <a:solidFill>
                  <a:schemeClr val="accent3"/>
                </a:solidFill>
                <a:latin typeface="Whitney-Light"/>
                <a:cs typeface="Whitney-Light"/>
              </a:rPr>
              <a:t>Engineering &amp; </a:t>
            </a:r>
            <a:br>
              <a:rPr lang="en-US" sz="2400" dirty="0">
                <a:solidFill>
                  <a:schemeClr val="accent3"/>
                </a:solidFill>
                <a:latin typeface="Whitney-Light"/>
                <a:cs typeface="Whitney-Light"/>
              </a:rPr>
            </a:br>
            <a:r>
              <a:rPr lang="en-US" sz="2400" dirty="0">
                <a:solidFill>
                  <a:schemeClr val="accent3"/>
                </a:solidFill>
                <a:latin typeface="Whitney-Light"/>
                <a:cs typeface="Whitney-Light"/>
              </a:rPr>
              <a:t>Public Policy</a:t>
            </a:r>
          </a:p>
        </p:txBody>
      </p:sp>
      <p:pic>
        <p:nvPicPr>
          <p:cNvPr id="9" name="Picture 8" descr="CyLab_Unitmark.ai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80454" y="5817646"/>
            <a:ext cx="41148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3444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6581914" y="1"/>
            <a:ext cx="2562086" cy="68580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ubtitle 10"/>
          <p:cNvSpPr>
            <a:spLocks noGrp="1"/>
          </p:cNvSpPr>
          <p:nvPr>
            <p:ph type="subTitle" idx="1" hasCustomPrompt="1"/>
          </p:nvPr>
        </p:nvSpPr>
        <p:spPr>
          <a:xfrm>
            <a:off x="685800" y="3886200"/>
            <a:ext cx="5646284" cy="1752600"/>
          </a:xfrm>
        </p:spPr>
        <p:txBody>
          <a:bodyPr/>
          <a:lstStyle>
            <a:lvl1pPr marL="0" indent="0">
              <a:buNone/>
              <a:defRPr b="0" i="0">
                <a:latin typeface="Helvetica Neue"/>
                <a:cs typeface="Helvetica Neue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Author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DATE, 2014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684122" y="497186"/>
            <a:ext cx="5647962" cy="2912943"/>
          </a:xfrm>
        </p:spPr>
        <p:txBody>
          <a:bodyPr anchor="b"/>
          <a:lstStyle>
            <a:lvl1pPr marL="0" indent="0">
              <a:buNone/>
              <a:defRPr sz="48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687438" y="5672313"/>
            <a:ext cx="56319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0" i="1" dirty="0">
                <a:solidFill>
                  <a:schemeClr val="tx1"/>
                </a:solidFill>
                <a:latin typeface="Helvetica Neue Light"/>
                <a:cs typeface="Helvetica Neue Light"/>
              </a:rPr>
              <a:t>05-436 / 05-836 / 08-534 / 08-734 / 19-534 / 19-734 </a:t>
            </a:r>
            <a:br>
              <a:rPr lang="en-US" sz="1800" b="0" i="1" dirty="0">
                <a:solidFill>
                  <a:schemeClr val="tx1"/>
                </a:solidFill>
                <a:latin typeface="Helvetica Neue Light"/>
                <a:cs typeface="Helvetica Neue Light"/>
              </a:rPr>
            </a:br>
            <a:r>
              <a:rPr lang="en-US" sz="1800" b="0" i="1" dirty="0">
                <a:solidFill>
                  <a:schemeClr val="tx1"/>
                </a:solidFill>
                <a:latin typeface="Helvetica Neue Light"/>
                <a:cs typeface="Helvetica Neue Light"/>
              </a:rPr>
              <a:t>Usable Privacy and Security</a:t>
            </a:r>
          </a:p>
        </p:txBody>
      </p:sp>
    </p:spTree>
    <p:extLst>
      <p:ext uri="{BB962C8B-B14F-4D97-AF65-F5344CB8AC3E}">
        <p14:creationId xmlns:p14="http://schemas.microsoft.com/office/powerpoint/2010/main" val="4257292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  <p:sldLayoutId id="2147483663" r:id="rId13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800" b="0" i="0" kern="1200">
          <a:solidFill>
            <a:schemeClr val="accent3"/>
          </a:solidFill>
          <a:latin typeface="Helvetica Neue"/>
          <a:ea typeface="+mj-ea"/>
          <a:cs typeface="Helvetica Neue"/>
        </a:defRPr>
      </a:lvl1pPr>
    </p:titleStyle>
    <p:bodyStyle>
      <a:lvl1pPr marL="342900" indent="-342900" algn="l" defTabSz="457200" rtl="0" eaLnBrk="1" latinLnBrk="0" hangingPunct="1">
        <a:spcBef>
          <a:spcPts val="600"/>
        </a:spcBef>
        <a:spcAft>
          <a:spcPts val="1200"/>
        </a:spcAft>
        <a:buFont typeface="Arial"/>
        <a:buChar char="•"/>
        <a:defRPr sz="3200" b="0" i="0" kern="1200">
          <a:solidFill>
            <a:schemeClr val="tx1"/>
          </a:solidFill>
          <a:latin typeface="Helvetica Neue Light"/>
          <a:ea typeface="+mn-ea"/>
          <a:cs typeface="Helvetica Neue Light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600"/>
        </a:spcAft>
        <a:buFont typeface="Arial"/>
        <a:buChar char="–"/>
        <a:defRPr sz="2800" b="0" i="0" kern="1200">
          <a:solidFill>
            <a:schemeClr val="tx1"/>
          </a:solidFill>
          <a:latin typeface="Helvetica Neue Light"/>
          <a:ea typeface="+mn-ea"/>
          <a:cs typeface="Helvetica Neue Light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tx1"/>
          </a:solidFill>
          <a:latin typeface="Helvetica Neue Light"/>
          <a:ea typeface="+mn-ea"/>
          <a:cs typeface="Helvetica Neue Light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/>
          </a:solidFill>
          <a:latin typeface="Helvetica Neue Light"/>
          <a:ea typeface="+mn-ea"/>
          <a:cs typeface="Helvetica Neue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b="0" i="0" kern="1200">
          <a:solidFill>
            <a:schemeClr val="tx1"/>
          </a:solidFill>
          <a:latin typeface="Helvetica Neue Light"/>
          <a:ea typeface="+mn-ea"/>
          <a:cs typeface="Helvetica Neue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5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oleObject" Target="../embeddings/oleObject2.bin"/><Relationship Id="rId8" Type="http://schemas.openxmlformats.org/officeDocument/2006/relationships/image" Target="../media/image10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5.png"/><Relationship Id="rId12" Type="http://schemas.openxmlformats.org/officeDocument/2006/relationships/image" Target="../media/image26.png"/><Relationship Id="rId13" Type="http://schemas.openxmlformats.org/officeDocument/2006/relationships/image" Target="../media/image27.pn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11.jpeg"/><Relationship Id="rId4" Type="http://schemas.openxmlformats.org/officeDocument/2006/relationships/oleObject" Target="../embeddings/oleObject3.bin"/><Relationship Id="rId5" Type="http://schemas.openxmlformats.org/officeDocument/2006/relationships/image" Target="../media/image10.wmf"/><Relationship Id="rId6" Type="http://schemas.openxmlformats.org/officeDocument/2006/relationships/image" Target="../media/image22.png"/><Relationship Id="rId7" Type="http://schemas.openxmlformats.org/officeDocument/2006/relationships/oleObject" Target="../embeddings/oleObject4.bin"/><Relationship Id="rId8" Type="http://schemas.openxmlformats.org/officeDocument/2006/relationships/image" Target="../media/image23.png"/><Relationship Id="rId9" Type="http://schemas.openxmlformats.org/officeDocument/2006/relationships/image" Target="../media/image24.png"/><Relationship Id="rId10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1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7" Type="http://schemas.openxmlformats.org/officeDocument/2006/relationships/image" Target="../media/image32.png"/><Relationship Id="rId8" Type="http://schemas.openxmlformats.org/officeDocument/2006/relationships/image" Target="../media/image33.png"/><Relationship Id="rId9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9177"/>
            <a:ext cx="8229600" cy="2858024"/>
          </a:xfrm>
        </p:spPr>
        <p:txBody>
          <a:bodyPr/>
          <a:lstStyle/>
          <a:p>
            <a:pPr algn="ctr"/>
            <a:r>
              <a:rPr lang="en-US" altLang="en-US" sz="4400" dirty="0"/>
              <a:t>Modes of Operation </a:t>
            </a:r>
            <a:br>
              <a:rPr lang="en-US" altLang="en-US" sz="4400" dirty="0"/>
            </a:br>
            <a:r>
              <a:rPr lang="en-US" altLang="en-US" sz="4400" dirty="0"/>
              <a:t>of </a:t>
            </a:r>
            <a:br>
              <a:rPr lang="en-US" altLang="en-US" sz="4400" dirty="0"/>
            </a:br>
            <a:r>
              <a:rPr lang="en-US" altLang="en-US" sz="4400" dirty="0"/>
              <a:t>Block Ciphers</a:t>
            </a:r>
            <a:endParaRPr lang="en-US" sz="5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568" y="3328609"/>
            <a:ext cx="8229600" cy="2805621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30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Debdeep</a:t>
            </a:r>
            <a:r>
              <a:rPr lang="en-US" dirty="0"/>
              <a:t> Mukhopadhyay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</a:t>
            </a:r>
            <a:r>
              <a:rPr lang="en-US" dirty="0" err="1"/>
              <a:t>Mainack</a:t>
            </a:r>
            <a:r>
              <a:rPr lang="en-US" dirty="0"/>
              <a:t> Mondal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7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dirty="0"/>
              <a:t>CS 60065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dirty="0"/>
              <a:t>Autumn </a:t>
            </a:r>
            <a:r>
              <a:rPr lang="en-US" sz="2700" dirty="0" smtClean="0"/>
              <a:t>2020</a:t>
            </a:r>
            <a:endParaRPr lang="en-US" sz="2700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7786D42E-202D-194F-B49D-A664AA74FD4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176123" y="4250267"/>
            <a:ext cx="1684845" cy="188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64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Ciphertext Stealing</a:t>
            </a:r>
          </a:p>
        </p:txBody>
      </p:sp>
      <p:graphicFrame>
        <p:nvGraphicFramePr>
          <p:cNvPr id="776195" name="Object 3"/>
          <p:cNvGraphicFramePr>
            <a:graphicFrameLocks noChangeAspect="1"/>
          </p:cNvGraphicFramePr>
          <p:nvPr>
            <p:ph type="body" idx="1"/>
            <p:extLst>
              <p:ext uri="{D42A27DB-BD31-4B8C-83A1-F6EECF244321}">
                <p14:modId xmlns:p14="http://schemas.microsoft.com/office/powerpoint/2010/main" val="518197225"/>
              </p:ext>
            </p:extLst>
          </p:nvPr>
        </p:nvGraphicFramePr>
        <p:xfrm>
          <a:off x="1028700" y="1981200"/>
          <a:ext cx="7086600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895" name="Equation" r:id="rId3" imgW="2361960" imgH="1371600" progId="Equation.DSMT4">
                  <p:embed/>
                </p:oleObj>
              </mc:Choice>
              <mc:Fallback>
                <p:oleObj name="Equation" r:id="rId3" imgW="2361960" imgH="1371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8700" y="1981200"/>
                        <a:ext cx="7086600" cy="4114800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2459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Cipher Block Chaining (CBC)</a:t>
            </a:r>
          </a:p>
        </p:txBody>
      </p:sp>
      <p:sp>
        <p:nvSpPr>
          <p:cNvPr id="76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8486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Used the solve the problem of identical plaintext blocks being encrypted to same ciphertext blocks.</a:t>
            </a:r>
          </a:p>
          <a:p>
            <a:pPr>
              <a:lnSpc>
                <a:spcPct val="90000"/>
              </a:lnSpc>
            </a:pPr>
            <a:r>
              <a:rPr lang="en-US" altLang="en-US"/>
              <a:t>Idea is to use chaining.</a:t>
            </a:r>
          </a:p>
          <a:p>
            <a:pPr>
              <a:lnSpc>
                <a:spcPct val="90000"/>
              </a:lnSpc>
            </a:pPr>
            <a:r>
              <a:rPr lang="en-US" altLang="en-US"/>
              <a:t>Each plaintext block is xor-ed with the previous ciphertext block before being encrypted.</a:t>
            </a:r>
          </a:p>
          <a:p>
            <a:pPr>
              <a:lnSpc>
                <a:spcPct val="90000"/>
              </a:lnSpc>
            </a:pPr>
            <a:r>
              <a:rPr lang="en-US" altLang="en-US"/>
              <a:t>For the initial block, Initialization vector (IV) is used.</a:t>
            </a:r>
          </a:p>
        </p:txBody>
      </p:sp>
    </p:spTree>
    <p:extLst>
      <p:ext uri="{BB962C8B-B14F-4D97-AF65-F5344CB8AC3E}">
        <p14:creationId xmlns:p14="http://schemas.microsoft.com/office/powerpoint/2010/main" val="207938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 Illustration</a:t>
            </a:r>
          </a:p>
        </p:txBody>
      </p:sp>
      <p:sp>
        <p:nvSpPr>
          <p:cNvPr id="78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953000"/>
            <a:ext cx="7772400" cy="1143000"/>
          </a:xfrm>
        </p:spPr>
        <p:txBody>
          <a:bodyPr/>
          <a:lstStyle/>
          <a:p>
            <a:r>
              <a:rPr lang="en-US" altLang="en-US"/>
              <a:t>The ECB mode leaks information</a:t>
            </a:r>
          </a:p>
          <a:p>
            <a:pPr lvl="1"/>
            <a:r>
              <a:rPr lang="en-US" altLang="en-US"/>
              <a:t>source Wikipedia</a:t>
            </a:r>
          </a:p>
        </p:txBody>
      </p:sp>
      <p:pic>
        <p:nvPicPr>
          <p:cNvPr id="7895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2233613"/>
            <a:ext cx="6048375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62702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Cipher Block Chaining</a:t>
            </a:r>
          </a:p>
        </p:txBody>
      </p:sp>
      <p:sp>
        <p:nvSpPr>
          <p:cNvPr id="779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3886200" cy="4114800"/>
          </a:xfrm>
        </p:spPr>
        <p:txBody>
          <a:bodyPr/>
          <a:lstStyle/>
          <a:p>
            <a:r>
              <a:rPr lang="en-US" altLang="en-US"/>
              <a:t>y</a:t>
            </a:r>
            <a:r>
              <a:rPr lang="en-US" altLang="en-US" baseline="-25000"/>
              <a:t>0</a:t>
            </a:r>
            <a:r>
              <a:rPr lang="en-US" altLang="en-US"/>
              <a:t>=IV (Initialization Vector)</a:t>
            </a:r>
          </a:p>
          <a:p>
            <a:r>
              <a:rPr lang="en-US" altLang="en-US"/>
              <a:t>c</a:t>
            </a:r>
            <a:r>
              <a:rPr lang="en-US" altLang="en-US" baseline="-25000"/>
              <a:t>i</a:t>
            </a:r>
            <a:r>
              <a:rPr lang="en-US" altLang="en-US"/>
              <a:t>=E</a:t>
            </a:r>
            <a:r>
              <a:rPr lang="en-US" altLang="en-US" baseline="-25000"/>
              <a:t>k</a:t>
            </a:r>
            <a:r>
              <a:rPr lang="en-US" altLang="en-US"/>
              <a:t>(x</a:t>
            </a:r>
            <a:r>
              <a:rPr lang="en-US" altLang="en-US" baseline="-25000"/>
              <a:t>i</a:t>
            </a:r>
            <a:r>
              <a:rPr lang="en-US" altLang="en-US"/>
              <a:t>^c</a:t>
            </a:r>
            <a:r>
              <a:rPr lang="en-US" altLang="en-US" baseline="-25000"/>
              <a:t>i-1</a:t>
            </a:r>
            <a:r>
              <a:rPr lang="en-US" altLang="en-US"/>
              <a:t>)</a:t>
            </a:r>
          </a:p>
          <a:p>
            <a:r>
              <a:rPr lang="en-US" altLang="en-US"/>
              <a:t>IV is not a secret, like the key.</a:t>
            </a:r>
          </a:p>
          <a:p>
            <a:endParaRPr lang="en-US" altLang="en-US"/>
          </a:p>
        </p:txBody>
      </p:sp>
      <p:sp>
        <p:nvSpPr>
          <p:cNvPr id="779268" name="Rectangle 4"/>
          <p:cNvSpPr>
            <a:spLocks noChangeArrowheads="1"/>
          </p:cNvSpPr>
          <p:nvPr/>
        </p:nvSpPr>
        <p:spPr bwMode="auto">
          <a:xfrm>
            <a:off x="5421313" y="3740150"/>
            <a:ext cx="636587" cy="488950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800" b="1">
                <a:solidFill>
                  <a:schemeClr val="bg2"/>
                </a:solidFill>
                <a:latin typeface="Tahoma" charset="0"/>
                <a:ea typeface="Arial" charset="0"/>
                <a:cs typeface="Arial" charset="0"/>
              </a:rPr>
              <a:t>E</a:t>
            </a:r>
          </a:p>
        </p:txBody>
      </p:sp>
      <p:sp>
        <p:nvSpPr>
          <p:cNvPr id="779269" name="Line 5"/>
          <p:cNvSpPr>
            <a:spLocks noChangeShapeType="1"/>
          </p:cNvSpPr>
          <p:nvPr/>
        </p:nvSpPr>
        <p:spPr bwMode="auto">
          <a:xfrm flipV="1">
            <a:off x="4964113" y="3968750"/>
            <a:ext cx="407987" cy="15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9270" name="Line 6"/>
          <p:cNvSpPr>
            <a:spLocks noChangeShapeType="1"/>
          </p:cNvSpPr>
          <p:nvPr/>
        </p:nvSpPr>
        <p:spPr bwMode="auto">
          <a:xfrm>
            <a:off x="4921250" y="3214688"/>
            <a:ext cx="5715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9271" name="Line 7"/>
          <p:cNvSpPr>
            <a:spLocks noChangeShapeType="1"/>
          </p:cNvSpPr>
          <p:nvPr/>
        </p:nvSpPr>
        <p:spPr bwMode="auto">
          <a:xfrm>
            <a:off x="5699125" y="4213225"/>
            <a:ext cx="0" cy="392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9272" name="Line 8"/>
          <p:cNvSpPr>
            <a:spLocks noChangeShapeType="1"/>
          </p:cNvSpPr>
          <p:nvPr/>
        </p:nvSpPr>
        <p:spPr bwMode="auto">
          <a:xfrm>
            <a:off x="5699125" y="4621213"/>
            <a:ext cx="555625" cy="15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9273" name="Line 9"/>
          <p:cNvSpPr>
            <a:spLocks noChangeShapeType="1"/>
          </p:cNvSpPr>
          <p:nvPr/>
        </p:nvSpPr>
        <p:spPr bwMode="auto">
          <a:xfrm flipV="1">
            <a:off x="6759575" y="3135313"/>
            <a:ext cx="0" cy="1470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9274" name="Line 10"/>
          <p:cNvSpPr>
            <a:spLocks noChangeShapeType="1"/>
          </p:cNvSpPr>
          <p:nvPr/>
        </p:nvSpPr>
        <p:spPr bwMode="auto">
          <a:xfrm>
            <a:off x="6777038" y="3135313"/>
            <a:ext cx="1844675" cy="14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9275" name="Line 11"/>
          <p:cNvSpPr>
            <a:spLocks noChangeShapeType="1"/>
          </p:cNvSpPr>
          <p:nvPr/>
        </p:nvSpPr>
        <p:spPr bwMode="auto">
          <a:xfrm flipH="1">
            <a:off x="7429500" y="3135313"/>
            <a:ext cx="15875" cy="588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9276" name="Rectangle 12"/>
          <p:cNvSpPr>
            <a:spLocks noChangeArrowheads="1"/>
          </p:cNvSpPr>
          <p:nvPr/>
        </p:nvSpPr>
        <p:spPr bwMode="auto">
          <a:xfrm>
            <a:off x="7059613" y="3749675"/>
            <a:ext cx="636587" cy="488950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800" b="1">
                <a:solidFill>
                  <a:schemeClr val="bg2"/>
                </a:solidFill>
                <a:latin typeface="Tahoma" charset="0"/>
                <a:ea typeface="Arial" charset="0"/>
                <a:cs typeface="Arial" charset="0"/>
              </a:rPr>
              <a:t>E</a:t>
            </a:r>
          </a:p>
        </p:txBody>
      </p:sp>
      <p:sp>
        <p:nvSpPr>
          <p:cNvPr id="779277" name="Text Box 13"/>
          <p:cNvSpPr txBox="1">
            <a:spLocks noChangeArrowheads="1"/>
          </p:cNvSpPr>
          <p:nvPr/>
        </p:nvSpPr>
        <p:spPr bwMode="auto">
          <a:xfrm>
            <a:off x="4800600" y="3562350"/>
            <a:ext cx="685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>
                <a:latin typeface="Tahoma" charset="0"/>
                <a:ea typeface="Arial" charset="0"/>
                <a:cs typeface="Arial" charset="0"/>
              </a:rPr>
              <a:t>key</a:t>
            </a:r>
          </a:p>
        </p:txBody>
      </p:sp>
      <p:sp>
        <p:nvSpPr>
          <p:cNvPr id="779278" name="Line 14"/>
          <p:cNvSpPr>
            <a:spLocks noChangeShapeType="1"/>
          </p:cNvSpPr>
          <p:nvPr/>
        </p:nvSpPr>
        <p:spPr bwMode="auto">
          <a:xfrm flipH="1">
            <a:off x="5160963" y="3135313"/>
            <a:ext cx="179387" cy="147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9279" name="Text Box 15"/>
          <p:cNvSpPr txBox="1">
            <a:spLocks noChangeArrowheads="1"/>
          </p:cNvSpPr>
          <p:nvPr/>
        </p:nvSpPr>
        <p:spPr bwMode="auto">
          <a:xfrm>
            <a:off x="5087938" y="2871788"/>
            <a:ext cx="3603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 i="1">
                <a:latin typeface="Tahoma" charset="0"/>
                <a:ea typeface="Arial" charset="0"/>
                <a:cs typeface="Arial" charset="0"/>
              </a:rPr>
              <a:t>n</a:t>
            </a:r>
          </a:p>
        </p:txBody>
      </p:sp>
      <p:sp>
        <p:nvSpPr>
          <p:cNvPr id="779280" name="Text Box 16"/>
          <p:cNvSpPr txBox="1">
            <a:spLocks noChangeArrowheads="1"/>
          </p:cNvSpPr>
          <p:nvPr/>
        </p:nvSpPr>
        <p:spPr bwMode="auto">
          <a:xfrm>
            <a:off x="7394575" y="36830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 b="1">
                <a:solidFill>
                  <a:schemeClr val="bg2"/>
                </a:solidFill>
                <a:latin typeface="Tahoma" charset="0"/>
                <a:ea typeface="Arial" charset="0"/>
                <a:cs typeface="Arial" charset="0"/>
              </a:rPr>
              <a:t>-1</a:t>
            </a:r>
          </a:p>
        </p:txBody>
      </p:sp>
      <p:sp>
        <p:nvSpPr>
          <p:cNvPr id="779281" name="Line 17"/>
          <p:cNvSpPr>
            <a:spLocks noChangeShapeType="1"/>
          </p:cNvSpPr>
          <p:nvPr/>
        </p:nvSpPr>
        <p:spPr bwMode="auto">
          <a:xfrm flipH="1">
            <a:off x="5619750" y="4402138"/>
            <a:ext cx="138113" cy="120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9282" name="Text Box 18"/>
          <p:cNvSpPr txBox="1">
            <a:spLocks noChangeArrowheads="1"/>
          </p:cNvSpPr>
          <p:nvPr/>
        </p:nvSpPr>
        <p:spPr bwMode="auto">
          <a:xfrm>
            <a:off x="5416550" y="4221163"/>
            <a:ext cx="3603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 i="1">
                <a:latin typeface="Tahoma" charset="0"/>
                <a:ea typeface="Arial" charset="0"/>
                <a:cs typeface="Arial" charset="0"/>
              </a:rPr>
              <a:t>n</a:t>
            </a:r>
          </a:p>
        </p:txBody>
      </p:sp>
      <p:sp>
        <p:nvSpPr>
          <p:cNvPr id="779283" name="Line 19"/>
          <p:cNvSpPr>
            <a:spLocks noChangeShapeType="1"/>
          </p:cNvSpPr>
          <p:nvPr/>
        </p:nvSpPr>
        <p:spPr bwMode="auto">
          <a:xfrm flipV="1">
            <a:off x="6057900" y="4625975"/>
            <a:ext cx="711200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9284" name="Line 20"/>
          <p:cNvSpPr>
            <a:spLocks noChangeShapeType="1"/>
          </p:cNvSpPr>
          <p:nvPr/>
        </p:nvSpPr>
        <p:spPr bwMode="auto">
          <a:xfrm flipH="1">
            <a:off x="7405688" y="4251325"/>
            <a:ext cx="17462" cy="263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9285" name="Text Box 21"/>
          <p:cNvSpPr txBox="1">
            <a:spLocks noChangeArrowheads="1"/>
          </p:cNvSpPr>
          <p:nvPr/>
        </p:nvSpPr>
        <p:spPr bwMode="auto">
          <a:xfrm>
            <a:off x="5035550" y="5075238"/>
            <a:ext cx="15335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 b="1">
                <a:latin typeface="Tahoma" charset="0"/>
                <a:ea typeface="Arial" charset="0"/>
                <a:cs typeface="Arial" charset="0"/>
              </a:rPr>
              <a:t>Encryption</a:t>
            </a:r>
          </a:p>
        </p:txBody>
      </p:sp>
      <p:sp>
        <p:nvSpPr>
          <p:cNvPr id="779286" name="Text Box 22"/>
          <p:cNvSpPr txBox="1">
            <a:spLocks noChangeArrowheads="1"/>
          </p:cNvSpPr>
          <p:nvPr/>
        </p:nvSpPr>
        <p:spPr bwMode="auto">
          <a:xfrm>
            <a:off x="7124700" y="5094288"/>
            <a:ext cx="174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 b="1">
                <a:latin typeface="Tahoma" charset="0"/>
                <a:ea typeface="Arial" charset="0"/>
                <a:cs typeface="Arial" charset="0"/>
              </a:rPr>
              <a:t>decryption</a:t>
            </a:r>
          </a:p>
        </p:txBody>
      </p:sp>
      <p:sp>
        <p:nvSpPr>
          <p:cNvPr id="779287" name="Oval 23"/>
          <p:cNvSpPr>
            <a:spLocks noChangeArrowheads="1"/>
          </p:cNvSpPr>
          <p:nvPr/>
        </p:nvSpPr>
        <p:spPr bwMode="auto">
          <a:xfrm>
            <a:off x="5518150" y="3095625"/>
            <a:ext cx="288925" cy="315913"/>
          </a:xfrm>
          <a:prstGeom prst="ellipse">
            <a:avLst/>
          </a:prstGeom>
          <a:solidFill>
            <a:srgbClr val="FF33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>
            <a:lvl1pPr defTabSz="7620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0" hangingPunct="0">
              <a:spcBef>
                <a:spcPct val="50000"/>
              </a:spcBef>
            </a:pPr>
            <a:endParaRPr lang="en-GB" altLang="en-US">
              <a:ea typeface="Arial" charset="0"/>
              <a:cs typeface="Arial" charset="0"/>
            </a:endParaRPr>
          </a:p>
        </p:txBody>
      </p:sp>
      <p:sp>
        <p:nvSpPr>
          <p:cNvPr id="779288" name="Rectangle 24"/>
          <p:cNvSpPr>
            <a:spLocks noChangeArrowheads="1"/>
          </p:cNvSpPr>
          <p:nvPr/>
        </p:nvSpPr>
        <p:spPr bwMode="auto">
          <a:xfrm>
            <a:off x="5500688" y="2992438"/>
            <a:ext cx="358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0" hangingPunct="0"/>
            <a:r>
              <a:rPr lang="en-GB" altLang="en-US" b="1">
                <a:solidFill>
                  <a:srgbClr val="FFFFFF"/>
                </a:solidFill>
                <a:ea typeface="Arial" charset="0"/>
                <a:cs typeface="Arial" charset="0"/>
              </a:rPr>
              <a:t>+</a:t>
            </a:r>
          </a:p>
        </p:txBody>
      </p:sp>
      <p:sp>
        <p:nvSpPr>
          <p:cNvPr id="779289" name="Line 25"/>
          <p:cNvSpPr>
            <a:spLocks noChangeShapeType="1"/>
          </p:cNvSpPr>
          <p:nvPr/>
        </p:nvSpPr>
        <p:spPr bwMode="auto">
          <a:xfrm flipH="1">
            <a:off x="5667375" y="2246313"/>
            <a:ext cx="0" cy="822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9290" name="Line 26"/>
          <p:cNvSpPr>
            <a:spLocks noChangeShapeType="1"/>
          </p:cNvSpPr>
          <p:nvPr/>
        </p:nvSpPr>
        <p:spPr bwMode="auto">
          <a:xfrm flipH="1" flipV="1">
            <a:off x="6384925" y="2243138"/>
            <a:ext cx="15875" cy="2384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9291" name="Line 27"/>
          <p:cNvSpPr>
            <a:spLocks noChangeShapeType="1"/>
          </p:cNvSpPr>
          <p:nvPr/>
        </p:nvSpPr>
        <p:spPr bwMode="auto">
          <a:xfrm>
            <a:off x="5665788" y="2247900"/>
            <a:ext cx="7350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9292" name="Line 28"/>
          <p:cNvSpPr>
            <a:spLocks noChangeShapeType="1"/>
          </p:cNvSpPr>
          <p:nvPr/>
        </p:nvSpPr>
        <p:spPr bwMode="auto">
          <a:xfrm flipH="1">
            <a:off x="5692775" y="3430588"/>
            <a:ext cx="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9293" name="Line 29"/>
          <p:cNvSpPr>
            <a:spLocks noChangeShapeType="1"/>
          </p:cNvSpPr>
          <p:nvPr/>
        </p:nvSpPr>
        <p:spPr bwMode="auto">
          <a:xfrm flipH="1" flipV="1">
            <a:off x="7794625" y="3978275"/>
            <a:ext cx="538163" cy="15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9294" name="Text Box 30"/>
          <p:cNvSpPr txBox="1">
            <a:spLocks noChangeArrowheads="1"/>
          </p:cNvSpPr>
          <p:nvPr/>
        </p:nvSpPr>
        <p:spPr bwMode="auto">
          <a:xfrm>
            <a:off x="7826375" y="3571875"/>
            <a:ext cx="685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>
                <a:latin typeface="Tahoma" charset="0"/>
                <a:ea typeface="Arial" charset="0"/>
                <a:cs typeface="Arial" charset="0"/>
              </a:rPr>
              <a:t>key</a:t>
            </a:r>
          </a:p>
        </p:txBody>
      </p:sp>
      <p:sp>
        <p:nvSpPr>
          <p:cNvPr id="779295" name="Text Box 31"/>
          <p:cNvSpPr txBox="1">
            <a:spLocks noChangeArrowheads="1"/>
          </p:cNvSpPr>
          <p:nvPr/>
        </p:nvSpPr>
        <p:spPr bwMode="auto">
          <a:xfrm>
            <a:off x="4891088" y="2087563"/>
            <a:ext cx="8810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 b="1" i="1">
                <a:latin typeface="Tahoma" charset="0"/>
                <a:ea typeface="Arial" charset="0"/>
                <a:cs typeface="Arial" charset="0"/>
              </a:rPr>
              <a:t>c</a:t>
            </a:r>
            <a:r>
              <a:rPr lang="en-US" altLang="en-US" sz="1600" b="1" i="1" baseline="-25000">
                <a:latin typeface="Tahoma" charset="0"/>
                <a:ea typeface="Arial" charset="0"/>
                <a:cs typeface="Arial" charset="0"/>
              </a:rPr>
              <a:t>0</a:t>
            </a:r>
            <a:r>
              <a:rPr lang="en-US" altLang="en-US" sz="1600" b="1" i="1">
                <a:latin typeface="Tahoma" charset="0"/>
                <a:ea typeface="Arial" charset="0"/>
                <a:cs typeface="Arial" charset="0"/>
              </a:rPr>
              <a:t>=IV</a:t>
            </a:r>
          </a:p>
        </p:txBody>
      </p:sp>
      <p:sp>
        <p:nvSpPr>
          <p:cNvPr id="779296" name="Oval 32"/>
          <p:cNvSpPr>
            <a:spLocks noChangeArrowheads="1"/>
          </p:cNvSpPr>
          <p:nvPr/>
        </p:nvSpPr>
        <p:spPr bwMode="auto">
          <a:xfrm>
            <a:off x="7289800" y="4478338"/>
            <a:ext cx="293688" cy="276225"/>
          </a:xfrm>
          <a:prstGeom prst="ellipse">
            <a:avLst/>
          </a:prstGeom>
          <a:solidFill>
            <a:srgbClr val="FF33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>
            <a:lvl1pPr defTabSz="7620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0" hangingPunct="0">
              <a:spcBef>
                <a:spcPct val="50000"/>
              </a:spcBef>
            </a:pPr>
            <a:endParaRPr lang="en-GB" altLang="en-US">
              <a:ea typeface="Arial" charset="0"/>
              <a:cs typeface="Arial" charset="0"/>
            </a:endParaRPr>
          </a:p>
        </p:txBody>
      </p:sp>
      <p:sp>
        <p:nvSpPr>
          <p:cNvPr id="779297" name="Rectangle 33"/>
          <p:cNvSpPr>
            <a:spLocks noChangeArrowheads="1"/>
          </p:cNvSpPr>
          <p:nvPr/>
        </p:nvSpPr>
        <p:spPr bwMode="auto">
          <a:xfrm>
            <a:off x="7259638" y="4356100"/>
            <a:ext cx="358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0" hangingPunct="0"/>
            <a:r>
              <a:rPr lang="en-GB" altLang="en-US" b="1">
                <a:solidFill>
                  <a:srgbClr val="FFFFFF"/>
                </a:solidFill>
                <a:ea typeface="Arial" charset="0"/>
                <a:cs typeface="Arial" charset="0"/>
              </a:rPr>
              <a:t>+</a:t>
            </a:r>
          </a:p>
        </p:txBody>
      </p:sp>
      <p:sp>
        <p:nvSpPr>
          <p:cNvPr id="779298" name="Line 34"/>
          <p:cNvSpPr>
            <a:spLocks noChangeShapeType="1"/>
          </p:cNvSpPr>
          <p:nvPr/>
        </p:nvSpPr>
        <p:spPr bwMode="auto">
          <a:xfrm flipH="1">
            <a:off x="7593013" y="4622800"/>
            <a:ext cx="685800" cy="17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9299" name="Line 35"/>
          <p:cNvSpPr>
            <a:spLocks noChangeShapeType="1"/>
          </p:cNvSpPr>
          <p:nvPr/>
        </p:nvSpPr>
        <p:spPr bwMode="auto">
          <a:xfrm flipH="1">
            <a:off x="8613775" y="3144838"/>
            <a:ext cx="0" cy="1225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9300" name="Line 36"/>
          <p:cNvSpPr>
            <a:spLocks noChangeShapeType="1"/>
          </p:cNvSpPr>
          <p:nvPr/>
        </p:nvSpPr>
        <p:spPr bwMode="auto">
          <a:xfrm>
            <a:off x="7432675" y="4752975"/>
            <a:ext cx="14288" cy="344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9301" name="Text Box 37"/>
          <p:cNvSpPr txBox="1">
            <a:spLocks noChangeArrowheads="1"/>
          </p:cNvSpPr>
          <p:nvPr/>
        </p:nvSpPr>
        <p:spPr bwMode="auto">
          <a:xfrm>
            <a:off x="4843463" y="5564188"/>
            <a:ext cx="40465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  <a:ea typeface="Arial" charset="0"/>
                <a:cs typeface="Arial" charset="0"/>
              </a:rPr>
              <a:t>Cipher-Block Chaining (CBC)</a:t>
            </a:r>
          </a:p>
        </p:txBody>
      </p:sp>
      <p:sp>
        <p:nvSpPr>
          <p:cNvPr id="779302" name="Rectangle 38"/>
          <p:cNvSpPr>
            <a:spLocks noChangeArrowheads="1"/>
          </p:cNvSpPr>
          <p:nvPr/>
        </p:nvSpPr>
        <p:spPr bwMode="auto">
          <a:xfrm>
            <a:off x="5408613" y="2525713"/>
            <a:ext cx="636587" cy="325437"/>
          </a:xfrm>
          <a:prstGeom prst="rect">
            <a:avLst/>
          </a:prstGeom>
          <a:solidFill>
            <a:schemeClr val="tx1"/>
          </a:solidFill>
          <a:ln w="9525">
            <a:solidFill>
              <a:srgbClr val="00CC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 b="1" i="1">
                <a:solidFill>
                  <a:schemeClr val="bg2"/>
                </a:solidFill>
                <a:latin typeface="Tahoma" charset="0"/>
                <a:ea typeface="Arial" charset="0"/>
                <a:cs typeface="Arial" charset="0"/>
              </a:rPr>
              <a:t>c</a:t>
            </a:r>
            <a:r>
              <a:rPr lang="en-US" altLang="en-US" sz="1600" b="1" i="1" baseline="-25000">
                <a:solidFill>
                  <a:schemeClr val="bg2"/>
                </a:solidFill>
                <a:latin typeface="Tahoma" charset="0"/>
                <a:ea typeface="Arial" charset="0"/>
                <a:cs typeface="Arial" charset="0"/>
              </a:rPr>
              <a:t>j-1</a:t>
            </a:r>
          </a:p>
        </p:txBody>
      </p:sp>
      <p:sp>
        <p:nvSpPr>
          <p:cNvPr id="779303" name="Text Box 39"/>
          <p:cNvSpPr txBox="1">
            <a:spLocks noChangeArrowheads="1"/>
          </p:cNvSpPr>
          <p:nvPr/>
        </p:nvSpPr>
        <p:spPr bwMode="auto">
          <a:xfrm>
            <a:off x="4816475" y="2860675"/>
            <a:ext cx="3921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 b="1" i="1">
                <a:latin typeface="Tahoma" charset="0"/>
                <a:ea typeface="Arial" charset="0"/>
                <a:cs typeface="Arial" charset="0"/>
              </a:rPr>
              <a:t>x</a:t>
            </a:r>
            <a:r>
              <a:rPr lang="en-US" altLang="en-US" sz="1600" b="1" i="1" baseline="-25000">
                <a:latin typeface="Tahoma" charset="0"/>
                <a:ea typeface="Arial" charset="0"/>
                <a:cs typeface="Arial" charset="0"/>
              </a:rPr>
              <a:t>j</a:t>
            </a:r>
          </a:p>
        </p:txBody>
      </p:sp>
      <p:sp>
        <p:nvSpPr>
          <p:cNvPr id="779304" name="Text Box 40"/>
          <p:cNvSpPr txBox="1">
            <a:spLocks noChangeArrowheads="1"/>
          </p:cNvSpPr>
          <p:nvPr/>
        </p:nvSpPr>
        <p:spPr bwMode="auto">
          <a:xfrm>
            <a:off x="7429500" y="4819650"/>
            <a:ext cx="3921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 b="1" i="1">
                <a:latin typeface="Tahoma" charset="0"/>
                <a:ea typeface="Arial" charset="0"/>
                <a:cs typeface="Arial" charset="0"/>
              </a:rPr>
              <a:t>x</a:t>
            </a:r>
            <a:r>
              <a:rPr lang="en-US" altLang="en-US" sz="1600" b="1" i="1" baseline="-25000">
                <a:latin typeface="Tahoma" charset="0"/>
                <a:ea typeface="Arial" charset="0"/>
                <a:cs typeface="Arial" charset="0"/>
              </a:rPr>
              <a:t>j</a:t>
            </a:r>
          </a:p>
        </p:txBody>
      </p:sp>
      <p:sp>
        <p:nvSpPr>
          <p:cNvPr id="779305" name="Line 41"/>
          <p:cNvSpPr>
            <a:spLocks noChangeShapeType="1"/>
          </p:cNvSpPr>
          <p:nvPr/>
        </p:nvSpPr>
        <p:spPr bwMode="auto">
          <a:xfrm flipH="1">
            <a:off x="5678488" y="2254250"/>
            <a:ext cx="0" cy="276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9306" name="Text Box 42"/>
          <p:cNvSpPr txBox="1">
            <a:spLocks noChangeArrowheads="1"/>
          </p:cNvSpPr>
          <p:nvPr/>
        </p:nvSpPr>
        <p:spPr bwMode="auto">
          <a:xfrm>
            <a:off x="6083300" y="4573588"/>
            <a:ext cx="3921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 i="1">
                <a:latin typeface="Tahoma" charset="0"/>
                <a:ea typeface="Arial" charset="0"/>
                <a:cs typeface="Arial" charset="0"/>
              </a:rPr>
              <a:t>c</a:t>
            </a:r>
            <a:r>
              <a:rPr lang="en-US" altLang="en-US" sz="1600" i="1" baseline="-25000">
                <a:latin typeface="Tahoma" charset="0"/>
                <a:ea typeface="Arial" charset="0"/>
                <a:cs typeface="Arial" charset="0"/>
              </a:rPr>
              <a:t>j</a:t>
            </a:r>
          </a:p>
        </p:txBody>
      </p:sp>
      <p:sp>
        <p:nvSpPr>
          <p:cNvPr id="779307" name="Rectangle 43"/>
          <p:cNvSpPr>
            <a:spLocks noChangeArrowheads="1"/>
          </p:cNvSpPr>
          <p:nvPr/>
        </p:nvSpPr>
        <p:spPr bwMode="auto">
          <a:xfrm>
            <a:off x="8177213" y="4419600"/>
            <a:ext cx="636587" cy="325438"/>
          </a:xfrm>
          <a:prstGeom prst="rect">
            <a:avLst/>
          </a:prstGeom>
          <a:solidFill>
            <a:schemeClr val="tx1"/>
          </a:solidFill>
          <a:ln w="9525">
            <a:solidFill>
              <a:srgbClr val="00CC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 b="1" i="1">
                <a:solidFill>
                  <a:schemeClr val="bg2"/>
                </a:solidFill>
                <a:latin typeface="Tahoma" charset="0"/>
                <a:ea typeface="Arial" charset="0"/>
                <a:cs typeface="Arial" charset="0"/>
              </a:rPr>
              <a:t>c</a:t>
            </a:r>
            <a:r>
              <a:rPr lang="en-US" altLang="en-US" sz="1600" b="1" i="1" baseline="-25000">
                <a:solidFill>
                  <a:schemeClr val="bg2"/>
                </a:solidFill>
                <a:latin typeface="Tahoma" charset="0"/>
                <a:ea typeface="Arial" charset="0"/>
                <a:cs typeface="Arial" charset="0"/>
              </a:rPr>
              <a:t>j-1</a:t>
            </a:r>
          </a:p>
        </p:txBody>
      </p:sp>
    </p:spTree>
    <p:extLst>
      <p:ext uri="{BB962C8B-B14F-4D97-AF65-F5344CB8AC3E}">
        <p14:creationId xmlns:p14="http://schemas.microsoft.com/office/powerpoint/2010/main" val="13319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IV based attacks</a:t>
            </a:r>
          </a:p>
        </p:txBody>
      </p:sp>
      <p:sp>
        <p:nvSpPr>
          <p:cNvPr id="78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/>
              <a:t>Keeping IV secret is not necessary.</a:t>
            </a:r>
          </a:p>
          <a:p>
            <a:r>
              <a:rPr lang="en-US" altLang="en-US" sz="2800"/>
              <a:t>But the integrity of IV should be maintained.</a:t>
            </a:r>
          </a:p>
          <a:p>
            <a:r>
              <a:rPr lang="en-US" altLang="en-US" sz="2800"/>
              <a:t>Note that: c</a:t>
            </a:r>
            <a:r>
              <a:rPr lang="en-US" altLang="en-US" sz="2800" baseline="-25000"/>
              <a:t>1</a:t>
            </a:r>
            <a:r>
              <a:rPr lang="en-US" altLang="en-US" sz="2800"/>
              <a:t>=E</a:t>
            </a:r>
            <a:r>
              <a:rPr lang="en-US" altLang="en-US" sz="2800" baseline="-25000"/>
              <a:t>K</a:t>
            </a:r>
            <a:r>
              <a:rPr lang="en-US" altLang="en-US" sz="2800"/>
              <a:t>(IV^p</a:t>
            </a:r>
            <a:r>
              <a:rPr lang="en-US" altLang="en-US" sz="2800" baseline="-25000"/>
              <a:t>1</a:t>
            </a:r>
            <a:r>
              <a:rPr lang="en-US" altLang="en-US" sz="2800"/>
              <a:t>)</a:t>
            </a:r>
          </a:p>
          <a:p>
            <a:pPr lvl="1"/>
            <a:r>
              <a:rPr lang="en-US" altLang="en-US" sz="2400"/>
              <a:t>thus, p</a:t>
            </a:r>
            <a:r>
              <a:rPr lang="en-US" altLang="en-US" sz="2400" baseline="-25000"/>
              <a:t>1</a:t>
            </a:r>
            <a:r>
              <a:rPr lang="en-US" altLang="en-US" sz="2400"/>
              <a:t>=D</a:t>
            </a:r>
            <a:r>
              <a:rPr lang="en-US" altLang="en-US" sz="2400" baseline="-25000"/>
              <a:t>K</a:t>
            </a:r>
            <a:r>
              <a:rPr lang="en-US" altLang="en-US" sz="2400"/>
              <a:t>(c</a:t>
            </a:r>
            <a:r>
              <a:rPr lang="en-US" altLang="en-US" sz="2400" baseline="-25000"/>
              <a:t>1</a:t>
            </a:r>
            <a:r>
              <a:rPr lang="en-US" altLang="en-US" sz="2400"/>
              <a:t>)^IV</a:t>
            </a:r>
          </a:p>
          <a:p>
            <a:pPr lvl="1"/>
            <a:r>
              <a:rPr lang="en-US" altLang="en-US" sz="2400"/>
              <a:t>hence if the attacker flips certain bits of IV, the corresponding bits of the recovered plaintext also changes.</a:t>
            </a:r>
          </a:p>
          <a:p>
            <a:pPr lvl="1"/>
            <a:r>
              <a:rPr lang="en-US" altLang="en-US" sz="2400"/>
              <a:t>can lead to problems in certain applications.</a:t>
            </a:r>
          </a:p>
        </p:txBody>
      </p:sp>
    </p:spTree>
    <p:extLst>
      <p:ext uri="{BB962C8B-B14F-4D97-AF65-F5344CB8AC3E}">
        <p14:creationId xmlns:p14="http://schemas.microsoft.com/office/powerpoint/2010/main" val="92087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Error Propagation</a:t>
            </a:r>
          </a:p>
        </p:txBody>
      </p:sp>
      <p:sp>
        <p:nvSpPr>
          <p:cNvPr id="78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Consider a single bit error in ciphertext block C</a:t>
            </a:r>
            <a:r>
              <a:rPr lang="en-US" altLang="en-US" sz="2800" baseline="-25000"/>
              <a:t>j</a:t>
            </a:r>
            <a:r>
              <a:rPr lang="en-US" altLang="en-US" sz="2800"/>
              <a:t> during transmission.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During decryption, the entire plaintext P</a:t>
            </a:r>
            <a:r>
              <a:rPr lang="en-US" altLang="en-US" sz="2800" baseline="-25000"/>
              <a:t>j</a:t>
            </a:r>
            <a:r>
              <a:rPr lang="en-US" altLang="en-US" sz="2800"/>
              <a:t> is wrong in most of the bits.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There is a single bit error in the plaintext P</a:t>
            </a:r>
            <a:r>
              <a:rPr lang="en-US" altLang="en-US" sz="2800" baseline="-25000"/>
              <a:t>j+1</a:t>
            </a:r>
            <a:r>
              <a:rPr lang="en-US" altLang="en-US" sz="2800"/>
              <a:t>.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Plaintext blocks. P</a:t>
            </a:r>
            <a:r>
              <a:rPr lang="en-US" altLang="en-US" sz="2800" baseline="-25000"/>
              <a:t>j+2 </a:t>
            </a:r>
            <a:r>
              <a:rPr lang="en-US" altLang="en-US" sz="2800"/>
              <a:t>to P</a:t>
            </a:r>
            <a:r>
              <a:rPr lang="en-US" altLang="en-US" sz="2800" baseline="-25000"/>
              <a:t>N</a:t>
            </a:r>
            <a:r>
              <a:rPr lang="en-US" altLang="en-US" sz="2800"/>
              <a:t> are not affected by this single bit error.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This process is called self recovery.</a:t>
            </a:r>
          </a:p>
        </p:txBody>
      </p:sp>
    </p:spTree>
    <p:extLst>
      <p:ext uri="{BB962C8B-B14F-4D97-AF65-F5344CB8AC3E}">
        <p14:creationId xmlns:p14="http://schemas.microsoft.com/office/powerpoint/2010/main" val="23580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Disadvantages</a:t>
            </a:r>
          </a:p>
        </p:txBody>
      </p:sp>
      <p:sp>
        <p:nvSpPr>
          <p:cNvPr id="78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/>
              <a:t>Parallel processing not possible.</a:t>
            </a:r>
          </a:p>
          <a:p>
            <a:pPr>
              <a:lnSpc>
                <a:spcPct val="80000"/>
              </a:lnSpc>
            </a:pPr>
            <a:endParaRPr lang="en-US" altLang="en-US" sz="2800"/>
          </a:p>
          <a:p>
            <a:pPr>
              <a:lnSpc>
                <a:spcPct val="80000"/>
              </a:lnSpc>
            </a:pPr>
            <a:r>
              <a:rPr lang="en-US" altLang="en-US" sz="2800"/>
              <a:t>Random access files cannot be encrypted, as the previous ciphertext is needed.</a:t>
            </a:r>
          </a:p>
          <a:p>
            <a:pPr>
              <a:lnSpc>
                <a:spcPct val="80000"/>
              </a:lnSpc>
            </a:pPr>
            <a:endParaRPr lang="en-US" altLang="en-US" sz="2800"/>
          </a:p>
          <a:p>
            <a:pPr>
              <a:lnSpc>
                <a:spcPct val="80000"/>
              </a:lnSpc>
            </a:pPr>
            <a:r>
              <a:rPr lang="en-US" altLang="en-US" sz="2800"/>
              <a:t>Two equal messages, encrypted, are equal iff the same IV is used.</a:t>
            </a:r>
          </a:p>
          <a:p>
            <a:pPr>
              <a:lnSpc>
                <a:spcPct val="80000"/>
              </a:lnSpc>
            </a:pPr>
            <a:endParaRPr lang="en-US" altLang="en-US" sz="2800"/>
          </a:p>
          <a:p>
            <a:pPr>
              <a:lnSpc>
                <a:spcPct val="80000"/>
              </a:lnSpc>
            </a:pPr>
            <a:r>
              <a:rPr lang="en-US" altLang="en-US" sz="2800"/>
              <a:t>Attacker can add some ciphertext blocks to the end of the ciphertext stream.</a:t>
            </a:r>
          </a:p>
        </p:txBody>
      </p:sp>
    </p:spTree>
    <p:extLst>
      <p:ext uri="{BB962C8B-B14F-4D97-AF65-F5344CB8AC3E}">
        <p14:creationId xmlns:p14="http://schemas.microsoft.com/office/powerpoint/2010/main" val="99117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607" y="-84560"/>
            <a:ext cx="8229600" cy="1143000"/>
          </a:xfrm>
        </p:spPr>
        <p:txBody>
          <a:bodyPr/>
          <a:lstStyle/>
          <a:p>
            <a:r>
              <a:rPr lang="en-US" dirty="0" smtClean="0"/>
              <a:t>Cycle Stealing in CBC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476" y="3174083"/>
            <a:ext cx="6700345" cy="32617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839" y="932316"/>
            <a:ext cx="5281135" cy="193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385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of Cycle Sealing is tricky!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50" y="2006599"/>
            <a:ext cx="8140700" cy="2832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5312979"/>
            <a:ext cx="7866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Meyer-</a:t>
            </a:r>
            <a:r>
              <a:rPr lang="en-US" dirty="0" err="1" smtClean="0"/>
              <a:t>Matyas’s</a:t>
            </a:r>
            <a:r>
              <a:rPr lang="en-US" dirty="0" smtClean="0"/>
              <a:t> Scheme is Insecure!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5833425"/>
            <a:ext cx="8229600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Phillip </a:t>
            </a:r>
            <a:r>
              <a:rPr lang="en-US" dirty="0" err="1"/>
              <a:t>Rogaway</a:t>
            </a:r>
            <a:r>
              <a:rPr lang="en-US" dirty="0"/>
              <a:t>, Mark Wooding, </a:t>
            </a:r>
            <a:r>
              <a:rPr lang="en-US" dirty="0" err="1"/>
              <a:t>Haibin</a:t>
            </a:r>
            <a:r>
              <a:rPr lang="en-US" dirty="0"/>
              <a:t> Zhang:</a:t>
            </a:r>
            <a:br>
              <a:rPr lang="en-US" dirty="0"/>
            </a:br>
            <a:r>
              <a:rPr lang="en-US" dirty="0"/>
              <a:t>The Security of </a:t>
            </a:r>
            <a:r>
              <a:rPr lang="en-US" dirty="0" err="1"/>
              <a:t>Ciphertext</a:t>
            </a:r>
            <a:r>
              <a:rPr lang="en-US" dirty="0"/>
              <a:t> Stealing. FSE 2012: </a:t>
            </a:r>
            <a:r>
              <a:rPr lang="en-US" dirty="0" smtClean="0"/>
              <a:t>180-195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09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Schematic Diagram</a:t>
            </a:r>
          </a:p>
        </p:txBody>
      </p:sp>
      <p:sp>
        <p:nvSpPr>
          <p:cNvPr id="78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z</a:t>
            </a:r>
            <a:r>
              <a:rPr lang="en-US" altLang="en-US" baseline="-25000"/>
              <a:t>i</a:t>
            </a:r>
            <a:r>
              <a:rPr lang="en-US" altLang="en-US"/>
              <a:t>=E</a:t>
            </a:r>
            <a:r>
              <a:rPr lang="en-US" altLang="en-US" baseline="-25000"/>
              <a:t>K</a:t>
            </a:r>
            <a:r>
              <a:rPr lang="en-US" altLang="en-US"/>
              <a:t>(c</a:t>
            </a:r>
            <a:r>
              <a:rPr lang="en-US" altLang="en-US" baseline="-25000"/>
              <a:t>i-1</a:t>
            </a:r>
            <a:r>
              <a:rPr lang="en-US" altLang="en-US"/>
              <a:t>)</a:t>
            </a:r>
          </a:p>
          <a:p>
            <a:r>
              <a:rPr lang="en-US" altLang="en-US"/>
              <a:t>c</a:t>
            </a:r>
            <a:r>
              <a:rPr lang="en-US" altLang="en-US" baseline="-25000"/>
              <a:t>i</a:t>
            </a:r>
            <a:r>
              <a:rPr lang="en-US" altLang="en-US"/>
              <a:t>=x</a:t>
            </a:r>
            <a:r>
              <a:rPr lang="en-US" altLang="en-US" baseline="-25000"/>
              <a:t>i</a:t>
            </a:r>
            <a:r>
              <a:rPr lang="en-US" altLang="en-US"/>
              <a:t> ^ z</a:t>
            </a:r>
            <a:r>
              <a:rPr lang="en-US" altLang="en-US" baseline="-25000"/>
              <a:t>i</a:t>
            </a:r>
            <a:endParaRPr lang="en-US" altLang="en-US"/>
          </a:p>
          <a:p>
            <a:endParaRPr lang="en-US" altLang="en-US"/>
          </a:p>
        </p:txBody>
      </p:sp>
      <p:sp>
        <p:nvSpPr>
          <p:cNvPr id="783364" name="Rectangle 4"/>
          <p:cNvSpPr>
            <a:spLocks noChangeArrowheads="1"/>
          </p:cNvSpPr>
          <p:nvPr/>
        </p:nvSpPr>
        <p:spPr bwMode="auto">
          <a:xfrm>
            <a:off x="4232275" y="3300413"/>
            <a:ext cx="636588" cy="488950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800" b="1">
                <a:solidFill>
                  <a:srgbClr val="FF0000"/>
                </a:solidFill>
                <a:latin typeface="Tahoma" charset="0"/>
                <a:ea typeface="Arial" charset="0"/>
                <a:cs typeface="Arial" charset="0"/>
              </a:rPr>
              <a:t>E</a:t>
            </a:r>
          </a:p>
        </p:txBody>
      </p:sp>
      <p:sp>
        <p:nvSpPr>
          <p:cNvPr id="783365" name="Line 5"/>
          <p:cNvSpPr>
            <a:spLocks noChangeShapeType="1"/>
          </p:cNvSpPr>
          <p:nvPr/>
        </p:nvSpPr>
        <p:spPr bwMode="auto">
          <a:xfrm flipV="1">
            <a:off x="3803650" y="3557588"/>
            <a:ext cx="407988" cy="15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3366" name="Line 6"/>
          <p:cNvSpPr>
            <a:spLocks noChangeShapeType="1"/>
          </p:cNvSpPr>
          <p:nvPr/>
        </p:nvSpPr>
        <p:spPr bwMode="auto">
          <a:xfrm>
            <a:off x="5557838" y="4865688"/>
            <a:ext cx="11176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3367" name="Line 7"/>
          <p:cNvSpPr>
            <a:spLocks noChangeShapeType="1"/>
          </p:cNvSpPr>
          <p:nvPr/>
        </p:nvSpPr>
        <p:spPr bwMode="auto">
          <a:xfrm>
            <a:off x="4197350" y="4867275"/>
            <a:ext cx="88265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3368" name="Line 8"/>
          <p:cNvSpPr>
            <a:spLocks noChangeShapeType="1"/>
          </p:cNvSpPr>
          <p:nvPr/>
        </p:nvSpPr>
        <p:spPr bwMode="auto">
          <a:xfrm flipV="1">
            <a:off x="5953125" y="2193925"/>
            <a:ext cx="0" cy="2657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3369" name="Text Box 9"/>
          <p:cNvSpPr txBox="1">
            <a:spLocks noChangeArrowheads="1"/>
          </p:cNvSpPr>
          <p:nvPr/>
        </p:nvSpPr>
        <p:spPr bwMode="auto">
          <a:xfrm>
            <a:off x="3532188" y="3155950"/>
            <a:ext cx="685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>
                <a:latin typeface="Tahoma" charset="0"/>
                <a:ea typeface="Arial" charset="0"/>
                <a:cs typeface="Arial" charset="0"/>
              </a:rPr>
              <a:t>key</a:t>
            </a:r>
          </a:p>
        </p:txBody>
      </p:sp>
      <p:sp>
        <p:nvSpPr>
          <p:cNvPr id="783370" name="Line 10"/>
          <p:cNvSpPr>
            <a:spLocks noChangeShapeType="1"/>
          </p:cNvSpPr>
          <p:nvPr/>
        </p:nvSpPr>
        <p:spPr bwMode="auto">
          <a:xfrm flipV="1">
            <a:off x="3690938" y="4808538"/>
            <a:ext cx="136525" cy="98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3371" name="Text Box 11"/>
          <p:cNvSpPr txBox="1">
            <a:spLocks noChangeArrowheads="1"/>
          </p:cNvSpPr>
          <p:nvPr/>
        </p:nvSpPr>
        <p:spPr bwMode="auto">
          <a:xfrm>
            <a:off x="4914900" y="4781550"/>
            <a:ext cx="3921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 i="1">
                <a:latin typeface="Tahoma" charset="0"/>
                <a:ea typeface="Arial" charset="0"/>
                <a:cs typeface="Arial" charset="0"/>
              </a:rPr>
              <a:t>c</a:t>
            </a:r>
            <a:r>
              <a:rPr lang="en-US" altLang="en-US" sz="1800" i="1" baseline="-25000">
                <a:latin typeface="Tahoma" charset="0"/>
                <a:ea typeface="Arial" charset="0"/>
                <a:cs typeface="Arial" charset="0"/>
              </a:rPr>
              <a:t>j</a:t>
            </a:r>
          </a:p>
        </p:txBody>
      </p:sp>
      <p:sp>
        <p:nvSpPr>
          <p:cNvPr id="783372" name="Line 12"/>
          <p:cNvSpPr>
            <a:spLocks noChangeShapeType="1"/>
          </p:cNvSpPr>
          <p:nvPr/>
        </p:nvSpPr>
        <p:spPr bwMode="auto">
          <a:xfrm flipV="1">
            <a:off x="4897438" y="487045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3373" name="Text Box 13"/>
          <p:cNvSpPr txBox="1">
            <a:spLocks noChangeArrowheads="1"/>
          </p:cNvSpPr>
          <p:nvPr/>
        </p:nvSpPr>
        <p:spPr bwMode="auto">
          <a:xfrm>
            <a:off x="3875088" y="5307013"/>
            <a:ext cx="15335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 b="1">
                <a:latin typeface="Tahoma" charset="0"/>
                <a:ea typeface="Arial" charset="0"/>
                <a:cs typeface="Arial" charset="0"/>
              </a:rPr>
              <a:t>Encryption</a:t>
            </a:r>
          </a:p>
        </p:txBody>
      </p:sp>
      <p:sp>
        <p:nvSpPr>
          <p:cNvPr id="783374" name="Text Box 14"/>
          <p:cNvSpPr txBox="1">
            <a:spLocks noChangeArrowheads="1"/>
          </p:cNvSpPr>
          <p:nvPr/>
        </p:nvSpPr>
        <p:spPr bwMode="auto">
          <a:xfrm>
            <a:off x="6115050" y="5299075"/>
            <a:ext cx="174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 b="1">
                <a:latin typeface="Tahoma" charset="0"/>
                <a:ea typeface="Arial" charset="0"/>
                <a:cs typeface="Arial" charset="0"/>
              </a:rPr>
              <a:t>decryption</a:t>
            </a:r>
          </a:p>
        </p:txBody>
      </p:sp>
      <p:sp>
        <p:nvSpPr>
          <p:cNvPr id="783375" name="Oval 15"/>
          <p:cNvSpPr>
            <a:spLocks noChangeArrowheads="1"/>
          </p:cNvSpPr>
          <p:nvPr/>
        </p:nvSpPr>
        <p:spPr bwMode="auto">
          <a:xfrm>
            <a:off x="3995738" y="4772025"/>
            <a:ext cx="193675" cy="206375"/>
          </a:xfrm>
          <a:prstGeom prst="ellipse">
            <a:avLst/>
          </a:prstGeom>
          <a:solidFill>
            <a:srgbClr val="FF33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>
            <a:lvl1pPr defTabSz="7620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0" hangingPunct="0">
              <a:spcBef>
                <a:spcPct val="50000"/>
              </a:spcBef>
            </a:pPr>
            <a:endParaRPr lang="en-GB" altLang="en-US">
              <a:ea typeface="Arial" charset="0"/>
              <a:cs typeface="Arial" charset="0"/>
            </a:endParaRPr>
          </a:p>
        </p:txBody>
      </p:sp>
      <p:sp>
        <p:nvSpPr>
          <p:cNvPr id="783376" name="Rectangle 16"/>
          <p:cNvSpPr>
            <a:spLocks noChangeArrowheads="1"/>
          </p:cNvSpPr>
          <p:nvPr/>
        </p:nvSpPr>
        <p:spPr bwMode="auto">
          <a:xfrm>
            <a:off x="3922713" y="4652963"/>
            <a:ext cx="3587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0" hangingPunct="0"/>
            <a:r>
              <a:rPr lang="en-GB" altLang="en-US" sz="2000" b="1">
                <a:solidFill>
                  <a:srgbClr val="FFFFFF"/>
                </a:solidFill>
                <a:ea typeface="Arial" charset="0"/>
                <a:cs typeface="Arial" charset="0"/>
              </a:rPr>
              <a:t>+</a:t>
            </a:r>
          </a:p>
        </p:txBody>
      </p:sp>
      <p:sp>
        <p:nvSpPr>
          <p:cNvPr id="783377" name="Line 17"/>
          <p:cNvSpPr>
            <a:spLocks noChangeShapeType="1"/>
          </p:cNvSpPr>
          <p:nvPr/>
        </p:nvSpPr>
        <p:spPr bwMode="auto">
          <a:xfrm>
            <a:off x="4519613" y="2874963"/>
            <a:ext cx="3175" cy="415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3378" name="Line 18"/>
          <p:cNvSpPr>
            <a:spLocks noChangeShapeType="1"/>
          </p:cNvSpPr>
          <p:nvPr/>
        </p:nvSpPr>
        <p:spPr bwMode="auto">
          <a:xfrm flipH="1" flipV="1">
            <a:off x="5224463" y="2724150"/>
            <a:ext cx="15875" cy="2135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3379" name="Line 19"/>
          <p:cNvSpPr>
            <a:spLocks noChangeShapeType="1"/>
          </p:cNvSpPr>
          <p:nvPr/>
        </p:nvSpPr>
        <p:spPr bwMode="auto">
          <a:xfrm>
            <a:off x="4832350" y="2716213"/>
            <a:ext cx="379413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3380" name="Line 20"/>
          <p:cNvSpPr>
            <a:spLocks noChangeShapeType="1"/>
          </p:cNvSpPr>
          <p:nvPr/>
        </p:nvSpPr>
        <p:spPr bwMode="auto">
          <a:xfrm flipH="1">
            <a:off x="4541838" y="3813175"/>
            <a:ext cx="1270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3381" name="Text Box 21"/>
          <p:cNvSpPr txBox="1">
            <a:spLocks noChangeArrowheads="1"/>
          </p:cNvSpPr>
          <p:nvPr/>
        </p:nvSpPr>
        <p:spPr bwMode="auto">
          <a:xfrm>
            <a:off x="3348038" y="2533650"/>
            <a:ext cx="8810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 i="1">
                <a:latin typeface="Tahoma" charset="0"/>
                <a:ea typeface="Arial" charset="0"/>
                <a:cs typeface="Arial" charset="0"/>
              </a:rPr>
              <a:t>I</a:t>
            </a:r>
            <a:r>
              <a:rPr lang="en-US" altLang="en-US" sz="1600" i="1" baseline="-25000">
                <a:latin typeface="Tahoma" charset="0"/>
                <a:ea typeface="Arial" charset="0"/>
                <a:cs typeface="Arial" charset="0"/>
              </a:rPr>
              <a:t>1</a:t>
            </a:r>
            <a:r>
              <a:rPr lang="en-US" altLang="en-US" sz="1600" i="1">
                <a:latin typeface="Tahoma" charset="0"/>
                <a:ea typeface="Arial" charset="0"/>
                <a:cs typeface="Arial" charset="0"/>
              </a:rPr>
              <a:t>=IV</a:t>
            </a:r>
          </a:p>
        </p:txBody>
      </p:sp>
      <p:sp>
        <p:nvSpPr>
          <p:cNvPr id="783382" name="Text Box 22"/>
          <p:cNvSpPr txBox="1">
            <a:spLocks noChangeArrowheads="1"/>
          </p:cNvSpPr>
          <p:nvPr/>
        </p:nvSpPr>
        <p:spPr bwMode="auto">
          <a:xfrm>
            <a:off x="4227513" y="5927725"/>
            <a:ext cx="33369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  <a:ea typeface="Arial" charset="0"/>
                <a:cs typeface="Arial" charset="0"/>
              </a:rPr>
              <a:t>Cipher </a:t>
            </a:r>
            <a:r>
              <a:rPr lang="en-US" altLang="en-US" sz="20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  <a:ea typeface="Arial" charset="0"/>
                <a:cs typeface="Arial" charset="0"/>
              </a:rPr>
              <a:t>FeedBack</a:t>
            </a:r>
            <a:r>
              <a:rPr lang="en-US" altLang="en-US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  <a:ea typeface="Arial" charset="0"/>
                <a:cs typeface="Arial" charset="0"/>
              </a:rPr>
              <a:t> (CFB)</a:t>
            </a:r>
          </a:p>
        </p:txBody>
      </p:sp>
      <p:sp>
        <p:nvSpPr>
          <p:cNvPr id="783383" name="Rectangle 23"/>
          <p:cNvSpPr>
            <a:spLocks noChangeArrowheads="1"/>
          </p:cNvSpPr>
          <p:nvPr/>
        </p:nvSpPr>
        <p:spPr bwMode="auto">
          <a:xfrm>
            <a:off x="4192588" y="2579688"/>
            <a:ext cx="636587" cy="307975"/>
          </a:xfrm>
          <a:prstGeom prst="rect">
            <a:avLst/>
          </a:prstGeom>
          <a:solidFill>
            <a:schemeClr val="tx1"/>
          </a:solidFill>
          <a:ln w="9525">
            <a:solidFill>
              <a:srgbClr val="00CC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800" i="1">
                <a:solidFill>
                  <a:srgbClr val="FF0000"/>
                </a:solidFill>
                <a:latin typeface="Tahoma" charset="0"/>
                <a:ea typeface="Arial" charset="0"/>
                <a:cs typeface="Arial" charset="0"/>
              </a:rPr>
              <a:t>I</a:t>
            </a:r>
            <a:r>
              <a:rPr lang="en-US" altLang="en-US" sz="1400" i="1" baseline="-25000">
                <a:solidFill>
                  <a:srgbClr val="FF0000"/>
                </a:solidFill>
                <a:latin typeface="Tahoma" charset="0"/>
                <a:ea typeface="Arial" charset="0"/>
                <a:cs typeface="Arial" charset="0"/>
              </a:rPr>
              <a:t>j</a:t>
            </a:r>
          </a:p>
        </p:txBody>
      </p:sp>
      <p:sp>
        <p:nvSpPr>
          <p:cNvPr id="783384" name="Line 24"/>
          <p:cNvSpPr>
            <a:spLocks noChangeShapeType="1"/>
          </p:cNvSpPr>
          <p:nvPr/>
        </p:nvSpPr>
        <p:spPr bwMode="auto">
          <a:xfrm flipH="1">
            <a:off x="4435475" y="3078163"/>
            <a:ext cx="152400" cy="65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3385" name="Text Box 25"/>
          <p:cNvSpPr txBox="1">
            <a:spLocks noChangeArrowheads="1"/>
          </p:cNvSpPr>
          <p:nvPr/>
        </p:nvSpPr>
        <p:spPr bwMode="auto">
          <a:xfrm>
            <a:off x="4552950" y="2895600"/>
            <a:ext cx="3603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 i="1">
                <a:latin typeface="Tahoma" charset="0"/>
                <a:ea typeface="Arial" charset="0"/>
                <a:cs typeface="Arial" charset="0"/>
              </a:rPr>
              <a:t>n</a:t>
            </a:r>
          </a:p>
        </p:txBody>
      </p:sp>
      <p:sp>
        <p:nvSpPr>
          <p:cNvPr id="783386" name="Rectangle 26"/>
          <p:cNvSpPr>
            <a:spLocks noChangeArrowheads="1"/>
          </p:cNvSpPr>
          <p:nvPr/>
        </p:nvSpPr>
        <p:spPr bwMode="auto">
          <a:xfrm>
            <a:off x="3924300" y="4110038"/>
            <a:ext cx="977900" cy="307975"/>
          </a:xfrm>
          <a:prstGeom prst="rect">
            <a:avLst/>
          </a:prstGeom>
          <a:solidFill>
            <a:schemeClr val="tx1"/>
          </a:solidFill>
          <a:ln w="9525">
            <a:solidFill>
              <a:srgbClr val="00CC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1800" b="1">
              <a:solidFill>
                <a:srgbClr val="FF0000"/>
              </a:solidFill>
              <a:latin typeface="Tahoma" charset="0"/>
              <a:ea typeface="Arial" charset="0"/>
              <a:cs typeface="Arial" charset="0"/>
            </a:endParaRPr>
          </a:p>
        </p:txBody>
      </p:sp>
      <p:sp>
        <p:nvSpPr>
          <p:cNvPr id="783387" name="Rectangle 27"/>
          <p:cNvSpPr>
            <a:spLocks noChangeArrowheads="1"/>
          </p:cNvSpPr>
          <p:nvPr/>
        </p:nvSpPr>
        <p:spPr bwMode="auto">
          <a:xfrm>
            <a:off x="3921125" y="4114800"/>
            <a:ext cx="341313" cy="314325"/>
          </a:xfrm>
          <a:prstGeom prst="rect">
            <a:avLst/>
          </a:prstGeom>
          <a:solidFill>
            <a:srgbClr val="CC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3388" name="Line 28"/>
          <p:cNvSpPr>
            <a:spLocks noChangeShapeType="1"/>
          </p:cNvSpPr>
          <p:nvPr/>
        </p:nvSpPr>
        <p:spPr bwMode="auto">
          <a:xfrm>
            <a:off x="4098925" y="4443413"/>
            <a:ext cx="1588" cy="3286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3389" name="Line 29"/>
          <p:cNvSpPr>
            <a:spLocks noChangeShapeType="1"/>
          </p:cNvSpPr>
          <p:nvPr/>
        </p:nvSpPr>
        <p:spPr bwMode="auto">
          <a:xfrm>
            <a:off x="3576638" y="4845050"/>
            <a:ext cx="411162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3390" name="Text Box 30"/>
          <p:cNvSpPr txBox="1">
            <a:spLocks noChangeArrowheads="1"/>
          </p:cNvSpPr>
          <p:nvPr/>
        </p:nvSpPr>
        <p:spPr bwMode="auto">
          <a:xfrm>
            <a:off x="3697288" y="4479925"/>
            <a:ext cx="3603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>
                <a:latin typeface="Tahoma" charset="0"/>
                <a:ea typeface="Arial" charset="0"/>
                <a:cs typeface="Arial" charset="0"/>
              </a:rPr>
              <a:t>r</a:t>
            </a:r>
          </a:p>
        </p:txBody>
      </p:sp>
      <p:sp>
        <p:nvSpPr>
          <p:cNvPr id="783391" name="Text Box 31"/>
          <p:cNvSpPr txBox="1">
            <a:spLocks noChangeArrowheads="1"/>
          </p:cNvSpPr>
          <p:nvPr/>
        </p:nvSpPr>
        <p:spPr bwMode="auto">
          <a:xfrm>
            <a:off x="3255963" y="4610100"/>
            <a:ext cx="4143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i="1">
                <a:latin typeface="Tahoma" charset="0"/>
                <a:ea typeface="Arial" charset="0"/>
                <a:cs typeface="Arial" charset="0"/>
              </a:rPr>
              <a:t>x</a:t>
            </a:r>
            <a:r>
              <a:rPr lang="en-US" altLang="en-US" sz="2000" i="1" baseline="-25000">
                <a:latin typeface="Tahoma" charset="0"/>
                <a:ea typeface="Arial" charset="0"/>
                <a:cs typeface="Arial" charset="0"/>
              </a:rPr>
              <a:t>j</a:t>
            </a:r>
          </a:p>
        </p:txBody>
      </p:sp>
      <p:sp>
        <p:nvSpPr>
          <p:cNvPr id="783392" name="Line 32"/>
          <p:cNvSpPr>
            <a:spLocks noChangeShapeType="1"/>
          </p:cNvSpPr>
          <p:nvPr/>
        </p:nvSpPr>
        <p:spPr bwMode="auto">
          <a:xfrm flipV="1">
            <a:off x="5160963" y="3578225"/>
            <a:ext cx="136525" cy="98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3393" name="Text Box 33"/>
          <p:cNvSpPr txBox="1">
            <a:spLocks noChangeArrowheads="1"/>
          </p:cNvSpPr>
          <p:nvPr/>
        </p:nvSpPr>
        <p:spPr bwMode="auto">
          <a:xfrm>
            <a:off x="5195888" y="3492500"/>
            <a:ext cx="3603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 i="1">
                <a:latin typeface="Tahoma" charset="0"/>
                <a:ea typeface="Arial" charset="0"/>
                <a:cs typeface="Arial" charset="0"/>
              </a:rPr>
              <a:t>r</a:t>
            </a:r>
          </a:p>
        </p:txBody>
      </p:sp>
      <p:sp>
        <p:nvSpPr>
          <p:cNvPr id="783394" name="Line 34"/>
          <p:cNvSpPr>
            <a:spLocks noChangeShapeType="1"/>
          </p:cNvSpPr>
          <p:nvPr/>
        </p:nvSpPr>
        <p:spPr bwMode="auto">
          <a:xfrm flipH="1" flipV="1">
            <a:off x="4081463" y="2438400"/>
            <a:ext cx="788987" cy="7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3395" name="Text Box 35"/>
          <p:cNvSpPr txBox="1">
            <a:spLocks noChangeArrowheads="1"/>
          </p:cNvSpPr>
          <p:nvPr/>
        </p:nvSpPr>
        <p:spPr bwMode="auto">
          <a:xfrm>
            <a:off x="2971800" y="3965575"/>
            <a:ext cx="10414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>
                <a:latin typeface="Tahoma" charset="0"/>
                <a:ea typeface="Arial" charset="0"/>
                <a:cs typeface="Arial" charset="0"/>
              </a:rPr>
              <a:t>Leftmost </a:t>
            </a:r>
            <a:r>
              <a:rPr lang="en-US" altLang="en-US" sz="1600" i="1">
                <a:latin typeface="Tahoma" charset="0"/>
                <a:ea typeface="Arial" charset="0"/>
                <a:cs typeface="Arial" charset="0"/>
              </a:rPr>
              <a:t>r</a:t>
            </a:r>
            <a:r>
              <a:rPr lang="en-US" altLang="en-US" sz="1600">
                <a:latin typeface="Tahoma" charset="0"/>
                <a:ea typeface="Arial" charset="0"/>
                <a:cs typeface="Arial" charset="0"/>
              </a:rPr>
              <a:t> bits</a:t>
            </a:r>
          </a:p>
        </p:txBody>
      </p:sp>
      <p:sp>
        <p:nvSpPr>
          <p:cNvPr id="783396" name="Text Box 36"/>
          <p:cNvSpPr txBox="1">
            <a:spLocks noChangeArrowheads="1"/>
          </p:cNvSpPr>
          <p:nvPr/>
        </p:nvSpPr>
        <p:spPr bwMode="auto">
          <a:xfrm>
            <a:off x="3889375" y="2106613"/>
            <a:ext cx="1258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>
                <a:latin typeface="Tahoma" charset="0"/>
                <a:ea typeface="Arial" charset="0"/>
                <a:cs typeface="Arial" charset="0"/>
              </a:rPr>
              <a:t>r-bits shift</a:t>
            </a:r>
          </a:p>
        </p:txBody>
      </p:sp>
      <p:sp>
        <p:nvSpPr>
          <p:cNvPr id="783397" name="Text Box 37"/>
          <p:cNvSpPr txBox="1">
            <a:spLocks noChangeArrowheads="1"/>
          </p:cNvSpPr>
          <p:nvPr/>
        </p:nvSpPr>
        <p:spPr bwMode="auto">
          <a:xfrm>
            <a:off x="5226050" y="2541588"/>
            <a:ext cx="584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 i="1">
                <a:latin typeface="Tahoma" charset="0"/>
                <a:ea typeface="Arial" charset="0"/>
                <a:cs typeface="Arial" charset="0"/>
              </a:rPr>
              <a:t>c</a:t>
            </a:r>
            <a:r>
              <a:rPr lang="en-US" altLang="en-US" sz="1800" i="1" baseline="-25000">
                <a:latin typeface="Tahoma" charset="0"/>
                <a:ea typeface="Arial" charset="0"/>
                <a:cs typeface="Arial" charset="0"/>
              </a:rPr>
              <a:t>j-1</a:t>
            </a:r>
          </a:p>
        </p:txBody>
      </p:sp>
      <p:sp>
        <p:nvSpPr>
          <p:cNvPr id="783398" name="Rectangle 38"/>
          <p:cNvSpPr>
            <a:spLocks noChangeArrowheads="1"/>
          </p:cNvSpPr>
          <p:nvPr/>
        </p:nvSpPr>
        <p:spPr bwMode="auto">
          <a:xfrm>
            <a:off x="6756400" y="2671763"/>
            <a:ext cx="636588" cy="307975"/>
          </a:xfrm>
          <a:prstGeom prst="rect">
            <a:avLst/>
          </a:prstGeom>
          <a:solidFill>
            <a:schemeClr val="tx1"/>
          </a:solidFill>
          <a:ln w="9525">
            <a:solidFill>
              <a:srgbClr val="00CC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800" i="1">
                <a:solidFill>
                  <a:srgbClr val="FF0000"/>
                </a:solidFill>
                <a:latin typeface="Tahoma" charset="0"/>
                <a:ea typeface="Arial" charset="0"/>
                <a:cs typeface="Arial" charset="0"/>
              </a:rPr>
              <a:t>I</a:t>
            </a:r>
            <a:r>
              <a:rPr lang="en-US" altLang="en-US" sz="1400" i="1" baseline="-25000">
                <a:solidFill>
                  <a:srgbClr val="FF0000"/>
                </a:solidFill>
                <a:latin typeface="Tahoma" charset="0"/>
                <a:ea typeface="Arial" charset="0"/>
                <a:cs typeface="Arial" charset="0"/>
              </a:rPr>
              <a:t>j</a:t>
            </a:r>
          </a:p>
        </p:txBody>
      </p:sp>
      <p:sp>
        <p:nvSpPr>
          <p:cNvPr id="783399" name="Rectangle 39"/>
          <p:cNvSpPr>
            <a:spLocks noChangeArrowheads="1"/>
          </p:cNvSpPr>
          <p:nvPr/>
        </p:nvSpPr>
        <p:spPr bwMode="auto">
          <a:xfrm>
            <a:off x="6781800" y="3289300"/>
            <a:ext cx="636588" cy="488950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800" b="1">
                <a:solidFill>
                  <a:srgbClr val="FF0000"/>
                </a:solidFill>
                <a:latin typeface="Tahoma" charset="0"/>
                <a:ea typeface="Arial" charset="0"/>
                <a:cs typeface="Arial" charset="0"/>
              </a:rPr>
              <a:t>E</a:t>
            </a:r>
          </a:p>
        </p:txBody>
      </p:sp>
      <p:sp>
        <p:nvSpPr>
          <p:cNvPr id="783400" name="Line 40"/>
          <p:cNvSpPr>
            <a:spLocks noChangeShapeType="1"/>
          </p:cNvSpPr>
          <p:nvPr/>
        </p:nvSpPr>
        <p:spPr bwMode="auto">
          <a:xfrm>
            <a:off x="7116763" y="3771900"/>
            <a:ext cx="12700" cy="301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3401" name="Rectangle 41"/>
          <p:cNvSpPr>
            <a:spLocks noChangeArrowheads="1"/>
          </p:cNvSpPr>
          <p:nvPr/>
        </p:nvSpPr>
        <p:spPr bwMode="auto">
          <a:xfrm>
            <a:off x="6594475" y="4083050"/>
            <a:ext cx="977900" cy="307975"/>
          </a:xfrm>
          <a:prstGeom prst="rect">
            <a:avLst/>
          </a:prstGeom>
          <a:solidFill>
            <a:schemeClr val="tx1"/>
          </a:solidFill>
          <a:ln w="9525">
            <a:solidFill>
              <a:srgbClr val="00CC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1800" b="1">
              <a:solidFill>
                <a:srgbClr val="FF0000"/>
              </a:solidFill>
              <a:latin typeface="Tahoma" charset="0"/>
              <a:ea typeface="Arial" charset="0"/>
              <a:cs typeface="Arial" charset="0"/>
            </a:endParaRPr>
          </a:p>
        </p:txBody>
      </p:sp>
      <p:sp>
        <p:nvSpPr>
          <p:cNvPr id="783402" name="Rectangle 42"/>
          <p:cNvSpPr>
            <a:spLocks noChangeArrowheads="1"/>
          </p:cNvSpPr>
          <p:nvPr/>
        </p:nvSpPr>
        <p:spPr bwMode="auto">
          <a:xfrm>
            <a:off x="6591300" y="4087813"/>
            <a:ext cx="341313" cy="314325"/>
          </a:xfrm>
          <a:prstGeom prst="rect">
            <a:avLst/>
          </a:prstGeom>
          <a:solidFill>
            <a:srgbClr val="CC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3403" name="Oval 43"/>
          <p:cNvSpPr>
            <a:spLocks noChangeArrowheads="1"/>
          </p:cNvSpPr>
          <p:nvPr/>
        </p:nvSpPr>
        <p:spPr bwMode="auto">
          <a:xfrm>
            <a:off x="6669088" y="4768850"/>
            <a:ext cx="193675" cy="206375"/>
          </a:xfrm>
          <a:prstGeom prst="ellipse">
            <a:avLst/>
          </a:prstGeom>
          <a:solidFill>
            <a:srgbClr val="FF33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>
            <a:lvl1pPr defTabSz="7620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0" hangingPunct="0">
              <a:spcBef>
                <a:spcPct val="50000"/>
              </a:spcBef>
            </a:pPr>
            <a:endParaRPr lang="en-GB" altLang="en-US">
              <a:ea typeface="Arial" charset="0"/>
              <a:cs typeface="Arial" charset="0"/>
            </a:endParaRPr>
          </a:p>
        </p:txBody>
      </p:sp>
      <p:sp>
        <p:nvSpPr>
          <p:cNvPr id="783404" name="Rectangle 44"/>
          <p:cNvSpPr>
            <a:spLocks noChangeArrowheads="1"/>
          </p:cNvSpPr>
          <p:nvPr/>
        </p:nvSpPr>
        <p:spPr bwMode="auto">
          <a:xfrm>
            <a:off x="6596063" y="4649788"/>
            <a:ext cx="3587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0" hangingPunct="0"/>
            <a:r>
              <a:rPr lang="en-GB" altLang="en-US" sz="2000" b="1">
                <a:solidFill>
                  <a:srgbClr val="FFFFFF"/>
                </a:solidFill>
                <a:ea typeface="Arial" charset="0"/>
                <a:cs typeface="Arial" charset="0"/>
              </a:rPr>
              <a:t>+</a:t>
            </a:r>
          </a:p>
        </p:txBody>
      </p:sp>
      <p:sp>
        <p:nvSpPr>
          <p:cNvPr id="783405" name="Line 45"/>
          <p:cNvSpPr>
            <a:spLocks noChangeShapeType="1"/>
          </p:cNvSpPr>
          <p:nvPr/>
        </p:nvSpPr>
        <p:spPr bwMode="auto">
          <a:xfrm>
            <a:off x="6772275" y="4440238"/>
            <a:ext cx="1588" cy="3286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3406" name="Line 46"/>
          <p:cNvSpPr>
            <a:spLocks noChangeShapeType="1"/>
          </p:cNvSpPr>
          <p:nvPr/>
        </p:nvSpPr>
        <p:spPr bwMode="auto">
          <a:xfrm>
            <a:off x="7032625" y="2987675"/>
            <a:ext cx="12700" cy="301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3407" name="Line 47"/>
          <p:cNvSpPr>
            <a:spLocks noChangeShapeType="1"/>
          </p:cNvSpPr>
          <p:nvPr/>
        </p:nvSpPr>
        <p:spPr bwMode="auto">
          <a:xfrm flipH="1">
            <a:off x="7397750" y="2794000"/>
            <a:ext cx="465138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3408" name="Line 48"/>
          <p:cNvSpPr>
            <a:spLocks noChangeShapeType="1"/>
          </p:cNvSpPr>
          <p:nvPr/>
        </p:nvSpPr>
        <p:spPr bwMode="auto">
          <a:xfrm flipV="1">
            <a:off x="5940425" y="2178050"/>
            <a:ext cx="1911350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3409" name="Line 49"/>
          <p:cNvSpPr>
            <a:spLocks noChangeShapeType="1"/>
          </p:cNvSpPr>
          <p:nvPr/>
        </p:nvSpPr>
        <p:spPr bwMode="auto">
          <a:xfrm flipV="1">
            <a:off x="7851775" y="2190750"/>
            <a:ext cx="12700" cy="600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3410" name="Line 50"/>
          <p:cNvSpPr>
            <a:spLocks noChangeShapeType="1"/>
          </p:cNvSpPr>
          <p:nvPr/>
        </p:nvSpPr>
        <p:spPr bwMode="auto">
          <a:xfrm flipH="1" flipV="1">
            <a:off x="6605588" y="2555875"/>
            <a:ext cx="788987" cy="7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3411" name="Text Box 51"/>
          <p:cNvSpPr txBox="1">
            <a:spLocks noChangeArrowheads="1"/>
          </p:cNvSpPr>
          <p:nvPr/>
        </p:nvSpPr>
        <p:spPr bwMode="auto">
          <a:xfrm>
            <a:off x="6384925" y="2209800"/>
            <a:ext cx="1258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>
                <a:latin typeface="Tahoma" charset="0"/>
                <a:ea typeface="Arial" charset="0"/>
                <a:cs typeface="Arial" charset="0"/>
              </a:rPr>
              <a:t>r-bits shift</a:t>
            </a:r>
          </a:p>
        </p:txBody>
      </p:sp>
      <p:sp>
        <p:nvSpPr>
          <p:cNvPr id="783412" name="Text Box 52"/>
          <p:cNvSpPr txBox="1">
            <a:spLocks noChangeArrowheads="1"/>
          </p:cNvSpPr>
          <p:nvPr/>
        </p:nvSpPr>
        <p:spPr bwMode="auto">
          <a:xfrm>
            <a:off x="7446963" y="3140075"/>
            <a:ext cx="685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>
                <a:latin typeface="Tahoma" charset="0"/>
                <a:ea typeface="Arial" charset="0"/>
                <a:cs typeface="Arial" charset="0"/>
              </a:rPr>
              <a:t>key</a:t>
            </a:r>
          </a:p>
        </p:txBody>
      </p:sp>
      <p:sp>
        <p:nvSpPr>
          <p:cNvPr id="783413" name="Line 53"/>
          <p:cNvSpPr>
            <a:spLocks noChangeShapeType="1"/>
          </p:cNvSpPr>
          <p:nvPr/>
        </p:nvSpPr>
        <p:spPr bwMode="auto">
          <a:xfrm flipH="1">
            <a:off x="7423150" y="3529013"/>
            <a:ext cx="465138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3414" name="Line 54"/>
          <p:cNvSpPr>
            <a:spLocks noChangeShapeType="1"/>
          </p:cNvSpPr>
          <p:nvPr/>
        </p:nvSpPr>
        <p:spPr bwMode="auto">
          <a:xfrm>
            <a:off x="6837363" y="4879975"/>
            <a:ext cx="7620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3415" name="Line 55"/>
          <p:cNvSpPr>
            <a:spLocks noChangeShapeType="1"/>
          </p:cNvSpPr>
          <p:nvPr/>
        </p:nvSpPr>
        <p:spPr bwMode="auto">
          <a:xfrm flipV="1">
            <a:off x="6700838" y="4518025"/>
            <a:ext cx="136525" cy="98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3416" name="Text Box 56"/>
          <p:cNvSpPr txBox="1">
            <a:spLocks noChangeArrowheads="1"/>
          </p:cNvSpPr>
          <p:nvPr/>
        </p:nvSpPr>
        <p:spPr bwMode="auto">
          <a:xfrm>
            <a:off x="6764338" y="4389438"/>
            <a:ext cx="3603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 i="1">
                <a:latin typeface="Tahoma" charset="0"/>
                <a:ea typeface="Arial" charset="0"/>
                <a:cs typeface="Arial" charset="0"/>
              </a:rPr>
              <a:t>r</a:t>
            </a:r>
          </a:p>
        </p:txBody>
      </p:sp>
      <p:sp>
        <p:nvSpPr>
          <p:cNvPr id="783417" name="Line 57"/>
          <p:cNvSpPr>
            <a:spLocks noChangeShapeType="1"/>
          </p:cNvSpPr>
          <p:nvPr/>
        </p:nvSpPr>
        <p:spPr bwMode="auto">
          <a:xfrm>
            <a:off x="5170488" y="4876800"/>
            <a:ext cx="7620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3418" name="Text Box 58"/>
          <p:cNvSpPr txBox="1">
            <a:spLocks noChangeArrowheads="1"/>
          </p:cNvSpPr>
          <p:nvPr/>
        </p:nvSpPr>
        <p:spPr bwMode="auto">
          <a:xfrm>
            <a:off x="7604125" y="4621213"/>
            <a:ext cx="4143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i="1">
                <a:latin typeface="Tahoma" charset="0"/>
                <a:ea typeface="Arial" charset="0"/>
                <a:cs typeface="Arial" charset="0"/>
              </a:rPr>
              <a:t>x</a:t>
            </a:r>
            <a:r>
              <a:rPr lang="en-US" altLang="en-US" sz="2000" i="1" baseline="-25000">
                <a:latin typeface="Tahoma" charset="0"/>
                <a:ea typeface="Arial" charset="0"/>
                <a:cs typeface="Arial" charset="0"/>
              </a:rPr>
              <a:t>j</a:t>
            </a:r>
          </a:p>
        </p:txBody>
      </p:sp>
      <p:sp>
        <p:nvSpPr>
          <p:cNvPr id="783419" name="Text Box 59"/>
          <p:cNvSpPr txBox="1">
            <a:spLocks noChangeArrowheads="1"/>
          </p:cNvSpPr>
          <p:nvPr/>
        </p:nvSpPr>
        <p:spPr bwMode="auto">
          <a:xfrm>
            <a:off x="4381500" y="4071938"/>
            <a:ext cx="355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 i="1">
                <a:solidFill>
                  <a:srgbClr val="FF0066"/>
                </a:solidFill>
                <a:latin typeface="Tahoma" charset="0"/>
                <a:ea typeface="Arial" charset="0"/>
                <a:cs typeface="Arial" charset="0"/>
              </a:rPr>
              <a:t>o</a:t>
            </a:r>
            <a:r>
              <a:rPr lang="en-US" altLang="en-US" sz="1800" i="1" baseline="-25000">
                <a:solidFill>
                  <a:srgbClr val="FF0066"/>
                </a:solidFill>
                <a:latin typeface="Tahoma" charset="0"/>
                <a:ea typeface="Arial" charset="0"/>
                <a:cs typeface="Arial" charset="0"/>
              </a:rPr>
              <a:t>j</a:t>
            </a:r>
          </a:p>
        </p:txBody>
      </p:sp>
      <p:sp>
        <p:nvSpPr>
          <p:cNvPr id="783420" name="Text Box 60"/>
          <p:cNvSpPr txBox="1">
            <a:spLocks noChangeArrowheads="1"/>
          </p:cNvSpPr>
          <p:nvPr/>
        </p:nvSpPr>
        <p:spPr bwMode="auto">
          <a:xfrm>
            <a:off x="7058025" y="4000500"/>
            <a:ext cx="35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 i="1">
                <a:solidFill>
                  <a:srgbClr val="FF0066"/>
                </a:solidFill>
                <a:latin typeface="Tahoma" charset="0"/>
                <a:ea typeface="Arial" charset="0"/>
                <a:cs typeface="Arial" charset="0"/>
              </a:rPr>
              <a:t>o</a:t>
            </a:r>
            <a:r>
              <a:rPr lang="en-US" altLang="en-US" sz="1800" i="1" baseline="-25000">
                <a:solidFill>
                  <a:srgbClr val="FF0066"/>
                </a:solidFill>
                <a:latin typeface="Tahoma" charset="0"/>
                <a:ea typeface="Arial" charset="0"/>
                <a:cs typeface="Arial" charset="0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57320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Objectives</a:t>
            </a:r>
          </a:p>
        </p:txBody>
      </p:sp>
      <p:sp>
        <p:nvSpPr>
          <p:cNvPr id="77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Electronic Code Book</a:t>
            </a:r>
          </a:p>
          <a:p>
            <a:r>
              <a:rPr lang="en-US" altLang="en-US"/>
              <a:t>Cipher Block Chaining</a:t>
            </a:r>
          </a:p>
          <a:p>
            <a:r>
              <a:rPr lang="en-US" altLang="en-US"/>
              <a:t>Output Boolean functions</a:t>
            </a:r>
          </a:p>
          <a:p>
            <a:r>
              <a:rPr lang="en-US" altLang="en-US"/>
              <a:t>Cipher Feedback Block Cipher</a:t>
            </a:r>
          </a:p>
          <a:p>
            <a:r>
              <a:rPr lang="en-US" altLang="en-US"/>
              <a:t>Output Feedback Block Cipher</a:t>
            </a:r>
          </a:p>
          <a:p>
            <a:r>
              <a:rPr lang="en-US" altLang="en-US"/>
              <a:t>Counter</a:t>
            </a:r>
          </a:p>
        </p:txBody>
      </p:sp>
    </p:spTree>
    <p:extLst>
      <p:ext uri="{BB962C8B-B14F-4D97-AF65-F5344CB8AC3E}">
        <p14:creationId xmlns:p14="http://schemas.microsoft.com/office/powerpoint/2010/main" val="1560475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Certain Points</a:t>
            </a:r>
          </a:p>
        </p:txBody>
      </p:sp>
      <p:sp>
        <p:nvSpPr>
          <p:cNvPr id="78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Both the encryption and decryption functions use the encryptor E.</a:t>
            </a:r>
          </a:p>
          <a:p>
            <a:r>
              <a:rPr lang="en-US" altLang="en-US"/>
              <a:t>No padding is needed, r is normally small</a:t>
            </a:r>
          </a:p>
          <a:p>
            <a:r>
              <a:rPr lang="en-US" altLang="en-US"/>
              <a:t>Encryption (decryption) can start when r bits of the plaintext (ciphertext) are ready.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122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Error Propagation</a:t>
            </a:r>
          </a:p>
        </p:txBody>
      </p:sp>
      <p:sp>
        <p:nvSpPr>
          <p:cNvPr id="78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A single bit error in ciphertext block c</a:t>
            </a:r>
            <a:r>
              <a:rPr lang="en-US" altLang="en-US" sz="2800" baseline="-25000"/>
              <a:t>j</a:t>
            </a:r>
            <a:r>
              <a:rPr lang="en-US" altLang="en-US" sz="2800"/>
              <a:t> creates a single bit error in plaintext block p</a:t>
            </a:r>
            <a:r>
              <a:rPr lang="en-US" altLang="en-US" sz="2800" baseline="-25000"/>
              <a:t>j</a:t>
            </a:r>
            <a:r>
              <a:rPr lang="en-US" altLang="en-US" sz="2800"/>
              <a:t>, at the same position.</a:t>
            </a:r>
          </a:p>
          <a:p>
            <a:pPr>
              <a:lnSpc>
                <a:spcPct val="90000"/>
              </a:lnSpc>
            </a:pPr>
            <a:endParaRPr lang="en-US" altLang="en-US" sz="2800"/>
          </a:p>
          <a:p>
            <a:pPr>
              <a:lnSpc>
                <a:spcPct val="90000"/>
              </a:lnSpc>
            </a:pPr>
            <a:r>
              <a:rPr lang="en-US" altLang="en-US" sz="2800"/>
              <a:t>However most of the bits in the following plaintext blocks are affected.</a:t>
            </a:r>
          </a:p>
          <a:p>
            <a:pPr>
              <a:lnSpc>
                <a:spcPct val="90000"/>
              </a:lnSpc>
            </a:pPr>
            <a:endParaRPr lang="en-US" altLang="en-US" sz="2800"/>
          </a:p>
          <a:p>
            <a:pPr>
              <a:lnSpc>
                <a:spcPct val="90000"/>
              </a:lnSpc>
            </a:pPr>
            <a:r>
              <a:rPr lang="en-US" altLang="en-US" sz="2800"/>
              <a:t>The blocks are affected as long as effect of c</a:t>
            </a:r>
            <a:r>
              <a:rPr lang="en-US" altLang="en-US" sz="2800" baseline="-25000"/>
              <a:t>j</a:t>
            </a:r>
            <a:r>
              <a:rPr lang="en-US" altLang="en-US" sz="2800"/>
              <a:t> is in the corresponding shift register.</a:t>
            </a:r>
            <a:r>
              <a:rPr lang="en-US" altLang="en-US" sz="2800" baseline="-25000"/>
              <a:t> </a:t>
            </a:r>
            <a:endParaRPr lang="en-US" altLang="en-US" sz="2800"/>
          </a:p>
        </p:txBody>
      </p:sp>
    </p:spTree>
    <p:extLst>
      <p:ext uri="{BB962C8B-B14F-4D97-AF65-F5344CB8AC3E}">
        <p14:creationId xmlns:p14="http://schemas.microsoft.com/office/powerpoint/2010/main" val="144549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Output Feedback Mode (OFB)</a:t>
            </a:r>
          </a:p>
        </p:txBody>
      </p:sp>
      <p:sp>
        <p:nvSpPr>
          <p:cNvPr id="78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Output of </a:t>
            </a:r>
          </a:p>
          <a:p>
            <a:pPr>
              <a:buFontTx/>
              <a:buNone/>
            </a:pPr>
            <a:r>
              <a:rPr lang="en-US" altLang="en-US"/>
              <a:t>   encryption </a:t>
            </a:r>
          </a:p>
          <a:p>
            <a:pPr>
              <a:buFontTx/>
              <a:buNone/>
            </a:pPr>
            <a:r>
              <a:rPr lang="en-US" altLang="en-US"/>
              <a:t>   is fed back.</a:t>
            </a:r>
          </a:p>
          <a:p>
            <a:r>
              <a:rPr lang="en-US" altLang="en-US"/>
              <a:t>z</a:t>
            </a:r>
            <a:r>
              <a:rPr lang="en-US" altLang="en-US" baseline="-25000"/>
              <a:t>i</a:t>
            </a:r>
            <a:r>
              <a:rPr lang="en-US" altLang="en-US"/>
              <a:t>=E</a:t>
            </a:r>
            <a:r>
              <a:rPr lang="en-US" altLang="en-US" baseline="-25000"/>
              <a:t>K</a:t>
            </a:r>
            <a:r>
              <a:rPr lang="en-US" altLang="en-US"/>
              <a:t>(z</a:t>
            </a:r>
            <a:r>
              <a:rPr lang="en-US" altLang="en-US" baseline="-25000"/>
              <a:t>i-1</a:t>
            </a:r>
            <a:r>
              <a:rPr lang="en-US" altLang="en-US"/>
              <a:t>)</a:t>
            </a:r>
          </a:p>
          <a:p>
            <a:r>
              <a:rPr lang="en-US" altLang="en-US"/>
              <a:t>c</a:t>
            </a:r>
            <a:r>
              <a:rPr lang="en-US" altLang="en-US" baseline="-25000"/>
              <a:t>i</a:t>
            </a:r>
            <a:r>
              <a:rPr lang="en-US" altLang="en-US"/>
              <a:t>=x</a:t>
            </a:r>
            <a:r>
              <a:rPr lang="en-US" altLang="en-US" baseline="-25000"/>
              <a:t>i</a:t>
            </a:r>
            <a:r>
              <a:rPr lang="en-US" altLang="en-US"/>
              <a:t> ^ z</a:t>
            </a:r>
            <a:r>
              <a:rPr lang="en-US" altLang="en-US" baseline="-25000"/>
              <a:t>i</a:t>
            </a:r>
            <a:endParaRPr lang="en-US" altLang="en-US"/>
          </a:p>
          <a:p>
            <a:endParaRPr lang="en-US" altLang="en-US"/>
          </a:p>
        </p:txBody>
      </p:sp>
      <p:sp>
        <p:nvSpPr>
          <p:cNvPr id="787460" name="Rectangle 4"/>
          <p:cNvSpPr>
            <a:spLocks noChangeArrowheads="1"/>
          </p:cNvSpPr>
          <p:nvPr/>
        </p:nvSpPr>
        <p:spPr bwMode="auto">
          <a:xfrm>
            <a:off x="4829175" y="2897188"/>
            <a:ext cx="636588" cy="488950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800" b="1">
                <a:solidFill>
                  <a:srgbClr val="C00000"/>
                </a:solidFill>
                <a:latin typeface="Tahoma" charset="0"/>
                <a:ea typeface="Arial" charset="0"/>
                <a:cs typeface="Arial" charset="0"/>
              </a:rPr>
              <a:t>E</a:t>
            </a:r>
          </a:p>
        </p:txBody>
      </p:sp>
      <p:sp>
        <p:nvSpPr>
          <p:cNvPr id="787461" name="Line 5"/>
          <p:cNvSpPr>
            <a:spLocks noChangeShapeType="1"/>
          </p:cNvSpPr>
          <p:nvPr/>
        </p:nvSpPr>
        <p:spPr bwMode="auto">
          <a:xfrm flipV="1">
            <a:off x="4400550" y="3154363"/>
            <a:ext cx="407988" cy="15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7462" name="Line 6"/>
          <p:cNvSpPr>
            <a:spLocks noChangeShapeType="1"/>
          </p:cNvSpPr>
          <p:nvPr/>
        </p:nvSpPr>
        <p:spPr bwMode="auto">
          <a:xfrm>
            <a:off x="6154738" y="4462463"/>
            <a:ext cx="11176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7463" name="Line 7"/>
          <p:cNvSpPr>
            <a:spLocks noChangeShapeType="1"/>
          </p:cNvSpPr>
          <p:nvPr/>
        </p:nvSpPr>
        <p:spPr bwMode="auto">
          <a:xfrm>
            <a:off x="4794250" y="4464050"/>
            <a:ext cx="88265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7464" name="Text Box 8"/>
          <p:cNvSpPr txBox="1">
            <a:spLocks noChangeArrowheads="1"/>
          </p:cNvSpPr>
          <p:nvPr/>
        </p:nvSpPr>
        <p:spPr bwMode="auto">
          <a:xfrm>
            <a:off x="4129088" y="2752725"/>
            <a:ext cx="685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>
                <a:latin typeface="Tahoma" charset="0"/>
                <a:ea typeface="Arial" charset="0"/>
                <a:cs typeface="Arial" charset="0"/>
              </a:rPr>
              <a:t>key</a:t>
            </a:r>
          </a:p>
        </p:txBody>
      </p:sp>
      <p:sp>
        <p:nvSpPr>
          <p:cNvPr id="787465" name="Line 9"/>
          <p:cNvSpPr>
            <a:spLocks noChangeShapeType="1"/>
          </p:cNvSpPr>
          <p:nvPr/>
        </p:nvSpPr>
        <p:spPr bwMode="auto">
          <a:xfrm flipV="1">
            <a:off x="4287838" y="4405313"/>
            <a:ext cx="136525" cy="98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7466" name="Text Box 10"/>
          <p:cNvSpPr txBox="1">
            <a:spLocks noChangeArrowheads="1"/>
          </p:cNvSpPr>
          <p:nvPr/>
        </p:nvSpPr>
        <p:spPr bwMode="auto">
          <a:xfrm>
            <a:off x="5511800" y="4378325"/>
            <a:ext cx="3921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 i="1">
                <a:latin typeface="Tahoma" charset="0"/>
                <a:ea typeface="Arial" charset="0"/>
                <a:cs typeface="Arial" charset="0"/>
              </a:rPr>
              <a:t>c</a:t>
            </a:r>
            <a:r>
              <a:rPr lang="en-US" altLang="en-US" sz="1800" i="1" baseline="-25000">
                <a:latin typeface="Tahoma" charset="0"/>
                <a:ea typeface="Arial" charset="0"/>
                <a:cs typeface="Arial" charset="0"/>
              </a:rPr>
              <a:t>j</a:t>
            </a:r>
          </a:p>
        </p:txBody>
      </p:sp>
      <p:sp>
        <p:nvSpPr>
          <p:cNvPr id="787467" name="Line 11"/>
          <p:cNvSpPr>
            <a:spLocks noChangeShapeType="1"/>
          </p:cNvSpPr>
          <p:nvPr/>
        </p:nvSpPr>
        <p:spPr bwMode="auto">
          <a:xfrm flipV="1">
            <a:off x="5494338" y="4467225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7468" name="Text Box 12"/>
          <p:cNvSpPr txBox="1">
            <a:spLocks noChangeArrowheads="1"/>
          </p:cNvSpPr>
          <p:nvPr/>
        </p:nvSpPr>
        <p:spPr bwMode="auto">
          <a:xfrm>
            <a:off x="4471988" y="4903788"/>
            <a:ext cx="15335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 b="1">
                <a:latin typeface="Tahoma" charset="0"/>
                <a:ea typeface="Arial" charset="0"/>
                <a:cs typeface="Arial" charset="0"/>
              </a:rPr>
              <a:t>Encryption</a:t>
            </a:r>
          </a:p>
        </p:txBody>
      </p:sp>
      <p:sp>
        <p:nvSpPr>
          <p:cNvPr id="787469" name="Text Box 13"/>
          <p:cNvSpPr txBox="1">
            <a:spLocks noChangeArrowheads="1"/>
          </p:cNvSpPr>
          <p:nvPr/>
        </p:nvSpPr>
        <p:spPr bwMode="auto">
          <a:xfrm>
            <a:off x="6711950" y="4895850"/>
            <a:ext cx="174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 b="1">
                <a:latin typeface="Tahoma" charset="0"/>
                <a:ea typeface="Arial" charset="0"/>
                <a:cs typeface="Arial" charset="0"/>
              </a:rPr>
              <a:t>decryption</a:t>
            </a:r>
          </a:p>
        </p:txBody>
      </p:sp>
      <p:sp>
        <p:nvSpPr>
          <p:cNvPr id="787470" name="Oval 14"/>
          <p:cNvSpPr>
            <a:spLocks noChangeArrowheads="1"/>
          </p:cNvSpPr>
          <p:nvPr/>
        </p:nvSpPr>
        <p:spPr bwMode="auto">
          <a:xfrm>
            <a:off x="4592638" y="4368800"/>
            <a:ext cx="193675" cy="206375"/>
          </a:xfrm>
          <a:prstGeom prst="ellipse">
            <a:avLst/>
          </a:prstGeom>
          <a:solidFill>
            <a:srgbClr val="FF33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>
            <a:lvl1pPr defTabSz="7620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0" hangingPunct="0">
              <a:spcBef>
                <a:spcPct val="50000"/>
              </a:spcBef>
            </a:pPr>
            <a:endParaRPr lang="en-GB" altLang="en-US">
              <a:ea typeface="Arial" charset="0"/>
              <a:cs typeface="Arial" charset="0"/>
            </a:endParaRPr>
          </a:p>
        </p:txBody>
      </p:sp>
      <p:sp>
        <p:nvSpPr>
          <p:cNvPr id="787471" name="Rectangle 15"/>
          <p:cNvSpPr>
            <a:spLocks noChangeArrowheads="1"/>
          </p:cNvSpPr>
          <p:nvPr/>
        </p:nvSpPr>
        <p:spPr bwMode="auto">
          <a:xfrm>
            <a:off x="4519613" y="4249738"/>
            <a:ext cx="3587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0" hangingPunct="0"/>
            <a:r>
              <a:rPr lang="en-GB" altLang="en-US" sz="2000" b="1">
                <a:solidFill>
                  <a:srgbClr val="FFFFFF"/>
                </a:solidFill>
                <a:ea typeface="Arial" charset="0"/>
                <a:cs typeface="Arial" charset="0"/>
              </a:rPr>
              <a:t>+</a:t>
            </a:r>
          </a:p>
        </p:txBody>
      </p:sp>
      <p:sp>
        <p:nvSpPr>
          <p:cNvPr id="787472" name="Line 16"/>
          <p:cNvSpPr>
            <a:spLocks noChangeShapeType="1"/>
          </p:cNvSpPr>
          <p:nvPr/>
        </p:nvSpPr>
        <p:spPr bwMode="auto">
          <a:xfrm>
            <a:off x="5116513" y="2471738"/>
            <a:ext cx="3175" cy="415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7473" name="Line 17"/>
          <p:cNvSpPr>
            <a:spLocks noChangeShapeType="1"/>
          </p:cNvSpPr>
          <p:nvPr/>
        </p:nvSpPr>
        <p:spPr bwMode="auto">
          <a:xfrm flipH="1" flipV="1">
            <a:off x="5834063" y="1844675"/>
            <a:ext cx="3175" cy="1684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7474" name="Line 18"/>
          <p:cNvSpPr>
            <a:spLocks noChangeShapeType="1"/>
          </p:cNvSpPr>
          <p:nvPr/>
        </p:nvSpPr>
        <p:spPr bwMode="auto">
          <a:xfrm flipV="1">
            <a:off x="5114925" y="1824038"/>
            <a:ext cx="11113" cy="325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7475" name="Line 19"/>
          <p:cNvSpPr>
            <a:spLocks noChangeShapeType="1"/>
          </p:cNvSpPr>
          <p:nvPr/>
        </p:nvSpPr>
        <p:spPr bwMode="auto">
          <a:xfrm flipH="1">
            <a:off x="5138738" y="3409950"/>
            <a:ext cx="1270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7476" name="Text Box 20"/>
          <p:cNvSpPr txBox="1">
            <a:spLocks noChangeArrowheads="1"/>
          </p:cNvSpPr>
          <p:nvPr/>
        </p:nvSpPr>
        <p:spPr bwMode="auto">
          <a:xfrm>
            <a:off x="3944938" y="2130425"/>
            <a:ext cx="8810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 i="1">
                <a:latin typeface="Tahoma" charset="0"/>
                <a:ea typeface="Arial" charset="0"/>
                <a:cs typeface="Arial" charset="0"/>
              </a:rPr>
              <a:t>I</a:t>
            </a:r>
            <a:r>
              <a:rPr lang="en-US" altLang="en-US" sz="1600" i="1" baseline="-25000">
                <a:latin typeface="Tahoma" charset="0"/>
                <a:ea typeface="Arial" charset="0"/>
                <a:cs typeface="Arial" charset="0"/>
              </a:rPr>
              <a:t>1</a:t>
            </a:r>
            <a:r>
              <a:rPr lang="en-US" altLang="en-US" sz="1600" i="1">
                <a:latin typeface="Tahoma" charset="0"/>
                <a:ea typeface="Arial" charset="0"/>
                <a:cs typeface="Arial" charset="0"/>
              </a:rPr>
              <a:t>=IV</a:t>
            </a:r>
          </a:p>
        </p:txBody>
      </p:sp>
      <p:sp>
        <p:nvSpPr>
          <p:cNvPr id="787477" name="Text Box 21"/>
          <p:cNvSpPr txBox="1">
            <a:spLocks noChangeArrowheads="1"/>
          </p:cNvSpPr>
          <p:nvPr/>
        </p:nvSpPr>
        <p:spPr bwMode="auto">
          <a:xfrm>
            <a:off x="4824413" y="5524500"/>
            <a:ext cx="33369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  <a:ea typeface="Arial" charset="0"/>
                <a:cs typeface="Arial" charset="0"/>
              </a:rPr>
              <a:t>Output </a:t>
            </a:r>
            <a:r>
              <a:rPr lang="en-US" altLang="en-US" sz="20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  <a:ea typeface="Arial" charset="0"/>
                <a:cs typeface="Arial" charset="0"/>
              </a:rPr>
              <a:t>FeedBack</a:t>
            </a:r>
            <a:r>
              <a:rPr lang="en-US" altLang="en-US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  <a:ea typeface="Arial" charset="0"/>
                <a:cs typeface="Arial" charset="0"/>
              </a:rPr>
              <a:t> (OFB)</a:t>
            </a:r>
          </a:p>
        </p:txBody>
      </p:sp>
      <p:sp>
        <p:nvSpPr>
          <p:cNvPr id="787478" name="Rectangle 22"/>
          <p:cNvSpPr>
            <a:spLocks noChangeArrowheads="1"/>
          </p:cNvSpPr>
          <p:nvPr/>
        </p:nvSpPr>
        <p:spPr bwMode="auto">
          <a:xfrm>
            <a:off x="4789488" y="2176463"/>
            <a:ext cx="636587" cy="307975"/>
          </a:xfrm>
          <a:prstGeom prst="rect">
            <a:avLst/>
          </a:prstGeom>
          <a:solidFill>
            <a:schemeClr val="tx1"/>
          </a:solidFill>
          <a:ln w="9525">
            <a:solidFill>
              <a:srgbClr val="00CC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800" i="1">
                <a:solidFill>
                  <a:srgbClr val="FF0000"/>
                </a:solidFill>
                <a:latin typeface="Tahoma" charset="0"/>
                <a:ea typeface="Arial" charset="0"/>
                <a:cs typeface="Arial" charset="0"/>
              </a:rPr>
              <a:t>I</a:t>
            </a:r>
            <a:r>
              <a:rPr lang="en-US" altLang="en-US" sz="1400" i="1" baseline="-25000">
                <a:solidFill>
                  <a:srgbClr val="FF0000"/>
                </a:solidFill>
                <a:latin typeface="Tahoma" charset="0"/>
                <a:ea typeface="Arial" charset="0"/>
                <a:cs typeface="Arial" charset="0"/>
              </a:rPr>
              <a:t>j</a:t>
            </a:r>
          </a:p>
        </p:txBody>
      </p:sp>
      <p:sp>
        <p:nvSpPr>
          <p:cNvPr id="787479" name="Line 23"/>
          <p:cNvSpPr>
            <a:spLocks noChangeShapeType="1"/>
          </p:cNvSpPr>
          <p:nvPr/>
        </p:nvSpPr>
        <p:spPr bwMode="auto">
          <a:xfrm flipH="1">
            <a:off x="5032375" y="2674938"/>
            <a:ext cx="152400" cy="65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7480" name="Text Box 24"/>
          <p:cNvSpPr txBox="1">
            <a:spLocks noChangeArrowheads="1"/>
          </p:cNvSpPr>
          <p:nvPr/>
        </p:nvSpPr>
        <p:spPr bwMode="auto">
          <a:xfrm>
            <a:off x="5149850" y="2492375"/>
            <a:ext cx="3603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 i="1">
                <a:latin typeface="Tahoma" charset="0"/>
                <a:ea typeface="Arial" charset="0"/>
                <a:cs typeface="Arial" charset="0"/>
              </a:rPr>
              <a:t>n</a:t>
            </a:r>
          </a:p>
        </p:txBody>
      </p:sp>
      <p:sp>
        <p:nvSpPr>
          <p:cNvPr id="787481" name="Rectangle 25"/>
          <p:cNvSpPr>
            <a:spLocks noChangeArrowheads="1"/>
          </p:cNvSpPr>
          <p:nvPr/>
        </p:nvSpPr>
        <p:spPr bwMode="auto">
          <a:xfrm>
            <a:off x="4521200" y="3706813"/>
            <a:ext cx="977900" cy="307975"/>
          </a:xfrm>
          <a:prstGeom prst="rect">
            <a:avLst/>
          </a:prstGeom>
          <a:solidFill>
            <a:schemeClr val="tx1"/>
          </a:solidFill>
          <a:ln w="9525">
            <a:solidFill>
              <a:srgbClr val="00CC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1800" b="1">
              <a:solidFill>
                <a:srgbClr val="FF0000"/>
              </a:solidFill>
              <a:latin typeface="Tahoma" charset="0"/>
              <a:ea typeface="Arial" charset="0"/>
              <a:cs typeface="Arial" charset="0"/>
            </a:endParaRPr>
          </a:p>
        </p:txBody>
      </p:sp>
      <p:sp>
        <p:nvSpPr>
          <p:cNvPr id="787482" name="Rectangle 26"/>
          <p:cNvSpPr>
            <a:spLocks noChangeArrowheads="1"/>
          </p:cNvSpPr>
          <p:nvPr/>
        </p:nvSpPr>
        <p:spPr bwMode="auto">
          <a:xfrm>
            <a:off x="4518025" y="3711575"/>
            <a:ext cx="341313" cy="314325"/>
          </a:xfrm>
          <a:prstGeom prst="rect">
            <a:avLst/>
          </a:prstGeom>
          <a:solidFill>
            <a:srgbClr val="CC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7483" name="Line 27"/>
          <p:cNvSpPr>
            <a:spLocks noChangeShapeType="1"/>
          </p:cNvSpPr>
          <p:nvPr/>
        </p:nvSpPr>
        <p:spPr bwMode="auto">
          <a:xfrm>
            <a:off x="4695825" y="4040188"/>
            <a:ext cx="1588" cy="3286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7484" name="Line 28"/>
          <p:cNvSpPr>
            <a:spLocks noChangeShapeType="1"/>
          </p:cNvSpPr>
          <p:nvPr/>
        </p:nvSpPr>
        <p:spPr bwMode="auto">
          <a:xfrm>
            <a:off x="4173538" y="4441825"/>
            <a:ext cx="411162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7485" name="Text Box 29"/>
          <p:cNvSpPr txBox="1">
            <a:spLocks noChangeArrowheads="1"/>
          </p:cNvSpPr>
          <p:nvPr/>
        </p:nvSpPr>
        <p:spPr bwMode="auto">
          <a:xfrm>
            <a:off x="4294188" y="4076700"/>
            <a:ext cx="3603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>
                <a:latin typeface="Tahoma" charset="0"/>
                <a:ea typeface="Arial" charset="0"/>
                <a:cs typeface="Arial" charset="0"/>
              </a:rPr>
              <a:t>r</a:t>
            </a:r>
          </a:p>
        </p:txBody>
      </p:sp>
      <p:sp>
        <p:nvSpPr>
          <p:cNvPr id="787486" name="Text Box 30"/>
          <p:cNvSpPr txBox="1">
            <a:spLocks noChangeArrowheads="1"/>
          </p:cNvSpPr>
          <p:nvPr/>
        </p:nvSpPr>
        <p:spPr bwMode="auto">
          <a:xfrm>
            <a:off x="3852863" y="4206875"/>
            <a:ext cx="4143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i="1">
                <a:latin typeface="Tahoma" charset="0"/>
                <a:ea typeface="Arial" charset="0"/>
                <a:cs typeface="Arial" charset="0"/>
              </a:rPr>
              <a:t>x</a:t>
            </a:r>
            <a:r>
              <a:rPr lang="en-US" altLang="en-US" sz="2000" i="1" baseline="-25000">
                <a:latin typeface="Tahoma" charset="0"/>
                <a:ea typeface="Arial" charset="0"/>
                <a:cs typeface="Arial" charset="0"/>
              </a:rPr>
              <a:t>j</a:t>
            </a:r>
          </a:p>
        </p:txBody>
      </p:sp>
      <p:sp>
        <p:nvSpPr>
          <p:cNvPr id="787487" name="Line 31"/>
          <p:cNvSpPr>
            <a:spLocks noChangeShapeType="1"/>
          </p:cNvSpPr>
          <p:nvPr/>
        </p:nvSpPr>
        <p:spPr bwMode="auto">
          <a:xfrm flipV="1">
            <a:off x="5757863" y="2760663"/>
            <a:ext cx="136525" cy="98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7488" name="Text Box 32"/>
          <p:cNvSpPr txBox="1">
            <a:spLocks noChangeArrowheads="1"/>
          </p:cNvSpPr>
          <p:nvPr/>
        </p:nvSpPr>
        <p:spPr bwMode="auto">
          <a:xfrm>
            <a:off x="5780088" y="2665413"/>
            <a:ext cx="3603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 i="1">
                <a:latin typeface="Tahoma" charset="0"/>
                <a:ea typeface="Arial" charset="0"/>
                <a:cs typeface="Arial" charset="0"/>
              </a:rPr>
              <a:t>n</a:t>
            </a:r>
          </a:p>
        </p:txBody>
      </p:sp>
      <p:sp>
        <p:nvSpPr>
          <p:cNvPr id="787489" name="Text Box 33"/>
          <p:cNvSpPr txBox="1">
            <a:spLocks noChangeArrowheads="1"/>
          </p:cNvSpPr>
          <p:nvPr/>
        </p:nvSpPr>
        <p:spPr bwMode="auto">
          <a:xfrm>
            <a:off x="3568700" y="3562350"/>
            <a:ext cx="10414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>
                <a:latin typeface="Tahoma" charset="0"/>
                <a:ea typeface="Arial" charset="0"/>
                <a:cs typeface="Arial" charset="0"/>
              </a:rPr>
              <a:t>Leftmost </a:t>
            </a:r>
            <a:r>
              <a:rPr lang="en-US" altLang="en-US" sz="1600" i="1">
                <a:latin typeface="Tahoma" charset="0"/>
                <a:ea typeface="Arial" charset="0"/>
                <a:cs typeface="Arial" charset="0"/>
              </a:rPr>
              <a:t>r</a:t>
            </a:r>
            <a:r>
              <a:rPr lang="en-US" altLang="en-US" sz="1600">
                <a:latin typeface="Tahoma" charset="0"/>
                <a:ea typeface="Arial" charset="0"/>
                <a:cs typeface="Arial" charset="0"/>
              </a:rPr>
              <a:t> bits</a:t>
            </a:r>
          </a:p>
        </p:txBody>
      </p:sp>
      <p:sp>
        <p:nvSpPr>
          <p:cNvPr id="787490" name="Text Box 34"/>
          <p:cNvSpPr txBox="1">
            <a:spLocks noChangeArrowheads="1"/>
          </p:cNvSpPr>
          <p:nvPr/>
        </p:nvSpPr>
        <p:spPr bwMode="auto">
          <a:xfrm>
            <a:off x="5822950" y="2138363"/>
            <a:ext cx="584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 i="1">
                <a:latin typeface="Tahoma" charset="0"/>
                <a:ea typeface="Arial" charset="0"/>
                <a:cs typeface="Arial" charset="0"/>
              </a:rPr>
              <a:t>c</a:t>
            </a:r>
            <a:r>
              <a:rPr lang="en-US" altLang="en-US" sz="1800" i="1" baseline="-25000">
                <a:latin typeface="Tahoma" charset="0"/>
                <a:ea typeface="Arial" charset="0"/>
                <a:cs typeface="Arial" charset="0"/>
              </a:rPr>
              <a:t>j-1</a:t>
            </a:r>
          </a:p>
        </p:txBody>
      </p:sp>
      <p:sp>
        <p:nvSpPr>
          <p:cNvPr id="787491" name="Rectangle 35"/>
          <p:cNvSpPr>
            <a:spLocks noChangeArrowheads="1"/>
          </p:cNvSpPr>
          <p:nvPr/>
        </p:nvSpPr>
        <p:spPr bwMode="auto">
          <a:xfrm>
            <a:off x="7353300" y="2268538"/>
            <a:ext cx="636588" cy="307975"/>
          </a:xfrm>
          <a:prstGeom prst="rect">
            <a:avLst/>
          </a:prstGeom>
          <a:solidFill>
            <a:schemeClr val="tx1"/>
          </a:solidFill>
          <a:ln w="9525">
            <a:solidFill>
              <a:srgbClr val="00CC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800" i="1">
                <a:solidFill>
                  <a:srgbClr val="FF0000"/>
                </a:solidFill>
                <a:latin typeface="Tahoma" charset="0"/>
                <a:ea typeface="Arial" charset="0"/>
                <a:cs typeface="Arial" charset="0"/>
              </a:rPr>
              <a:t>I</a:t>
            </a:r>
            <a:r>
              <a:rPr lang="en-US" altLang="en-US" sz="1400" i="1" baseline="-25000">
                <a:solidFill>
                  <a:srgbClr val="FF0000"/>
                </a:solidFill>
                <a:latin typeface="Tahoma" charset="0"/>
                <a:ea typeface="Arial" charset="0"/>
                <a:cs typeface="Arial" charset="0"/>
              </a:rPr>
              <a:t>j</a:t>
            </a:r>
          </a:p>
        </p:txBody>
      </p:sp>
      <p:sp>
        <p:nvSpPr>
          <p:cNvPr id="787492" name="Rectangle 36"/>
          <p:cNvSpPr>
            <a:spLocks noChangeArrowheads="1"/>
          </p:cNvSpPr>
          <p:nvPr/>
        </p:nvSpPr>
        <p:spPr bwMode="auto">
          <a:xfrm>
            <a:off x="7378700" y="2886075"/>
            <a:ext cx="636588" cy="488950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800" b="1">
                <a:solidFill>
                  <a:srgbClr val="C00000"/>
                </a:solidFill>
                <a:latin typeface="Tahoma" charset="0"/>
                <a:ea typeface="Arial" charset="0"/>
                <a:cs typeface="Arial" charset="0"/>
              </a:rPr>
              <a:t>E</a:t>
            </a:r>
          </a:p>
        </p:txBody>
      </p:sp>
      <p:sp>
        <p:nvSpPr>
          <p:cNvPr id="787493" name="Line 37"/>
          <p:cNvSpPr>
            <a:spLocks noChangeShapeType="1"/>
          </p:cNvSpPr>
          <p:nvPr/>
        </p:nvSpPr>
        <p:spPr bwMode="auto">
          <a:xfrm>
            <a:off x="7713663" y="3368675"/>
            <a:ext cx="12700" cy="301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7494" name="Rectangle 38"/>
          <p:cNvSpPr>
            <a:spLocks noChangeArrowheads="1"/>
          </p:cNvSpPr>
          <p:nvPr/>
        </p:nvSpPr>
        <p:spPr bwMode="auto">
          <a:xfrm>
            <a:off x="7191375" y="3679825"/>
            <a:ext cx="977900" cy="307975"/>
          </a:xfrm>
          <a:prstGeom prst="rect">
            <a:avLst/>
          </a:prstGeom>
          <a:solidFill>
            <a:schemeClr val="tx1"/>
          </a:solidFill>
          <a:ln w="9525">
            <a:solidFill>
              <a:srgbClr val="00CC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1800" b="1">
              <a:solidFill>
                <a:srgbClr val="FF0000"/>
              </a:solidFill>
              <a:latin typeface="Tahoma" charset="0"/>
              <a:ea typeface="Arial" charset="0"/>
              <a:cs typeface="Arial" charset="0"/>
            </a:endParaRPr>
          </a:p>
        </p:txBody>
      </p:sp>
      <p:sp>
        <p:nvSpPr>
          <p:cNvPr id="787495" name="Rectangle 39"/>
          <p:cNvSpPr>
            <a:spLocks noChangeArrowheads="1"/>
          </p:cNvSpPr>
          <p:nvPr/>
        </p:nvSpPr>
        <p:spPr bwMode="auto">
          <a:xfrm>
            <a:off x="7188200" y="3684588"/>
            <a:ext cx="341313" cy="314325"/>
          </a:xfrm>
          <a:prstGeom prst="rect">
            <a:avLst/>
          </a:prstGeom>
          <a:solidFill>
            <a:srgbClr val="CC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7496" name="Oval 40"/>
          <p:cNvSpPr>
            <a:spLocks noChangeArrowheads="1"/>
          </p:cNvSpPr>
          <p:nvPr/>
        </p:nvSpPr>
        <p:spPr bwMode="auto">
          <a:xfrm>
            <a:off x="7265988" y="4365625"/>
            <a:ext cx="193675" cy="206375"/>
          </a:xfrm>
          <a:prstGeom prst="ellipse">
            <a:avLst/>
          </a:prstGeom>
          <a:solidFill>
            <a:srgbClr val="FF33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>
            <a:lvl1pPr defTabSz="7620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0" hangingPunct="0">
              <a:spcBef>
                <a:spcPct val="50000"/>
              </a:spcBef>
            </a:pPr>
            <a:endParaRPr lang="en-GB" altLang="en-US">
              <a:ea typeface="Arial" charset="0"/>
              <a:cs typeface="Arial" charset="0"/>
            </a:endParaRPr>
          </a:p>
        </p:txBody>
      </p:sp>
      <p:sp>
        <p:nvSpPr>
          <p:cNvPr id="787497" name="Rectangle 41"/>
          <p:cNvSpPr>
            <a:spLocks noChangeArrowheads="1"/>
          </p:cNvSpPr>
          <p:nvPr/>
        </p:nvSpPr>
        <p:spPr bwMode="auto">
          <a:xfrm>
            <a:off x="7192963" y="4246563"/>
            <a:ext cx="3587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0" hangingPunct="0"/>
            <a:r>
              <a:rPr lang="en-GB" altLang="en-US" sz="2000" b="1">
                <a:solidFill>
                  <a:srgbClr val="FFFFFF"/>
                </a:solidFill>
                <a:ea typeface="Arial" charset="0"/>
                <a:cs typeface="Arial" charset="0"/>
              </a:rPr>
              <a:t>+</a:t>
            </a:r>
          </a:p>
        </p:txBody>
      </p:sp>
      <p:sp>
        <p:nvSpPr>
          <p:cNvPr id="787498" name="Line 42"/>
          <p:cNvSpPr>
            <a:spLocks noChangeShapeType="1"/>
          </p:cNvSpPr>
          <p:nvPr/>
        </p:nvSpPr>
        <p:spPr bwMode="auto">
          <a:xfrm>
            <a:off x="7369175" y="4037013"/>
            <a:ext cx="1588" cy="3286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7499" name="Line 43"/>
          <p:cNvSpPr>
            <a:spLocks noChangeShapeType="1"/>
          </p:cNvSpPr>
          <p:nvPr/>
        </p:nvSpPr>
        <p:spPr bwMode="auto">
          <a:xfrm>
            <a:off x="7629525" y="2584450"/>
            <a:ext cx="12700" cy="301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7500" name="Line 44"/>
          <p:cNvSpPr>
            <a:spLocks noChangeShapeType="1"/>
          </p:cNvSpPr>
          <p:nvPr/>
        </p:nvSpPr>
        <p:spPr bwMode="auto">
          <a:xfrm flipH="1">
            <a:off x="7666038" y="1928813"/>
            <a:ext cx="15875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7501" name="Line 45"/>
          <p:cNvSpPr>
            <a:spLocks noChangeShapeType="1"/>
          </p:cNvSpPr>
          <p:nvPr/>
        </p:nvSpPr>
        <p:spPr bwMode="auto">
          <a:xfrm flipV="1">
            <a:off x="8843963" y="1938338"/>
            <a:ext cx="11112" cy="1568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7502" name="Text Box 46"/>
          <p:cNvSpPr txBox="1">
            <a:spLocks noChangeArrowheads="1"/>
          </p:cNvSpPr>
          <p:nvPr/>
        </p:nvSpPr>
        <p:spPr bwMode="auto">
          <a:xfrm>
            <a:off x="8043863" y="2736850"/>
            <a:ext cx="685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>
                <a:latin typeface="Tahoma" charset="0"/>
                <a:ea typeface="Arial" charset="0"/>
                <a:cs typeface="Arial" charset="0"/>
              </a:rPr>
              <a:t>key</a:t>
            </a:r>
          </a:p>
        </p:txBody>
      </p:sp>
      <p:sp>
        <p:nvSpPr>
          <p:cNvPr id="787503" name="Line 47"/>
          <p:cNvSpPr>
            <a:spLocks noChangeShapeType="1"/>
          </p:cNvSpPr>
          <p:nvPr/>
        </p:nvSpPr>
        <p:spPr bwMode="auto">
          <a:xfrm flipH="1">
            <a:off x="8020050" y="3125788"/>
            <a:ext cx="465138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7504" name="Line 48"/>
          <p:cNvSpPr>
            <a:spLocks noChangeShapeType="1"/>
          </p:cNvSpPr>
          <p:nvPr/>
        </p:nvSpPr>
        <p:spPr bwMode="auto">
          <a:xfrm>
            <a:off x="7434263" y="4476750"/>
            <a:ext cx="7620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7505" name="Line 49"/>
          <p:cNvSpPr>
            <a:spLocks noChangeShapeType="1"/>
          </p:cNvSpPr>
          <p:nvPr/>
        </p:nvSpPr>
        <p:spPr bwMode="auto">
          <a:xfrm flipV="1">
            <a:off x="7297738" y="4114800"/>
            <a:ext cx="136525" cy="98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7506" name="Text Box 50"/>
          <p:cNvSpPr txBox="1">
            <a:spLocks noChangeArrowheads="1"/>
          </p:cNvSpPr>
          <p:nvPr/>
        </p:nvSpPr>
        <p:spPr bwMode="auto">
          <a:xfrm>
            <a:off x="7361238" y="3986213"/>
            <a:ext cx="3603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 i="1">
                <a:latin typeface="Tahoma" charset="0"/>
                <a:ea typeface="Arial" charset="0"/>
                <a:cs typeface="Arial" charset="0"/>
              </a:rPr>
              <a:t>r</a:t>
            </a:r>
          </a:p>
        </p:txBody>
      </p:sp>
      <p:sp>
        <p:nvSpPr>
          <p:cNvPr id="787507" name="Text Box 51"/>
          <p:cNvSpPr txBox="1">
            <a:spLocks noChangeArrowheads="1"/>
          </p:cNvSpPr>
          <p:nvPr/>
        </p:nvSpPr>
        <p:spPr bwMode="auto">
          <a:xfrm>
            <a:off x="8201025" y="4217988"/>
            <a:ext cx="4143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i="1">
                <a:latin typeface="Tahoma" charset="0"/>
                <a:ea typeface="Arial" charset="0"/>
                <a:cs typeface="Arial" charset="0"/>
              </a:rPr>
              <a:t>x</a:t>
            </a:r>
            <a:r>
              <a:rPr lang="en-US" altLang="en-US" sz="2000" i="1" baseline="-25000">
                <a:latin typeface="Tahoma" charset="0"/>
                <a:ea typeface="Arial" charset="0"/>
                <a:cs typeface="Arial" charset="0"/>
              </a:rPr>
              <a:t>j</a:t>
            </a:r>
          </a:p>
        </p:txBody>
      </p:sp>
      <p:sp>
        <p:nvSpPr>
          <p:cNvPr id="787508" name="Line 52"/>
          <p:cNvSpPr>
            <a:spLocks noChangeShapeType="1"/>
          </p:cNvSpPr>
          <p:nvPr/>
        </p:nvSpPr>
        <p:spPr bwMode="auto">
          <a:xfrm flipH="1" flipV="1">
            <a:off x="5105400" y="1841500"/>
            <a:ext cx="722313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7509" name="Line 53"/>
          <p:cNvSpPr>
            <a:spLocks noChangeShapeType="1"/>
          </p:cNvSpPr>
          <p:nvPr/>
        </p:nvSpPr>
        <p:spPr bwMode="auto">
          <a:xfrm flipH="1" flipV="1">
            <a:off x="5129213" y="3532188"/>
            <a:ext cx="722312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7510" name="Line 54"/>
          <p:cNvSpPr>
            <a:spLocks noChangeShapeType="1"/>
          </p:cNvSpPr>
          <p:nvPr/>
        </p:nvSpPr>
        <p:spPr bwMode="auto">
          <a:xfrm flipV="1">
            <a:off x="5008563" y="4416425"/>
            <a:ext cx="136525" cy="98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7511" name="Text Box 55"/>
          <p:cNvSpPr txBox="1">
            <a:spLocks noChangeArrowheads="1"/>
          </p:cNvSpPr>
          <p:nvPr/>
        </p:nvSpPr>
        <p:spPr bwMode="auto">
          <a:xfrm>
            <a:off x="4964113" y="4129088"/>
            <a:ext cx="3603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>
                <a:latin typeface="Tahoma" charset="0"/>
                <a:ea typeface="Arial" charset="0"/>
                <a:cs typeface="Arial" charset="0"/>
              </a:rPr>
              <a:t>r</a:t>
            </a:r>
          </a:p>
        </p:txBody>
      </p:sp>
      <p:sp>
        <p:nvSpPr>
          <p:cNvPr id="787512" name="Line 56"/>
          <p:cNvSpPr>
            <a:spLocks noChangeShapeType="1"/>
          </p:cNvSpPr>
          <p:nvPr/>
        </p:nvSpPr>
        <p:spPr bwMode="auto">
          <a:xfrm flipH="1">
            <a:off x="7670800" y="1938338"/>
            <a:ext cx="11731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7513" name="Line 57"/>
          <p:cNvSpPr>
            <a:spLocks noChangeShapeType="1"/>
          </p:cNvSpPr>
          <p:nvPr/>
        </p:nvSpPr>
        <p:spPr bwMode="auto">
          <a:xfrm flipH="1">
            <a:off x="7710488" y="3494088"/>
            <a:ext cx="1133475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7514" name="Text Box 58"/>
          <p:cNvSpPr txBox="1">
            <a:spLocks noChangeArrowheads="1"/>
          </p:cNvSpPr>
          <p:nvPr/>
        </p:nvSpPr>
        <p:spPr bwMode="auto">
          <a:xfrm>
            <a:off x="8108950" y="1541463"/>
            <a:ext cx="6683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 b="1" i="1">
                <a:solidFill>
                  <a:srgbClr val="C00000"/>
                </a:solidFill>
                <a:latin typeface="Tahoma" charset="0"/>
                <a:ea typeface="Arial" charset="0"/>
                <a:cs typeface="Arial" charset="0"/>
              </a:rPr>
              <a:t>O</a:t>
            </a:r>
            <a:r>
              <a:rPr lang="en-US" altLang="en-US" sz="1800" b="1" i="1" baseline="-25000">
                <a:solidFill>
                  <a:srgbClr val="C00000"/>
                </a:solidFill>
                <a:latin typeface="Tahoma" charset="0"/>
                <a:ea typeface="Arial" charset="0"/>
                <a:cs typeface="Arial" charset="0"/>
              </a:rPr>
              <a:t>j-1</a:t>
            </a:r>
          </a:p>
        </p:txBody>
      </p:sp>
      <p:sp>
        <p:nvSpPr>
          <p:cNvPr id="787515" name="Text Box 59"/>
          <p:cNvSpPr txBox="1">
            <a:spLocks noChangeArrowheads="1"/>
          </p:cNvSpPr>
          <p:nvPr/>
        </p:nvSpPr>
        <p:spPr bwMode="auto">
          <a:xfrm>
            <a:off x="7654925" y="3597275"/>
            <a:ext cx="35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 i="1">
                <a:solidFill>
                  <a:srgbClr val="FF0066"/>
                </a:solidFill>
                <a:latin typeface="Tahoma" charset="0"/>
                <a:ea typeface="Arial" charset="0"/>
                <a:cs typeface="Arial" charset="0"/>
              </a:rPr>
              <a:t>o</a:t>
            </a:r>
            <a:r>
              <a:rPr lang="en-US" altLang="en-US" sz="1800" i="1" baseline="-25000">
                <a:solidFill>
                  <a:srgbClr val="FF0066"/>
                </a:solidFill>
                <a:latin typeface="Tahoma" charset="0"/>
                <a:ea typeface="Arial" charset="0"/>
                <a:cs typeface="Arial" charset="0"/>
              </a:rPr>
              <a:t>j</a:t>
            </a:r>
          </a:p>
        </p:txBody>
      </p:sp>
      <p:sp>
        <p:nvSpPr>
          <p:cNvPr id="787516" name="Text Box 60"/>
          <p:cNvSpPr txBox="1">
            <a:spLocks noChangeArrowheads="1"/>
          </p:cNvSpPr>
          <p:nvPr/>
        </p:nvSpPr>
        <p:spPr bwMode="auto">
          <a:xfrm>
            <a:off x="4991100" y="3621088"/>
            <a:ext cx="355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 i="1">
                <a:solidFill>
                  <a:srgbClr val="FF0066"/>
                </a:solidFill>
                <a:latin typeface="Tahoma" charset="0"/>
                <a:ea typeface="Arial" charset="0"/>
                <a:cs typeface="Arial" charset="0"/>
              </a:rPr>
              <a:t>o</a:t>
            </a:r>
            <a:r>
              <a:rPr lang="en-US" altLang="en-US" sz="1800" i="1" baseline="-25000">
                <a:solidFill>
                  <a:srgbClr val="FF0066"/>
                </a:solidFill>
                <a:latin typeface="Tahoma" charset="0"/>
                <a:ea typeface="Arial" charset="0"/>
                <a:cs typeface="Arial" charset="0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21096687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Certain Points</a:t>
            </a:r>
          </a:p>
        </p:txBody>
      </p:sp>
      <p:sp>
        <p:nvSpPr>
          <p:cNvPr id="78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/>
              <a:t>Affecting one plaintext block affects one ciphertext block only.</a:t>
            </a:r>
          </a:p>
          <a:p>
            <a:endParaRPr lang="en-US" altLang="en-US" sz="2800"/>
          </a:p>
          <a:p>
            <a:r>
              <a:rPr lang="en-US" altLang="en-US" sz="2800"/>
              <a:t>Complementing a bit in the ciphertext complements a bit in the plaintext.</a:t>
            </a:r>
          </a:p>
          <a:p>
            <a:pPr lvl="1"/>
            <a:r>
              <a:rPr lang="en-US" altLang="en-US" sz="2400"/>
              <a:t>not good for usage in authentication as message modifications can be done ensuring that the MAC=OFB(message) remains correct.</a:t>
            </a:r>
          </a:p>
        </p:txBody>
      </p:sp>
    </p:spTree>
    <p:extLst>
      <p:ext uri="{BB962C8B-B14F-4D97-AF65-F5344CB8AC3E}">
        <p14:creationId xmlns:p14="http://schemas.microsoft.com/office/powerpoint/2010/main" val="1008915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0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r>
              <a:rPr lang="en-US" altLang="en-US"/>
              <a:t>Counter Mode</a:t>
            </a:r>
          </a:p>
        </p:txBody>
      </p:sp>
      <p:sp>
        <p:nvSpPr>
          <p:cNvPr id="77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114800"/>
          </a:xfrm>
        </p:spPr>
        <p:txBody>
          <a:bodyPr/>
          <a:lstStyle/>
          <a:p>
            <a:r>
              <a:rPr lang="en-US" altLang="en-US" sz="2800"/>
              <a:t>Similar to OFB mode</a:t>
            </a:r>
          </a:p>
          <a:p>
            <a:r>
              <a:rPr lang="en-US" altLang="en-US" sz="2800"/>
              <a:t>Difference is in how the key stream is generated</a:t>
            </a:r>
          </a:p>
          <a:p>
            <a:pPr lvl="1"/>
            <a:r>
              <a:rPr lang="en-US" altLang="en-US" sz="2400"/>
              <a:t>T</a:t>
            </a:r>
            <a:r>
              <a:rPr lang="en-US" altLang="en-US" sz="2400" baseline="-25000"/>
              <a:t>i</a:t>
            </a:r>
            <a:r>
              <a:rPr lang="en-US" altLang="en-US" sz="2400"/>
              <a:t>=cnt + i – 1 mod 2</a:t>
            </a:r>
            <a:r>
              <a:rPr lang="en-US" altLang="en-US" sz="2400" baseline="30000"/>
              <a:t>n</a:t>
            </a:r>
            <a:endParaRPr lang="en-US" altLang="en-US" sz="2400"/>
          </a:p>
          <a:p>
            <a:pPr lvl="1"/>
            <a:r>
              <a:rPr lang="en-US" altLang="en-US" sz="2400"/>
              <a:t>y</a:t>
            </a:r>
            <a:r>
              <a:rPr lang="en-US" altLang="en-US" sz="2400" baseline="-25000"/>
              <a:t>i</a:t>
            </a:r>
            <a:r>
              <a:rPr lang="en-US" altLang="en-US" sz="2400"/>
              <a:t>=x</a:t>
            </a:r>
            <a:r>
              <a:rPr lang="en-US" altLang="en-US" sz="2400" baseline="-25000"/>
              <a:t>i</a:t>
            </a:r>
            <a:r>
              <a:rPr lang="en-US" altLang="en-US" sz="2400"/>
              <a:t> ^ E</a:t>
            </a:r>
            <a:r>
              <a:rPr lang="en-US" altLang="en-US" sz="2400" baseline="-25000"/>
              <a:t>K</a:t>
            </a:r>
            <a:r>
              <a:rPr lang="en-US" altLang="en-US" sz="2400"/>
              <a:t>(T</a:t>
            </a:r>
            <a:r>
              <a:rPr lang="en-US" altLang="en-US" sz="2400" baseline="-25000"/>
              <a:t>i</a:t>
            </a:r>
            <a:r>
              <a:rPr lang="en-US" altLang="en-US" sz="2400"/>
              <a:t>) for all i </a:t>
            </a:r>
            <a:r>
              <a:rPr lang="en-US" altLang="en-US" sz="2400">
                <a:ea typeface="Arial" charset="0"/>
                <a:cs typeface="Arial" charset="0"/>
              </a:rPr>
              <a:t>≥ 1</a:t>
            </a:r>
          </a:p>
          <a:p>
            <a:r>
              <a:rPr lang="en-US" altLang="en-US" sz="2800">
                <a:ea typeface="Arial" charset="0"/>
                <a:cs typeface="Arial" charset="0"/>
              </a:rPr>
              <a:t>key stream at i</a:t>
            </a:r>
            <a:r>
              <a:rPr lang="en-US" altLang="en-US" sz="2800" baseline="30000">
                <a:ea typeface="Arial" charset="0"/>
                <a:cs typeface="Arial" charset="0"/>
              </a:rPr>
              <a:t>th</a:t>
            </a:r>
            <a:r>
              <a:rPr lang="en-US" altLang="en-US" sz="2800">
                <a:ea typeface="Arial" charset="0"/>
                <a:cs typeface="Arial" charset="0"/>
              </a:rPr>
              <a:t> instance can be computed independently</a:t>
            </a:r>
          </a:p>
          <a:p>
            <a:r>
              <a:rPr lang="en-US" altLang="en-US" sz="2800">
                <a:ea typeface="Arial" charset="0"/>
                <a:cs typeface="Arial" charset="0"/>
              </a:rPr>
              <a:t>Scope for parallelism and faster hardware implementations</a:t>
            </a:r>
          </a:p>
          <a:p>
            <a:r>
              <a:rPr lang="en-US" altLang="en-US" sz="2800">
                <a:ea typeface="Arial" charset="0"/>
                <a:cs typeface="Arial" charset="0"/>
              </a:rPr>
              <a:t>IV reuse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1929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Modern Times</a:t>
            </a:r>
          </a:p>
        </p:txBody>
      </p:sp>
      <p:sp>
        <p:nvSpPr>
          <p:cNvPr id="79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Confidentiality and Authentication were not provided by the old modes of block ciphers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Many recent modes have been proposed for AES: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IAPM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CCM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EAX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GCM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OCB</a:t>
            </a:r>
          </a:p>
        </p:txBody>
      </p:sp>
    </p:spTree>
    <p:extLst>
      <p:ext uri="{BB962C8B-B14F-4D97-AF65-F5344CB8AC3E}">
        <p14:creationId xmlns:p14="http://schemas.microsoft.com/office/powerpoint/2010/main" val="16440788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Modes of Encryption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676400" y="2057400"/>
                <a:ext cx="1143000" cy="1219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2057400"/>
                <a:ext cx="1143000" cy="121920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971800" y="2057400"/>
                <a:ext cx="1143000" cy="1219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𝐸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2057400"/>
                <a:ext cx="1143000" cy="121920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1676400" y="1676400"/>
            <a:ext cx="1143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PT1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971800" y="1676400"/>
            <a:ext cx="1143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PT2</a:t>
            </a:r>
            <a:endParaRPr lang="en-US" dirty="0"/>
          </a:p>
        </p:txBody>
      </p:sp>
      <p:cxnSp>
        <p:nvCxnSpPr>
          <p:cNvPr id="9" name="Straight Arrow Connector 8"/>
          <p:cNvCxnSpPr>
            <a:stCxn id="6" idx="2"/>
            <a:endCxn id="4" idx="0"/>
          </p:cNvCxnSpPr>
          <p:nvPr/>
        </p:nvCxnSpPr>
        <p:spPr>
          <a:xfrm>
            <a:off x="2247900" y="1905000"/>
            <a:ext cx="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505200" y="1905000"/>
            <a:ext cx="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286000" y="3276600"/>
            <a:ext cx="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505200" y="3276600"/>
            <a:ext cx="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676400" y="3429000"/>
            <a:ext cx="1143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CT1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971800" y="3429000"/>
            <a:ext cx="1143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CT2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5486400" y="2057400"/>
                <a:ext cx="1143000" cy="1219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2057400"/>
                <a:ext cx="1143000" cy="121920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7391400" y="2057400"/>
                <a:ext cx="1143000" cy="1219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𝐸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1400" y="2057400"/>
                <a:ext cx="1143000" cy="121920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/>
          <p:cNvSpPr/>
          <p:nvPr/>
        </p:nvSpPr>
        <p:spPr>
          <a:xfrm>
            <a:off x="5486400" y="1676400"/>
            <a:ext cx="1143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IV||1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7391400" y="1676400"/>
            <a:ext cx="1143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IV||2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9" idx="2"/>
            <a:endCxn id="17" idx="0"/>
          </p:cNvCxnSpPr>
          <p:nvPr/>
        </p:nvCxnSpPr>
        <p:spPr>
          <a:xfrm>
            <a:off x="6057900" y="1905000"/>
            <a:ext cx="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7924800" y="1905000"/>
            <a:ext cx="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096000" y="3276600"/>
            <a:ext cx="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7924800" y="3276600"/>
            <a:ext cx="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486400" y="3733800"/>
            <a:ext cx="1143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CT1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7391400" y="3733800"/>
            <a:ext cx="1143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CT2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5899946" y="3305056"/>
                <a:ext cx="251901" cy="3357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⊕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9946" y="3305056"/>
                <a:ext cx="251901" cy="335756"/>
              </a:xfrm>
              <a:prstGeom prst="rect">
                <a:avLst/>
              </a:prstGeom>
              <a:blipFill rotWithShape="0">
                <a:blip r:embed="rId5"/>
                <a:stretch>
                  <a:fillRect l="-4878" r="-68293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7749099" y="3276600"/>
                <a:ext cx="251901" cy="3357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⊕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9099" y="3276600"/>
                <a:ext cx="251901" cy="335756"/>
              </a:xfrm>
              <a:prstGeom prst="rect">
                <a:avLst/>
              </a:prstGeom>
              <a:blipFill rotWithShape="0">
                <a:blip r:embed="rId6"/>
                <a:stretch>
                  <a:fillRect l="-2381" r="-66667" b="-1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26"/>
          <p:cNvSpPr/>
          <p:nvPr/>
        </p:nvSpPr>
        <p:spPr>
          <a:xfrm>
            <a:off x="4648200" y="3351276"/>
            <a:ext cx="1143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PT1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5764751" y="3465576"/>
            <a:ext cx="255049" cy="7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6474052" y="3392424"/>
            <a:ext cx="1143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PT2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7617052" y="3461897"/>
            <a:ext cx="255049" cy="7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6096000" y="3581400"/>
            <a:ext cx="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7924800" y="3581400"/>
            <a:ext cx="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4"/>
          <p:cNvGrpSpPr>
            <a:grpSpLocks/>
          </p:cNvGrpSpPr>
          <p:nvPr/>
        </p:nvGrpSpPr>
        <p:grpSpPr bwMode="auto">
          <a:xfrm>
            <a:off x="1828800" y="4495800"/>
            <a:ext cx="1752600" cy="1600200"/>
            <a:chOff x="1152" y="1152"/>
            <a:chExt cx="1104" cy="1008"/>
          </a:xfrm>
        </p:grpSpPr>
        <p:sp>
          <p:nvSpPr>
            <p:cNvPr id="40" name="Rectangle 5"/>
            <p:cNvSpPr>
              <a:spLocks noChangeArrowheads="1"/>
            </p:cNvSpPr>
            <p:nvPr/>
          </p:nvSpPr>
          <p:spPr bwMode="auto">
            <a:xfrm>
              <a:off x="1152" y="1152"/>
              <a:ext cx="1104" cy="100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1" name="Rectangle 6"/>
            <p:cNvSpPr>
              <a:spLocks noChangeArrowheads="1"/>
            </p:cNvSpPr>
            <p:nvPr/>
          </p:nvSpPr>
          <p:spPr bwMode="auto">
            <a:xfrm>
              <a:off x="1392" y="1440"/>
              <a:ext cx="624" cy="33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2400" b="1" dirty="0">
                  <a:latin typeface="Technical" pitchFamily="66" charset="0"/>
                </a:rPr>
                <a:t>E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42" name="Line 7"/>
            <p:cNvSpPr>
              <a:spLocks noChangeShapeType="1"/>
            </p:cNvSpPr>
            <p:nvPr/>
          </p:nvSpPr>
          <p:spPr bwMode="auto">
            <a:xfrm flipV="1">
              <a:off x="1680" y="1776"/>
              <a:ext cx="0" cy="288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Text Box 8"/>
            <p:cNvSpPr txBox="1">
              <a:spLocks noChangeArrowheads="1"/>
            </p:cNvSpPr>
            <p:nvPr/>
          </p:nvSpPr>
          <p:spPr bwMode="auto">
            <a:xfrm>
              <a:off x="1680" y="1824"/>
              <a:ext cx="3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en-US" sz="2400" b="1">
                  <a:latin typeface="Technical" charset="0"/>
                </a:rPr>
                <a:t>K</a:t>
              </a:r>
              <a:r>
                <a:rPr lang="en-US" altLang="en-US" sz="2400" b="1" baseline="-25000">
                  <a:latin typeface="Technical" charset="0"/>
                </a:rPr>
                <a:t>a</a:t>
              </a:r>
              <a:endParaRPr lang="en-US" altLang="en-US" sz="2400" b="1">
                <a:latin typeface="Technical" charset="0"/>
              </a:endParaRPr>
            </a:p>
          </p:txBody>
        </p:sp>
      </p:grpSp>
      <p:sp>
        <p:nvSpPr>
          <p:cNvPr id="44" name="Line 9"/>
          <p:cNvSpPr>
            <a:spLocks noChangeShapeType="1"/>
          </p:cNvSpPr>
          <p:nvPr/>
        </p:nvSpPr>
        <p:spPr bwMode="auto">
          <a:xfrm>
            <a:off x="1066800" y="5257800"/>
            <a:ext cx="1143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5" name="Group 10"/>
          <p:cNvGrpSpPr>
            <a:grpSpLocks/>
          </p:cNvGrpSpPr>
          <p:nvPr/>
        </p:nvGrpSpPr>
        <p:grpSpPr bwMode="auto">
          <a:xfrm>
            <a:off x="6248400" y="4495800"/>
            <a:ext cx="1752600" cy="1600200"/>
            <a:chOff x="1152" y="1152"/>
            <a:chExt cx="1104" cy="1008"/>
          </a:xfrm>
        </p:grpSpPr>
        <p:sp>
          <p:nvSpPr>
            <p:cNvPr id="46" name="Rectangle 11"/>
            <p:cNvSpPr>
              <a:spLocks noChangeArrowheads="1"/>
            </p:cNvSpPr>
            <p:nvPr/>
          </p:nvSpPr>
          <p:spPr bwMode="auto">
            <a:xfrm>
              <a:off x="1152" y="1152"/>
              <a:ext cx="1104" cy="100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en-US" dirty="0"/>
            </a:p>
            <a:p>
              <a:pPr>
                <a:defRPr/>
              </a:pPr>
              <a:endParaRPr lang="en-US" dirty="0"/>
            </a:p>
            <a:p>
              <a:pPr>
                <a:defRPr/>
              </a:pPr>
              <a:endParaRPr lang="en-US" dirty="0"/>
            </a:p>
            <a:p>
              <a:pPr>
                <a:defRPr/>
              </a:pPr>
              <a:endParaRPr lang="en-US" dirty="0"/>
            </a:p>
            <a:p>
              <a:pPr>
                <a:defRPr/>
              </a:pPr>
              <a:endParaRPr lang="en-US" dirty="0"/>
            </a:p>
            <a:p>
              <a:pPr>
                <a:defRPr/>
              </a:pPr>
              <a:endParaRPr lang="en-US" dirty="0"/>
            </a:p>
            <a:p>
              <a:pPr>
                <a:defRPr/>
              </a:pPr>
              <a:endParaRPr lang="en-US" dirty="0"/>
            </a:p>
            <a:p>
              <a:pPr>
                <a:defRPr/>
              </a:pPr>
              <a:endParaRPr lang="en-US" dirty="0"/>
            </a:p>
            <a:p>
              <a:pPr>
                <a:defRPr/>
              </a:pPr>
              <a:endParaRPr lang="en-US" dirty="0"/>
            </a:p>
            <a:p>
              <a:pPr>
                <a:defRPr/>
              </a:pPr>
              <a:endParaRPr lang="en-US" dirty="0"/>
            </a:p>
            <a:p>
              <a:pPr>
                <a:defRPr/>
              </a:pPr>
              <a:endParaRPr lang="en-US" dirty="0"/>
            </a:p>
            <a:p>
              <a:pPr>
                <a:defRPr/>
              </a:pPr>
              <a:endParaRPr lang="en-US" dirty="0"/>
            </a:p>
            <a:p>
              <a:pPr>
                <a:defRPr/>
              </a:pPr>
              <a:endParaRPr lang="en-US" dirty="0"/>
            </a:p>
            <a:p>
              <a:pPr>
                <a:defRPr/>
              </a:pPr>
              <a:endParaRPr lang="en-US" dirty="0"/>
            </a:p>
            <a:p>
              <a:pPr>
                <a:defRPr/>
              </a:pPr>
              <a:endParaRPr lang="en-US" dirty="0"/>
            </a:p>
            <a:p>
              <a:pPr>
                <a:defRPr/>
              </a:pPr>
              <a:endParaRPr lang="en-US" dirty="0"/>
            </a:p>
            <a:p>
              <a:pPr>
                <a:defRPr/>
              </a:pPr>
              <a:endParaRPr lang="en-US" dirty="0"/>
            </a:p>
          </p:txBody>
        </p:sp>
        <p:sp>
          <p:nvSpPr>
            <p:cNvPr id="47" name="Rectangle 12"/>
            <p:cNvSpPr>
              <a:spLocks noChangeArrowheads="1"/>
            </p:cNvSpPr>
            <p:nvPr/>
          </p:nvSpPr>
          <p:spPr bwMode="auto">
            <a:xfrm>
              <a:off x="1392" y="1440"/>
              <a:ext cx="624" cy="33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2400" b="1" dirty="0">
                  <a:latin typeface="Technical" pitchFamily="66" charset="0"/>
                </a:rPr>
                <a:t>D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48" name="Line 13"/>
            <p:cNvSpPr>
              <a:spLocks noChangeShapeType="1"/>
            </p:cNvSpPr>
            <p:nvPr/>
          </p:nvSpPr>
          <p:spPr bwMode="auto">
            <a:xfrm flipV="1">
              <a:off x="1680" y="1776"/>
              <a:ext cx="0" cy="288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Text Box 14"/>
            <p:cNvSpPr txBox="1">
              <a:spLocks noChangeArrowheads="1"/>
            </p:cNvSpPr>
            <p:nvPr/>
          </p:nvSpPr>
          <p:spPr bwMode="auto">
            <a:xfrm>
              <a:off x="1680" y="1824"/>
              <a:ext cx="3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en-US" sz="2400" b="1">
                  <a:latin typeface="Technical" charset="0"/>
                </a:rPr>
                <a:t>K</a:t>
              </a:r>
              <a:r>
                <a:rPr lang="en-US" altLang="en-US" sz="2400" b="1" baseline="-25000">
                  <a:latin typeface="Technical" charset="0"/>
                </a:rPr>
                <a:t>b</a:t>
              </a:r>
              <a:endParaRPr lang="en-US" altLang="en-US" sz="2400" b="1">
                <a:latin typeface="Technical" charset="0"/>
              </a:endParaRPr>
            </a:p>
          </p:txBody>
        </p:sp>
      </p:grpSp>
      <p:grpSp>
        <p:nvGrpSpPr>
          <p:cNvPr id="50" name="Group 15"/>
          <p:cNvGrpSpPr>
            <a:grpSpLocks/>
          </p:cNvGrpSpPr>
          <p:nvPr/>
        </p:nvGrpSpPr>
        <p:grpSpPr bwMode="auto">
          <a:xfrm>
            <a:off x="2667000" y="5257800"/>
            <a:ext cx="3759200" cy="0"/>
            <a:chOff x="2667000" y="2362200"/>
            <a:chExt cx="3759200" cy="0"/>
          </a:xfrm>
        </p:grpSpPr>
        <p:sp>
          <p:nvSpPr>
            <p:cNvPr id="51" name="Line 16"/>
            <p:cNvSpPr>
              <a:spLocks noChangeShapeType="1"/>
            </p:cNvSpPr>
            <p:nvPr/>
          </p:nvSpPr>
          <p:spPr bwMode="auto">
            <a:xfrm>
              <a:off x="3600" y="1248"/>
              <a:ext cx="448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Line 17"/>
            <p:cNvSpPr>
              <a:spLocks noChangeShapeType="1"/>
            </p:cNvSpPr>
            <p:nvPr/>
          </p:nvSpPr>
          <p:spPr bwMode="auto">
            <a:xfrm>
              <a:off x="1680" y="1248"/>
              <a:ext cx="384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Line 18"/>
            <p:cNvSpPr>
              <a:spLocks noChangeShapeType="1"/>
            </p:cNvSpPr>
            <p:nvPr/>
          </p:nvSpPr>
          <p:spPr bwMode="auto">
            <a:xfrm>
              <a:off x="2112" y="1248"/>
              <a:ext cx="1296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4" name="Text Box 19"/>
          <p:cNvSpPr txBox="1">
            <a:spLocks noChangeArrowheads="1"/>
          </p:cNvSpPr>
          <p:nvPr/>
        </p:nvSpPr>
        <p:spPr bwMode="auto">
          <a:xfrm>
            <a:off x="3786061" y="4421187"/>
            <a:ext cx="2514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i="1">
                <a:latin typeface="Calibri" charset="0"/>
              </a:rPr>
              <a:t>Communication</a:t>
            </a:r>
          </a:p>
          <a:p>
            <a:r>
              <a:rPr lang="en-US" altLang="en-US" i="1">
                <a:latin typeface="Calibri" charset="0"/>
              </a:rPr>
              <a:t>Channel</a:t>
            </a:r>
          </a:p>
        </p:txBody>
      </p:sp>
      <p:sp>
        <p:nvSpPr>
          <p:cNvPr id="55" name="Text Box 20"/>
          <p:cNvSpPr txBox="1">
            <a:spLocks noChangeArrowheads="1"/>
          </p:cNvSpPr>
          <p:nvPr/>
        </p:nvSpPr>
        <p:spPr bwMode="auto">
          <a:xfrm>
            <a:off x="903288" y="4872038"/>
            <a:ext cx="11049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2000">
                <a:latin typeface="Calibri" charset="0"/>
              </a:rPr>
              <a:t>Message</a:t>
            </a:r>
          </a:p>
        </p:txBody>
      </p:sp>
      <p:sp>
        <p:nvSpPr>
          <p:cNvPr id="56" name="Line 21"/>
          <p:cNvSpPr>
            <a:spLocks noChangeShapeType="1"/>
          </p:cNvSpPr>
          <p:nvPr/>
        </p:nvSpPr>
        <p:spPr bwMode="auto">
          <a:xfrm>
            <a:off x="7620000" y="5257800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Text Box 22"/>
          <p:cNvSpPr txBox="1">
            <a:spLocks noChangeArrowheads="1"/>
          </p:cNvSpPr>
          <p:nvPr/>
        </p:nvSpPr>
        <p:spPr bwMode="auto">
          <a:xfrm>
            <a:off x="7962900" y="4857750"/>
            <a:ext cx="11049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2000">
                <a:latin typeface="Calibri" charset="0"/>
              </a:rPr>
              <a:t>Message</a:t>
            </a:r>
          </a:p>
        </p:txBody>
      </p:sp>
      <p:cxnSp>
        <p:nvCxnSpPr>
          <p:cNvPr id="58" name="Straight Connector 57"/>
          <p:cNvCxnSpPr/>
          <p:nvPr/>
        </p:nvCxnSpPr>
        <p:spPr>
          <a:xfrm>
            <a:off x="3200400" y="5219700"/>
            <a:ext cx="3429000" cy="1588"/>
          </a:xfrm>
          <a:prstGeom prst="line">
            <a:avLst/>
          </a:prstGeom>
          <a:ln w="19050"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reeform 26"/>
          <p:cNvSpPr>
            <a:spLocks/>
          </p:cNvSpPr>
          <p:nvPr/>
        </p:nvSpPr>
        <p:spPr bwMode="auto">
          <a:xfrm>
            <a:off x="4563953" y="5184711"/>
            <a:ext cx="846247" cy="571500"/>
          </a:xfrm>
          <a:custGeom>
            <a:avLst/>
            <a:gdLst>
              <a:gd name="T0" fmla="*/ 0 w 720"/>
              <a:gd name="T1" fmla="*/ 960 h 960"/>
              <a:gd name="T2" fmla="*/ 432 w 720"/>
              <a:gd name="T3" fmla="*/ 768 h 960"/>
              <a:gd name="T4" fmla="*/ 720 w 720"/>
              <a:gd name="T5" fmla="*/ 0 h 960"/>
              <a:gd name="T6" fmla="*/ 0 60000 65536"/>
              <a:gd name="T7" fmla="*/ 0 60000 65536"/>
              <a:gd name="T8" fmla="*/ 0 60000 65536"/>
              <a:gd name="T9" fmla="*/ 0 w 720"/>
              <a:gd name="T10" fmla="*/ 0 h 960"/>
              <a:gd name="T11" fmla="*/ 720 w 720"/>
              <a:gd name="T12" fmla="*/ 960 h 9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20" h="960">
                <a:moveTo>
                  <a:pt x="0" y="960"/>
                </a:moveTo>
                <a:cubicBezTo>
                  <a:pt x="156" y="944"/>
                  <a:pt x="312" y="928"/>
                  <a:pt x="432" y="768"/>
                </a:cubicBezTo>
                <a:cubicBezTo>
                  <a:pt x="552" y="608"/>
                  <a:pt x="636" y="304"/>
                  <a:pt x="720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0" name="Freeform 26"/>
          <p:cNvSpPr>
            <a:spLocks/>
          </p:cNvSpPr>
          <p:nvPr/>
        </p:nvSpPr>
        <p:spPr bwMode="auto">
          <a:xfrm>
            <a:off x="4416652" y="3392424"/>
            <a:ext cx="617647" cy="1028700"/>
          </a:xfrm>
          <a:custGeom>
            <a:avLst/>
            <a:gdLst>
              <a:gd name="T0" fmla="*/ 0 w 720"/>
              <a:gd name="T1" fmla="*/ 960 h 960"/>
              <a:gd name="T2" fmla="*/ 432 w 720"/>
              <a:gd name="T3" fmla="*/ 768 h 960"/>
              <a:gd name="T4" fmla="*/ 720 w 720"/>
              <a:gd name="T5" fmla="*/ 0 h 960"/>
              <a:gd name="T6" fmla="*/ 0 60000 65536"/>
              <a:gd name="T7" fmla="*/ 0 60000 65536"/>
              <a:gd name="T8" fmla="*/ 0 60000 65536"/>
              <a:gd name="T9" fmla="*/ 0 w 720"/>
              <a:gd name="T10" fmla="*/ 0 h 960"/>
              <a:gd name="T11" fmla="*/ 720 w 720"/>
              <a:gd name="T12" fmla="*/ 960 h 9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20" h="960">
                <a:moveTo>
                  <a:pt x="0" y="960"/>
                </a:moveTo>
                <a:cubicBezTo>
                  <a:pt x="156" y="944"/>
                  <a:pt x="312" y="928"/>
                  <a:pt x="432" y="768"/>
                </a:cubicBezTo>
                <a:cubicBezTo>
                  <a:pt x="552" y="608"/>
                  <a:pt x="636" y="304"/>
                  <a:pt x="720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2008188" y="3733800"/>
            <a:ext cx="1497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C00000"/>
                </a:solidFill>
              </a:rPr>
              <a:t>ECB Mode</a:t>
            </a:r>
            <a:endParaRPr lang="en-US" b="1">
              <a:solidFill>
                <a:srgbClr val="C0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293930" y="3974068"/>
            <a:ext cx="2164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C00000"/>
                </a:solidFill>
              </a:rPr>
              <a:t>Counter </a:t>
            </a:r>
            <a:r>
              <a:rPr lang="en-US" b="1" dirty="0" smtClean="0">
                <a:solidFill>
                  <a:srgbClr val="C00000"/>
                </a:solidFill>
              </a:rPr>
              <a:t>Mode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926202" y="6234747"/>
            <a:ext cx="211935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So, </a:t>
            </a:r>
            <a:r>
              <a:rPr lang="en-US" b="1" smtClean="0">
                <a:solidFill>
                  <a:srgbClr val="C00000"/>
                </a:solidFill>
              </a:rPr>
              <a:t>no integrity!</a:t>
            </a:r>
            <a:endParaRPr lang="en-US" b="1">
              <a:solidFill>
                <a:srgbClr val="C00000"/>
              </a:solidFill>
            </a:endParaRPr>
          </a:p>
        </p:txBody>
      </p:sp>
      <p:graphicFrame>
        <p:nvGraphicFramePr>
          <p:cNvPr id="64" name="Object 24">
            <a:hlinkClick r:id="" action="ppaction://ole?verb=0"/>
          </p:cNvPr>
          <p:cNvGraphicFramePr>
            <a:graphicFrameLocks/>
          </p:cNvGraphicFramePr>
          <p:nvPr>
            <p:extLst/>
          </p:nvPr>
        </p:nvGraphicFramePr>
        <p:xfrm>
          <a:off x="3768653" y="5839495"/>
          <a:ext cx="835992" cy="7234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22" name="Clip" r:id="rId7" imgW="3593880" imgH="3387600" progId="">
                  <p:embed/>
                </p:oleObj>
              </mc:Choice>
              <mc:Fallback>
                <p:oleObj name="Clip" r:id="rId7" imgW="3593880" imgH="338760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8653" y="5839495"/>
                        <a:ext cx="835992" cy="723449"/>
                      </a:xfrm>
                      <a:prstGeom prst="rect">
                        <a:avLst/>
                      </a:prstGeom>
                      <a:solidFill>
                        <a:srgbClr val="CC0000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33852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6179" y="1541355"/>
            <a:ext cx="610059" cy="65222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19200" y="102286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Alice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968496" y="102286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Bob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905000" y="1207532"/>
            <a:ext cx="2057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898904" y="838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781556" y="1299865"/>
            <a:ext cx="84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</a:t>
            </a:r>
            <a:r>
              <a:rPr lang="de-DE" dirty="0" smtClean="0"/>
              <a:t>(C)</a:t>
            </a:r>
            <a:endParaRPr lang="en-US" dirty="0"/>
          </a:p>
        </p:txBody>
      </p:sp>
      <p:sp>
        <p:nvSpPr>
          <p:cNvPr id="10" name="Freeform 26"/>
          <p:cNvSpPr>
            <a:spLocks/>
          </p:cNvSpPr>
          <p:nvPr/>
        </p:nvSpPr>
        <p:spPr bwMode="auto">
          <a:xfrm>
            <a:off x="2133600" y="1465872"/>
            <a:ext cx="669862" cy="405612"/>
          </a:xfrm>
          <a:custGeom>
            <a:avLst/>
            <a:gdLst>
              <a:gd name="T0" fmla="*/ 0 w 720"/>
              <a:gd name="T1" fmla="*/ 960 h 960"/>
              <a:gd name="T2" fmla="*/ 432 w 720"/>
              <a:gd name="T3" fmla="*/ 768 h 960"/>
              <a:gd name="T4" fmla="*/ 720 w 720"/>
              <a:gd name="T5" fmla="*/ 0 h 960"/>
              <a:gd name="T6" fmla="*/ 0 60000 65536"/>
              <a:gd name="T7" fmla="*/ 0 60000 65536"/>
              <a:gd name="T8" fmla="*/ 0 60000 65536"/>
              <a:gd name="T9" fmla="*/ 0 w 720"/>
              <a:gd name="T10" fmla="*/ 0 h 960"/>
              <a:gd name="T11" fmla="*/ 720 w 720"/>
              <a:gd name="T12" fmla="*/ 960 h 9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20" h="960">
                <a:moveTo>
                  <a:pt x="0" y="960"/>
                </a:moveTo>
                <a:cubicBezTo>
                  <a:pt x="156" y="944"/>
                  <a:pt x="312" y="928"/>
                  <a:pt x="432" y="768"/>
                </a:cubicBezTo>
                <a:cubicBezTo>
                  <a:pt x="552" y="608"/>
                  <a:pt x="636" y="304"/>
                  <a:pt x="720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11" name="Object 24">
            <a:hlinkClick r:id="" action="ppaction://ole?verb=0"/>
          </p:cNvPr>
          <p:cNvGraphicFramePr>
            <a:graphicFrameLocks/>
          </p:cNvGraphicFramePr>
          <p:nvPr>
            <p:extLst/>
          </p:nvPr>
        </p:nvGraphicFramePr>
        <p:xfrm>
          <a:off x="1401572" y="1761529"/>
          <a:ext cx="661745" cy="5134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451" name="Clip" r:id="rId4" imgW="3593880" imgH="3387600" progId="">
                  <p:embed/>
                </p:oleObj>
              </mc:Choice>
              <mc:Fallback>
                <p:oleObj name="Clip" r:id="rId4" imgW="3593880" imgH="338760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1572" y="1761529"/>
                        <a:ext cx="661745" cy="513456"/>
                      </a:xfrm>
                      <a:prstGeom prst="rect">
                        <a:avLst/>
                      </a:prstGeom>
                      <a:solidFill>
                        <a:srgbClr val="CC0000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840038" y="1548318"/>
            <a:ext cx="2139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Can change both C </a:t>
            </a:r>
            <a:r>
              <a:rPr lang="en-US" b="1" smtClean="0">
                <a:solidFill>
                  <a:srgbClr val="C00000"/>
                </a:solidFill>
              </a:rPr>
              <a:t>and H(C)</a:t>
            </a:r>
            <a:endParaRPr lang="en-US" b="1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105400" y="105513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Alice</a:t>
            </a: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854696" y="105513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Bob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791200" y="1239798"/>
            <a:ext cx="2057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785104" y="870466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561076" y="1285671"/>
                <a:ext cx="11468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𝑀𝐴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dirty="0" smtClean="0"/>
                  <a:t>(C)</a:t>
                </a:r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1076" y="1285671"/>
                <a:ext cx="1146874" cy="369332"/>
              </a:xfrm>
              <a:prstGeom prst="rect">
                <a:avLst/>
              </a:prstGeom>
              <a:blipFill rotWithShape="0">
                <a:blip r:embed="rId6"/>
                <a:stretch>
                  <a:fillRect t="-10000" r="-1064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Freeform 26"/>
          <p:cNvSpPr>
            <a:spLocks/>
          </p:cNvSpPr>
          <p:nvPr/>
        </p:nvSpPr>
        <p:spPr bwMode="auto">
          <a:xfrm>
            <a:off x="6019800" y="1498138"/>
            <a:ext cx="669862" cy="405612"/>
          </a:xfrm>
          <a:custGeom>
            <a:avLst/>
            <a:gdLst>
              <a:gd name="T0" fmla="*/ 0 w 720"/>
              <a:gd name="T1" fmla="*/ 960 h 960"/>
              <a:gd name="T2" fmla="*/ 432 w 720"/>
              <a:gd name="T3" fmla="*/ 768 h 960"/>
              <a:gd name="T4" fmla="*/ 720 w 720"/>
              <a:gd name="T5" fmla="*/ 0 h 960"/>
              <a:gd name="T6" fmla="*/ 0 60000 65536"/>
              <a:gd name="T7" fmla="*/ 0 60000 65536"/>
              <a:gd name="T8" fmla="*/ 0 60000 65536"/>
              <a:gd name="T9" fmla="*/ 0 w 720"/>
              <a:gd name="T10" fmla="*/ 0 h 960"/>
              <a:gd name="T11" fmla="*/ 720 w 720"/>
              <a:gd name="T12" fmla="*/ 960 h 9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20" h="960">
                <a:moveTo>
                  <a:pt x="0" y="960"/>
                </a:moveTo>
                <a:cubicBezTo>
                  <a:pt x="156" y="944"/>
                  <a:pt x="312" y="928"/>
                  <a:pt x="432" y="768"/>
                </a:cubicBezTo>
                <a:cubicBezTo>
                  <a:pt x="552" y="608"/>
                  <a:pt x="636" y="304"/>
                  <a:pt x="720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19" name="Object 24">
            <a:hlinkClick r:id="" action="ppaction://ole?verb=0"/>
          </p:cNvPr>
          <p:cNvGraphicFramePr>
            <a:graphicFrameLocks/>
          </p:cNvGraphicFramePr>
          <p:nvPr>
            <p:extLst/>
          </p:nvPr>
        </p:nvGraphicFramePr>
        <p:xfrm>
          <a:off x="5287772" y="1793795"/>
          <a:ext cx="661745" cy="5134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452" name="Clip" r:id="rId7" imgW="3593880" imgH="3387600" progId="">
                  <p:embed/>
                </p:oleObj>
              </mc:Choice>
              <mc:Fallback>
                <p:oleObj name="Clip" r:id="rId7" imgW="3593880" imgH="338760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7772" y="1793795"/>
                        <a:ext cx="661745" cy="513456"/>
                      </a:xfrm>
                      <a:prstGeom prst="rect">
                        <a:avLst/>
                      </a:prstGeom>
                      <a:solidFill>
                        <a:srgbClr val="CC0000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6762814" y="1465872"/>
            <a:ext cx="21396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Cannot forge the MAC and so integrity and authenticity is achieved!</a:t>
            </a:r>
            <a:endParaRPr lang="en-US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3200400" y="2895600"/>
                <a:ext cx="1143000" cy="1219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2895600"/>
                <a:ext cx="1143000" cy="121920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5105400" y="2895600"/>
                <a:ext cx="1143000" cy="1219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2895600"/>
                <a:ext cx="1143000" cy="121920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/>
          <p:cNvSpPr/>
          <p:nvPr/>
        </p:nvSpPr>
        <p:spPr>
          <a:xfrm>
            <a:off x="3200400" y="2546866"/>
            <a:ext cx="1143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IV||1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5105400" y="2546866"/>
            <a:ext cx="1143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IV||2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3771900" y="2775466"/>
            <a:ext cx="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638800" y="2775466"/>
            <a:ext cx="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810000" y="4114800"/>
            <a:ext cx="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638800" y="4114800"/>
            <a:ext cx="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3200400" y="4572000"/>
            <a:ext cx="1143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CT1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5105400" y="4572000"/>
            <a:ext cx="1143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CT2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613946" y="4143256"/>
                <a:ext cx="251901" cy="3357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⊕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3946" y="4143256"/>
                <a:ext cx="251901" cy="335756"/>
              </a:xfrm>
              <a:prstGeom prst="rect">
                <a:avLst/>
              </a:prstGeom>
              <a:blipFill rotWithShape="0">
                <a:blip r:embed="rId10"/>
                <a:stretch>
                  <a:fillRect l="-4878" r="-68293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436649" y="4114800"/>
                <a:ext cx="304800" cy="3357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⊕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649" y="4114800"/>
                <a:ext cx="304800" cy="335756"/>
              </a:xfrm>
              <a:prstGeom prst="rect">
                <a:avLst/>
              </a:prstGeom>
              <a:blipFill rotWithShape="0">
                <a:blip r:embed="rId10"/>
                <a:stretch>
                  <a:fillRect l="-4000" r="-38000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/>
          <p:cNvSpPr/>
          <p:nvPr/>
        </p:nvSpPr>
        <p:spPr>
          <a:xfrm>
            <a:off x="2362200" y="4189476"/>
            <a:ext cx="1143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PT1</a:t>
            </a:r>
            <a:endParaRPr lang="en-US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3478751" y="4303776"/>
            <a:ext cx="255049" cy="7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4188052" y="4230624"/>
            <a:ext cx="1143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PT2</a:t>
            </a:r>
            <a:endParaRPr 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5331052" y="4300097"/>
            <a:ext cx="255049" cy="7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3810000" y="4419600"/>
            <a:ext cx="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5638800" y="4419600"/>
            <a:ext cx="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3200400" y="4997761"/>
                <a:ext cx="1143000" cy="8343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𝑀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4997761"/>
                <a:ext cx="1143000" cy="834325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5067300" y="5334107"/>
                <a:ext cx="1143000" cy="8343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𝑀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7300" y="5334107"/>
                <a:ext cx="1143000" cy="834325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/>
          <p:cNvCxnSpPr>
            <a:stCxn id="31" idx="2"/>
            <a:endCxn id="41" idx="0"/>
          </p:cNvCxnSpPr>
          <p:nvPr/>
        </p:nvCxnSpPr>
        <p:spPr>
          <a:xfrm>
            <a:off x="3771900" y="4800600"/>
            <a:ext cx="0" cy="197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5638800" y="4800600"/>
            <a:ext cx="0" cy="197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5450504" y="4876800"/>
                <a:ext cx="277091" cy="3357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⊕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0504" y="4876800"/>
                <a:ext cx="277091" cy="335756"/>
              </a:xfrm>
              <a:prstGeom prst="rect">
                <a:avLst/>
              </a:prstGeom>
              <a:blipFill rotWithShape="0">
                <a:blip r:embed="rId10"/>
                <a:stretch>
                  <a:fillRect l="-2174" r="-52174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/>
          <p:cNvCxnSpPr/>
          <p:nvPr/>
        </p:nvCxnSpPr>
        <p:spPr>
          <a:xfrm>
            <a:off x="5638800" y="5136839"/>
            <a:ext cx="0" cy="197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1" idx="2"/>
          </p:cNvCxnSpPr>
          <p:nvPr/>
        </p:nvCxnSpPr>
        <p:spPr>
          <a:xfrm>
            <a:off x="3771900" y="5832086"/>
            <a:ext cx="0" cy="2639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3771900" y="6096000"/>
            <a:ext cx="9876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4759552" y="5044678"/>
            <a:ext cx="0" cy="1051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4759552" y="5036010"/>
            <a:ext cx="826549" cy="8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/>
              <p:cNvSpPr/>
              <p:nvPr/>
            </p:nvSpPr>
            <p:spPr>
              <a:xfrm>
                <a:off x="6629400" y="5334000"/>
                <a:ext cx="1143000" cy="8343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𝑀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5334000"/>
                <a:ext cx="1143000" cy="834325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6961909" y="4876800"/>
                <a:ext cx="277091" cy="3357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⊕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1909" y="4876800"/>
                <a:ext cx="277091" cy="335756"/>
              </a:xfrm>
              <a:prstGeom prst="rect">
                <a:avLst/>
              </a:prstGeom>
              <a:blipFill rotWithShape="0">
                <a:blip r:embed="rId10"/>
                <a:stretch>
                  <a:fillRect l="-2174" r="-52174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Rectangle 60"/>
          <p:cNvSpPr/>
          <p:nvPr/>
        </p:nvSpPr>
        <p:spPr>
          <a:xfrm>
            <a:off x="6629400" y="4572000"/>
            <a:ext cx="1143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Len(CT)</a:t>
            </a:r>
            <a:endParaRPr lang="en-US" dirty="0"/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7162800" y="4800600"/>
            <a:ext cx="0" cy="197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7162800" y="5136839"/>
            <a:ext cx="0" cy="197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5562600" y="6136886"/>
            <a:ext cx="0" cy="2639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5565548" y="6400800"/>
            <a:ext cx="8556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 flipV="1">
            <a:off x="6360707" y="5094405"/>
            <a:ext cx="40094" cy="13063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6354731" y="5094405"/>
            <a:ext cx="731869" cy="10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7162800" y="6203639"/>
            <a:ext cx="0" cy="197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6629400" y="6400800"/>
            <a:ext cx="1143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MAC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1219200" y="4876800"/>
            <a:ext cx="1584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C00000"/>
                </a:solidFill>
              </a:rPr>
              <a:t>Galois MAC</a:t>
            </a:r>
            <a:endParaRPr lang="en-US" b="1">
              <a:solidFill>
                <a:srgbClr val="C0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62473" y="80578"/>
            <a:ext cx="9009654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US" sz="4300" b="1" dirty="0">
                <a:solidFill>
                  <a:srgbClr val="9B4C3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ＭＳ Ｐゴシック" charset="-128"/>
                <a:cs typeface="ＭＳ Ｐゴシック" charset="-128"/>
              </a:rPr>
              <a:t>Authentication + Encryption</a:t>
            </a:r>
          </a:p>
        </p:txBody>
      </p:sp>
    </p:spTree>
    <p:extLst>
      <p:ext uri="{BB962C8B-B14F-4D97-AF65-F5344CB8AC3E}">
        <p14:creationId xmlns:p14="http://schemas.microsoft.com/office/powerpoint/2010/main" val="3041491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3657600" y="1676400"/>
                <a:ext cx="1143000" cy="1219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1676400"/>
                <a:ext cx="1143000" cy="121920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5562600" y="1676400"/>
                <a:ext cx="1143000" cy="1219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1676400"/>
                <a:ext cx="1143000" cy="121920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/>
          <p:cNvCxnSpPr/>
          <p:nvPr/>
        </p:nvCxnSpPr>
        <p:spPr>
          <a:xfrm>
            <a:off x="4267200" y="2895600"/>
            <a:ext cx="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6096000" y="2895600"/>
            <a:ext cx="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3657600" y="3352800"/>
            <a:ext cx="1143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CT1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5562600" y="3352800"/>
            <a:ext cx="1143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CT2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4071146" y="2924056"/>
                <a:ext cx="251901" cy="3357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⊕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1146" y="2924056"/>
                <a:ext cx="251901" cy="335756"/>
              </a:xfrm>
              <a:prstGeom prst="rect">
                <a:avLst/>
              </a:prstGeom>
              <a:blipFill rotWithShape="0">
                <a:blip r:embed="rId4"/>
                <a:stretch>
                  <a:fillRect l="-4878" r="-68293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893849" y="2895600"/>
                <a:ext cx="304800" cy="3357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⊕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849" y="2895600"/>
                <a:ext cx="304800" cy="335756"/>
              </a:xfrm>
              <a:prstGeom prst="rect">
                <a:avLst/>
              </a:prstGeom>
              <a:blipFill rotWithShape="0">
                <a:blip r:embed="rId4"/>
                <a:stretch>
                  <a:fillRect l="-4000" r="-38000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/>
          <p:cNvSpPr/>
          <p:nvPr/>
        </p:nvSpPr>
        <p:spPr>
          <a:xfrm>
            <a:off x="2819400" y="2970276"/>
            <a:ext cx="1143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PT1</a:t>
            </a:r>
            <a:endParaRPr lang="en-US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3935951" y="3084576"/>
            <a:ext cx="255049" cy="7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4645252" y="3011424"/>
            <a:ext cx="1143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PT2</a:t>
            </a:r>
            <a:endParaRPr 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5788252" y="3080897"/>
            <a:ext cx="255049" cy="7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4267200" y="3200400"/>
            <a:ext cx="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6096000" y="3200400"/>
            <a:ext cx="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3821351" y="3962400"/>
                <a:ext cx="1143000" cy="8343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𝐻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1351" y="3962400"/>
                <a:ext cx="1143000" cy="83432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5524500" y="4114907"/>
                <a:ext cx="1143000" cy="8343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𝐻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4500" y="4114907"/>
                <a:ext cx="1143000" cy="83432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/>
          <p:cNvCxnSpPr/>
          <p:nvPr/>
        </p:nvCxnSpPr>
        <p:spPr>
          <a:xfrm>
            <a:off x="6096000" y="3581400"/>
            <a:ext cx="0" cy="197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5907704" y="3657600"/>
                <a:ext cx="277091" cy="3357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⊕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7704" y="3657600"/>
                <a:ext cx="277091" cy="335756"/>
              </a:xfrm>
              <a:prstGeom prst="rect">
                <a:avLst/>
              </a:prstGeom>
              <a:blipFill rotWithShape="0">
                <a:blip r:embed="rId4"/>
                <a:stretch>
                  <a:fillRect l="-2174" r="-52174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/>
          <p:cNvCxnSpPr/>
          <p:nvPr/>
        </p:nvCxnSpPr>
        <p:spPr>
          <a:xfrm>
            <a:off x="6096000" y="3917639"/>
            <a:ext cx="0" cy="197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4229100" y="4953000"/>
            <a:ext cx="9876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5216752" y="3825479"/>
            <a:ext cx="0" cy="1123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5216752" y="3816810"/>
            <a:ext cx="826549" cy="8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/>
              <p:cNvSpPr/>
              <p:nvPr/>
            </p:nvSpPr>
            <p:spPr>
              <a:xfrm>
                <a:off x="7086600" y="4114800"/>
                <a:ext cx="1143000" cy="8343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𝐻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6600" y="4114800"/>
                <a:ext cx="1143000" cy="83432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7419109" y="3657600"/>
                <a:ext cx="277091" cy="3357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⊕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9109" y="3657600"/>
                <a:ext cx="277091" cy="335756"/>
              </a:xfrm>
              <a:prstGeom prst="rect">
                <a:avLst/>
              </a:prstGeom>
              <a:blipFill rotWithShape="0">
                <a:blip r:embed="rId4"/>
                <a:stretch>
                  <a:fillRect l="-2174" r="-52174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Rectangle 60"/>
          <p:cNvSpPr/>
          <p:nvPr/>
        </p:nvSpPr>
        <p:spPr>
          <a:xfrm>
            <a:off x="6781800" y="3352800"/>
            <a:ext cx="1868424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Len(AD)||Len(CT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7620000" y="3581400"/>
            <a:ext cx="0" cy="197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7620000" y="3917639"/>
            <a:ext cx="0" cy="197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6019800" y="4917686"/>
            <a:ext cx="0" cy="2639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6022748" y="5181600"/>
            <a:ext cx="8556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 flipV="1">
            <a:off x="6817907" y="3875205"/>
            <a:ext cx="40094" cy="13063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6811931" y="3875205"/>
            <a:ext cx="731869" cy="10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7620000" y="4984439"/>
            <a:ext cx="0" cy="197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7124700" y="5445466"/>
            <a:ext cx="1143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MAC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1009316" y="4568303"/>
            <a:ext cx="20222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</a:rPr>
              <a:t>GCM (Galois Counter Mode): NIST recommended block cipher </a:t>
            </a:r>
          </a:p>
          <a:p>
            <a:r>
              <a:rPr lang="en-US" sz="1600" b="1" dirty="0" smtClean="0">
                <a:solidFill>
                  <a:srgbClr val="C00000"/>
                </a:solidFill>
              </a:rPr>
              <a:t>mode</a:t>
            </a:r>
            <a:endParaRPr lang="en-US" sz="1600" b="1" dirty="0">
              <a:solidFill>
                <a:srgbClr val="C0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868759" y="-8966"/>
            <a:ext cx="90096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3200" b="1" smtClean="0">
                <a:solidFill>
                  <a:srgbClr val="9B4C3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ＭＳ Ｐゴシック" charset="-128"/>
                <a:cs typeface="ＭＳ Ｐゴシック" charset="-128"/>
              </a:rPr>
              <a:t>AEAD Mode: </a:t>
            </a:r>
            <a:r>
              <a:rPr lang="en-US" sz="3200" b="1" dirty="0" smtClean="0">
                <a:solidFill>
                  <a:srgbClr val="9B4C3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ＭＳ Ｐゴシック" charset="-128"/>
                <a:cs typeface="ＭＳ Ｐゴシック" charset="-128"/>
              </a:rPr>
              <a:t>Authenticated Encryption </a:t>
            </a:r>
          </a:p>
          <a:p>
            <a:pPr eaLnBrk="0" hangingPunct="0"/>
            <a:r>
              <a:rPr lang="en-US" sz="3200" b="1" dirty="0" smtClean="0">
                <a:solidFill>
                  <a:srgbClr val="9B4C3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ＭＳ Ｐゴシック" charset="-128"/>
                <a:cs typeface="ＭＳ Ｐゴシック" charset="-128"/>
              </a:rPr>
              <a:t>with Auxiliary Data</a:t>
            </a:r>
            <a:endParaRPr lang="en-US" sz="3200" b="1" dirty="0">
              <a:solidFill>
                <a:srgbClr val="9B4C3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3657600" y="1295400"/>
            <a:ext cx="1143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IV||1</a:t>
            </a:r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5562600" y="1295400"/>
            <a:ext cx="1143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IV||2</a:t>
            </a:r>
            <a:endParaRPr lang="en-US" dirty="0"/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4229100" y="1524000"/>
            <a:ext cx="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6096000" y="1524000"/>
            <a:ext cx="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2057400" y="1295400"/>
            <a:ext cx="1143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IV||0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/>
              <p:cNvSpPr/>
              <p:nvPr/>
            </p:nvSpPr>
            <p:spPr>
              <a:xfrm>
                <a:off x="2057400" y="1676400"/>
                <a:ext cx="1143000" cy="1219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1676400"/>
                <a:ext cx="1143000" cy="121920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Straight Arrow Connector 77"/>
          <p:cNvCxnSpPr/>
          <p:nvPr/>
        </p:nvCxnSpPr>
        <p:spPr>
          <a:xfrm>
            <a:off x="2590800" y="1524000"/>
            <a:ext cx="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143135" y="5260800"/>
                <a:ext cx="1824816" cy="369332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𝐻</m:t>
                      </m:r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0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128</m:t>
                          </m:r>
                        </m:sup>
                      </m:sSup>
                      <m:r>
                        <a:rPr lang="en-US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3135" y="5260800"/>
                <a:ext cx="1824816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11111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7419109" y="5074444"/>
                <a:ext cx="277091" cy="3357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⊕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9109" y="5074444"/>
                <a:ext cx="277091" cy="335756"/>
              </a:xfrm>
              <a:prstGeom prst="rect">
                <a:avLst/>
              </a:prstGeom>
              <a:blipFill rotWithShape="0">
                <a:blip r:embed="rId4"/>
                <a:stretch>
                  <a:fillRect l="-2174" r="-52174" b="-16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/>
          <p:cNvCxnSpPr>
            <a:stCxn id="73" idx="2"/>
          </p:cNvCxnSpPr>
          <p:nvPr/>
        </p:nvCxnSpPr>
        <p:spPr>
          <a:xfrm>
            <a:off x="2628900" y="2895600"/>
            <a:ext cx="0" cy="30042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2628900" y="5867400"/>
            <a:ext cx="4381500" cy="9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7010400" y="5242322"/>
            <a:ext cx="0" cy="657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7010400" y="5242322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6929628" y="22214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Alice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8531352" y="237954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Bob</a:t>
            </a:r>
            <a:endParaRPr lang="en-US" dirty="0"/>
          </a:p>
        </p:txBody>
      </p:sp>
      <p:cxnSp>
        <p:nvCxnSpPr>
          <p:cNvPr id="82" name="Straight Arrow Connector 81"/>
          <p:cNvCxnSpPr/>
          <p:nvPr/>
        </p:nvCxnSpPr>
        <p:spPr>
          <a:xfrm>
            <a:off x="7615428" y="2406134"/>
            <a:ext cx="13014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6781800" y="1797903"/>
            <a:ext cx="2173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 || C</a:t>
            </a:r>
            <a:endParaRPr lang="en-US" dirty="0"/>
          </a:p>
        </p:txBody>
      </p:sp>
      <p:sp>
        <p:nvSpPr>
          <p:cNvPr id="85" name="Rectangle 84"/>
          <p:cNvSpPr/>
          <p:nvPr/>
        </p:nvSpPr>
        <p:spPr>
          <a:xfrm>
            <a:off x="2826104" y="3352799"/>
            <a:ext cx="545746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ctangle 86"/>
              <p:cNvSpPr/>
              <p:nvPr/>
            </p:nvSpPr>
            <p:spPr>
              <a:xfrm>
                <a:off x="2452988" y="3789313"/>
                <a:ext cx="1143000" cy="8343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𝐻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7" name="Rectangle 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2988" y="3789313"/>
                <a:ext cx="1143000" cy="83432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Straight Arrow Connector 87"/>
          <p:cNvCxnSpPr/>
          <p:nvPr/>
        </p:nvCxnSpPr>
        <p:spPr>
          <a:xfrm>
            <a:off x="3124200" y="3581400"/>
            <a:ext cx="0" cy="197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87" idx="2"/>
          </p:cNvCxnSpPr>
          <p:nvPr/>
        </p:nvCxnSpPr>
        <p:spPr>
          <a:xfrm>
            <a:off x="3024488" y="4623638"/>
            <a:ext cx="19051" cy="457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4038600" y="3505200"/>
                <a:ext cx="277091" cy="3357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⊕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3505200"/>
                <a:ext cx="277091" cy="335756"/>
              </a:xfrm>
              <a:prstGeom prst="rect">
                <a:avLst/>
              </a:prstGeom>
              <a:blipFill rotWithShape="0">
                <a:blip r:embed="rId4"/>
                <a:stretch>
                  <a:fillRect l="-4444" r="-53333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Straight Connector 94"/>
          <p:cNvCxnSpPr/>
          <p:nvPr/>
        </p:nvCxnSpPr>
        <p:spPr>
          <a:xfrm>
            <a:off x="3028654" y="5048549"/>
            <a:ext cx="705146" cy="10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 flipV="1">
            <a:off x="3727978" y="3688556"/>
            <a:ext cx="5822" cy="1361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flipV="1">
            <a:off x="3727978" y="3682514"/>
            <a:ext cx="411038" cy="6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>
            <a:off x="4267200" y="3765239"/>
            <a:ext cx="0" cy="197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6858001" y="660416"/>
            <a:ext cx="2058923" cy="10772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Auxiliary information could include data like </a:t>
            </a:r>
            <a:r>
              <a:rPr lang="en-US" sz="1600" b="1" dirty="0" err="1" smtClean="0"/>
              <a:t>ip’s</a:t>
            </a:r>
            <a:r>
              <a:rPr lang="en-US" sz="1600" b="1" dirty="0" smtClean="0"/>
              <a:t>, port nos. etc.</a:t>
            </a:r>
            <a:endParaRPr lang="en-US" sz="1600" b="1" dirty="0"/>
          </a:p>
        </p:txBody>
      </p:sp>
      <p:cxnSp>
        <p:nvCxnSpPr>
          <p:cNvPr id="120" name="Straight Arrow Connector 119"/>
          <p:cNvCxnSpPr/>
          <p:nvPr/>
        </p:nvCxnSpPr>
        <p:spPr>
          <a:xfrm>
            <a:off x="4267200" y="4755839"/>
            <a:ext cx="0" cy="197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17063" y="6182499"/>
            <a:ext cx="7914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csrc.nist.gov</a:t>
            </a:r>
            <a:r>
              <a:rPr lang="en-US" dirty="0"/>
              <a:t>/News/2019/lightweight-cryptography-round-2-candidates</a:t>
            </a:r>
          </a:p>
        </p:txBody>
      </p:sp>
    </p:spTree>
    <p:extLst>
      <p:ext uri="{BB962C8B-B14F-4D97-AF65-F5344CB8AC3E}">
        <p14:creationId xmlns:p14="http://schemas.microsoft.com/office/powerpoint/2010/main" val="8233816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Disk Encryption</a:t>
            </a:r>
          </a:p>
        </p:txBody>
      </p:sp>
      <p:sp>
        <p:nvSpPr>
          <p:cNvPr id="79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en-US" altLang="en-US"/>
              <a:t>Objectives: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altLang="en-US"/>
              <a:t>The data on the disk should remain confidential 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altLang="en-US"/>
              <a:t>Data retrieval and storage should both be fast operations, no matter where on the disk the data is stored: 512 byte sectors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altLang="en-US"/>
              <a:t>The encryption method should not waste disk space </a:t>
            </a:r>
          </a:p>
        </p:txBody>
      </p:sp>
    </p:spTree>
    <p:extLst>
      <p:ext uri="{BB962C8B-B14F-4D97-AF65-F5344CB8AC3E}">
        <p14:creationId xmlns:p14="http://schemas.microsoft.com/office/powerpoint/2010/main" val="361868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Need for Modes of Block Ciphers</a:t>
            </a:r>
          </a:p>
        </p:txBody>
      </p:sp>
      <p:sp>
        <p:nvSpPr>
          <p:cNvPr id="77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Block Ciphers deal with blocks of data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In real life there are two important issues: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plaintext much larger than a typical block length of 128 bits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plaintext not a multiple of the block length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The obvious solution is the first mode, called the Electronic Code Book (ECB)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These modes were first standardized in FIPS Publication 81 in 1980.</a:t>
            </a:r>
          </a:p>
        </p:txBody>
      </p:sp>
    </p:spTree>
    <p:extLst>
      <p:ext uri="{BB962C8B-B14F-4D97-AF65-F5344CB8AC3E}">
        <p14:creationId xmlns:p14="http://schemas.microsoft.com/office/powerpoint/2010/main" val="184376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Model of the Adversary</a:t>
            </a:r>
          </a:p>
        </p:txBody>
      </p:sp>
      <p:sp>
        <p:nvSpPr>
          <p:cNvPr id="79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/>
              <a:t>The adversary has the following capabilities: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can read the raw contents of the disk at any time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can request the disk to encrypt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store arbitrary files of their choosing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can modify unused sectors on the disk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request their decryption.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Only information leaked is whether the data in a sector has or has not changed since the last time it was probed. </a:t>
            </a:r>
          </a:p>
        </p:txBody>
      </p:sp>
    </p:spTree>
    <p:extLst>
      <p:ext uri="{BB962C8B-B14F-4D97-AF65-F5344CB8AC3E}">
        <p14:creationId xmlns:p14="http://schemas.microsoft.com/office/powerpoint/2010/main" val="2535862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Tweakable Modes</a:t>
            </a:r>
          </a:p>
        </p:txBody>
      </p:sp>
      <p:sp>
        <p:nvSpPr>
          <p:cNvPr id="79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Means that no two such sectors will be encrypted in identical fashion.</a:t>
            </a:r>
          </a:p>
          <a:p>
            <a:pPr lvl="1"/>
            <a:r>
              <a:rPr lang="en-US" altLang="en-US"/>
              <a:t>otherwise the adversary simply copies the encrypted file to another sector and requests decryption</a:t>
            </a:r>
          </a:p>
          <a:p>
            <a:r>
              <a:rPr lang="en-US" altLang="en-US"/>
              <a:t>This rules out ECB mode.</a:t>
            </a:r>
          </a:p>
          <a:p>
            <a:r>
              <a:rPr lang="en-US" altLang="en-US"/>
              <a:t>The CBC mode can be used, but there are problems.</a:t>
            </a:r>
          </a:p>
        </p:txBody>
      </p:sp>
    </p:spTree>
    <p:extLst>
      <p:ext uri="{BB962C8B-B14F-4D97-AF65-F5344CB8AC3E}">
        <p14:creationId xmlns:p14="http://schemas.microsoft.com/office/powerpoint/2010/main" val="14158758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Watermarking Attacks</a:t>
            </a:r>
          </a:p>
        </p:txBody>
      </p:sp>
      <p:sp>
        <p:nvSpPr>
          <p:cNvPr id="79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All the 512 byte sectors have different IVs, as they can be accessed individually.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If these IVs are predictable, attacker can craft files such that they encrypt to the same output,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create two files with first blocks b</a:t>
            </a:r>
            <a:r>
              <a:rPr lang="en-US" altLang="en-US" sz="2400" baseline="-25000"/>
              <a:t>1</a:t>
            </a:r>
            <a:r>
              <a:rPr lang="en-US" altLang="en-US" sz="2400"/>
              <a:t> and b</a:t>
            </a:r>
            <a:r>
              <a:rPr lang="en-US" altLang="en-US" sz="2400" baseline="-25000"/>
              <a:t>2</a:t>
            </a:r>
            <a:r>
              <a:rPr lang="en-US" altLang="en-US" sz="2400"/>
              <a:t>, such that b</a:t>
            </a:r>
            <a:r>
              <a:rPr lang="en-US" altLang="en-US" sz="2400" baseline="-25000"/>
              <a:t>1</a:t>
            </a:r>
            <a:r>
              <a:rPr lang="en-US" altLang="en-US" sz="2400"/>
              <a:t>^IV</a:t>
            </a:r>
            <a:r>
              <a:rPr lang="en-US" altLang="en-US" sz="2400" baseline="-25000"/>
              <a:t>1</a:t>
            </a:r>
            <a:r>
              <a:rPr lang="en-US" altLang="en-US" sz="2400"/>
              <a:t>=b</a:t>
            </a:r>
            <a:r>
              <a:rPr lang="en-US" altLang="en-US" sz="2400" baseline="-25000"/>
              <a:t>2</a:t>
            </a:r>
            <a:r>
              <a:rPr lang="en-US" altLang="en-US" sz="2400"/>
              <a:t>^IV</a:t>
            </a:r>
            <a:r>
              <a:rPr lang="en-US" altLang="en-US" sz="2400" baseline="-25000"/>
              <a:t>2</a:t>
            </a:r>
            <a:endParaRPr lang="en-US" altLang="en-US" sz="2400"/>
          </a:p>
          <a:p>
            <a:pPr>
              <a:lnSpc>
                <a:spcPct val="90000"/>
              </a:lnSpc>
            </a:pPr>
            <a:r>
              <a:rPr lang="en-US" altLang="en-US" sz="2800"/>
              <a:t>Thus all the encrypted sectors will be identical, leaking information on the existence of the file. Like ECB mode! </a:t>
            </a:r>
          </a:p>
        </p:txBody>
      </p:sp>
    </p:spTree>
    <p:extLst>
      <p:ext uri="{BB962C8B-B14F-4D97-AF65-F5344CB8AC3E}">
        <p14:creationId xmlns:p14="http://schemas.microsoft.com/office/powerpoint/2010/main" val="3586479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Way Outs</a:t>
            </a:r>
          </a:p>
        </p:txBody>
      </p:sp>
      <p:sp>
        <p:nvSpPr>
          <p:cNvPr id="79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Make the IV unpredictable: ESSIV, uses Block ciphers in CTR mode to generate the IVs.</a:t>
            </a:r>
          </a:p>
          <a:p>
            <a:r>
              <a:rPr lang="en-US" altLang="en-US"/>
              <a:t>Or use special tweakable modes:</a:t>
            </a:r>
          </a:p>
          <a:p>
            <a:pPr lvl="1"/>
            <a:r>
              <a:rPr lang="en-US" altLang="en-US"/>
              <a:t>narrow-block encryption (LRW and XEX)</a:t>
            </a:r>
          </a:p>
          <a:p>
            <a:pPr lvl="1"/>
            <a:r>
              <a:rPr lang="en-US" altLang="en-US"/>
              <a:t>wide-block encryption (CMC and EME). </a:t>
            </a:r>
          </a:p>
        </p:txBody>
      </p:sp>
    </p:spTree>
    <p:extLst>
      <p:ext uri="{BB962C8B-B14F-4D97-AF65-F5344CB8AC3E}">
        <p14:creationId xmlns:p14="http://schemas.microsoft.com/office/powerpoint/2010/main" val="19569317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Points to Ponder!</a:t>
            </a:r>
          </a:p>
        </p:txBody>
      </p:sp>
      <p:sp>
        <p:nvSpPr>
          <p:cNvPr id="79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/>
              <a:t>Can the CBC decryption be parallelized?</a:t>
            </a:r>
          </a:p>
          <a:p>
            <a:pPr>
              <a:lnSpc>
                <a:spcPct val="80000"/>
              </a:lnSpc>
            </a:pPr>
            <a:endParaRPr lang="en-US" altLang="en-US" sz="2400"/>
          </a:p>
          <a:p>
            <a:pPr>
              <a:lnSpc>
                <a:spcPct val="80000"/>
              </a:lnSpc>
            </a:pPr>
            <a:r>
              <a:rPr lang="en-US" altLang="en-US" sz="2400"/>
              <a:t>Changing one block of ciphertext has an influence on two blocks of the plaintext.           Can this be improved?</a:t>
            </a:r>
          </a:p>
          <a:p>
            <a:pPr>
              <a:lnSpc>
                <a:spcPct val="80000"/>
              </a:lnSpc>
            </a:pPr>
            <a:endParaRPr lang="en-US" altLang="en-US" sz="2400"/>
          </a:p>
          <a:p>
            <a:pPr>
              <a:lnSpc>
                <a:spcPct val="80000"/>
              </a:lnSpc>
            </a:pPr>
            <a:r>
              <a:rPr lang="en-US" altLang="en-US" sz="2400"/>
              <a:t>How will you do Ciphertext Stealing for CBC modes?</a:t>
            </a:r>
          </a:p>
          <a:p>
            <a:pPr>
              <a:lnSpc>
                <a:spcPct val="80000"/>
              </a:lnSpc>
            </a:pPr>
            <a:endParaRPr lang="en-US" altLang="en-US" sz="2400"/>
          </a:p>
          <a:p>
            <a:pPr>
              <a:lnSpc>
                <a:spcPct val="80000"/>
              </a:lnSpc>
            </a:pPr>
            <a:r>
              <a:rPr lang="en-US" altLang="en-US" sz="2400"/>
              <a:t>CTR modes need to change the counter value for each plaintext. Why?</a:t>
            </a:r>
          </a:p>
          <a:p>
            <a:pPr>
              <a:lnSpc>
                <a:spcPct val="80000"/>
              </a:lnSpc>
            </a:pP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14398180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r>
              <a:rPr lang="en-US" altLang="en-US"/>
              <a:t>Further Reading</a:t>
            </a:r>
          </a:p>
        </p:txBody>
      </p:sp>
      <p:sp>
        <p:nvSpPr>
          <p:cNvPr id="71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D. Stinson, Cryptography: Theory and Practice, Chapman &amp; Hall/CRC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B. Forouzan, Cryptography &amp; Network Security, TMH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 W. Stallings, Cryptography &amp; Network Security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S. Halevi and P. Rogaway, </a:t>
            </a:r>
            <a:r>
              <a:rPr lang="en-US" altLang="en-US" sz="2400" i="1"/>
              <a:t>A Tweakable Enciphering Mode</a:t>
            </a:r>
            <a:r>
              <a:rPr lang="en-US" altLang="en-US" sz="2400"/>
              <a:t>, CRYPTO '03 (LNCS, volume 2729), 2003 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Niels Fergusson (August 2006) </a:t>
            </a:r>
            <a:r>
              <a:rPr lang="en-US" altLang="en-US" sz="2400" i="1"/>
              <a:t>AES-CBC + Elephant Diffuser: A Disk Encryption Algorithm for Windows Vista</a:t>
            </a:r>
            <a:r>
              <a:rPr lang="en-US" altLang="en-US" sz="2400"/>
              <a:t>. Microsoft. </a:t>
            </a:r>
          </a:p>
        </p:txBody>
      </p:sp>
    </p:spTree>
    <p:extLst>
      <p:ext uri="{BB962C8B-B14F-4D97-AF65-F5344CB8AC3E}">
        <p14:creationId xmlns:p14="http://schemas.microsoft.com/office/powerpoint/2010/main" val="1175794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rgbClr val="C00000"/>
                </a:solidFill>
              </a:rPr>
              <a:t>Electronic Code Book (ECB)</a:t>
            </a:r>
          </a:p>
        </p:txBody>
      </p:sp>
      <p:sp>
        <p:nvSpPr>
          <p:cNvPr id="76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This is a naïve use of the Block Cipher</a:t>
            </a:r>
          </a:p>
          <a:p>
            <a:r>
              <a:rPr lang="en-US" altLang="en-US"/>
              <a:t>Each plaintext gets encrypted by the key to a different ciphertext</a:t>
            </a:r>
          </a:p>
          <a:p>
            <a:r>
              <a:rPr lang="en-US" altLang="en-US"/>
              <a:t>x1, x2, x3,…,xn gets encrypted by the key to the ciphertext y1, y2, y3, …, yn </a:t>
            </a:r>
          </a:p>
          <a:p>
            <a:r>
              <a:rPr lang="en-US" altLang="en-US"/>
              <a:t>Obvious weakness is the same plaintext gets converted to the same ciphertext.</a:t>
            </a:r>
          </a:p>
        </p:txBody>
      </p:sp>
    </p:spTree>
    <p:extLst>
      <p:ext uri="{BB962C8B-B14F-4D97-AF65-F5344CB8AC3E}">
        <p14:creationId xmlns:p14="http://schemas.microsoft.com/office/powerpoint/2010/main" val="1149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Schematic Diagram</a:t>
            </a:r>
          </a:p>
        </p:txBody>
      </p:sp>
      <p:sp>
        <p:nvSpPr>
          <p:cNvPr id="773124" name="Rectangle 4"/>
          <p:cNvSpPr>
            <a:spLocks noChangeArrowheads="1"/>
          </p:cNvSpPr>
          <p:nvPr/>
        </p:nvSpPr>
        <p:spPr bwMode="auto">
          <a:xfrm>
            <a:off x="2900363" y="3378200"/>
            <a:ext cx="636587" cy="488950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800" b="1">
                <a:solidFill>
                  <a:srgbClr val="FF0000"/>
                </a:solidFill>
                <a:latin typeface="Tahoma" charset="0"/>
                <a:ea typeface="Arial" charset="0"/>
                <a:cs typeface="Arial" charset="0"/>
              </a:rPr>
              <a:t>E</a:t>
            </a:r>
          </a:p>
        </p:txBody>
      </p:sp>
      <p:sp>
        <p:nvSpPr>
          <p:cNvPr id="773125" name="Line 5"/>
          <p:cNvSpPr>
            <a:spLocks noChangeShapeType="1"/>
          </p:cNvSpPr>
          <p:nvPr/>
        </p:nvSpPr>
        <p:spPr bwMode="auto">
          <a:xfrm flipV="1">
            <a:off x="2443163" y="3606800"/>
            <a:ext cx="407987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3126" name="Line 6"/>
          <p:cNvSpPr>
            <a:spLocks noChangeShapeType="1"/>
          </p:cNvSpPr>
          <p:nvPr/>
        </p:nvSpPr>
        <p:spPr bwMode="auto">
          <a:xfrm>
            <a:off x="3194050" y="2593975"/>
            <a:ext cx="0" cy="768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3127" name="Line 7"/>
          <p:cNvSpPr>
            <a:spLocks noChangeShapeType="1"/>
          </p:cNvSpPr>
          <p:nvPr/>
        </p:nvSpPr>
        <p:spPr bwMode="auto">
          <a:xfrm>
            <a:off x="3178175" y="3851275"/>
            <a:ext cx="0" cy="392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3128" name="Line 8"/>
          <p:cNvSpPr>
            <a:spLocks noChangeShapeType="1"/>
          </p:cNvSpPr>
          <p:nvPr/>
        </p:nvSpPr>
        <p:spPr bwMode="auto">
          <a:xfrm>
            <a:off x="3178175" y="4259263"/>
            <a:ext cx="555625" cy="15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3129" name="Line 9"/>
          <p:cNvSpPr>
            <a:spLocks noChangeShapeType="1"/>
          </p:cNvSpPr>
          <p:nvPr/>
        </p:nvSpPr>
        <p:spPr bwMode="auto">
          <a:xfrm flipV="1">
            <a:off x="4238625" y="2773363"/>
            <a:ext cx="0" cy="1470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3130" name="Line 10"/>
          <p:cNvSpPr>
            <a:spLocks noChangeShapeType="1"/>
          </p:cNvSpPr>
          <p:nvPr/>
        </p:nvSpPr>
        <p:spPr bwMode="auto">
          <a:xfrm>
            <a:off x="4256088" y="2773363"/>
            <a:ext cx="6524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3131" name="Line 11"/>
          <p:cNvSpPr>
            <a:spLocks noChangeShapeType="1"/>
          </p:cNvSpPr>
          <p:nvPr/>
        </p:nvSpPr>
        <p:spPr bwMode="auto">
          <a:xfrm>
            <a:off x="4897438" y="2773363"/>
            <a:ext cx="11112" cy="588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3132" name="Rectangle 12"/>
          <p:cNvSpPr>
            <a:spLocks noChangeArrowheads="1"/>
          </p:cNvSpPr>
          <p:nvPr/>
        </p:nvSpPr>
        <p:spPr bwMode="auto">
          <a:xfrm>
            <a:off x="4608513" y="3387725"/>
            <a:ext cx="636587" cy="488950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800" b="1">
                <a:solidFill>
                  <a:srgbClr val="FF0000"/>
                </a:solidFill>
                <a:latin typeface="Tahoma" charset="0"/>
                <a:ea typeface="Arial" charset="0"/>
                <a:cs typeface="Arial" charset="0"/>
              </a:rPr>
              <a:t>E</a:t>
            </a:r>
          </a:p>
        </p:txBody>
      </p:sp>
      <p:sp>
        <p:nvSpPr>
          <p:cNvPr id="773133" name="Text Box 13"/>
          <p:cNvSpPr txBox="1">
            <a:spLocks noChangeArrowheads="1"/>
          </p:cNvSpPr>
          <p:nvPr/>
        </p:nvSpPr>
        <p:spPr bwMode="auto">
          <a:xfrm>
            <a:off x="2436813" y="3228975"/>
            <a:ext cx="685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>
                <a:latin typeface="Tahoma" charset="0"/>
                <a:ea typeface="Arial" charset="0"/>
                <a:cs typeface="Arial" charset="0"/>
              </a:rPr>
              <a:t>key</a:t>
            </a:r>
          </a:p>
        </p:txBody>
      </p:sp>
      <p:sp>
        <p:nvSpPr>
          <p:cNvPr id="773134" name="Text Box 14"/>
          <p:cNvSpPr txBox="1">
            <a:spLocks noChangeArrowheads="1"/>
          </p:cNvSpPr>
          <p:nvPr/>
        </p:nvSpPr>
        <p:spPr bwMode="auto">
          <a:xfrm>
            <a:off x="4899025" y="4286250"/>
            <a:ext cx="3921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 b="1" i="1">
                <a:latin typeface="Tahoma" charset="0"/>
                <a:ea typeface="Arial" charset="0"/>
                <a:cs typeface="Arial" charset="0"/>
              </a:rPr>
              <a:t>x</a:t>
            </a:r>
            <a:r>
              <a:rPr lang="en-US" altLang="en-US" sz="1600" b="1" i="1" baseline="-25000">
                <a:latin typeface="Tahoma" charset="0"/>
                <a:ea typeface="Arial" charset="0"/>
                <a:cs typeface="Arial" charset="0"/>
              </a:rPr>
              <a:t>j</a:t>
            </a:r>
          </a:p>
        </p:txBody>
      </p:sp>
      <p:sp>
        <p:nvSpPr>
          <p:cNvPr id="773135" name="Line 15"/>
          <p:cNvSpPr>
            <a:spLocks noChangeShapeType="1"/>
          </p:cNvSpPr>
          <p:nvPr/>
        </p:nvSpPr>
        <p:spPr bwMode="auto">
          <a:xfrm flipH="1">
            <a:off x="3124200" y="2913063"/>
            <a:ext cx="125413" cy="106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3136" name="Text Box 16"/>
          <p:cNvSpPr txBox="1">
            <a:spLocks noChangeArrowheads="1"/>
          </p:cNvSpPr>
          <p:nvPr/>
        </p:nvSpPr>
        <p:spPr bwMode="auto">
          <a:xfrm>
            <a:off x="2881313" y="2703513"/>
            <a:ext cx="3603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 b="1" i="1">
                <a:latin typeface="Tahoma" charset="0"/>
                <a:ea typeface="Arial" charset="0"/>
                <a:cs typeface="Arial" charset="0"/>
              </a:rPr>
              <a:t>n</a:t>
            </a:r>
          </a:p>
        </p:txBody>
      </p:sp>
      <p:sp>
        <p:nvSpPr>
          <p:cNvPr id="773137" name="Text Box 17"/>
          <p:cNvSpPr txBox="1">
            <a:spLocks noChangeArrowheads="1"/>
          </p:cNvSpPr>
          <p:nvPr/>
        </p:nvSpPr>
        <p:spPr bwMode="auto">
          <a:xfrm>
            <a:off x="4873625" y="333533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 b="1">
                <a:solidFill>
                  <a:srgbClr val="FF0000"/>
                </a:solidFill>
                <a:latin typeface="Tahoma" charset="0"/>
                <a:ea typeface="Arial" charset="0"/>
                <a:cs typeface="Arial" charset="0"/>
              </a:rPr>
              <a:t>-1</a:t>
            </a:r>
          </a:p>
        </p:txBody>
      </p:sp>
      <p:sp>
        <p:nvSpPr>
          <p:cNvPr id="773138" name="Line 18"/>
          <p:cNvSpPr>
            <a:spLocks noChangeShapeType="1"/>
          </p:cNvSpPr>
          <p:nvPr/>
        </p:nvSpPr>
        <p:spPr bwMode="auto">
          <a:xfrm flipH="1">
            <a:off x="3138488" y="4067175"/>
            <a:ext cx="84137" cy="52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3139" name="Text Box 19"/>
          <p:cNvSpPr txBox="1">
            <a:spLocks noChangeArrowheads="1"/>
          </p:cNvSpPr>
          <p:nvPr/>
        </p:nvSpPr>
        <p:spPr bwMode="auto">
          <a:xfrm>
            <a:off x="2867025" y="3829050"/>
            <a:ext cx="3603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 b="1" i="1">
                <a:latin typeface="Tahoma" charset="0"/>
                <a:ea typeface="Arial" charset="0"/>
                <a:cs typeface="Arial" charset="0"/>
              </a:rPr>
              <a:t>n</a:t>
            </a:r>
          </a:p>
        </p:txBody>
      </p:sp>
      <p:sp>
        <p:nvSpPr>
          <p:cNvPr id="773140" name="Text Box 20"/>
          <p:cNvSpPr txBox="1">
            <a:spLocks noChangeArrowheads="1"/>
          </p:cNvSpPr>
          <p:nvPr/>
        </p:nvSpPr>
        <p:spPr bwMode="auto">
          <a:xfrm>
            <a:off x="3554413" y="4187825"/>
            <a:ext cx="3921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 i="1">
                <a:latin typeface="Tahoma" charset="0"/>
                <a:ea typeface="Arial" charset="0"/>
                <a:cs typeface="Arial" charset="0"/>
              </a:rPr>
              <a:t>c</a:t>
            </a:r>
            <a:r>
              <a:rPr lang="en-US" altLang="en-US" sz="1600" i="1" baseline="-25000">
                <a:latin typeface="Tahoma" charset="0"/>
                <a:ea typeface="Arial" charset="0"/>
                <a:cs typeface="Arial" charset="0"/>
              </a:rPr>
              <a:t>j</a:t>
            </a:r>
          </a:p>
        </p:txBody>
      </p:sp>
      <p:sp>
        <p:nvSpPr>
          <p:cNvPr id="773141" name="Line 21"/>
          <p:cNvSpPr>
            <a:spLocks noChangeShapeType="1"/>
          </p:cNvSpPr>
          <p:nvPr/>
        </p:nvSpPr>
        <p:spPr bwMode="auto">
          <a:xfrm>
            <a:off x="3536950" y="4262438"/>
            <a:ext cx="696913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3142" name="Line 22"/>
          <p:cNvSpPr>
            <a:spLocks noChangeShapeType="1"/>
          </p:cNvSpPr>
          <p:nvPr/>
        </p:nvSpPr>
        <p:spPr bwMode="auto">
          <a:xfrm flipH="1">
            <a:off x="4908550" y="3889375"/>
            <a:ext cx="6350" cy="636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3143" name="Text Box 23"/>
          <p:cNvSpPr txBox="1">
            <a:spLocks noChangeArrowheads="1"/>
          </p:cNvSpPr>
          <p:nvPr/>
        </p:nvSpPr>
        <p:spPr bwMode="auto">
          <a:xfrm>
            <a:off x="2403475" y="4602163"/>
            <a:ext cx="15335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 b="1">
                <a:latin typeface="Tahoma" charset="0"/>
                <a:ea typeface="Arial" charset="0"/>
                <a:cs typeface="Arial" charset="0"/>
              </a:rPr>
              <a:t>Encryption</a:t>
            </a:r>
          </a:p>
        </p:txBody>
      </p:sp>
      <p:sp>
        <p:nvSpPr>
          <p:cNvPr id="773144" name="Text Box 24"/>
          <p:cNvSpPr txBox="1">
            <a:spLocks noChangeArrowheads="1"/>
          </p:cNvSpPr>
          <p:nvPr/>
        </p:nvSpPr>
        <p:spPr bwMode="auto">
          <a:xfrm>
            <a:off x="4348163" y="4589463"/>
            <a:ext cx="15144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 b="1">
                <a:latin typeface="Tahoma" charset="0"/>
                <a:ea typeface="Arial" charset="0"/>
                <a:cs typeface="Arial" charset="0"/>
              </a:rPr>
              <a:t>Decryption</a:t>
            </a:r>
          </a:p>
        </p:txBody>
      </p:sp>
      <p:sp>
        <p:nvSpPr>
          <p:cNvPr id="773145" name="Text Box 25"/>
          <p:cNvSpPr txBox="1">
            <a:spLocks noChangeArrowheads="1"/>
          </p:cNvSpPr>
          <p:nvPr/>
        </p:nvSpPr>
        <p:spPr bwMode="auto">
          <a:xfrm>
            <a:off x="2286000" y="5257800"/>
            <a:ext cx="4333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  <a:ea typeface="Arial" charset="0"/>
                <a:cs typeface="Arial" charset="0"/>
              </a:rPr>
              <a:t>Electronic </a:t>
            </a:r>
            <a:r>
              <a:rPr lang="en-US" altLang="en-US" sz="20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  <a:ea typeface="Arial" charset="0"/>
                <a:cs typeface="Arial" charset="0"/>
              </a:rPr>
              <a:t>CodeBook</a:t>
            </a:r>
            <a:r>
              <a:rPr lang="en-US" altLang="en-US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  <a:ea typeface="Arial" charset="0"/>
                <a:cs typeface="Arial" charset="0"/>
              </a:rPr>
              <a:t> (ECB)</a:t>
            </a:r>
          </a:p>
        </p:txBody>
      </p:sp>
      <p:sp>
        <p:nvSpPr>
          <p:cNvPr id="773146" name="Line 26"/>
          <p:cNvSpPr>
            <a:spLocks noChangeShapeType="1"/>
          </p:cNvSpPr>
          <p:nvPr/>
        </p:nvSpPr>
        <p:spPr bwMode="auto">
          <a:xfrm flipH="1" flipV="1">
            <a:off x="5273675" y="3632200"/>
            <a:ext cx="4826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3147" name="Text Box 27"/>
          <p:cNvSpPr txBox="1">
            <a:spLocks noChangeArrowheads="1"/>
          </p:cNvSpPr>
          <p:nvPr/>
        </p:nvSpPr>
        <p:spPr bwMode="auto">
          <a:xfrm>
            <a:off x="5257800" y="3225800"/>
            <a:ext cx="6032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>
                <a:latin typeface="Tahoma" charset="0"/>
                <a:ea typeface="Arial" charset="0"/>
                <a:cs typeface="Arial" charset="0"/>
              </a:rPr>
              <a:t>key</a:t>
            </a:r>
          </a:p>
        </p:txBody>
      </p:sp>
      <p:sp>
        <p:nvSpPr>
          <p:cNvPr id="773149" name="Text Box 29"/>
          <p:cNvSpPr txBox="1">
            <a:spLocks noChangeArrowheads="1"/>
          </p:cNvSpPr>
          <p:nvPr/>
        </p:nvSpPr>
        <p:spPr bwMode="auto">
          <a:xfrm>
            <a:off x="3000375" y="2195513"/>
            <a:ext cx="3921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 b="1" i="1">
                <a:latin typeface="Tahoma" charset="0"/>
                <a:ea typeface="Arial" charset="0"/>
                <a:cs typeface="Arial" charset="0"/>
              </a:rPr>
              <a:t>x</a:t>
            </a:r>
            <a:r>
              <a:rPr lang="en-US" altLang="en-US" sz="1600" b="1" i="1" baseline="-25000">
                <a:latin typeface="Tahoma" charset="0"/>
                <a:ea typeface="Arial" charset="0"/>
                <a:cs typeface="Arial" charset="0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2113328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Properties</a:t>
            </a:r>
          </a:p>
        </p:txBody>
      </p:sp>
      <p:sp>
        <p:nvSpPr>
          <p:cNvPr id="77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C00000"/>
                </a:solidFill>
              </a:rPr>
              <a:t>Error Propagation: </a:t>
            </a:r>
            <a:r>
              <a:rPr lang="en-US" altLang="en-US" dirty="0"/>
              <a:t>A single bit error in transmission can create errors in several bits in the corresponding block.</a:t>
            </a:r>
          </a:p>
          <a:p>
            <a:pPr lvl="1"/>
            <a:r>
              <a:rPr lang="en-US" altLang="en-US" dirty="0"/>
              <a:t>other blocks are not affected</a:t>
            </a:r>
          </a:p>
          <a:p>
            <a:pPr>
              <a:buFontTx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8322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Security Issues</a:t>
            </a:r>
          </a:p>
        </p:txBody>
      </p:sp>
      <p:sp>
        <p:nvSpPr>
          <p:cNvPr id="77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Same block always encrypts to the same ciphertext.</a:t>
            </a:r>
          </a:p>
          <a:p>
            <a:pPr>
              <a:lnSpc>
                <a:spcPct val="90000"/>
              </a:lnSpc>
            </a:pPr>
            <a:r>
              <a:rPr lang="en-US" altLang="en-US"/>
              <a:t>This is a serious weakness for a low entropy plaintext space.</a:t>
            </a:r>
          </a:p>
          <a:p>
            <a:pPr>
              <a:lnSpc>
                <a:spcPct val="90000"/>
              </a:lnSpc>
            </a:pPr>
            <a:r>
              <a:rPr lang="en-US" altLang="en-US"/>
              <a:t>Consider if the plaintext has only two possibilities: all 64 bits (block length) 0 or all 64 bits 1. Then ECB leaks all secret.</a:t>
            </a:r>
          </a:p>
        </p:txBody>
      </p:sp>
    </p:spTree>
    <p:extLst>
      <p:ext uri="{BB962C8B-B14F-4D97-AF65-F5344CB8AC3E}">
        <p14:creationId xmlns:p14="http://schemas.microsoft.com/office/powerpoint/2010/main" val="51329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Ciphertext Stealing</a:t>
            </a:r>
          </a:p>
        </p:txBody>
      </p:sp>
      <p:sp>
        <p:nvSpPr>
          <p:cNvPr id="77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In ECB mode, if last block is not n bits (block length) padding is used.</a:t>
            </a:r>
          </a:p>
          <a:p>
            <a:pPr>
              <a:lnSpc>
                <a:spcPct val="90000"/>
              </a:lnSpc>
            </a:pPr>
            <a:r>
              <a:rPr lang="en-US" altLang="en-US"/>
              <a:t>Padding may be often be not possible.</a:t>
            </a:r>
          </a:p>
          <a:p>
            <a:pPr>
              <a:lnSpc>
                <a:spcPct val="90000"/>
              </a:lnSpc>
            </a:pPr>
            <a:r>
              <a:rPr lang="en-US" altLang="en-US"/>
              <a:t>Suppose plaintext and ciphertext are to be stored in the same buffer.</a:t>
            </a:r>
          </a:p>
          <a:p>
            <a:pPr>
              <a:lnSpc>
                <a:spcPct val="90000"/>
              </a:lnSpc>
            </a:pPr>
            <a:r>
              <a:rPr lang="en-US" altLang="en-US"/>
              <a:t>A technique called Ciphertext Stealing is used.</a:t>
            </a:r>
          </a:p>
        </p:txBody>
      </p:sp>
    </p:spTree>
    <p:extLst>
      <p:ext uri="{BB962C8B-B14F-4D97-AF65-F5344CB8AC3E}">
        <p14:creationId xmlns:p14="http://schemas.microsoft.com/office/powerpoint/2010/main" val="43002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Ciphertext Stealing</a:t>
            </a:r>
          </a:p>
        </p:txBody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Makes the use of ECB possible without padding.</a:t>
            </a:r>
          </a:p>
          <a:p>
            <a:r>
              <a:rPr lang="en-US" altLang="en-US"/>
              <a:t>The last two blocks, P</a:t>
            </a:r>
            <a:r>
              <a:rPr lang="en-US" altLang="en-US" baseline="-25000"/>
              <a:t>N-1</a:t>
            </a:r>
            <a:r>
              <a:rPr lang="en-US" altLang="en-US"/>
              <a:t> and P</a:t>
            </a:r>
            <a:r>
              <a:rPr lang="en-US" altLang="en-US" baseline="-25000"/>
              <a:t>N</a:t>
            </a:r>
            <a:r>
              <a:rPr lang="en-US" altLang="en-US"/>
              <a:t> are encrypted differently and out  of order.</a:t>
            </a:r>
          </a:p>
          <a:p>
            <a:r>
              <a:rPr lang="en-US" altLang="en-US"/>
              <a:t>Assume, P</a:t>
            </a:r>
            <a:r>
              <a:rPr lang="en-US" altLang="en-US" baseline="-25000"/>
              <a:t>N-1</a:t>
            </a:r>
            <a:r>
              <a:rPr lang="en-US" altLang="en-US"/>
              <a:t> has n bits, P</a:t>
            </a:r>
            <a:r>
              <a:rPr lang="en-US" altLang="en-US" baseline="-25000"/>
              <a:t>N</a:t>
            </a:r>
            <a:r>
              <a:rPr lang="en-US" altLang="en-US"/>
              <a:t> has m bits, where m</a:t>
            </a:r>
            <a:r>
              <a:rPr lang="en-US" altLang="en-US">
                <a:ea typeface="Arial" charset="0"/>
                <a:cs typeface="Arial" charset="0"/>
              </a:rPr>
              <a:t>≤n</a:t>
            </a:r>
          </a:p>
          <a:p>
            <a:endParaRPr lang="en-US" altLang="en-US"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8560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ps-cylab-isr-epp2">
  <a:themeElements>
    <a:clrScheme name="Custom 50">
      <a:dk1>
        <a:sysClr val="windowText" lastClr="000000"/>
      </a:dk1>
      <a:lt1>
        <a:sysClr val="window" lastClr="FFFFFF"/>
      </a:lt1>
      <a:dk2>
        <a:srgbClr val="212121"/>
      </a:dk2>
      <a:lt2>
        <a:srgbClr val="CDD4D7"/>
      </a:lt2>
      <a:accent1>
        <a:srgbClr val="1D86CD"/>
      </a:accent1>
      <a:accent2>
        <a:srgbClr val="732E9A"/>
      </a:accent2>
      <a:accent3>
        <a:srgbClr val="B50B1B"/>
      </a:accent3>
      <a:accent4>
        <a:srgbClr val="E8950E"/>
      </a:accent4>
      <a:accent5>
        <a:srgbClr val="55992B"/>
      </a:accent5>
      <a:accent6>
        <a:srgbClr val="2C9C89"/>
      </a:accent6>
      <a:hlink>
        <a:srgbClr val="FF0000"/>
      </a:hlink>
      <a:folHlink>
        <a:srgbClr val="FF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09B93165D420748A94852C5ABD932FF" ma:contentTypeVersion="3" ma:contentTypeDescription="Create a new document." ma:contentTypeScope="" ma:versionID="f1c1206f9537333ac6a5d6b1b36c2417">
  <xsd:schema xmlns:xsd="http://www.w3.org/2001/XMLSchema" xmlns:xs="http://www.w3.org/2001/XMLSchema" xmlns:p="http://schemas.microsoft.com/office/2006/metadata/properties" xmlns:ns2="592d9fb0-1a1d-4a9a-9e0b-69a672cb261c" targetNamespace="http://schemas.microsoft.com/office/2006/metadata/properties" ma:root="true" ma:fieldsID="7bd1a80e400a0b2e6198fb7bf677341c" ns2:_="">
    <xsd:import namespace="592d9fb0-1a1d-4a9a-9e0b-69a672cb261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2d9fb0-1a1d-4a9a-9e0b-69a672cb261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F1CBC92-F000-4AC3-BB7F-728B57190AE3}"/>
</file>

<file path=customXml/itemProps2.xml><?xml version="1.0" encoding="utf-8"?>
<ds:datastoreItem xmlns:ds="http://schemas.openxmlformats.org/officeDocument/2006/customXml" ds:itemID="{D36F4E6E-2D73-49E7-80FD-9E0DA4F9D14C}"/>
</file>

<file path=customXml/itemProps3.xml><?xml version="1.0" encoding="utf-8"?>
<ds:datastoreItem xmlns:ds="http://schemas.openxmlformats.org/officeDocument/2006/customXml" ds:itemID="{BC9F196A-0539-44BC-80BF-6E5F16B4CF85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17561</TotalTime>
  <Words>1521</Words>
  <Application>Microsoft Macintosh PowerPoint</Application>
  <PresentationFormat>On-screen Show (4:3)</PresentationFormat>
  <Paragraphs>350</Paragraphs>
  <Slides>35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48" baseType="lpstr">
      <vt:lpstr>Calibri</vt:lpstr>
      <vt:lpstr>Cambria Math</vt:lpstr>
      <vt:lpstr>Helvetica Neue</vt:lpstr>
      <vt:lpstr>Helvetica Neue Light</vt:lpstr>
      <vt:lpstr>ＭＳ Ｐゴシック</vt:lpstr>
      <vt:lpstr>Tahoma</vt:lpstr>
      <vt:lpstr>Technical</vt:lpstr>
      <vt:lpstr>Times New Roman</vt:lpstr>
      <vt:lpstr>Whitney-Light</vt:lpstr>
      <vt:lpstr>Arial</vt:lpstr>
      <vt:lpstr>cups-cylab-isr-epp2</vt:lpstr>
      <vt:lpstr>MathType 6.0 Equation</vt:lpstr>
      <vt:lpstr>Clip</vt:lpstr>
      <vt:lpstr>Modes of Operation  of  Block Ciphers</vt:lpstr>
      <vt:lpstr>Objectives</vt:lpstr>
      <vt:lpstr>Need for Modes of Block Ciphers</vt:lpstr>
      <vt:lpstr>Electronic Code Book (ECB)</vt:lpstr>
      <vt:lpstr>Schematic Diagram</vt:lpstr>
      <vt:lpstr>Properties</vt:lpstr>
      <vt:lpstr>Security Issues</vt:lpstr>
      <vt:lpstr>Ciphertext Stealing</vt:lpstr>
      <vt:lpstr>Ciphertext Stealing</vt:lpstr>
      <vt:lpstr>Ciphertext Stealing</vt:lpstr>
      <vt:lpstr>Cipher Block Chaining (CBC)</vt:lpstr>
      <vt:lpstr>An Illustration</vt:lpstr>
      <vt:lpstr>Cipher Block Chaining</vt:lpstr>
      <vt:lpstr>IV based attacks</vt:lpstr>
      <vt:lpstr>Error Propagation</vt:lpstr>
      <vt:lpstr>Disadvantages</vt:lpstr>
      <vt:lpstr>Cycle Stealing in CBC</vt:lpstr>
      <vt:lpstr>Design of Cycle Sealing is tricky!</vt:lpstr>
      <vt:lpstr>Schematic Diagram</vt:lpstr>
      <vt:lpstr>Certain Points</vt:lpstr>
      <vt:lpstr>Error Propagation</vt:lpstr>
      <vt:lpstr>Output Feedback Mode (OFB)</vt:lpstr>
      <vt:lpstr>Certain Points</vt:lpstr>
      <vt:lpstr>Counter Mode</vt:lpstr>
      <vt:lpstr>Modern Times</vt:lpstr>
      <vt:lpstr>Modes of Encryption</vt:lpstr>
      <vt:lpstr>PowerPoint Presentation</vt:lpstr>
      <vt:lpstr>PowerPoint Presentation</vt:lpstr>
      <vt:lpstr>Disk Encryption</vt:lpstr>
      <vt:lpstr>Model of the Adversary</vt:lpstr>
      <vt:lpstr>Tweakable Modes</vt:lpstr>
      <vt:lpstr>Watermarking Attacks</vt:lpstr>
      <vt:lpstr>Way Outs</vt:lpstr>
      <vt:lpstr>Points to Ponder!</vt:lpstr>
      <vt:lpstr>Further Reading</vt:lpstr>
    </vt:vector>
  </TitlesOfParts>
  <Company>Carnegie Mellon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Secure Systems that People Can Use</dc:title>
  <dc:creator>Lorrie Cranor</dc:creator>
  <cp:lastModifiedBy>Microsoft Office User</cp:lastModifiedBy>
  <cp:revision>546</cp:revision>
  <cp:lastPrinted>2019-07-16T22:24:26Z</cp:lastPrinted>
  <dcterms:created xsi:type="dcterms:W3CDTF">2012-02-25T13:46:56Z</dcterms:created>
  <dcterms:modified xsi:type="dcterms:W3CDTF">2020-10-21T05:34:27Z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0x010100E09B93165D420748A94852C5ABD932FF</vt:lpwstr>
  </property>
</Properties>
</file>