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PLN</c:v>
                </c:pt>
                <c:pt idx="1">
                  <c:v>BUMN</c:v>
                </c:pt>
                <c:pt idx="2">
                  <c:v>Kinerja ET</c:v>
                </c:pt>
                <c:pt idx="3">
                  <c:v>Vaksin BUMN</c:v>
                </c:pt>
                <c:pt idx="4">
                  <c:v>Pilpres 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dLbls>
          <c:txPr>
            <a:bodyPr/>
            <a:lstStyle/>
            <a:p>
              <a:pPr>
                <a:defRPr sz="1200"/>
              </a:pPr>
            </a:p>
          </c:txPr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negatif (%)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Sheet1!$A$2:$A$6</c:f>
              <c:strCache>
                <c:ptCount val="5"/>
                <c:pt idx="0">
                  <c:v>PLN</c:v>
                </c:pt>
                <c:pt idx="1">
                  <c:v>BUMN</c:v>
                </c:pt>
                <c:pt idx="2">
                  <c:v>Kinerja ET</c:v>
                </c:pt>
                <c:pt idx="3">
                  <c:v>Vaksin BUMN</c:v>
                </c:pt>
                <c:pt idx="4">
                  <c:v>Pilpres 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netral (%)</c:v>
                </c:pt>
              </c:strCache>
            </c:strRef>
          </c:tx>
          <c:spPr>
            <a:solidFill>
              <a:srgbClr val="D3D3D3"/>
            </a:solidFill>
          </c:spPr>
          <c:cat>
            <c:strRef>
              <c:f>Sheet1!$A$2:$A$6</c:f>
              <c:strCache>
                <c:ptCount val="5"/>
                <c:pt idx="0">
                  <c:v>PLN</c:v>
                </c:pt>
                <c:pt idx="1">
                  <c:v>BUMN</c:v>
                </c:pt>
                <c:pt idx="2">
                  <c:v>Kinerja ET</c:v>
                </c:pt>
                <c:pt idx="3">
                  <c:v>Vaksin BUMN</c:v>
                </c:pt>
                <c:pt idx="4">
                  <c:v>Pilpres 2024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91.0</c:v>
                </c:pt>
                <c:pt idx="1">
                  <c:v>90.0</c:v>
                </c:pt>
                <c:pt idx="2">
                  <c:v>89.0</c:v>
                </c:pt>
                <c:pt idx="3">
                  <c:v>83.0</c:v>
                </c:pt>
                <c:pt idx="4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positif (%)</c:v>
                </c:pt>
              </c:strCache>
            </c:strRef>
          </c:tx>
          <c:spPr>
            <a:solidFill>
              <a:srgbClr val="00FF00"/>
            </a:solidFill>
          </c:spPr>
          <c:cat>
            <c:strRef>
              <c:f>Sheet1!$A$2:$A$6</c:f>
              <c:strCache>
                <c:ptCount val="5"/>
                <c:pt idx="0">
                  <c:v>PLN</c:v>
                </c:pt>
                <c:pt idx="1">
                  <c:v>BUMN</c:v>
                </c:pt>
                <c:pt idx="2">
                  <c:v>Kinerja ET</c:v>
                </c:pt>
                <c:pt idx="3">
                  <c:v>Vaksin BUMN</c:v>
                </c:pt>
                <c:pt idx="4">
                  <c:v>Pilpres 2024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9.0</c:v>
                </c:pt>
                <c:pt idx="1">
                  <c:v>10.0</c:v>
                </c:pt>
                <c:pt idx="2">
                  <c:v>11.0</c:v>
                </c:pt>
                <c:pt idx="3">
                  <c:v>17.0</c:v>
                </c:pt>
                <c:pt idx="4">
                  <c:v>75.0</c:v>
                </c:pt>
              </c:numCache>
            </c:numRef>
          </c:val>
        </c:ser>
        <c:dLbls>
          <c:txPr>
            <a:bodyPr/>
            <a:lstStyle/>
            <a:p>
              <a:pPr>
                <a:defRPr sz="8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isu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BUMN</c:v>
                </c:pt>
                <c:pt idx="1">
                  <c:v>Kinerja ET</c:v>
                </c:pt>
                <c:pt idx="2">
                  <c:v>Pertamina</c:v>
                </c:pt>
                <c:pt idx="3">
                  <c:v>Kereta Cepat</c:v>
                </c:pt>
                <c:pt idx="4">
                  <c:v>Pilpres 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1376</c:v>
                </c:pt>
                <c:pt idx="1">
                  <c:v>545</c:v>
                </c:pt>
                <c:pt idx="2">
                  <c:v>414</c:v>
                </c:pt>
                <c:pt idx="3">
                  <c:v>283</c:v>
                </c:pt>
                <c:pt idx="4">
                  <c:v>62</c:v>
                </c:pt>
              </c:numCache>
            </c:numRef>
          </c:val>
        </c:ser>
        <c:dLbls>
          <c:txPr>
            <a:bodyPr/>
            <a:lstStyle/>
            <a:p>
              <a:pPr>
                <a:defRPr sz="1200"/>
              </a:pPr>
            </a:p>
          </c:txPr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negatif (%)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Sheet1!$A$2:$A$6</c:f>
              <c:strCache>
                <c:ptCount val="5"/>
                <c:pt idx="0">
                  <c:v>BUMN</c:v>
                </c:pt>
                <c:pt idx="1">
                  <c:v>Kinerja ET</c:v>
                </c:pt>
                <c:pt idx="2">
                  <c:v>Pertamina</c:v>
                </c:pt>
                <c:pt idx="3">
                  <c:v>Kereta Cepat</c:v>
                </c:pt>
                <c:pt idx="4">
                  <c:v>Pilpres 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12.4</c:v>
                </c:pt>
                <c:pt idx="1">
                  <c:v>0.4</c:v>
                </c:pt>
                <c:pt idx="2">
                  <c:v>27.1</c:v>
                </c:pt>
                <c:pt idx="3">
                  <c:v>33.6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netral (%)</c:v>
                </c:pt>
              </c:strCache>
            </c:strRef>
          </c:tx>
          <c:spPr>
            <a:solidFill>
              <a:srgbClr val="D3D3D3"/>
            </a:solidFill>
          </c:spPr>
          <c:cat>
            <c:strRef>
              <c:f>Sheet1!$A$2:$A$6</c:f>
              <c:strCache>
                <c:ptCount val="5"/>
                <c:pt idx="0">
                  <c:v>BUMN</c:v>
                </c:pt>
                <c:pt idx="1">
                  <c:v>Kinerja ET</c:v>
                </c:pt>
                <c:pt idx="2">
                  <c:v>Pertamina</c:v>
                </c:pt>
                <c:pt idx="3">
                  <c:v>Kereta Cepat</c:v>
                </c:pt>
                <c:pt idx="4">
                  <c:v>Pilpres 2024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60.7</c:v>
                </c:pt>
                <c:pt idx="1">
                  <c:v>34.3</c:v>
                </c:pt>
                <c:pt idx="2">
                  <c:v>55.1</c:v>
                </c:pt>
                <c:pt idx="3">
                  <c:v>47.3</c:v>
                </c:pt>
                <c:pt idx="4">
                  <c:v>74.2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positif (%)</c:v>
                </c:pt>
              </c:strCache>
            </c:strRef>
          </c:tx>
          <c:spPr>
            <a:solidFill>
              <a:srgbClr val="00FF00"/>
            </a:solidFill>
          </c:spPr>
          <c:cat>
            <c:strRef>
              <c:f>Sheet1!$A$2:$A$6</c:f>
              <c:strCache>
                <c:ptCount val="5"/>
                <c:pt idx="0">
                  <c:v>BUMN</c:v>
                </c:pt>
                <c:pt idx="1">
                  <c:v>Kinerja ET</c:v>
                </c:pt>
                <c:pt idx="2">
                  <c:v>Pertamina</c:v>
                </c:pt>
                <c:pt idx="3">
                  <c:v>Kereta Cepat</c:v>
                </c:pt>
                <c:pt idx="4">
                  <c:v>Pilpres 2024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26.9</c:v>
                </c:pt>
                <c:pt idx="1">
                  <c:v>65.3</c:v>
                </c:pt>
                <c:pt idx="2">
                  <c:v>17.9</c:v>
                </c:pt>
                <c:pt idx="3">
                  <c:v>19.1</c:v>
                </c:pt>
                <c:pt idx="4">
                  <c:v>25.8</c:v>
                </c:pt>
              </c:numCache>
            </c:numRef>
          </c:val>
        </c:ser>
        <c:dLbls>
          <c:txPr>
            <a:bodyPr/>
            <a:lstStyle/>
            <a:p>
              <a:pPr>
                <a:defRPr sz="8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hyperlink" Target=" https://republika.co.id/berita/rjue5o282/dinilai-amanah-dan-merakyat-erick-thohir-punya-modal-maju-pilpres-2024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s://bali.jpnn.com/bali-terkini/18797/pengguna-kendaraan-listrik-bisa-hemat-rp-1-1-5-juta-wamen-bumn-merespons " TargetMode="External"/><Relationship Id="rId4" Type="http://schemas.openxmlformats.org/officeDocument/2006/relationships/hyperlink" Target=" https://mataram.antaranews.com/berita/225769/hari-jadi-pertambangan-dan-energi-ke-77-pln-raih-lima-penghargaan-di-sektor-esdm" TargetMode="External"/><Relationship Id="rId5" Type="http://schemas.openxmlformats.org/officeDocument/2006/relationships/hyperlink" Target=" https://www.pikiran-rakyat.com/nasional/pr-015689542/menteri-bumn-vaksin-indovac-jadikan-sektor-kesehatan-indonesia-lebih-mandiri" TargetMode="External"/><Relationship Id="rId6" Type="http://schemas.openxmlformats.org/officeDocument/2006/relationships/hyperlink" Target="https://www.kompasiana.com/husita/634be9cd08a8b57f261d68d2/kesimpulan-tgipf-menjadi-antitesis-bagi-pengurus-pssi-dalam-tragedi-kanjuruhan" TargetMode="External"/><Relationship Id="rId7" Type="http://schemas.openxmlformats.org/officeDocument/2006/relationships/hyperlink" Target="https://www.pikiran-rakyat.com/nasional/pr-015689542/menteri-bumn-vaksin-indovac-jadikan-sektor-kesehatan-indonesia-lebih-mandiri" TargetMode="External"/><Relationship Id="rId8" Type="http://schemas.openxmlformats.org/officeDocument/2006/relationships/hyperlink" Target="https://www.jpnn.com/news/mak-mak-hingga-komunitas-bajaj-di-jakarta-dukung-ganjar-pranowo-maju-di-pilpres-2024 " TargetMode="External"/><Relationship Id="rId9" Type="http://schemas.openxmlformats.org/officeDocument/2006/relationships/hyperlink" Target=" https://www.republika.co.id/berita/rjue5o282/dinilai-amanah-dan-merakyat-erick-thohir-punya-modal-maju-pilpres-2024 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29184" y="960120"/>
            <a:ext cx="11530584" cy="914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rick Thoh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91440"/>
            <a:ext cx="777240" cy="777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168" y="100584"/>
            <a:ext cx="5029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2500"/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3312" y="466344"/>
            <a:ext cx="2121408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i="0" sz="1500"/>
            </a:pPr>
            <a:r>
              <a:t>Erick Thohir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" y="1024128"/>
            <a:ext cx="6867144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i="0" sz="1200"/>
            </a:pPr>
            <a:r>
              <a:t>Berikut laporan percakapan dan pemberitaan mengenai Bapak ET pada periode 20-10-2022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48" y="1389888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/>
            </a:pPr>
            <a:r>
              <a:t>Top Issues Online News</a:t>
            </a:r>
          </a:p>
          <a:p>
            <a:pPr>
              <a:defRPr i="1" sz="1200"/>
            </a:pPr>
            <a:r>
              <a:t> 1. PLN sebanyak 36.67% (9.1% Positif, 90.9% Netral, 0.0% Negatif)</a:t>
            </a:r>
          </a:p>
          <a:p>
            <a:pPr>
              <a:defRPr i="1" sz="1200"/>
            </a:pPr>
            <a:r>
              <a:t> 2. BUMN sebanyak 31.67% (10.5% Positif, 89.5% Netral, 0.0% Negatif)</a:t>
            </a:r>
          </a:p>
          <a:p>
            <a:pPr>
              <a:defRPr i="1" sz="1200"/>
            </a:pPr>
            <a:r>
              <a:t> 3. Kinerja ET sebanyak 15% (11.1% Positif, 88.9% Netral, 0.0% Negatif)</a:t>
            </a:r>
          </a:p>
          <a:p>
            <a:pPr>
              <a:defRPr i="1" sz="1200"/>
            </a:pPr>
            <a:r>
              <a:t> 4. Vaksin BUMN sebanyak 10% (16.7% Positif, 83.3% Netral, 0.0% Negatif)</a:t>
            </a:r>
          </a:p>
          <a:p>
            <a:pPr>
              <a:defRPr i="1" sz="1200"/>
            </a:pPr>
            <a:r>
              <a:t> 5. Pilpres 2024 sebanyak 6.67% (75% Positif, 25% Netral, 0% Negatif)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048" y="2743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/>
            </a:pPr>
            <a:r>
              <a:t>Top Issues Social Media</a:t>
            </a:r>
          </a:p>
          <a:p>
            <a:pPr>
              <a:defRPr i="1" sz="1200"/>
            </a:pPr>
            <a:r>
              <a:t> 1. BUMN sebanyak 51.34% (26.9% Positif, 60.7% Netral, 12.4% Negatif)</a:t>
            </a:r>
          </a:p>
          <a:p>
            <a:pPr>
              <a:defRPr i="1" sz="1200"/>
            </a:pPr>
            <a:r>
              <a:t> 2. Kinerja ET sebanyak 20.34% (65.3% Positif, 34.3% Netral, 0.4% Negatif)</a:t>
            </a:r>
          </a:p>
          <a:p>
            <a:pPr>
              <a:defRPr i="1" sz="1200"/>
            </a:pPr>
            <a:r>
              <a:t> 3. Pertamina sebanyak 15.45% (17.9% Positif, 55.1% Netral, 27.1% Negatif)</a:t>
            </a:r>
          </a:p>
          <a:p>
            <a:pPr>
              <a:defRPr i="1" sz="1200"/>
            </a:pPr>
            <a:r>
              <a:t> 4. Kereta Cepat sebanyak 10.56% (19.1% Positif, 47.3% Netral, 33.6% Negatif)</a:t>
            </a:r>
          </a:p>
          <a:p>
            <a:pPr>
              <a:defRPr i="1" sz="1200"/>
            </a:pPr>
            <a:r>
              <a:t> 5. Pilpres 2024 sebanyak 2.31% (25.8% Positif, 74.2% Netral, 0.0% Negatif)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048" y="4718304"/>
            <a:ext cx="6867144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1400"/>
            </a:pPr>
            <a:r>
              <a:t>Rekomendasi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48" y="4937760"/>
            <a:ext cx="822960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i="0" sz="1200"/>
            </a:pPr>
            <a:r>
              <a:t>Lorem ipsum dolor sit amet, consectetur adipiscing elit. Fusce consequat vel purus eget pharetra. Fusce nec elit eget nibh ultricies tempus a eget nulla. Integer mattis sodales nisi, sed commodo neque rhoncus nec.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29184" y="960120"/>
            <a:ext cx="11530584" cy="914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rick Thoh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91440"/>
            <a:ext cx="777240" cy="777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168" y="100584"/>
            <a:ext cx="5029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2500"/>
            </a:pPr>
            <a:r>
              <a:t>Top Issues Online News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3312" y="466344"/>
            <a:ext cx="2121408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i="0" sz="1500"/>
            </a:pPr>
            <a:r>
              <a:t>Erick Thohir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1005840"/>
          <a:ext cx="3840480" cy="265176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" y="3383280"/>
          <a:ext cx="3657600" cy="256032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3858768" y="1152144"/>
            <a:ext cx="9144" cy="5568696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959352" y="1152144"/>
            <a:ext cx="109728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1500"/>
            </a:pPr>
            <a:r>
              <a:t>Top Issues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360" y="1600200"/>
            <a:ext cx="1371600" cy="356616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023360" y="1600200"/>
            <a:ext cx="1371600" cy="356616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023360" y="160020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Topic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3360" y="195681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023360" y="195681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P</a:t>
            </a:r>
            <a:r>
              <a:rPr sz="1200"/>
              <a:t>L</a:t>
            </a:r>
            <a:r>
              <a:rPr sz="1200"/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82549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023360" y="282549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B</a:t>
            </a:r>
            <a:r>
              <a:rPr sz="1200"/>
              <a:t>U</a:t>
            </a:r>
            <a:r>
              <a:rPr sz="1200"/>
              <a:t>M</a:t>
            </a:r>
            <a:r>
              <a:rPr sz="120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3360" y="369417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023360" y="369417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K</a:t>
            </a:r>
            <a:r>
              <a:rPr sz="1200"/>
              <a:t>i</a:t>
            </a:r>
            <a:r>
              <a:rPr sz="1200"/>
              <a:t>n</a:t>
            </a:r>
            <a:r>
              <a:rPr sz="1200"/>
              <a:t>e</a:t>
            </a:r>
            <a:r>
              <a:rPr sz="1200"/>
              <a:t>r</a:t>
            </a:r>
            <a:r>
              <a:rPr sz="1200"/>
              <a:t>j</a:t>
            </a:r>
            <a:r>
              <a:rPr sz="1200"/>
              <a:t>a</a:t>
            </a:r>
            <a:r>
              <a:rPr sz="1200"/>
              <a:t> </a:t>
            </a:r>
            <a:r>
              <a:rPr sz="1200"/>
              <a:t>E</a:t>
            </a:r>
            <a:r>
              <a:rPr sz="1200"/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3360" y="456285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023360" y="456285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V</a:t>
            </a:r>
            <a:r>
              <a:rPr sz="1200"/>
              <a:t>a</a:t>
            </a:r>
            <a:r>
              <a:rPr sz="1200"/>
              <a:t>k</a:t>
            </a:r>
            <a:r>
              <a:rPr sz="1200"/>
              <a:t>s</a:t>
            </a:r>
            <a:r>
              <a:rPr sz="1200"/>
              <a:t>i</a:t>
            </a:r>
            <a:r>
              <a:rPr sz="1200"/>
              <a:t>n</a:t>
            </a:r>
            <a:r>
              <a:rPr sz="1200"/>
              <a:t> </a:t>
            </a:r>
            <a:r>
              <a:rPr sz="1200"/>
              <a:t>B</a:t>
            </a:r>
            <a:r>
              <a:rPr sz="1200"/>
              <a:t>U</a:t>
            </a:r>
            <a:r>
              <a:rPr sz="1200"/>
              <a:t>M</a:t>
            </a:r>
            <a:r>
              <a:rPr sz="1200"/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23360" y="543153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023360" y="543153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P</a:t>
            </a:r>
            <a:r>
              <a:rPr sz="1200"/>
              <a:t>i</a:t>
            </a:r>
            <a:r>
              <a:rPr sz="1200"/>
              <a:t>l</a:t>
            </a:r>
            <a:r>
              <a:rPr sz="1200"/>
              <a:t>p</a:t>
            </a:r>
            <a:r>
              <a:rPr sz="1200"/>
              <a:t>r</a:t>
            </a:r>
            <a:r>
              <a:rPr sz="1200"/>
              <a:t>e</a:t>
            </a:r>
            <a:r>
              <a:rPr sz="1200"/>
              <a:t>s</a:t>
            </a:r>
            <a:r>
              <a:rPr sz="1200"/>
              <a:t> </a:t>
            </a:r>
            <a:r>
              <a:rPr sz="1200"/>
              <a:t>2</a:t>
            </a:r>
            <a:r>
              <a:rPr sz="1200"/>
              <a:t>0</a:t>
            </a:r>
            <a:r>
              <a:rPr sz="1200"/>
              <a:t>2</a:t>
            </a:r>
            <a:r>
              <a:rPr sz="120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4960" y="1600200"/>
            <a:ext cx="3200400" cy="35661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394960" y="1600200"/>
            <a:ext cx="3200400" cy="356616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5394960" y="160020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Positive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94960" y="195681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394960" y="195681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" name="Rectangle 27"/>
          <p:cNvSpPr/>
          <p:nvPr/>
        </p:nvSpPr>
        <p:spPr>
          <a:xfrm>
            <a:off x="5394960" y="282549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5394960" y="282549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0" name="Rectangle 29"/>
          <p:cNvSpPr/>
          <p:nvPr/>
        </p:nvSpPr>
        <p:spPr>
          <a:xfrm>
            <a:off x="5394960" y="369417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394960" y="369417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2" name="Rectangle 31"/>
          <p:cNvSpPr/>
          <p:nvPr/>
        </p:nvSpPr>
        <p:spPr>
          <a:xfrm>
            <a:off x="5394960" y="456285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5394960" y="456285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4" name="Rectangle 33"/>
          <p:cNvSpPr/>
          <p:nvPr/>
        </p:nvSpPr>
        <p:spPr>
          <a:xfrm>
            <a:off x="5394960" y="543153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5394960" y="543153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6" name="Rectangle 35"/>
          <p:cNvSpPr/>
          <p:nvPr/>
        </p:nvSpPr>
        <p:spPr>
          <a:xfrm>
            <a:off x="8595360" y="1600200"/>
            <a:ext cx="3200400" cy="35661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595360" y="1600200"/>
            <a:ext cx="3200400" cy="356616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8595360" y="160020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Negative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95360" y="195681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595360" y="195681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1" name="Rectangle 40"/>
          <p:cNvSpPr/>
          <p:nvPr/>
        </p:nvSpPr>
        <p:spPr>
          <a:xfrm>
            <a:off x="8595360" y="282549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8595360" y="282549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3" name="Rectangle 42"/>
          <p:cNvSpPr/>
          <p:nvPr/>
        </p:nvSpPr>
        <p:spPr>
          <a:xfrm>
            <a:off x="8595360" y="369417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8595360" y="369417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5" name="Rectangle 44"/>
          <p:cNvSpPr/>
          <p:nvPr/>
        </p:nvSpPr>
        <p:spPr>
          <a:xfrm>
            <a:off x="8595360" y="456285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8595360" y="456285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7" name="Rectangle 46"/>
          <p:cNvSpPr/>
          <p:nvPr/>
        </p:nvSpPr>
        <p:spPr>
          <a:xfrm>
            <a:off x="8595360" y="543153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595360" y="543153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29184" y="960120"/>
            <a:ext cx="11530584" cy="914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rick Thoh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91440"/>
            <a:ext cx="777240" cy="777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168" y="100584"/>
            <a:ext cx="5029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2500"/>
            </a:pPr>
            <a:r>
              <a:t>Sentiment per Channel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3312" y="466344"/>
            <a:ext cx="2121408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i="0" sz="1500"/>
            </a:pPr>
            <a:r>
              <a:t>Erick Thohir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80160"/>
            <a:ext cx="3749039" cy="457200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57200" y="1280160"/>
            <a:ext cx="3749039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1280160"/>
            <a:ext cx="3749039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Topic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73736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" y="173736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P</a:t>
            </a:r>
            <a:r>
              <a:rPr sz="1200"/>
              <a:t>L</a:t>
            </a:r>
            <a:r>
              <a:rPr sz="1200"/>
              <a:t>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46888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" y="246888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B</a:t>
            </a:r>
            <a:r>
              <a:rPr sz="1200"/>
              <a:t>U</a:t>
            </a:r>
            <a:r>
              <a:rPr sz="1200"/>
              <a:t>M</a:t>
            </a:r>
            <a:r>
              <a:rPr sz="1200"/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20040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57200" y="320040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K</a:t>
            </a:r>
            <a:r>
              <a:rPr sz="1200"/>
              <a:t>i</a:t>
            </a:r>
            <a:r>
              <a:rPr sz="1200"/>
              <a:t>n</a:t>
            </a:r>
            <a:r>
              <a:rPr sz="1200"/>
              <a:t>e</a:t>
            </a:r>
            <a:r>
              <a:rPr sz="1200"/>
              <a:t>r</a:t>
            </a:r>
            <a:r>
              <a:rPr sz="1200"/>
              <a:t>j</a:t>
            </a:r>
            <a:r>
              <a:rPr sz="1200"/>
              <a:t>a</a:t>
            </a:r>
            <a:r>
              <a:rPr sz="1200"/>
              <a:t> </a:t>
            </a:r>
            <a:r>
              <a:rPr sz="1200"/>
              <a:t>E</a:t>
            </a:r>
            <a:r>
              <a:rPr sz="1200"/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393192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57200" y="393192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V</a:t>
            </a:r>
            <a:r>
              <a:rPr sz="1200"/>
              <a:t>a</a:t>
            </a:r>
            <a:r>
              <a:rPr sz="1200"/>
              <a:t>k</a:t>
            </a:r>
            <a:r>
              <a:rPr sz="1200"/>
              <a:t>s</a:t>
            </a:r>
            <a:r>
              <a:rPr sz="1200"/>
              <a:t>i</a:t>
            </a:r>
            <a:r>
              <a:rPr sz="1200"/>
              <a:t>n</a:t>
            </a:r>
            <a:r>
              <a:rPr sz="1200"/>
              <a:t> </a:t>
            </a:r>
            <a:r>
              <a:rPr sz="1200"/>
              <a:t>B</a:t>
            </a:r>
            <a:r>
              <a:rPr sz="1200"/>
              <a:t>U</a:t>
            </a:r>
            <a:r>
              <a:rPr sz="1200"/>
              <a:t>M</a:t>
            </a:r>
            <a:r>
              <a:rPr sz="120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466344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7200" y="466344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P</a:t>
            </a:r>
            <a:r>
              <a:rPr sz="1200"/>
              <a:t>i</a:t>
            </a:r>
            <a:r>
              <a:rPr sz="1200"/>
              <a:t>l</a:t>
            </a:r>
            <a:r>
              <a:rPr sz="1200"/>
              <a:t>p</a:t>
            </a:r>
            <a:r>
              <a:rPr sz="1200"/>
              <a:t>r</a:t>
            </a:r>
            <a:r>
              <a:rPr sz="1200"/>
              <a:t>e</a:t>
            </a:r>
            <a:r>
              <a:rPr sz="1200"/>
              <a:t>s</a:t>
            </a:r>
            <a:r>
              <a:rPr sz="1200"/>
              <a:t> </a:t>
            </a:r>
            <a:r>
              <a:rPr sz="1200"/>
              <a:t>2</a:t>
            </a:r>
            <a:r>
              <a:rPr sz="1200"/>
              <a:t>0</a:t>
            </a:r>
            <a:r>
              <a:rPr sz="1200"/>
              <a:t>2</a:t>
            </a:r>
            <a:r>
              <a:rPr sz="120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06240" y="1280160"/>
            <a:ext cx="3749039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4206240" y="1280160"/>
            <a:ext cx="3749039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206240" y="1280160"/>
            <a:ext cx="3749039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Positive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06240" y="173736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4206240" y="173736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hlinkClick r:id="rId3"/>
              </a:rPr>
              <a:t>bali-jpnn, </a:t>
            </a:r>
            <a:r>
              <a:rPr sz="1200">
                <a:hlinkClick r:id="rId4"/>
              </a:rPr>
              <a:t>mataram-antaranews,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06240" y="246888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206240" y="246888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hlinkClick r:id="rId3"/>
              </a:rPr>
              <a:t>bali-jpnn, </a:t>
            </a:r>
            <a:r>
              <a:rPr sz="1200">
                <a:hlinkClick r:id="rId5"/>
              </a:rPr>
              <a:t>pikiran-rakyat,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06240" y="320040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206240" y="320040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hlinkClick r:id="rId6"/>
              </a:rPr>
              <a:t>kompasiana,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06240" y="393192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4206240" y="393192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hlinkClick r:id="rId7"/>
              </a:rPr>
              <a:t>pikiran-rakyat,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6240" y="466344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4206240" y="4663440"/>
            <a:ext cx="374903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hlinkClick r:id="rId8"/>
              </a:rPr>
              <a:t>jpnn, </a:t>
            </a:r>
            <a:r>
              <a:rPr sz="1200">
                <a:hlinkClick r:id="rId9"/>
              </a:rPr>
              <a:t>, </a:t>
            </a:r>
            <a:r>
              <a:rPr sz="1200">
                <a:hlinkClick r:id="rId10"/>
              </a:rPr>
              <a:t>,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5279" y="1280160"/>
            <a:ext cx="3749039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7955279" y="1280160"/>
            <a:ext cx="3749039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955279" y="1280160"/>
            <a:ext cx="3749039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Negative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55279" y="173736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7955279" y="1737360"/>
            <a:ext cx="374903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-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55279" y="246888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7955279" y="2468880"/>
            <a:ext cx="374903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-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55279" y="320040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7955279" y="3200400"/>
            <a:ext cx="374903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-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55279" y="393192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7955279" y="3931920"/>
            <a:ext cx="374903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-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55279" y="4663440"/>
            <a:ext cx="3749039" cy="73152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7955279" y="4663440"/>
            <a:ext cx="374903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29184" y="960120"/>
            <a:ext cx="11530584" cy="914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rick Thoh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91440"/>
            <a:ext cx="777240" cy="777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168" y="100584"/>
            <a:ext cx="5029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2500"/>
            </a:pPr>
            <a:r>
              <a:t>Top Issues Social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3312" y="466344"/>
            <a:ext cx="2121408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i="0" sz="1500"/>
            </a:pPr>
            <a:r>
              <a:t>Erick Thohir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1005840"/>
          <a:ext cx="3840480" cy="265176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" y="3383280"/>
          <a:ext cx="3657600" cy="256032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3858768" y="1152144"/>
            <a:ext cx="9144" cy="5568696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959352" y="1152144"/>
            <a:ext cx="109728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i="0" sz="1500"/>
            </a:pPr>
            <a:r>
              <a:t>Top Issues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360" y="1600200"/>
            <a:ext cx="1371600" cy="356616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023360" y="1600200"/>
            <a:ext cx="1371600" cy="356616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023360" y="160020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Topic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3360" y="195681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023360" y="195681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B</a:t>
            </a:r>
            <a:r>
              <a:rPr sz="1200"/>
              <a:t>U</a:t>
            </a:r>
            <a:r>
              <a:rPr sz="1200"/>
              <a:t>M</a:t>
            </a:r>
            <a:r>
              <a:rPr sz="1200"/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82549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023360" y="282549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K</a:t>
            </a:r>
            <a:r>
              <a:rPr sz="1200"/>
              <a:t>i</a:t>
            </a:r>
            <a:r>
              <a:rPr sz="1200"/>
              <a:t>n</a:t>
            </a:r>
            <a:r>
              <a:rPr sz="1200"/>
              <a:t>e</a:t>
            </a:r>
            <a:r>
              <a:rPr sz="1200"/>
              <a:t>r</a:t>
            </a:r>
            <a:r>
              <a:rPr sz="1200"/>
              <a:t>j</a:t>
            </a:r>
            <a:r>
              <a:rPr sz="1200"/>
              <a:t>a</a:t>
            </a:r>
            <a:r>
              <a:rPr sz="1200"/>
              <a:t> </a:t>
            </a:r>
            <a:r>
              <a:rPr sz="1200"/>
              <a:t>E</a:t>
            </a:r>
            <a:r>
              <a:rPr sz="1200"/>
              <a:t>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3360" y="369417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023360" y="369417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P</a:t>
            </a:r>
            <a:r>
              <a:rPr sz="1200"/>
              <a:t>e</a:t>
            </a:r>
            <a:r>
              <a:rPr sz="1200"/>
              <a:t>r</a:t>
            </a:r>
            <a:r>
              <a:rPr sz="1200"/>
              <a:t>t</a:t>
            </a:r>
            <a:r>
              <a:rPr sz="1200"/>
              <a:t>a</a:t>
            </a:r>
            <a:r>
              <a:rPr sz="1200"/>
              <a:t>m</a:t>
            </a:r>
            <a:r>
              <a:rPr sz="1200"/>
              <a:t>i</a:t>
            </a:r>
            <a:r>
              <a:rPr sz="1200"/>
              <a:t>n</a:t>
            </a:r>
            <a:r>
              <a:rPr sz="1200"/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3360" y="456285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023360" y="456285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K</a:t>
            </a:r>
            <a:r>
              <a:rPr sz="1200"/>
              <a:t>e</a:t>
            </a:r>
            <a:r>
              <a:rPr sz="1200"/>
              <a:t>r</a:t>
            </a:r>
            <a:r>
              <a:rPr sz="1200"/>
              <a:t>e</a:t>
            </a:r>
            <a:r>
              <a:rPr sz="1200"/>
              <a:t>t</a:t>
            </a:r>
            <a:r>
              <a:rPr sz="1200"/>
              <a:t>a</a:t>
            </a:r>
            <a:r>
              <a:rPr sz="1200"/>
              <a:t> </a:t>
            </a:r>
            <a:r>
              <a:rPr sz="1200"/>
              <a:t>C</a:t>
            </a:r>
            <a:r>
              <a:rPr sz="1200"/>
              <a:t>e</a:t>
            </a:r>
            <a:r>
              <a:rPr sz="1200"/>
              <a:t>p</a:t>
            </a:r>
            <a:r>
              <a:rPr sz="1200"/>
              <a:t>a</a:t>
            </a:r>
            <a:r>
              <a:rPr sz="1200"/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23360" y="5431536"/>
            <a:ext cx="13716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023360" y="5431536"/>
            <a:ext cx="1371600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P</a:t>
            </a:r>
            <a:r>
              <a:rPr sz="1200"/>
              <a:t>i</a:t>
            </a:r>
            <a:r>
              <a:rPr sz="1200"/>
              <a:t>l</a:t>
            </a:r>
            <a:r>
              <a:rPr sz="1200"/>
              <a:t>p</a:t>
            </a:r>
            <a:r>
              <a:rPr sz="1200"/>
              <a:t>r</a:t>
            </a:r>
            <a:r>
              <a:rPr sz="1200"/>
              <a:t>e</a:t>
            </a:r>
            <a:r>
              <a:rPr sz="1200"/>
              <a:t>s</a:t>
            </a:r>
            <a:r>
              <a:rPr sz="1200"/>
              <a:t> </a:t>
            </a:r>
            <a:r>
              <a:rPr sz="1200"/>
              <a:t>2</a:t>
            </a:r>
            <a:r>
              <a:rPr sz="1200"/>
              <a:t>0</a:t>
            </a:r>
            <a:r>
              <a:rPr sz="1200"/>
              <a:t>2</a:t>
            </a:r>
            <a:r>
              <a:rPr sz="120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4960" y="1600200"/>
            <a:ext cx="3200400" cy="35661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394960" y="1600200"/>
            <a:ext cx="3200400" cy="356616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5394960" y="160020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Positive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94960" y="195681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394960" y="195681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8" name="Rectangle 27"/>
          <p:cNvSpPr/>
          <p:nvPr/>
        </p:nvSpPr>
        <p:spPr>
          <a:xfrm>
            <a:off x="5394960" y="282549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5394960" y="282549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0" name="Rectangle 29"/>
          <p:cNvSpPr/>
          <p:nvPr/>
        </p:nvSpPr>
        <p:spPr>
          <a:xfrm>
            <a:off x="5394960" y="369417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394960" y="369417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2" name="Rectangle 31"/>
          <p:cNvSpPr/>
          <p:nvPr/>
        </p:nvSpPr>
        <p:spPr>
          <a:xfrm>
            <a:off x="5394960" y="456285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5394960" y="456285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4" name="Rectangle 33"/>
          <p:cNvSpPr/>
          <p:nvPr/>
        </p:nvSpPr>
        <p:spPr>
          <a:xfrm>
            <a:off x="5394960" y="543153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5394960" y="543153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6" name="Rectangle 35"/>
          <p:cNvSpPr/>
          <p:nvPr/>
        </p:nvSpPr>
        <p:spPr>
          <a:xfrm>
            <a:off x="8595360" y="1600200"/>
            <a:ext cx="3200400" cy="35661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595360" y="1600200"/>
            <a:ext cx="3200400" cy="356616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8595360" y="160020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Negative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95360" y="195681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595360" y="195681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1" name="Rectangle 40"/>
          <p:cNvSpPr/>
          <p:nvPr/>
        </p:nvSpPr>
        <p:spPr>
          <a:xfrm>
            <a:off x="8595360" y="282549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8595360" y="282549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3" name="Rectangle 42"/>
          <p:cNvSpPr/>
          <p:nvPr/>
        </p:nvSpPr>
        <p:spPr>
          <a:xfrm>
            <a:off x="8595360" y="369417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8595360" y="369417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5" name="Rectangle 44"/>
          <p:cNvSpPr/>
          <p:nvPr/>
        </p:nvSpPr>
        <p:spPr>
          <a:xfrm>
            <a:off x="8595360" y="456285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8595360" y="456285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7" name="Rectangle 46"/>
          <p:cNvSpPr/>
          <p:nvPr/>
        </p:nvSpPr>
        <p:spPr>
          <a:xfrm>
            <a:off x="8595360" y="5431536"/>
            <a:ext cx="3200400" cy="86868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595360" y="5431536"/>
            <a:ext cx="3200400" cy="868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