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761" r:id="rId3"/>
    <p:sldId id="785" r:id="rId4"/>
    <p:sldId id="760" r:id="rId5"/>
    <p:sldId id="763" r:id="rId6"/>
    <p:sldId id="764" r:id="rId7"/>
    <p:sldId id="767" r:id="rId8"/>
    <p:sldId id="776" r:id="rId9"/>
    <p:sldId id="765" r:id="rId10"/>
    <p:sldId id="768" r:id="rId11"/>
    <p:sldId id="769" r:id="rId12"/>
    <p:sldId id="770" r:id="rId13"/>
    <p:sldId id="777" r:id="rId14"/>
    <p:sldId id="771" r:id="rId15"/>
    <p:sldId id="772" r:id="rId16"/>
    <p:sldId id="773" r:id="rId17"/>
    <p:sldId id="774" r:id="rId18"/>
    <p:sldId id="778" r:id="rId19"/>
    <p:sldId id="775" r:id="rId20"/>
    <p:sldId id="779" r:id="rId21"/>
    <p:sldId id="780" r:id="rId22"/>
    <p:sldId id="781" r:id="rId23"/>
    <p:sldId id="782" r:id="rId24"/>
    <p:sldId id="758" r:id="rId25"/>
    <p:sldId id="783" r:id="rId26"/>
    <p:sldId id="784" r:id="rId27"/>
    <p:sldId id="786" r:id="rId28"/>
    <p:sldId id="787" r:id="rId29"/>
    <p:sldId id="788" r:id="rId30"/>
    <p:sldId id="789" r:id="rId31"/>
    <p:sldId id="790" r:id="rId32"/>
    <p:sldId id="791" r:id="rId33"/>
    <p:sldId id="792" r:id="rId34"/>
    <p:sldId id="797" r:id="rId35"/>
    <p:sldId id="794" r:id="rId36"/>
    <p:sldId id="796" r:id="rId37"/>
    <p:sldId id="798" r:id="rId38"/>
    <p:sldId id="799" r:id="rId39"/>
    <p:sldId id="800" r:id="rId40"/>
    <p:sldId id="802" r:id="rId41"/>
    <p:sldId id="803" r:id="rId42"/>
    <p:sldId id="805" r:id="rId43"/>
    <p:sldId id="806" r:id="rId44"/>
    <p:sldId id="807" r:id="rId45"/>
    <p:sldId id="809" r:id="rId46"/>
    <p:sldId id="819" r:id="rId47"/>
    <p:sldId id="812" r:id="rId48"/>
    <p:sldId id="813" r:id="rId49"/>
    <p:sldId id="814" r:id="rId50"/>
    <p:sldId id="816" r:id="rId51"/>
    <p:sldId id="817" r:id="rId52"/>
    <p:sldId id="81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800080"/>
    <a:srgbClr val="660066"/>
    <a:srgbClr val="531FE7"/>
    <a:srgbClr val="F2DCDB"/>
    <a:srgbClr val="D6F1F6"/>
    <a:srgbClr val="C6D9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7986" autoAdjust="0"/>
  </p:normalViewPr>
  <p:slideViewPr>
    <p:cSldViewPr snapToObjects="1">
      <p:cViewPr varScale="1">
        <p:scale>
          <a:sx n="60" d="100"/>
          <a:sy n="60" d="100"/>
        </p:scale>
        <p:origin x="-140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B012-B5C3-4AB8-9024-926D9DAB021B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CD36-F340-44C8-AD7C-1580A806C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you cannot do the same for binary 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Children of roots are binomial trees. If x = 11, then removing</a:t>
            </a:r>
            <a:r>
              <a:rPr lang="en-US" baseline="0" dirty="0" smtClean="0"/>
              <a:t> x may produce non-binomial trees. In this example after removing x, the tree rooted at 3 becomes non-binomial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Children of roots are binomial trees. If x = 11, then removing</a:t>
            </a:r>
            <a:r>
              <a:rPr lang="en-US" baseline="0" dirty="0" smtClean="0"/>
              <a:t> x may produce non-binomial trees. In this example after removing x, the tree rooted at 3 becomes non-binomial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E682-3BF7-4D5D-89CD-B603906EEBE5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38610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83668" y="5554216"/>
            <a:ext cx="7467600" cy="935124"/>
          </a:xfrm>
          <a:prstGeom prst="rect">
            <a:avLst/>
          </a:prstGeom>
        </p:spPr>
        <p:txBody>
          <a:bodyPr tIns="0"/>
          <a:lstStyle>
            <a:lvl1pPr marL="26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100" dirty="0">
                <a:solidFill>
                  <a:srgbClr val="5F5F5F"/>
                </a:solidFill>
                <a:latin typeface="Bookman Old Style" pitchFamily="18" charset="0"/>
              </a:rPr>
              <a:t>Department of Computer </a:t>
            </a:r>
            <a:r>
              <a:rPr lang="en-US" sz="2100" dirty="0" smtClean="0">
                <a:solidFill>
                  <a:srgbClr val="5F5F5F"/>
                </a:solidFill>
                <a:latin typeface="Bookman Old Style" pitchFamily="18" charset="0"/>
              </a:rPr>
              <a:t>Science and Engineering Bangladesh University of Engineering and Technology</a:t>
            </a:r>
            <a:endParaRPr lang="en-US" sz="2100" dirty="0">
              <a:solidFill>
                <a:srgbClr val="5F5F5F"/>
              </a:solidFill>
              <a:latin typeface="Bookman Old Style" pitchFamily="18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79512" y="673822"/>
            <a:ext cx="880789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 smtClean="0">
                <a:solidFill>
                  <a:schemeClr val="bg1"/>
                </a:solidFill>
                <a:latin typeface="Trebuchet MS" pitchFamily="34" charset="0"/>
              </a:rPr>
              <a:t>CSE 207: Data Structures And Algorithms-II</a:t>
            </a:r>
            <a:endParaRPr lang="en-US" sz="35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4508" y="2206025"/>
            <a:ext cx="707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Georgia" pitchFamily="18" charset="0"/>
              </a:rPr>
              <a:t>Dr. Md. </a:t>
            </a:r>
            <a:r>
              <a:rPr lang="en-US" sz="2200" dirty="0" err="1" smtClean="0">
                <a:latin typeface="Georgia" pitchFamily="18" charset="0"/>
              </a:rPr>
              <a:t>Shamsuzzoha</a:t>
            </a:r>
            <a:r>
              <a:rPr lang="en-US" sz="2200" dirty="0" smtClean="0">
                <a:latin typeface="Georgia" pitchFamily="18" charset="0"/>
              </a:rPr>
              <a:t> </a:t>
            </a:r>
            <a:r>
              <a:rPr lang="en-US" sz="2200" dirty="0" err="1" smtClean="0">
                <a:latin typeface="Georgia" pitchFamily="18" charset="0"/>
              </a:rPr>
              <a:t>Bayzid</a:t>
            </a:r>
            <a:endParaRPr lang="en-US" sz="2200" dirty="0">
              <a:latin typeface="Georgia" pitchFamily="18" charset="0"/>
            </a:endParaRPr>
          </a:p>
        </p:txBody>
      </p:sp>
      <p:pic>
        <p:nvPicPr>
          <p:cNvPr id="1027" name="Picture 3" descr="D:\departmental\courses\PG-OCT-2017\my-slides\BUET_LOGO.svg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3" y="5085184"/>
            <a:ext cx="1517725" cy="1525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62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>
            <a:stCxn id="32" idx="1"/>
          </p:cNvCxnSpPr>
          <p:nvPr/>
        </p:nvCxnSpPr>
        <p:spPr>
          <a:xfrm flipH="1" flipV="1">
            <a:off x="4028914" y="4916021"/>
            <a:ext cx="614345" cy="70847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265000" y="4905164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834884" y="3022100"/>
            <a:ext cx="2210536" cy="100886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87824" y="3022100"/>
            <a:ext cx="1829272" cy="93266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1"/>
          </p:cNvCxnSpPr>
          <p:nvPr/>
        </p:nvCxnSpPr>
        <p:spPr>
          <a:xfrm flipH="1" flipV="1">
            <a:off x="2913540" y="40309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799692" y="39330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1"/>
          </p:cNvCxnSpPr>
          <p:nvPr/>
        </p:nvCxnSpPr>
        <p:spPr>
          <a:xfrm flipH="1" flipV="1">
            <a:off x="1724658" y="4894309"/>
            <a:ext cx="614345" cy="70847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040172" y="4894309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Min Heap: Insertion 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665720" y="28529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699792" y="38250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10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555494" y="47251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12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71008" y="55389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289456" y="55532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801624" y="47034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0" name="Straight Connector 39"/>
          <p:cNvCxnSpPr>
            <a:stCxn id="44" idx="1"/>
          </p:cNvCxnSpPr>
          <p:nvPr/>
        </p:nvCxnSpPr>
        <p:spPr>
          <a:xfrm flipH="1" flipV="1">
            <a:off x="7090004" y="41172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976156" y="40193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876256" y="39113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731958" y="48114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7978088" y="47897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7524" y="944724"/>
            <a:ext cx="6624738" cy="461665"/>
            <a:chOff x="3290836" y="1158452"/>
            <a:chExt cx="4970233" cy="360331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68879" y="1158452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Book Antiqua" pitchFamily="18" charset="0"/>
                </a:rPr>
                <a:t> </a:t>
              </a:r>
              <a:r>
                <a:rPr lang="en-US" sz="2400" dirty="0" smtClean="0">
                  <a:solidFill>
                    <a:srgbClr val="FF0000"/>
                  </a:solidFill>
                  <a:latin typeface="Book Antiqua" pitchFamily="18" charset="0"/>
                </a:rPr>
                <a:t>Insert 7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55576" y="1448779"/>
            <a:ext cx="8316924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 smtClean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Add</a:t>
            </a:r>
            <a:r>
              <a:rPr lang="en-US" sz="2600" dirty="0" smtClean="0">
                <a:latin typeface="Garamond" pitchFamily="18" charset="0"/>
              </a:rPr>
              <a:t> the new element at the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end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Bubble up</a:t>
            </a:r>
            <a:r>
              <a:rPr lang="en-US" sz="2600" dirty="0" smtClean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until</a:t>
            </a:r>
            <a:r>
              <a:rPr lang="en-US" sz="2600" dirty="0" smtClean="0">
                <a:latin typeface="Garamond" pitchFamily="18" charset="0"/>
              </a:rPr>
              <a:t> the heap is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ordered</a:t>
            </a:r>
            <a:endParaRPr lang="en-US" sz="2800" dirty="0" smtClean="0">
              <a:solidFill>
                <a:srgbClr val="0000CC"/>
              </a:solidFill>
              <a:latin typeface="Garamond" pitchFamily="18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3095836" y="5549799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19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593712" y="5574948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7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6192180" y="5388525"/>
            <a:ext cx="2171299" cy="920795"/>
            <a:chOff x="2621" y="2143"/>
            <a:chExt cx="1686" cy="782"/>
          </a:xfrm>
        </p:grpSpPr>
        <p:sp>
          <p:nvSpPr>
            <p:cNvPr id="35" name="AutoShape 9"/>
            <p:cNvSpPr>
              <a:spLocks noChangeArrowheads="1"/>
            </p:cNvSpPr>
            <p:nvPr/>
          </p:nvSpPr>
          <p:spPr bwMode="auto">
            <a:xfrm>
              <a:off x="2621" y="2143"/>
              <a:ext cx="1686" cy="782"/>
            </a:xfrm>
            <a:prstGeom prst="wedgeEllipseCallout">
              <a:avLst>
                <a:gd name="adj1" fmla="val -125535"/>
                <a:gd name="adj2" fmla="val -57833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2697" y="2256"/>
              <a:ext cx="1546" cy="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dirty="0" smtClean="0">
                  <a:solidFill>
                    <a:schemeClr val="bg1"/>
                  </a:solidFill>
                  <a:latin typeface="Book Antiqua" pitchFamily="18" charset="0"/>
                </a:rPr>
                <a:t>Heap order</a:t>
              </a:r>
            </a:p>
            <a:p>
              <a:pPr algn="ctr" defTabSz="825500">
                <a:spcBef>
                  <a:spcPct val="50000"/>
                </a:spcBef>
              </a:pPr>
              <a:r>
                <a:rPr kumimoji="1" lang="en-US" altLang="ja-JP" dirty="0" smtClean="0">
                  <a:solidFill>
                    <a:schemeClr val="bg1"/>
                  </a:solidFill>
                  <a:latin typeface="Book Antiqua" pitchFamily="18" charset="0"/>
                </a:rPr>
                <a:t>violated</a:t>
              </a:r>
              <a:endParaRPr kumimoji="1" lang="en-US" altLang="ja-JP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4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>
            <a:stCxn id="32" idx="1"/>
          </p:cNvCxnSpPr>
          <p:nvPr/>
        </p:nvCxnSpPr>
        <p:spPr>
          <a:xfrm flipH="1" flipV="1">
            <a:off x="4028914" y="4916021"/>
            <a:ext cx="614345" cy="70847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265000" y="4905164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834884" y="3022100"/>
            <a:ext cx="2210536" cy="100886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87824" y="3022100"/>
            <a:ext cx="1829272" cy="93266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1"/>
          </p:cNvCxnSpPr>
          <p:nvPr/>
        </p:nvCxnSpPr>
        <p:spPr>
          <a:xfrm flipH="1" flipV="1">
            <a:off x="2913540" y="40309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799692" y="39330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1"/>
          </p:cNvCxnSpPr>
          <p:nvPr/>
        </p:nvCxnSpPr>
        <p:spPr>
          <a:xfrm flipH="1" flipV="1">
            <a:off x="1724658" y="4894309"/>
            <a:ext cx="614345" cy="70847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040172" y="4894309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Min Heap: Insertion 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665720" y="28529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699792" y="38250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10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555494" y="47251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12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71008" y="55389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289456" y="55532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801624" y="47034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0" name="Straight Connector 39"/>
          <p:cNvCxnSpPr>
            <a:stCxn id="44" idx="1"/>
          </p:cNvCxnSpPr>
          <p:nvPr/>
        </p:nvCxnSpPr>
        <p:spPr>
          <a:xfrm flipH="1" flipV="1">
            <a:off x="7090004" y="41172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976156" y="40193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876256" y="39113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731958" y="48114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7978088" y="47897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7524" y="944724"/>
            <a:ext cx="6624738" cy="461665"/>
            <a:chOff x="3290836" y="1158452"/>
            <a:chExt cx="4970233" cy="360331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68879" y="1158452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Book Antiqua" pitchFamily="18" charset="0"/>
                </a:rPr>
                <a:t> </a:t>
              </a:r>
              <a:r>
                <a:rPr lang="en-US" sz="2400" dirty="0" smtClean="0">
                  <a:solidFill>
                    <a:srgbClr val="FF0000"/>
                  </a:solidFill>
                  <a:latin typeface="Book Antiqua" pitchFamily="18" charset="0"/>
                </a:rPr>
                <a:t>Insert 7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55576" y="1448779"/>
            <a:ext cx="8316924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 smtClean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Add</a:t>
            </a:r>
            <a:r>
              <a:rPr lang="en-US" sz="2600" dirty="0" smtClean="0">
                <a:latin typeface="Garamond" pitchFamily="18" charset="0"/>
              </a:rPr>
              <a:t> the new element at the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end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Bubble up</a:t>
            </a:r>
            <a:r>
              <a:rPr lang="en-US" sz="2600" dirty="0" smtClean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until</a:t>
            </a:r>
            <a:r>
              <a:rPr lang="en-US" sz="2600" dirty="0" smtClean="0">
                <a:latin typeface="Garamond" pitchFamily="18" charset="0"/>
              </a:rPr>
              <a:t> the heap is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ordered</a:t>
            </a:r>
            <a:endParaRPr lang="en-US" sz="2800" dirty="0" smtClean="0">
              <a:solidFill>
                <a:srgbClr val="0000CC"/>
              </a:solidFill>
              <a:latin typeface="Garamond" pitchFamily="18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3095836" y="5549799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19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593712" y="5574948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7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 rot="2888270">
            <a:off x="4214335" y="4885056"/>
            <a:ext cx="917541" cy="348466"/>
          </a:xfrm>
          <a:custGeom>
            <a:avLst/>
            <a:gdLst>
              <a:gd name="connsiteX0" fmla="*/ 0 w 1109472"/>
              <a:gd name="connsiteY0" fmla="*/ 329202 h 341394"/>
              <a:gd name="connsiteX1" fmla="*/ 560832 w 1109472"/>
              <a:gd name="connsiteY1" fmla="*/ 18 h 341394"/>
              <a:gd name="connsiteX2" fmla="*/ 1109472 w 1109472"/>
              <a:gd name="connsiteY2" fmla="*/ 341394 h 34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9472" h="341394">
                <a:moveTo>
                  <a:pt x="0" y="329202"/>
                </a:moveTo>
                <a:cubicBezTo>
                  <a:pt x="187960" y="163594"/>
                  <a:pt x="375920" y="-2014"/>
                  <a:pt x="560832" y="18"/>
                </a:cubicBezTo>
                <a:cubicBezTo>
                  <a:pt x="745744" y="2050"/>
                  <a:pt x="927608" y="171722"/>
                  <a:pt x="1109472" y="341394"/>
                </a:cubicBezTo>
              </a:path>
            </a:pathLst>
          </a:cu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6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74561E-6 L -0.08784 -0.127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92" y="-63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00046 L 0.08819 0.1251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62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>
            <a:stCxn id="32" idx="1"/>
          </p:cNvCxnSpPr>
          <p:nvPr/>
        </p:nvCxnSpPr>
        <p:spPr>
          <a:xfrm flipH="1" flipV="1">
            <a:off x="4028914" y="4916021"/>
            <a:ext cx="614345" cy="70847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265000" y="4905164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834884" y="3022100"/>
            <a:ext cx="2210536" cy="100886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87824" y="3022100"/>
            <a:ext cx="1829272" cy="93266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1"/>
          </p:cNvCxnSpPr>
          <p:nvPr/>
        </p:nvCxnSpPr>
        <p:spPr>
          <a:xfrm flipH="1" flipV="1">
            <a:off x="2913540" y="40309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799692" y="39330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1"/>
          </p:cNvCxnSpPr>
          <p:nvPr/>
        </p:nvCxnSpPr>
        <p:spPr>
          <a:xfrm flipH="1" flipV="1">
            <a:off x="1724658" y="4894309"/>
            <a:ext cx="614345" cy="70847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040172" y="4894309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Min Heap: Insertion 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665720" y="28529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699792" y="38250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10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555494" y="47251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12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71008" y="55389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289456" y="55532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801624" y="47034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cxnSp>
        <p:nvCxnSpPr>
          <p:cNvPr id="40" name="Straight Connector 39"/>
          <p:cNvCxnSpPr>
            <a:stCxn id="44" idx="1"/>
          </p:cNvCxnSpPr>
          <p:nvPr/>
        </p:nvCxnSpPr>
        <p:spPr>
          <a:xfrm flipH="1" flipV="1">
            <a:off x="7090004" y="41172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976156" y="40193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876256" y="39113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731958" y="48114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7978088" y="47897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7524" y="944724"/>
            <a:ext cx="6624738" cy="461665"/>
            <a:chOff x="3290836" y="1158452"/>
            <a:chExt cx="4970233" cy="360331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68879" y="1158452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Book Antiqua" pitchFamily="18" charset="0"/>
                </a:rPr>
                <a:t> </a:t>
              </a:r>
              <a:r>
                <a:rPr lang="en-US" sz="2400" dirty="0" smtClean="0">
                  <a:solidFill>
                    <a:srgbClr val="FF0000"/>
                  </a:solidFill>
                  <a:latin typeface="Book Antiqua" pitchFamily="18" charset="0"/>
                </a:rPr>
                <a:t>Insert 7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55576" y="1448779"/>
            <a:ext cx="8316924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 smtClean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Add</a:t>
            </a:r>
            <a:r>
              <a:rPr lang="en-US" sz="2600" dirty="0" smtClean="0">
                <a:latin typeface="Garamond" pitchFamily="18" charset="0"/>
              </a:rPr>
              <a:t> the new element at the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end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Bubble up</a:t>
            </a:r>
            <a:r>
              <a:rPr lang="en-US" sz="2600" dirty="0" smtClean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until</a:t>
            </a:r>
            <a:r>
              <a:rPr lang="en-US" sz="2600" dirty="0" smtClean="0">
                <a:latin typeface="Garamond" pitchFamily="18" charset="0"/>
              </a:rPr>
              <a:t> the heap is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ordered</a:t>
            </a:r>
            <a:endParaRPr lang="en-US" sz="2800" dirty="0" smtClean="0">
              <a:solidFill>
                <a:srgbClr val="0000CC"/>
              </a:solidFill>
              <a:latin typeface="Garamond" pitchFamily="18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3095836" y="5549799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19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593712" y="5574948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 rot="2204291">
            <a:off x="3216519" y="3981198"/>
            <a:ext cx="937019" cy="353509"/>
          </a:xfrm>
          <a:custGeom>
            <a:avLst/>
            <a:gdLst>
              <a:gd name="connsiteX0" fmla="*/ 0 w 1109472"/>
              <a:gd name="connsiteY0" fmla="*/ 329202 h 341394"/>
              <a:gd name="connsiteX1" fmla="*/ 560832 w 1109472"/>
              <a:gd name="connsiteY1" fmla="*/ 18 h 341394"/>
              <a:gd name="connsiteX2" fmla="*/ 1109472 w 1109472"/>
              <a:gd name="connsiteY2" fmla="*/ 341394 h 34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9472" h="341394">
                <a:moveTo>
                  <a:pt x="0" y="329202"/>
                </a:moveTo>
                <a:cubicBezTo>
                  <a:pt x="187960" y="163594"/>
                  <a:pt x="375920" y="-2014"/>
                  <a:pt x="560832" y="18"/>
                </a:cubicBezTo>
                <a:cubicBezTo>
                  <a:pt x="745744" y="2050"/>
                  <a:pt x="927608" y="171722"/>
                  <a:pt x="1109472" y="341394"/>
                </a:cubicBezTo>
              </a:path>
            </a:pathLst>
          </a:cu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35985E-6 L 0.12326 0.132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66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0.00486 L -0.11649 -0.1267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2" y="-65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818694" y="2096852"/>
            <a:ext cx="2825314" cy="684076"/>
          </a:xfrm>
          <a:prstGeom prst="horizontalScroll">
            <a:avLst>
              <a:gd name="adj" fmla="val 12500"/>
            </a:avLst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Binary Heap: basic properties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51720" y="1664804"/>
            <a:ext cx="576064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 smtClean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Insert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Extract min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Decrease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Find min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39559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V="1">
            <a:off x="3265000" y="4905164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834884" y="3022100"/>
            <a:ext cx="2210536" cy="100886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87824" y="3022100"/>
            <a:ext cx="1829272" cy="93266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1"/>
          </p:cNvCxnSpPr>
          <p:nvPr/>
        </p:nvCxnSpPr>
        <p:spPr>
          <a:xfrm flipH="1" flipV="1">
            <a:off x="2913540" y="40309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799692" y="39330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1"/>
          </p:cNvCxnSpPr>
          <p:nvPr/>
        </p:nvCxnSpPr>
        <p:spPr>
          <a:xfrm flipH="1" flipV="1">
            <a:off x="1724658" y="4894309"/>
            <a:ext cx="614345" cy="70847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040172" y="4894309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Min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665720" y="28529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699792" y="38250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10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555494" y="47251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12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71008" y="55389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289456" y="55532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801624" y="47034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0" name="Straight Connector 39"/>
          <p:cNvCxnSpPr>
            <a:stCxn id="44" idx="1"/>
          </p:cNvCxnSpPr>
          <p:nvPr/>
        </p:nvCxnSpPr>
        <p:spPr>
          <a:xfrm flipH="1" flipV="1">
            <a:off x="7090004" y="41172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976156" y="40193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876256" y="39113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731958" y="48114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7978088" y="47897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03548" y="1124744"/>
            <a:ext cx="8316924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 smtClean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Exchange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 root</a:t>
            </a:r>
            <a:r>
              <a:rPr lang="en-US" sz="2600" dirty="0" smtClean="0">
                <a:latin typeface="Garamond" pitchFamily="18" charset="0"/>
              </a:rPr>
              <a:t> with the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last node</a:t>
            </a:r>
            <a:r>
              <a:rPr lang="en-US" sz="2600" dirty="0" smtClean="0">
                <a:latin typeface="Garamond" pitchFamily="18" charset="0"/>
              </a:rPr>
              <a:t> (right-most leaf)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 Sink down</a:t>
            </a:r>
            <a:r>
              <a:rPr lang="en-US" sz="2600" dirty="0" smtClean="0">
                <a:latin typeface="Garamond" pitchFamily="18" charset="0"/>
              </a:rPr>
              <a:t> until the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heap property</a:t>
            </a:r>
            <a:r>
              <a:rPr lang="en-US" sz="2600" dirty="0" smtClean="0">
                <a:latin typeface="Garamond" pitchFamily="18" charset="0"/>
              </a:rPr>
              <a:t> is retained</a:t>
            </a:r>
            <a:endParaRPr lang="en-US" sz="2800" dirty="0" smtClean="0">
              <a:solidFill>
                <a:srgbClr val="0000CC"/>
              </a:solidFill>
              <a:latin typeface="Garamond" pitchFamily="18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3095836" y="5549799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19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5" name="Freeform 44"/>
          <p:cNvSpPr/>
          <p:nvPr/>
        </p:nvSpPr>
        <p:spPr>
          <a:xfrm rot="7212789">
            <a:off x="3178599" y="4266593"/>
            <a:ext cx="2779695" cy="761842"/>
          </a:xfrm>
          <a:custGeom>
            <a:avLst/>
            <a:gdLst>
              <a:gd name="connsiteX0" fmla="*/ 0 w 1109472"/>
              <a:gd name="connsiteY0" fmla="*/ 329202 h 341394"/>
              <a:gd name="connsiteX1" fmla="*/ 560832 w 1109472"/>
              <a:gd name="connsiteY1" fmla="*/ 18 h 341394"/>
              <a:gd name="connsiteX2" fmla="*/ 1109472 w 1109472"/>
              <a:gd name="connsiteY2" fmla="*/ 341394 h 34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9472" h="341394">
                <a:moveTo>
                  <a:pt x="0" y="329202"/>
                </a:moveTo>
                <a:cubicBezTo>
                  <a:pt x="187960" y="163594"/>
                  <a:pt x="375920" y="-2014"/>
                  <a:pt x="560832" y="18"/>
                </a:cubicBezTo>
                <a:cubicBezTo>
                  <a:pt x="745744" y="2050"/>
                  <a:pt x="927608" y="171722"/>
                  <a:pt x="1109472" y="341394"/>
                </a:cubicBezTo>
              </a:path>
            </a:pathLst>
          </a:cu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1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75763E-6 L -0.17032 0.3899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24" y="1949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9861E-6 L 0.16927 -0.3829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5" y="-191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0" grpId="0" animBg="1"/>
      <p:bldP spid="45" grpId="1" animBg="1"/>
      <p:bldP spid="45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V="1">
            <a:off x="3265000" y="4905164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834884" y="3022100"/>
            <a:ext cx="2210536" cy="100886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87824" y="3022100"/>
            <a:ext cx="1829272" cy="93266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1"/>
          </p:cNvCxnSpPr>
          <p:nvPr/>
        </p:nvCxnSpPr>
        <p:spPr>
          <a:xfrm flipH="1" flipV="1">
            <a:off x="2913540" y="40309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799692" y="39330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1"/>
          </p:cNvCxnSpPr>
          <p:nvPr/>
        </p:nvCxnSpPr>
        <p:spPr>
          <a:xfrm flipH="1" flipV="1">
            <a:off x="1724658" y="4894309"/>
            <a:ext cx="614345" cy="70847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040172" y="4894309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Min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665720" y="28529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19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699792" y="38250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10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555494" y="47251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12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71008" y="55389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289456" y="55532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801624" y="47034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0" name="Straight Connector 39"/>
          <p:cNvCxnSpPr>
            <a:stCxn id="44" idx="1"/>
          </p:cNvCxnSpPr>
          <p:nvPr/>
        </p:nvCxnSpPr>
        <p:spPr>
          <a:xfrm flipH="1" flipV="1">
            <a:off x="7090004" y="41172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976156" y="40193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876256" y="39113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731958" y="48114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7978088" y="47897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03548" y="1124744"/>
            <a:ext cx="8316924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 smtClean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Exchange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 root</a:t>
            </a:r>
            <a:r>
              <a:rPr lang="en-US" sz="2600" dirty="0" smtClean="0">
                <a:latin typeface="Garamond" pitchFamily="18" charset="0"/>
              </a:rPr>
              <a:t> with the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last node</a:t>
            </a:r>
            <a:r>
              <a:rPr lang="en-US" sz="2600" dirty="0" smtClean="0">
                <a:latin typeface="Garamond" pitchFamily="18" charset="0"/>
              </a:rPr>
              <a:t> (right-most leaf)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 Sink down</a:t>
            </a:r>
            <a:r>
              <a:rPr lang="en-US" sz="2600" dirty="0" smtClean="0">
                <a:latin typeface="Garamond" pitchFamily="18" charset="0"/>
              </a:rPr>
              <a:t> until the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heap property</a:t>
            </a:r>
            <a:r>
              <a:rPr lang="en-US" sz="2600" dirty="0" smtClean="0">
                <a:latin typeface="Garamond" pitchFamily="18" charset="0"/>
              </a:rPr>
              <a:t> is retained</a:t>
            </a:r>
            <a:endParaRPr lang="en-US" sz="2800" dirty="0" smtClean="0">
              <a:solidFill>
                <a:srgbClr val="0000CC"/>
              </a:solidFill>
              <a:latin typeface="Garamond" pitchFamily="18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3095836" y="5549799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grpSp>
        <p:nvGrpSpPr>
          <p:cNvPr id="47" name="Group 16"/>
          <p:cNvGrpSpPr>
            <a:grpSpLocks/>
          </p:cNvGrpSpPr>
          <p:nvPr/>
        </p:nvGrpSpPr>
        <p:grpSpPr bwMode="auto">
          <a:xfrm>
            <a:off x="6480212" y="2348880"/>
            <a:ext cx="2171299" cy="920795"/>
            <a:chOff x="2621" y="2143"/>
            <a:chExt cx="1686" cy="782"/>
          </a:xfrm>
        </p:grpSpPr>
        <p:sp>
          <p:nvSpPr>
            <p:cNvPr id="48" name="AutoShape 9"/>
            <p:cNvSpPr>
              <a:spLocks noChangeArrowheads="1"/>
            </p:cNvSpPr>
            <p:nvPr/>
          </p:nvSpPr>
          <p:spPr bwMode="auto">
            <a:xfrm>
              <a:off x="2621" y="2143"/>
              <a:ext cx="1686" cy="782"/>
            </a:xfrm>
            <a:prstGeom prst="wedgeEllipseCallout">
              <a:avLst>
                <a:gd name="adj1" fmla="val -114305"/>
                <a:gd name="adj2" fmla="val 21611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2697" y="2256"/>
              <a:ext cx="1546" cy="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dirty="0" smtClean="0">
                  <a:solidFill>
                    <a:schemeClr val="bg1"/>
                  </a:solidFill>
                  <a:latin typeface="Book Antiqua" pitchFamily="18" charset="0"/>
                </a:rPr>
                <a:t>Heap order</a:t>
              </a:r>
            </a:p>
            <a:p>
              <a:pPr algn="ctr" defTabSz="825500">
                <a:spcBef>
                  <a:spcPct val="50000"/>
                </a:spcBef>
              </a:pPr>
              <a:r>
                <a:rPr kumimoji="1" lang="en-US" altLang="ja-JP" dirty="0" smtClean="0">
                  <a:solidFill>
                    <a:schemeClr val="bg1"/>
                  </a:solidFill>
                  <a:latin typeface="Book Antiqua" pitchFamily="18" charset="0"/>
                </a:rPr>
                <a:t>violated</a:t>
              </a:r>
              <a:endParaRPr kumimoji="1" lang="en-US" altLang="ja-JP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50" name="Group 16"/>
          <p:cNvGrpSpPr>
            <a:grpSpLocks/>
          </p:cNvGrpSpPr>
          <p:nvPr/>
        </p:nvGrpSpPr>
        <p:grpSpPr bwMode="auto">
          <a:xfrm>
            <a:off x="6613372" y="2420888"/>
            <a:ext cx="1883064" cy="692996"/>
            <a:chOff x="2621" y="1787"/>
            <a:chExt cx="1686" cy="782"/>
          </a:xfrm>
        </p:grpSpPr>
        <p:sp>
          <p:nvSpPr>
            <p:cNvPr id="51" name="AutoShape 9"/>
            <p:cNvSpPr>
              <a:spLocks noChangeArrowheads="1"/>
            </p:cNvSpPr>
            <p:nvPr/>
          </p:nvSpPr>
          <p:spPr bwMode="auto">
            <a:xfrm>
              <a:off x="2621" y="1787"/>
              <a:ext cx="1686" cy="782"/>
            </a:xfrm>
            <a:prstGeom prst="wedgeEllipseCallout">
              <a:avLst>
                <a:gd name="adj1" fmla="val -131362"/>
                <a:gd name="adj2" fmla="val 35411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2697" y="2019"/>
              <a:ext cx="154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dirty="0" smtClean="0">
                  <a:solidFill>
                    <a:schemeClr val="bg1"/>
                  </a:solidFill>
                  <a:latin typeface="Book Antiqua" pitchFamily="18" charset="0"/>
                </a:rPr>
                <a:t>Sink-down</a:t>
              </a:r>
              <a:endParaRPr kumimoji="1" lang="en-US" altLang="ja-JP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48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 flipH="1" flipV="1">
            <a:off x="4834884" y="3022100"/>
            <a:ext cx="2210536" cy="100886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87824" y="3022100"/>
            <a:ext cx="1829272" cy="93266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1"/>
          </p:cNvCxnSpPr>
          <p:nvPr/>
        </p:nvCxnSpPr>
        <p:spPr>
          <a:xfrm flipH="1" flipV="1">
            <a:off x="2913540" y="40309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799692" y="39330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1"/>
          </p:cNvCxnSpPr>
          <p:nvPr/>
        </p:nvCxnSpPr>
        <p:spPr>
          <a:xfrm flipH="1" flipV="1">
            <a:off x="1724658" y="4894309"/>
            <a:ext cx="614345" cy="70847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040172" y="4894309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Min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699792" y="38250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10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555494" y="47251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12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71008" y="55389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289456" y="55532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801624" y="47034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0" name="Straight Connector 39"/>
          <p:cNvCxnSpPr>
            <a:stCxn id="44" idx="1"/>
          </p:cNvCxnSpPr>
          <p:nvPr/>
        </p:nvCxnSpPr>
        <p:spPr>
          <a:xfrm flipH="1" flipV="1">
            <a:off x="7090004" y="41172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976156" y="40193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876256" y="39113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731958" y="48114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7978088" y="47897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03548" y="1124744"/>
            <a:ext cx="8316924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 smtClean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Exchange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 root</a:t>
            </a:r>
            <a:r>
              <a:rPr lang="en-US" sz="2600" dirty="0" smtClean="0">
                <a:latin typeface="Garamond" pitchFamily="18" charset="0"/>
              </a:rPr>
              <a:t> with the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last node</a:t>
            </a:r>
            <a:r>
              <a:rPr lang="en-US" sz="2600" dirty="0" smtClean="0">
                <a:latin typeface="Garamond" pitchFamily="18" charset="0"/>
              </a:rPr>
              <a:t> (right-most leaf)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 Sink down</a:t>
            </a:r>
            <a:r>
              <a:rPr lang="en-US" sz="2600" dirty="0" smtClean="0">
                <a:latin typeface="Garamond" pitchFamily="18" charset="0"/>
              </a:rPr>
              <a:t> until the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heap property</a:t>
            </a:r>
            <a:r>
              <a:rPr lang="en-US" sz="2600" dirty="0" smtClean="0">
                <a:latin typeface="Garamond" pitchFamily="18" charset="0"/>
              </a:rPr>
              <a:t> is retained</a:t>
            </a:r>
            <a:endParaRPr lang="en-US" sz="2800" dirty="0" smtClean="0">
              <a:solidFill>
                <a:srgbClr val="0000CC"/>
              </a:solidFill>
              <a:latin typeface="Garamond" pitchFamily="18" charset="0"/>
            </a:endParaRPr>
          </a:p>
        </p:txBody>
      </p:sp>
      <p:sp>
        <p:nvSpPr>
          <p:cNvPr id="31" name="Freeform 30"/>
          <p:cNvSpPr/>
          <p:nvPr/>
        </p:nvSpPr>
        <p:spPr>
          <a:xfrm rot="12288208">
            <a:off x="4627111" y="3670329"/>
            <a:ext cx="2126723" cy="536356"/>
          </a:xfrm>
          <a:custGeom>
            <a:avLst/>
            <a:gdLst>
              <a:gd name="connsiteX0" fmla="*/ 0 w 1109472"/>
              <a:gd name="connsiteY0" fmla="*/ 329202 h 341394"/>
              <a:gd name="connsiteX1" fmla="*/ 560832 w 1109472"/>
              <a:gd name="connsiteY1" fmla="*/ 18 h 341394"/>
              <a:gd name="connsiteX2" fmla="*/ 1109472 w 1109472"/>
              <a:gd name="connsiteY2" fmla="*/ 341394 h 34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9472" h="341394">
                <a:moveTo>
                  <a:pt x="0" y="329202"/>
                </a:moveTo>
                <a:cubicBezTo>
                  <a:pt x="187960" y="163594"/>
                  <a:pt x="375920" y="-2014"/>
                  <a:pt x="560832" y="18"/>
                </a:cubicBezTo>
                <a:cubicBezTo>
                  <a:pt x="745744" y="2050"/>
                  <a:pt x="927608" y="171722"/>
                  <a:pt x="1109472" y="341394"/>
                </a:cubicBezTo>
              </a:path>
            </a:pathLst>
          </a:cu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665720" y="28529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19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2322E-6 L -0.23907 -0.15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62" y="-76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0.00185 L 0.24184 0.1556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4" y="76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 flipH="1" flipV="1">
            <a:off x="4834884" y="3022100"/>
            <a:ext cx="2210536" cy="100886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87824" y="3022100"/>
            <a:ext cx="1829272" cy="93266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1"/>
          </p:cNvCxnSpPr>
          <p:nvPr/>
        </p:nvCxnSpPr>
        <p:spPr>
          <a:xfrm flipH="1" flipV="1">
            <a:off x="2913540" y="40309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799692" y="39330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1"/>
          </p:cNvCxnSpPr>
          <p:nvPr/>
        </p:nvCxnSpPr>
        <p:spPr>
          <a:xfrm flipH="1" flipV="1">
            <a:off x="1724658" y="4894309"/>
            <a:ext cx="614345" cy="70847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040172" y="4894309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Min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699792" y="38250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10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555494" y="47251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12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71008" y="55389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289456" y="55532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801624" y="47034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0" name="Straight Connector 39"/>
          <p:cNvCxnSpPr>
            <a:stCxn id="44" idx="1"/>
          </p:cNvCxnSpPr>
          <p:nvPr/>
        </p:nvCxnSpPr>
        <p:spPr>
          <a:xfrm flipH="1" flipV="1">
            <a:off x="7090004" y="41172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976156" y="40193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876256" y="39113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19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731958" y="48114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7978088" y="47897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03548" y="1124744"/>
            <a:ext cx="8316924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 smtClean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Exchange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 root</a:t>
            </a:r>
            <a:r>
              <a:rPr lang="en-US" sz="2600" dirty="0" smtClean="0">
                <a:latin typeface="Garamond" pitchFamily="18" charset="0"/>
              </a:rPr>
              <a:t> with the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last node</a:t>
            </a:r>
            <a:r>
              <a:rPr lang="en-US" sz="2600" dirty="0" smtClean="0">
                <a:latin typeface="Garamond" pitchFamily="18" charset="0"/>
              </a:rPr>
              <a:t> (right-most leaf)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 Sink down</a:t>
            </a:r>
            <a:r>
              <a:rPr lang="en-US" sz="2600" dirty="0" smtClean="0">
                <a:latin typeface="Garamond" pitchFamily="18" charset="0"/>
              </a:rPr>
              <a:t> until the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heap property</a:t>
            </a:r>
            <a:r>
              <a:rPr lang="en-US" sz="2600" dirty="0" smtClean="0">
                <a:latin typeface="Garamond" pitchFamily="18" charset="0"/>
              </a:rPr>
              <a:t> is retained</a:t>
            </a:r>
            <a:endParaRPr lang="en-US" sz="2800" dirty="0" smtClean="0">
              <a:solidFill>
                <a:srgbClr val="0000CC"/>
              </a:solidFill>
              <a:latin typeface="Garamond" pitchFamily="18" charset="0"/>
            </a:endParaRPr>
          </a:p>
        </p:txBody>
      </p:sp>
      <p:sp>
        <p:nvSpPr>
          <p:cNvPr id="31" name="Freeform 30"/>
          <p:cNvSpPr/>
          <p:nvPr/>
        </p:nvSpPr>
        <p:spPr>
          <a:xfrm rot="8421843">
            <a:off x="6157046" y="4625598"/>
            <a:ext cx="1225467" cy="350009"/>
          </a:xfrm>
          <a:custGeom>
            <a:avLst/>
            <a:gdLst>
              <a:gd name="connsiteX0" fmla="*/ 0 w 1109472"/>
              <a:gd name="connsiteY0" fmla="*/ 329202 h 341394"/>
              <a:gd name="connsiteX1" fmla="*/ 560832 w 1109472"/>
              <a:gd name="connsiteY1" fmla="*/ 18 h 341394"/>
              <a:gd name="connsiteX2" fmla="*/ 1109472 w 1109472"/>
              <a:gd name="connsiteY2" fmla="*/ 341394 h 34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9472" h="341394">
                <a:moveTo>
                  <a:pt x="0" y="329202"/>
                </a:moveTo>
                <a:cubicBezTo>
                  <a:pt x="187960" y="163594"/>
                  <a:pt x="375920" y="-2014"/>
                  <a:pt x="560832" y="18"/>
                </a:cubicBezTo>
                <a:cubicBezTo>
                  <a:pt x="745744" y="2050"/>
                  <a:pt x="927608" y="171722"/>
                  <a:pt x="1109472" y="341394"/>
                </a:cubicBezTo>
              </a:path>
            </a:pathLst>
          </a:cu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665720" y="28529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13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2322E-6 L -0.12882 0.135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1" y="67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7567E-6 L 0.12604 -0.1364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68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818694" y="2600908"/>
            <a:ext cx="2825314" cy="684076"/>
          </a:xfrm>
          <a:prstGeom prst="horizontalScroll">
            <a:avLst>
              <a:gd name="adj" fmla="val 12500"/>
            </a:avLst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Binary Heap: basic properties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51720" y="1664804"/>
            <a:ext cx="576064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 smtClean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Insert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Extract min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Decrease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Find min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2163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Min Heap: Decrease key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265000" y="4905164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834884" y="3022100"/>
            <a:ext cx="2210536" cy="100886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987824" y="3022100"/>
            <a:ext cx="1829272" cy="93266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7" idx="1"/>
          </p:cNvCxnSpPr>
          <p:nvPr/>
        </p:nvCxnSpPr>
        <p:spPr>
          <a:xfrm flipH="1" flipV="1">
            <a:off x="2913540" y="40309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799692" y="39330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6" idx="1"/>
          </p:cNvCxnSpPr>
          <p:nvPr/>
        </p:nvCxnSpPr>
        <p:spPr>
          <a:xfrm flipH="1" flipV="1">
            <a:off x="1724658" y="4894309"/>
            <a:ext cx="614345" cy="70847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040172" y="4894309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4665720" y="28529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699792" y="38250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10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555494" y="47251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12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871008" y="55389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2289456" y="55532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801624" y="47034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8" name="Straight Connector 47"/>
          <p:cNvCxnSpPr>
            <a:stCxn id="52" idx="1"/>
          </p:cNvCxnSpPr>
          <p:nvPr/>
        </p:nvCxnSpPr>
        <p:spPr>
          <a:xfrm flipH="1" flipV="1">
            <a:off x="7090004" y="41172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976156" y="40193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6876256" y="39113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5731958" y="48114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7978088" y="47897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87524" y="944724"/>
            <a:ext cx="6624738" cy="461665"/>
            <a:chOff x="3290836" y="1158452"/>
            <a:chExt cx="4970233" cy="360331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68879" y="1158452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Book Antiqua" pitchFamily="18" charset="0"/>
                </a:rPr>
                <a:t> </a:t>
              </a:r>
              <a:r>
                <a:rPr lang="en-US" sz="2400" dirty="0" smtClean="0">
                  <a:latin typeface="Book Antiqua" pitchFamily="18" charset="0"/>
                </a:rPr>
                <a:t>Insert x (x = 17 in this example )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755576" y="1448779"/>
            <a:ext cx="8316924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 smtClean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Decrease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x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Bubble up</a:t>
            </a:r>
            <a:r>
              <a:rPr lang="en-US" sz="2600" dirty="0" smtClean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until</a:t>
            </a:r>
            <a:r>
              <a:rPr lang="en-US" sz="2600" dirty="0" smtClean="0">
                <a:latin typeface="Garamond" pitchFamily="18" charset="0"/>
              </a:rPr>
              <a:t> the heap is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ordered</a:t>
            </a:r>
            <a:endParaRPr lang="en-US" sz="2800" dirty="0" smtClean="0">
              <a:solidFill>
                <a:srgbClr val="0000CC"/>
              </a:solidFill>
              <a:latin typeface="Garamond" pitchFamily="18" charset="0"/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3095836" y="5549799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19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03748" y="5805264"/>
            <a:ext cx="445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x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Binary Heap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2096853"/>
            <a:ext cx="7524836" cy="461665"/>
            <a:chOff x="3290836" y="1158452"/>
            <a:chExt cx="5645535" cy="360331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68879" y="1158452"/>
              <a:ext cx="5467492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Book Antiqua" pitchFamily="18" charset="0"/>
                </a:rPr>
                <a:t>Structural property:</a:t>
              </a:r>
              <a:r>
                <a:rPr lang="en-US" sz="2400" dirty="0" smtClean="0">
                  <a:solidFill>
                    <a:srgbClr val="FF0000"/>
                  </a:solidFill>
                  <a:latin typeface="Book Antiqua" pitchFamily="18" charset="0"/>
                </a:rPr>
                <a:t> Almost </a:t>
              </a:r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complete</a:t>
              </a:r>
              <a:r>
                <a:rPr lang="en-US" sz="2400" dirty="0" smtClean="0">
                  <a:solidFill>
                    <a:srgbClr val="FF0000"/>
                  </a:solidFill>
                  <a:latin typeface="Book Antiqua" pitchFamily="18" charset="0"/>
                </a:rPr>
                <a:t> </a:t>
              </a:r>
              <a:r>
                <a:rPr lang="en-US" sz="2400" dirty="0" smtClean="0">
                  <a:latin typeface="Book Antiqua" pitchFamily="18" charset="0"/>
                </a:rPr>
                <a:t>binary tree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51620" y="2600908"/>
            <a:ext cx="831692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600" dirty="0" smtClean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Complete</a:t>
            </a:r>
            <a:r>
              <a:rPr lang="en-US" sz="2600" dirty="0" smtClean="0">
                <a:latin typeface="Garamond" pitchFamily="18" charset="0"/>
              </a:rPr>
              <a:t> on all levels,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except</a:t>
            </a:r>
            <a:r>
              <a:rPr lang="en-US" sz="2600" dirty="0" smtClean="0">
                <a:latin typeface="Garamond" pitchFamily="18" charset="0"/>
              </a:rPr>
              <a:t> the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last</a:t>
            </a:r>
            <a:endParaRPr lang="en-US" sz="2800" dirty="0" smtClean="0">
              <a:solidFill>
                <a:srgbClr val="FF0000"/>
              </a:solidFill>
              <a:latin typeface="Garamond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3568" y="3477779"/>
            <a:ext cx="6624738" cy="461665"/>
            <a:chOff x="3290836" y="1158452"/>
            <a:chExt cx="4970233" cy="360331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68879" y="1158452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Book Antiqua" pitchFamily="18" charset="0"/>
                </a:rPr>
                <a:t>Order (heap) property:</a:t>
              </a:r>
              <a:r>
                <a:rPr lang="en-US" sz="2400" dirty="0" smtClean="0">
                  <a:solidFill>
                    <a:srgbClr val="FF0000"/>
                  </a:solidFill>
                  <a:latin typeface="Book Antiqua" pitchFamily="18" charset="0"/>
                </a:rPr>
                <a:t> Min/Max </a:t>
              </a:r>
              <a:r>
                <a:rPr lang="en-US" sz="2400" dirty="0" smtClean="0">
                  <a:latin typeface="Book Antiqua" pitchFamily="18" charset="0"/>
                </a:rPr>
                <a:t>Heap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51620" y="4016677"/>
            <a:ext cx="831692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Parent</a:t>
            </a:r>
            <a:r>
              <a:rPr lang="en-US" sz="2600" dirty="0" smtClean="0">
                <a:latin typeface="Garamond" pitchFamily="18" charset="0"/>
              </a:rPr>
              <a:t> is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less/greater</a:t>
            </a:r>
            <a:r>
              <a:rPr lang="en-US" sz="2600" dirty="0" smtClean="0">
                <a:latin typeface="Garamond" pitchFamily="18" charset="0"/>
              </a:rPr>
              <a:t> than the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children</a:t>
            </a:r>
            <a:endParaRPr lang="en-US" sz="2800" dirty="0" smtClean="0">
              <a:solidFill>
                <a:srgbClr val="0000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1818694" y="3609020"/>
            <a:ext cx="2825314" cy="684076"/>
          </a:xfrm>
          <a:prstGeom prst="horizontalScroll">
            <a:avLst>
              <a:gd name="adj" fmla="val 12500"/>
            </a:avLst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818694" y="3068960"/>
            <a:ext cx="2825314" cy="684076"/>
          </a:xfrm>
          <a:prstGeom prst="horizontalScroll">
            <a:avLst>
              <a:gd name="adj" fmla="val 12500"/>
            </a:avLst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Binary Heap: basic properties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51720" y="1664804"/>
            <a:ext cx="576064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 smtClean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Insert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Extract min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Decrease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Find min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Delete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051720" y="5049180"/>
            <a:ext cx="4860540" cy="79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600" dirty="0" smtClean="0">
                <a:latin typeface="Book Antiqua" pitchFamily="18" charset="0"/>
              </a:rPr>
              <a:t>Just return the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root</a:t>
            </a:r>
            <a:r>
              <a:rPr lang="en-US" sz="2600" dirty="0" smtClean="0">
                <a:latin typeface="Book Antiqua" pitchFamily="18" charset="0"/>
              </a:rPr>
              <a:t>!</a:t>
            </a:r>
            <a:endParaRPr lang="en-US" sz="26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6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6" grpId="1" animBg="1"/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Min Heap: Delete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265000" y="4905164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834884" y="3022100"/>
            <a:ext cx="2210536" cy="100886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987824" y="3022100"/>
            <a:ext cx="1829272" cy="93266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7" idx="1"/>
          </p:cNvCxnSpPr>
          <p:nvPr/>
        </p:nvCxnSpPr>
        <p:spPr>
          <a:xfrm flipH="1" flipV="1">
            <a:off x="2913540" y="40309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799692" y="39330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6" idx="1"/>
          </p:cNvCxnSpPr>
          <p:nvPr/>
        </p:nvCxnSpPr>
        <p:spPr>
          <a:xfrm flipH="1" flipV="1">
            <a:off x="1724658" y="4894309"/>
            <a:ext cx="614345" cy="70847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040172" y="4894309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4665720" y="28529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699792" y="38250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10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555494" y="47251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12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871008" y="55389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2289456" y="55532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801624" y="47034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8" name="Straight Connector 47"/>
          <p:cNvCxnSpPr>
            <a:stCxn id="52" idx="1"/>
          </p:cNvCxnSpPr>
          <p:nvPr/>
        </p:nvCxnSpPr>
        <p:spPr>
          <a:xfrm flipH="1" flipV="1">
            <a:off x="7090004" y="41172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976156" y="40193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6876256" y="39113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5731958" y="48114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7978088" y="47897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87524" y="944724"/>
            <a:ext cx="6624738" cy="461665"/>
            <a:chOff x="3290836" y="1158452"/>
            <a:chExt cx="4970233" cy="360331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68879" y="1158452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Book Antiqua" pitchFamily="18" charset="0"/>
                </a:rPr>
                <a:t> </a:t>
              </a:r>
              <a:r>
                <a:rPr lang="en-US" sz="2400" dirty="0" smtClean="0">
                  <a:latin typeface="Book Antiqua" pitchFamily="18" charset="0"/>
                </a:rPr>
                <a:t>Delete x (x =10 in this example)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755576" y="1448779"/>
            <a:ext cx="8316924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 smtClean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Exchange with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the last node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Bubble up/sink down</a:t>
            </a:r>
            <a:r>
              <a:rPr lang="en-US" sz="2600" dirty="0" smtClean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until</a:t>
            </a:r>
            <a:r>
              <a:rPr lang="en-US" sz="2600" dirty="0" smtClean="0">
                <a:latin typeface="Garamond" pitchFamily="18" charset="0"/>
              </a:rPr>
              <a:t> the heap is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ordered</a:t>
            </a:r>
            <a:endParaRPr lang="en-US" sz="2800" dirty="0" smtClean="0">
              <a:solidFill>
                <a:srgbClr val="0000CC"/>
              </a:solidFill>
              <a:latin typeface="Garamond" pitchFamily="18" charset="0"/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3095836" y="5549799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19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6659" y="3383994"/>
            <a:ext cx="445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x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3988" y="5734417"/>
            <a:ext cx="3852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CC"/>
                </a:solidFill>
                <a:latin typeface="Trebuchet MS" pitchFamily="34" charset="0"/>
              </a:rPr>
              <a:t>Bubble</a:t>
            </a:r>
            <a:r>
              <a:rPr lang="en-US" sz="2200" dirty="0" smtClean="0">
                <a:latin typeface="Trebuchet MS" pitchFamily="34" charset="0"/>
              </a:rPr>
              <a:t> up or </a:t>
            </a:r>
            <a:r>
              <a:rPr lang="en-US" sz="2200" dirty="0" smtClean="0">
                <a:solidFill>
                  <a:srgbClr val="FF0000"/>
                </a:solidFill>
                <a:latin typeface="Trebuchet MS" pitchFamily="34" charset="0"/>
              </a:rPr>
              <a:t>Sink</a:t>
            </a:r>
            <a:r>
              <a:rPr lang="en-US" sz="2200" dirty="0" smtClean="0">
                <a:latin typeface="Trebuchet MS" pitchFamily="34" charset="0"/>
              </a:rPr>
              <a:t> down?</a:t>
            </a:r>
            <a:endParaRPr lang="en-US" sz="2200" dirty="0">
              <a:latin typeface="Trebuchet M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63988" y="6202469"/>
            <a:ext cx="3852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Trebuchet MS" pitchFamily="34" charset="0"/>
              </a:rPr>
              <a:t>What if</a:t>
            </a:r>
            <a:r>
              <a:rPr lang="en-US" sz="2200" dirty="0" smtClean="0">
                <a:latin typeface="Trebuchet MS" pitchFamily="34" charset="0"/>
              </a:rPr>
              <a:t> x = 11?</a:t>
            </a:r>
            <a:endParaRPr lang="en-US" sz="2200" dirty="0">
              <a:latin typeface="Trebuchet MS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 rot="15394044">
            <a:off x="2130018" y="4758770"/>
            <a:ext cx="1306707" cy="329245"/>
          </a:xfrm>
          <a:custGeom>
            <a:avLst/>
            <a:gdLst>
              <a:gd name="connsiteX0" fmla="*/ 0 w 1109472"/>
              <a:gd name="connsiteY0" fmla="*/ 329202 h 341394"/>
              <a:gd name="connsiteX1" fmla="*/ 560832 w 1109472"/>
              <a:gd name="connsiteY1" fmla="*/ 18 h 341394"/>
              <a:gd name="connsiteX2" fmla="*/ 1109472 w 1109472"/>
              <a:gd name="connsiteY2" fmla="*/ 341394 h 34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9472" h="341394">
                <a:moveTo>
                  <a:pt x="0" y="329202"/>
                </a:moveTo>
                <a:cubicBezTo>
                  <a:pt x="187960" y="163594"/>
                  <a:pt x="375920" y="-2014"/>
                  <a:pt x="560832" y="18"/>
                </a:cubicBezTo>
                <a:cubicBezTo>
                  <a:pt x="745744" y="2050"/>
                  <a:pt x="927608" y="171722"/>
                  <a:pt x="1109472" y="341394"/>
                </a:cubicBezTo>
              </a:path>
            </a:pathLst>
          </a:cu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Min Heap: Running time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47705"/>
              </p:ext>
            </p:extLst>
          </p:nvPr>
        </p:nvGraphicFramePr>
        <p:xfrm>
          <a:off x="2123728" y="1744020"/>
          <a:ext cx="49202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04"/>
                <a:gridCol w="2460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Operation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Running</a:t>
                      </a:r>
                      <a:r>
                        <a:rPr lang="en-US" baseline="0" dirty="0" smtClean="0">
                          <a:latin typeface="Book Antiqua" pitchFamily="18" charset="0"/>
                        </a:rPr>
                        <a:t> time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Insert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Decrease</a:t>
                      </a:r>
                      <a:r>
                        <a:rPr lang="en-US" baseline="0" dirty="0" smtClean="0">
                          <a:latin typeface="Book Antiqua" pitchFamily="18" charset="0"/>
                        </a:rPr>
                        <a:t> key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Extract min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Delete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Find min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O(1)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4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Building a heap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556" y="1628800"/>
            <a:ext cx="8316924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b="1" dirty="0" smtClean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US" sz="2600" b="1" dirty="0" smtClean="0">
                <a:latin typeface="Garamond" pitchFamily="18" charset="0"/>
              </a:rPr>
              <a:t>Method 1:</a:t>
            </a:r>
            <a:r>
              <a:rPr lang="en-US" sz="2600" dirty="0" smtClean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Perform </a:t>
            </a:r>
            <a:r>
              <a:rPr lang="en-US" sz="2600" dirty="0" smtClean="0">
                <a:latin typeface="Garamond" pitchFamily="18" charset="0"/>
              </a:rPr>
              <a:t>n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insert</a:t>
            </a:r>
            <a:r>
              <a:rPr lang="en-US" sz="2600" dirty="0" smtClean="0">
                <a:latin typeface="Garamond" pitchFamily="18" charset="0"/>
              </a:rPr>
              <a:t> operations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US" sz="2600" dirty="0" smtClean="0">
                <a:latin typeface="Garamond" pitchFamily="18" charset="0"/>
              </a:rPr>
              <a:t>Running time: O(</a:t>
            </a:r>
            <a:r>
              <a:rPr lang="en-US" sz="2600" dirty="0" err="1" smtClean="0">
                <a:latin typeface="Garamond" pitchFamily="18" charset="0"/>
              </a:rPr>
              <a:t>nlogn</a:t>
            </a:r>
            <a:r>
              <a:rPr lang="en-US" sz="2600" dirty="0" smtClean="0">
                <a:latin typeface="Garamond" pitchFamily="18" charset="0"/>
              </a:rPr>
              <a:t>)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b="1" dirty="0" smtClean="0">
                <a:latin typeface="Garamond" pitchFamily="18" charset="0"/>
              </a:rPr>
              <a:t> Method 2:</a:t>
            </a:r>
            <a:r>
              <a:rPr lang="en-US" sz="2600" dirty="0" smtClean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Construct</a:t>
            </a:r>
            <a:r>
              <a:rPr lang="en-US" sz="2600" dirty="0" smtClean="0">
                <a:latin typeface="Garamond" pitchFamily="18" charset="0"/>
              </a:rPr>
              <a:t> a binary tree; for i = n to 1, repeatedly exchange the element in node i with its smaller child until the heap property is achieved (i.e.,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perform</a:t>
            </a:r>
            <a:r>
              <a:rPr lang="en-US" sz="2600" dirty="0" smtClean="0">
                <a:latin typeface="Garamond" pitchFamily="18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Garamond" pitchFamily="18" charset="0"/>
              </a:rPr>
              <a:t>heapify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600" dirty="0" smtClean="0">
                <a:latin typeface="Garamond" pitchFamily="18" charset="0"/>
              </a:rPr>
              <a:t>for each node in a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bottom-up</a:t>
            </a:r>
            <a:r>
              <a:rPr lang="en-US" sz="2600" dirty="0" smtClean="0">
                <a:latin typeface="Garamond" pitchFamily="18" charset="0"/>
              </a:rPr>
              <a:t> fashion)</a:t>
            </a:r>
            <a:endParaRPr lang="en-US" sz="2800" dirty="0" smtClean="0">
              <a:latin typeface="Garamond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7524" y="944724"/>
            <a:ext cx="6624738" cy="461665"/>
            <a:chOff x="3290836" y="1158452"/>
            <a:chExt cx="4970233" cy="360331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68879" y="1158452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Book Antiqua" pitchFamily="18" charset="0"/>
                </a:rPr>
                <a:t> </a:t>
              </a:r>
              <a:r>
                <a:rPr lang="en-US" sz="2400" dirty="0" smtClean="0">
                  <a:latin typeface="Book Antiqua" pitchFamily="18" charset="0"/>
                </a:rPr>
                <a:t>Given n elements, </a:t>
              </a:r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construct</a:t>
              </a:r>
              <a:r>
                <a:rPr lang="en-US" sz="2400" dirty="0" smtClean="0">
                  <a:latin typeface="Book Antiqua" pitchFamily="18" charset="0"/>
                </a:rPr>
                <a:t> a binary a heap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11560" y="5114801"/>
            <a:ext cx="8194376" cy="130253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latin typeface="Trebuchet MS" pitchFamily="34" charset="0"/>
              </a:rPr>
              <a:t>Repeatedly </a:t>
            </a:r>
            <a:r>
              <a:rPr lang="en-US" sz="2200" dirty="0" smtClean="0">
                <a:solidFill>
                  <a:srgbClr val="0000CC"/>
                </a:solidFill>
                <a:latin typeface="Trebuchet MS" pitchFamily="34" charset="0"/>
              </a:rPr>
              <a:t>exchanging</a:t>
            </a:r>
            <a:r>
              <a:rPr lang="en-US" sz="2200" dirty="0" smtClean="0">
                <a:latin typeface="Trebuchet MS" pitchFamily="34" charset="0"/>
              </a:rPr>
              <a:t> an element with </a:t>
            </a:r>
            <a:r>
              <a:rPr lang="en-US" sz="2200" dirty="0">
                <a:latin typeface="Trebuchet MS" pitchFamily="34" charset="0"/>
              </a:rPr>
              <a:t>its </a:t>
            </a:r>
            <a:r>
              <a:rPr lang="en-US" sz="2200" dirty="0">
                <a:solidFill>
                  <a:srgbClr val="0000CC"/>
                </a:solidFill>
                <a:latin typeface="Trebuchet MS" pitchFamily="34" charset="0"/>
              </a:rPr>
              <a:t>smaller</a:t>
            </a:r>
            <a:r>
              <a:rPr lang="en-US" sz="2200" dirty="0">
                <a:latin typeface="Trebuchet MS" pitchFamily="34" charset="0"/>
              </a:rPr>
              <a:t> child </a:t>
            </a:r>
            <a:endParaRPr lang="en-US" sz="2200" dirty="0" smtClean="0">
              <a:latin typeface="Trebuchet MS" pitchFamily="34" charset="0"/>
            </a:endParaRP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Trebuchet MS" pitchFamily="34" charset="0"/>
              </a:rPr>
              <a:t>until</a:t>
            </a:r>
            <a:r>
              <a:rPr lang="en-US" sz="2200" dirty="0" smtClean="0">
                <a:latin typeface="Trebuchet MS" pitchFamily="34" charset="0"/>
              </a:rPr>
              <a:t> </a:t>
            </a:r>
            <a:r>
              <a:rPr lang="en-US" sz="2200" dirty="0">
                <a:latin typeface="Trebuchet MS" pitchFamily="34" charset="0"/>
              </a:rPr>
              <a:t>the </a:t>
            </a:r>
            <a:r>
              <a:rPr lang="en-US" sz="2200" dirty="0">
                <a:solidFill>
                  <a:srgbClr val="0000CC"/>
                </a:solidFill>
                <a:latin typeface="Trebuchet MS" pitchFamily="34" charset="0"/>
              </a:rPr>
              <a:t>heap property</a:t>
            </a:r>
            <a:r>
              <a:rPr lang="en-US" sz="2200" dirty="0">
                <a:latin typeface="Trebuchet MS" pitchFamily="34" charset="0"/>
              </a:rPr>
              <a:t> is </a:t>
            </a:r>
            <a:r>
              <a:rPr lang="en-US" sz="2200" dirty="0">
                <a:solidFill>
                  <a:srgbClr val="0000CC"/>
                </a:solidFill>
                <a:latin typeface="Trebuchet MS" pitchFamily="34" charset="0"/>
              </a:rPr>
              <a:t>achieved</a:t>
            </a:r>
            <a:endParaRPr lang="en-US" sz="2200" dirty="0">
              <a:solidFill>
                <a:srgbClr val="0000CC"/>
              </a:solidFill>
              <a:latin typeface="Trebuchet MS" pitchFamily="34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7084" y="4905164"/>
            <a:ext cx="2030760" cy="369332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bg1"/>
                </a:solidFill>
                <a:latin typeface="Book Antiqua" pitchFamily="18" charset="0"/>
              </a:rPr>
              <a:t>Heapify</a:t>
            </a:r>
            <a:endParaRPr lang="en-US" b="1" i="1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0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9920" y="47092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Building a Binary Heap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024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159830" y="3454149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715822" y="1581940"/>
            <a:ext cx="2210536" cy="100886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868762" y="1581940"/>
            <a:ext cx="1829272" cy="93266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3" idx="1"/>
          </p:cNvCxnSpPr>
          <p:nvPr/>
        </p:nvCxnSpPr>
        <p:spPr>
          <a:xfrm flipH="1" flipV="1">
            <a:off x="2794478" y="259080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80630" y="249289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2" idx="1"/>
          </p:cNvCxnSpPr>
          <p:nvPr/>
        </p:nvCxnSpPr>
        <p:spPr>
          <a:xfrm flipH="1" flipV="1">
            <a:off x="1605596" y="3454149"/>
            <a:ext cx="614345" cy="70847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21110" y="3454149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546658" y="141277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580730" y="238488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19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436432" y="328498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51946" y="409878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170394" y="411307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12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682562" y="326327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4" name="Straight Connector 23"/>
          <p:cNvCxnSpPr>
            <a:stCxn id="28" idx="1"/>
          </p:cNvCxnSpPr>
          <p:nvPr/>
        </p:nvCxnSpPr>
        <p:spPr>
          <a:xfrm flipH="1" flipV="1">
            <a:off x="6970942" y="267710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857094" y="257919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757194" y="247118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612896" y="337128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7859026" y="334957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1609"/>
              </p:ext>
            </p:extLst>
          </p:nvPr>
        </p:nvGraphicFramePr>
        <p:xfrm>
          <a:off x="683573" y="5013176"/>
          <a:ext cx="78488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1"/>
                <a:gridCol w="419346"/>
                <a:gridCol w="461698"/>
                <a:gridCol w="461698"/>
                <a:gridCol w="461698"/>
                <a:gridCol w="461698"/>
                <a:gridCol w="461698"/>
                <a:gridCol w="461698"/>
                <a:gridCol w="461698"/>
                <a:gridCol w="461698"/>
                <a:gridCol w="461698"/>
                <a:gridCol w="461698"/>
                <a:gridCol w="461698"/>
                <a:gridCol w="461698"/>
                <a:gridCol w="461698"/>
                <a:gridCol w="461698"/>
                <a:gridCol w="461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Book Antiqua" pitchFamily="18" charset="0"/>
                        </a:rPr>
                        <a:t>i</a:t>
                      </a:r>
                      <a:endParaRPr lang="en-US" sz="17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Book Antiqua" pitchFamily="18" charset="0"/>
                        </a:rPr>
                        <a:t>key</a:t>
                      </a:r>
                      <a:endParaRPr lang="en-US" sz="15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990666" y="409878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10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79912" y="6130461"/>
            <a:ext cx="385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  <a:latin typeface="Trebuchet MS" pitchFamily="34" charset="0"/>
              </a:rPr>
              <a:t>Running time?</a:t>
            </a:r>
            <a:endParaRPr lang="en-US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7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Min Heap: Running time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1758"/>
              </p:ext>
            </p:extLst>
          </p:nvPr>
        </p:nvGraphicFramePr>
        <p:xfrm>
          <a:off x="2015716" y="1949244"/>
          <a:ext cx="49202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04"/>
                <a:gridCol w="2460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Operation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Running</a:t>
                      </a:r>
                      <a:r>
                        <a:rPr lang="en-US" baseline="0" dirty="0" smtClean="0">
                          <a:latin typeface="Book Antiqua" pitchFamily="18" charset="0"/>
                        </a:rPr>
                        <a:t> time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Insert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Decrease</a:t>
                      </a:r>
                      <a:r>
                        <a:rPr lang="en-US" baseline="0" dirty="0" smtClean="0">
                          <a:latin typeface="Book Antiqua" pitchFamily="18" charset="0"/>
                        </a:rPr>
                        <a:t> key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Extract min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Delete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Book Antiqua" pitchFamily="18" charset="0"/>
                        </a:rPr>
                        <a:t>logn</a:t>
                      </a:r>
                      <a:r>
                        <a:rPr lang="en-US" dirty="0" smtClean="0">
                          <a:latin typeface="Book Antiqua" pitchFamily="18" charset="0"/>
                        </a:rPr>
                        <a:t>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Find min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O(1)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Build heap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O(n)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54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Min Heap: Union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87624" y="2168860"/>
            <a:ext cx="75968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latin typeface="Trebuchet MS" pitchFamily="34" charset="0"/>
              </a:rPr>
              <a:t>How to </a:t>
            </a:r>
            <a:r>
              <a:rPr lang="en-US" sz="3400" b="1" dirty="0" smtClean="0">
                <a:solidFill>
                  <a:srgbClr val="FF0000"/>
                </a:solidFill>
                <a:latin typeface="Trebuchet MS" pitchFamily="34" charset="0"/>
              </a:rPr>
              <a:t>union</a:t>
            </a:r>
            <a:r>
              <a:rPr lang="en-US" sz="3400" b="1" dirty="0" smtClean="0">
                <a:latin typeface="Trebuchet MS" pitchFamily="34" charset="0"/>
              </a:rPr>
              <a:t> two </a:t>
            </a:r>
            <a:r>
              <a:rPr lang="en-US" sz="3400" b="1" dirty="0" smtClean="0">
                <a:solidFill>
                  <a:srgbClr val="0000CC"/>
                </a:solidFill>
                <a:latin typeface="Trebuchet MS" pitchFamily="34" charset="0"/>
              </a:rPr>
              <a:t>heaps</a:t>
            </a:r>
            <a:r>
              <a:rPr lang="en-US" sz="3400" b="1" dirty="0" smtClean="0">
                <a:latin typeface="Trebuchet MS" pitchFamily="34" charset="0"/>
              </a:rPr>
              <a:t> H</a:t>
            </a:r>
            <a:r>
              <a:rPr lang="en-US" sz="3400" b="1" baseline="-25000" dirty="0" smtClean="0">
                <a:latin typeface="Trebuchet MS" pitchFamily="34" charset="0"/>
              </a:rPr>
              <a:t>1</a:t>
            </a:r>
            <a:r>
              <a:rPr lang="en-US" sz="3400" b="1" dirty="0" smtClean="0">
                <a:latin typeface="Trebuchet MS" pitchFamily="34" charset="0"/>
              </a:rPr>
              <a:t> and H</a:t>
            </a:r>
            <a:r>
              <a:rPr lang="en-US" sz="3400" b="1" baseline="-25000" dirty="0" smtClean="0">
                <a:latin typeface="Trebuchet MS" pitchFamily="34" charset="0"/>
              </a:rPr>
              <a:t>2</a:t>
            </a:r>
            <a:r>
              <a:rPr lang="en-US" sz="3400" b="1" dirty="0" smtClean="0">
                <a:latin typeface="Trebuchet MS" pitchFamily="34" charset="0"/>
              </a:rPr>
              <a:t> ?</a:t>
            </a:r>
            <a:endParaRPr lang="en-US" sz="3400" b="1" baseline="-25000" dirty="0">
              <a:latin typeface="Trebuchet MS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9532" y="2168860"/>
            <a:ext cx="645029" cy="730188"/>
            <a:chOff x="719572" y="4050810"/>
            <a:chExt cx="645029" cy="730188"/>
          </a:xfrm>
        </p:grpSpPr>
        <p:sp>
          <p:nvSpPr>
            <p:cNvPr id="7" name="Oval 6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3588" y="4073112"/>
              <a:ext cx="4412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latin typeface="Book Antiqua" pitchFamily="18" charset="0"/>
                </a:rPr>
                <a:t>?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763688" y="3151076"/>
            <a:ext cx="6804756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sz="3600" dirty="0" smtClean="0">
                <a:solidFill>
                  <a:srgbClr val="000099"/>
                </a:solidFill>
                <a:latin typeface="Georgia" pitchFamily="18" charset="0"/>
              </a:rPr>
              <a:t>»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No</a:t>
            </a:r>
            <a:r>
              <a:rPr lang="en-US" sz="2600" dirty="0" smtClean="0">
                <a:latin typeface="Book Antiqua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Book Antiqua" pitchFamily="18" charset="0"/>
              </a:rPr>
              <a:t>easy</a:t>
            </a:r>
            <a:r>
              <a:rPr lang="en-US" sz="2600" dirty="0" smtClean="0">
                <a:latin typeface="Book Antiqua" pitchFamily="18" charset="0"/>
              </a:rPr>
              <a:t> solution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600" dirty="0" smtClean="0">
              <a:solidFill>
                <a:srgbClr val="531FE7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</a:t>
            </a:r>
            <a:r>
              <a:rPr lang="en-US" sz="2800" dirty="0" smtClean="0">
                <a:latin typeface="Verdana" pitchFamily="34" charset="0"/>
              </a:rPr>
              <a:t>	</a:t>
            </a:r>
            <a:endParaRPr lang="en-US" sz="2800" dirty="0">
              <a:latin typeface="Verdana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763688" y="3655132"/>
            <a:ext cx="6804756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sz="3600" dirty="0" smtClean="0">
                <a:solidFill>
                  <a:srgbClr val="000099"/>
                </a:solidFill>
                <a:latin typeface="Georgia" pitchFamily="18" charset="0"/>
              </a:rPr>
              <a:t>»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Book Antiqua" pitchFamily="18" charset="0"/>
              </a:rPr>
              <a:t>M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erge</a:t>
            </a:r>
            <a:r>
              <a:rPr lang="en-US" sz="2600" dirty="0" smtClean="0">
                <a:latin typeface="Book Antiqua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Book Antiqua" pitchFamily="18" charset="0"/>
              </a:rPr>
              <a:t>all</a:t>
            </a:r>
            <a:r>
              <a:rPr lang="en-US" sz="2600" dirty="0" smtClean="0">
                <a:latin typeface="Book Antiqua" pitchFamily="18" charset="0"/>
              </a:rPr>
              <a:t> the elements and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build</a:t>
            </a:r>
            <a:r>
              <a:rPr lang="en-US" sz="2600" dirty="0" smtClean="0">
                <a:latin typeface="Book Antiqua" pitchFamily="18" charset="0"/>
              </a:rPr>
              <a:t> a heap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600" dirty="0" smtClean="0">
              <a:solidFill>
                <a:srgbClr val="531FE7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</a:t>
            </a:r>
            <a:r>
              <a:rPr lang="en-US" sz="2800" dirty="0" smtClean="0">
                <a:latin typeface="Verdana" pitchFamily="34" charset="0"/>
              </a:rPr>
              <a:t>	</a:t>
            </a:r>
            <a:endParaRPr lang="en-US" sz="2800" dirty="0">
              <a:latin typeface="Verdan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763688" y="4159188"/>
            <a:ext cx="6804756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sz="3600" dirty="0" smtClean="0">
                <a:solidFill>
                  <a:srgbClr val="000099"/>
                </a:solidFill>
                <a:latin typeface="Georgia" pitchFamily="18" charset="0"/>
              </a:rPr>
              <a:t>»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600" dirty="0" smtClean="0">
                <a:latin typeface="Book Antiqua" pitchFamily="18" charset="0"/>
              </a:rPr>
              <a:t>Running time: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O(n)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600" dirty="0" smtClean="0">
              <a:solidFill>
                <a:srgbClr val="531FE7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</a:t>
            </a:r>
            <a:r>
              <a:rPr lang="en-US" sz="2800" dirty="0" smtClean="0">
                <a:latin typeface="Verdana" pitchFamily="34" charset="0"/>
              </a:rPr>
              <a:t>	</a:t>
            </a:r>
            <a:endParaRPr lang="en-US" sz="28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5643" y="2420888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Mergeable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/</a:t>
            </a:r>
            <a:r>
              <a:rPr lang="en-US" altLang="ja-JP" sz="3600" b="1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Meldable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Heaps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3970832"/>
            <a:ext cx="9144000" cy="584775"/>
          </a:xfrm>
          <a:prstGeom prst="rect">
            <a:avLst/>
          </a:prstGeom>
          <a:solidFill>
            <a:srgbClr val="3941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3200" b="1" dirty="0" smtClean="0">
                <a:solidFill>
                  <a:schemeClr val="bg1"/>
                </a:solidFill>
              </a:rPr>
              <a:t>Binomial Heap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Binomial Heap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67172" y="1267599"/>
            <a:ext cx="7965268" cy="10812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5" rIns="91430" bIns="45715" anchor="ctr"/>
          <a:lstStyle/>
          <a:p>
            <a:pPr lvl="0" algn="ctr"/>
            <a:r>
              <a:rPr lang="en-US" sz="2800" dirty="0" smtClean="0">
                <a:latin typeface="Book Antiqua" pitchFamily="18" charset="0"/>
              </a:rPr>
              <a:t>Binomial tree is the building block of </a:t>
            </a:r>
          </a:p>
          <a:p>
            <a:pPr lvl="0" algn="ctr"/>
            <a:r>
              <a:rPr lang="en-US" sz="2800" dirty="0" smtClean="0">
                <a:solidFill>
                  <a:srgbClr val="000099"/>
                </a:solidFill>
                <a:latin typeface="Book Antiqua" pitchFamily="18" charset="0"/>
              </a:rPr>
              <a:t>Binomial Heap</a:t>
            </a:r>
            <a:endParaRPr lang="en-US" sz="2800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0689" y="944724"/>
            <a:ext cx="3122288" cy="430877"/>
          </a:xfrm>
          <a:prstGeom prst="rect">
            <a:avLst/>
          </a:prstGeom>
          <a:solidFill>
            <a:schemeClr val="tx2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Binomial Tree</a:t>
            </a:r>
            <a:endParaRPr lang="en-US" sz="1500" b="1" u="sng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59532" y="3212976"/>
            <a:ext cx="7964490" cy="461665"/>
            <a:chOff x="3290836" y="1158452"/>
            <a:chExt cx="5975387" cy="360331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68879" y="1158452"/>
              <a:ext cx="5797344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 Antiqua" pitchFamily="18" charset="0"/>
                </a:rPr>
                <a:t> </a:t>
              </a:r>
              <a:r>
                <a:rPr lang="en-US" sz="2400" dirty="0" smtClean="0">
                  <a:latin typeface="Book Antiqua" pitchFamily="18" charset="0"/>
                </a:rPr>
                <a:t>Binomial tree</a:t>
              </a:r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 </a:t>
              </a:r>
              <a:r>
                <a:rPr lang="en-US" sz="2400" i="1" dirty="0" err="1" smtClean="0">
                  <a:solidFill>
                    <a:srgbClr val="0000CC"/>
                  </a:solidFill>
                  <a:latin typeface="Book Antiqua" pitchFamily="18" charset="0"/>
                </a:rPr>
                <a:t>B</a:t>
              </a:r>
              <a:r>
                <a:rPr lang="en-US" sz="2400" baseline="-25000" dirty="0" err="1" smtClean="0">
                  <a:solidFill>
                    <a:srgbClr val="0000CC"/>
                  </a:solidFill>
                  <a:latin typeface="Book Antiqua" pitchFamily="18" charset="0"/>
                </a:rPr>
                <a:t>k</a:t>
              </a:r>
              <a:r>
                <a:rPr lang="en-US" sz="2400" dirty="0" smtClean="0">
                  <a:latin typeface="Book Antiqua" pitchFamily="18" charset="0"/>
                </a:rPr>
                <a:t> of </a:t>
              </a:r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order </a:t>
              </a:r>
              <a:r>
                <a:rPr lang="en-US" sz="2400" i="1" dirty="0" smtClean="0">
                  <a:solidFill>
                    <a:srgbClr val="0000CC"/>
                  </a:solidFill>
                  <a:latin typeface="Book Antiqua" pitchFamily="18" charset="0"/>
                </a:rPr>
                <a:t>k</a:t>
              </a:r>
              <a:r>
                <a:rPr lang="en-US" sz="2400" i="1" dirty="0" smtClean="0">
                  <a:latin typeface="Book Antiqua" pitchFamily="18" charset="0"/>
                </a:rPr>
                <a:t> </a:t>
              </a:r>
              <a:r>
                <a:rPr lang="en-US" sz="2400" dirty="0" smtClean="0">
                  <a:latin typeface="Book Antiqua" pitchFamily="18" charset="0"/>
                </a:rPr>
                <a:t>is defined </a:t>
              </a:r>
              <a:r>
                <a:rPr lang="en-US" sz="2400" dirty="0" smtClean="0">
                  <a:solidFill>
                    <a:srgbClr val="FF0000"/>
                  </a:solidFill>
                  <a:latin typeface="Book Antiqua" pitchFamily="18" charset="0"/>
                </a:rPr>
                <a:t>recursively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367644" y="3717032"/>
            <a:ext cx="6804756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sz="3600" dirty="0" smtClean="0">
                <a:solidFill>
                  <a:srgbClr val="000099"/>
                </a:solidFill>
                <a:latin typeface="Georgia" pitchFamily="18" charset="0"/>
              </a:rPr>
              <a:t>»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600" i="1" dirty="0">
                <a:solidFill>
                  <a:srgbClr val="0000CC"/>
                </a:solidFill>
                <a:latin typeface="Book Antiqua" pitchFamily="18" charset="0"/>
              </a:rPr>
              <a:t>B</a:t>
            </a:r>
            <a:r>
              <a:rPr lang="en-US" sz="2600" baseline="-25000" dirty="0">
                <a:solidFill>
                  <a:srgbClr val="0000CC"/>
                </a:solidFill>
                <a:latin typeface="Book Antiqua" pitchFamily="18" charset="0"/>
              </a:rPr>
              <a:t>0</a:t>
            </a:r>
            <a:r>
              <a:rPr lang="en-US" sz="2600" baseline="-25000" dirty="0">
                <a:latin typeface="Book Antiqua" pitchFamily="18" charset="0"/>
              </a:rPr>
              <a:t>  </a:t>
            </a:r>
            <a:r>
              <a:rPr lang="en-US" sz="2600" dirty="0" smtClean="0">
                <a:latin typeface="Book Antiqua" pitchFamily="18" charset="0"/>
              </a:rPr>
              <a:t>(order 0): is a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single node</a:t>
            </a:r>
            <a:endParaRPr lang="en-US" sz="2600" baseline="-25000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600" dirty="0" smtClean="0">
              <a:solidFill>
                <a:srgbClr val="531FE7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</a:t>
            </a:r>
            <a:r>
              <a:rPr lang="en-US" sz="2800" dirty="0" smtClean="0">
                <a:latin typeface="Verdana" pitchFamily="34" charset="0"/>
              </a:rPr>
              <a:t>	</a:t>
            </a:r>
            <a:endParaRPr lang="en-US" sz="2800" dirty="0">
              <a:latin typeface="Verdana" pitchFamily="34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367644" y="4365104"/>
            <a:ext cx="6804756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sz="3600" dirty="0" smtClean="0">
                <a:solidFill>
                  <a:srgbClr val="000099"/>
                </a:solidFill>
                <a:latin typeface="Georgia" pitchFamily="18" charset="0"/>
              </a:rPr>
              <a:t>»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600" i="1" dirty="0" err="1">
                <a:solidFill>
                  <a:srgbClr val="0000CC"/>
                </a:solidFill>
                <a:latin typeface="Book Antiqua" pitchFamily="18" charset="0"/>
              </a:rPr>
              <a:t>B</a:t>
            </a:r>
            <a:r>
              <a:rPr lang="en-US" sz="2600" baseline="-25000" dirty="0" err="1">
                <a:solidFill>
                  <a:srgbClr val="0000CC"/>
                </a:solidFill>
                <a:latin typeface="Book Antiqua" pitchFamily="18" charset="0"/>
              </a:rPr>
              <a:t>k</a:t>
            </a:r>
            <a:r>
              <a:rPr lang="en-US" sz="2600" baseline="-25000" dirty="0">
                <a:latin typeface="Book Antiqua" pitchFamily="18" charset="0"/>
              </a:rPr>
              <a:t> </a:t>
            </a:r>
            <a:r>
              <a:rPr lang="en-US" sz="2600" dirty="0" smtClean="0">
                <a:latin typeface="Book Antiqua" pitchFamily="18" charset="0"/>
              </a:rPr>
              <a:t>(order k):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two </a:t>
            </a:r>
            <a:r>
              <a:rPr lang="en-US" sz="2600" i="1" dirty="0" smtClean="0">
                <a:solidFill>
                  <a:srgbClr val="FF0000"/>
                </a:solidFill>
                <a:latin typeface="Book Antiqua" pitchFamily="18" charset="0"/>
              </a:rPr>
              <a:t>B</a:t>
            </a:r>
            <a:r>
              <a:rPr lang="en-US" sz="2600" baseline="-25000" dirty="0" smtClean="0">
                <a:solidFill>
                  <a:srgbClr val="FF0000"/>
                </a:solidFill>
                <a:latin typeface="Book Antiqua" pitchFamily="18" charset="0"/>
              </a:rPr>
              <a:t>k-1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Book Antiqua" pitchFamily="18" charset="0"/>
              </a:rPr>
              <a:t>linked</a:t>
            </a:r>
            <a:r>
              <a:rPr lang="en-US" sz="2600" dirty="0" smtClean="0">
                <a:latin typeface="Book Antiqua" pitchFamily="18" charset="0"/>
              </a:rPr>
              <a:t> together.</a:t>
            </a:r>
            <a:endParaRPr lang="en-US" sz="2600" baseline="-25000" dirty="0" smtClean="0"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600" dirty="0" smtClean="0">
              <a:solidFill>
                <a:srgbClr val="531FE7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</a:t>
            </a:r>
            <a:r>
              <a:rPr lang="en-US" sz="2800" dirty="0" smtClean="0">
                <a:latin typeface="Verdana" pitchFamily="34" charset="0"/>
              </a:rPr>
              <a:t>	</a:t>
            </a:r>
            <a:endParaRPr lang="en-US" sz="28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96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 flipV="1">
            <a:off x="6924452" y="3748396"/>
            <a:ext cx="1896020" cy="52223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572868" y="4226061"/>
            <a:ext cx="1071140" cy="51262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727176" y="4702680"/>
            <a:ext cx="597720" cy="48290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83792" y="5214164"/>
            <a:ext cx="0" cy="453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 flipV="1">
            <a:off x="4146496" y="1153320"/>
            <a:ext cx="714108" cy="3314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564595" y="1196752"/>
            <a:ext cx="799493" cy="684076"/>
            <a:chOff x="3499307" y="2204864"/>
            <a:chExt cx="799493" cy="684076"/>
          </a:xfrm>
        </p:grpSpPr>
        <p:sp>
          <p:nvSpPr>
            <p:cNvPr id="24" name="Isosceles Triangle 23"/>
            <p:cNvSpPr/>
            <p:nvPr/>
          </p:nvSpPr>
          <p:spPr>
            <a:xfrm>
              <a:off x="3499307" y="2204864"/>
              <a:ext cx="799493" cy="6840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35896" y="2519608"/>
              <a:ext cx="62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chemeClr val="bg1"/>
                  </a:solidFill>
                  <a:latin typeface="+mj-lt"/>
                </a:rPr>
                <a:t>B</a:t>
              </a:r>
              <a:r>
                <a:rPr lang="en-US" b="1" baseline="-25000" dirty="0" smtClean="0">
                  <a:solidFill>
                    <a:schemeClr val="bg1"/>
                  </a:solidFill>
                  <a:latin typeface="+mj-lt"/>
                </a:rPr>
                <a:t>k-1</a:t>
              </a:r>
              <a:endParaRPr lang="en-US" b="1" baseline="-25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88307" y="1592796"/>
            <a:ext cx="799493" cy="684076"/>
            <a:chOff x="3499307" y="2204864"/>
            <a:chExt cx="799493" cy="684076"/>
          </a:xfrm>
        </p:grpSpPr>
        <p:sp>
          <p:nvSpPr>
            <p:cNvPr id="7" name="Isosceles Triangle 6"/>
            <p:cNvSpPr/>
            <p:nvPr/>
          </p:nvSpPr>
          <p:spPr>
            <a:xfrm>
              <a:off x="3499307" y="2204864"/>
              <a:ext cx="799493" cy="6840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35896" y="2519608"/>
              <a:ext cx="62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chemeClr val="bg1"/>
                  </a:solidFill>
                  <a:latin typeface="+mj-lt"/>
                </a:rPr>
                <a:t>B</a:t>
              </a:r>
              <a:r>
                <a:rPr lang="en-US" b="1" baseline="-25000" dirty="0" smtClean="0">
                  <a:solidFill>
                    <a:schemeClr val="bg1"/>
                  </a:solidFill>
                  <a:latin typeface="+mj-lt"/>
                </a:rPr>
                <a:t>k-1</a:t>
              </a:r>
              <a:endParaRPr lang="en-US" b="1" baseline="-250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47092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Binomial Tree: recursive definition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800200" y="1432809"/>
            <a:ext cx="201168" cy="201167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974788" y="1427633"/>
            <a:ext cx="201168" cy="201167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4860604" y="1052736"/>
            <a:ext cx="201168" cy="201167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1" name="TextBox 30"/>
          <p:cNvSpPr txBox="1"/>
          <p:nvPr/>
        </p:nvSpPr>
        <p:spPr>
          <a:xfrm>
            <a:off x="1691680" y="2566065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0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4370324" y="25649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err="1" smtClean="0">
                <a:latin typeface="Book Antiqua" pitchFamily="18" charset="0"/>
              </a:rPr>
              <a:t>B</a:t>
            </a:r>
            <a:r>
              <a:rPr lang="en-US" sz="2200" baseline="-25000" dirty="0" err="1" smtClean="0">
                <a:latin typeface="Book Antiqua" pitchFamily="18" charset="0"/>
              </a:rPr>
              <a:t>k</a:t>
            </a:r>
            <a:endParaRPr lang="en-US" sz="2200" dirty="0"/>
          </a:p>
        </p:txBody>
      </p:sp>
      <p:sp>
        <p:nvSpPr>
          <p:cNvPr id="33" name="AutoShape 2"/>
          <p:cNvSpPr>
            <a:spLocks noChangeArrowheads="1"/>
          </p:cNvSpPr>
          <p:nvPr/>
        </p:nvSpPr>
        <p:spPr bwMode="auto">
          <a:xfrm>
            <a:off x="5915546" y="1304764"/>
            <a:ext cx="2436874" cy="1296144"/>
          </a:xfrm>
          <a:prstGeom prst="horizontalScroll">
            <a:avLst>
              <a:gd name="adj" fmla="val 12500"/>
            </a:avLst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430" tIns="45715" rIns="91430" bIns="45715" anchor="ctr"/>
          <a:lstStyle/>
          <a:p>
            <a:pPr algn="ctr"/>
            <a:r>
              <a:rPr lang="en-US" dirty="0" smtClean="0">
                <a:solidFill>
                  <a:srgbClr val="000099"/>
                </a:solidFill>
                <a:latin typeface="Book Antiqua" pitchFamily="18" charset="0"/>
              </a:rPr>
              <a:t>The root of one is </a:t>
            </a:r>
          </a:p>
          <a:p>
            <a:pPr algn="ctr"/>
            <a:r>
              <a:rPr lang="en-US" dirty="0" smtClean="0">
                <a:solidFill>
                  <a:srgbClr val="000099"/>
                </a:solidFill>
                <a:latin typeface="Book Antiqua" pitchFamily="18" charset="0"/>
              </a:rPr>
              <a:t>the child of the other</a:t>
            </a:r>
            <a:endParaRPr lang="en-US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16024" y="5566776"/>
            <a:ext cx="201168" cy="201167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6" name="TextBox 35"/>
          <p:cNvSpPr txBox="1"/>
          <p:nvPr/>
        </p:nvSpPr>
        <p:spPr>
          <a:xfrm>
            <a:off x="107504" y="5871940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0</a:t>
            </a:r>
            <a:endParaRPr lang="en-US" sz="2200" dirty="0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878444" y="5566776"/>
            <a:ext cx="201168" cy="201167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878444" y="5113581"/>
            <a:ext cx="201168" cy="201167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619672" y="5098724"/>
            <a:ext cx="201168" cy="654362"/>
            <a:chOff x="2282600" y="5553236"/>
            <a:chExt cx="201168" cy="65436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2387948" y="5653819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282600" y="6006431"/>
              <a:ext cx="201168" cy="20116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282600" y="5553236"/>
              <a:ext cx="201168" cy="20116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195736" y="4624382"/>
            <a:ext cx="201168" cy="654362"/>
            <a:chOff x="2858664" y="5078894"/>
            <a:chExt cx="201168" cy="654362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2964012" y="5179477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2858664" y="5532089"/>
              <a:ext cx="201168" cy="20116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858664" y="5078894"/>
              <a:ext cx="201168" cy="20116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69924" y="5890812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 smtClean="0">
                <a:latin typeface="Book Antiqua" pitchFamily="18" charset="0"/>
              </a:rPr>
              <a:t>1</a:t>
            </a:r>
            <a:endParaRPr lang="en-US" sz="2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99184" y="5890812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2</a:t>
            </a:r>
            <a:endParaRPr lang="en-US" sz="22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2915816" y="4630672"/>
            <a:ext cx="777232" cy="1128704"/>
            <a:chOff x="3851920" y="5085184"/>
            <a:chExt cx="777232" cy="1128704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3959424" y="5163482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3851920" y="5559526"/>
              <a:ext cx="201168" cy="654362"/>
              <a:chOff x="2282600" y="5553236"/>
              <a:chExt cx="201168" cy="65436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387948" y="5653819"/>
                <a:ext cx="0" cy="45319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>
                <a:spLocks noChangeArrowheads="1"/>
              </p:cNvSpPr>
              <p:nvPr/>
            </p:nvSpPr>
            <p:spPr bwMode="auto">
              <a:xfrm>
                <a:off x="2282600" y="6006431"/>
                <a:ext cx="201168" cy="20116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gamma/>
                      <a:tint val="0"/>
                      <a:invGamma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1800" b="0" dirty="0"/>
              </a:p>
            </p:txBody>
          </p:sp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282600" y="5553236"/>
                <a:ext cx="201168" cy="20116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gamma/>
                      <a:tint val="0"/>
                      <a:invGamma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1800" b="0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427984" y="5085184"/>
              <a:ext cx="201168" cy="654362"/>
              <a:chOff x="2858664" y="5078894"/>
              <a:chExt cx="201168" cy="654362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2964012" y="5179477"/>
                <a:ext cx="0" cy="45319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>
                <a:spLocks noChangeArrowheads="1"/>
              </p:cNvSpPr>
              <p:nvPr/>
            </p:nvSpPr>
            <p:spPr bwMode="auto">
              <a:xfrm>
                <a:off x="2858664" y="5532089"/>
                <a:ext cx="201168" cy="20116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gamma/>
                      <a:tint val="0"/>
                      <a:invGamma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1800" b="0" dirty="0"/>
              </a:p>
            </p:txBody>
          </p:sp>
          <p:sp>
            <p:nvSpPr>
              <p:cNvPr id="62" name="Oval 61"/>
              <p:cNvSpPr>
                <a:spLocks noChangeArrowheads="1"/>
              </p:cNvSpPr>
              <p:nvPr/>
            </p:nvSpPr>
            <p:spPr bwMode="auto">
              <a:xfrm>
                <a:off x="2858664" y="5078894"/>
                <a:ext cx="201168" cy="20116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gamma/>
                      <a:tint val="0"/>
                      <a:invGamma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1800" b="0" dirty="0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3902780" y="4150040"/>
            <a:ext cx="777232" cy="1128704"/>
            <a:chOff x="3851920" y="5085184"/>
            <a:chExt cx="777232" cy="1128704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3959424" y="5163482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3851920" y="5559526"/>
              <a:ext cx="201168" cy="654362"/>
              <a:chOff x="2282600" y="5553236"/>
              <a:chExt cx="201168" cy="654362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2387948" y="5653819"/>
                <a:ext cx="0" cy="45319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>
                <a:spLocks noChangeArrowheads="1"/>
              </p:cNvSpPr>
              <p:nvPr/>
            </p:nvSpPr>
            <p:spPr bwMode="auto">
              <a:xfrm>
                <a:off x="2282600" y="6006431"/>
                <a:ext cx="201168" cy="20116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gamma/>
                      <a:tint val="0"/>
                      <a:invGamma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1800" b="0" dirty="0"/>
              </a:p>
            </p:txBody>
          </p:sp>
          <p:sp>
            <p:nvSpPr>
              <p:cNvPr id="73" name="Oval 72"/>
              <p:cNvSpPr>
                <a:spLocks noChangeArrowheads="1"/>
              </p:cNvSpPr>
              <p:nvPr/>
            </p:nvSpPr>
            <p:spPr bwMode="auto">
              <a:xfrm>
                <a:off x="2282600" y="5553236"/>
                <a:ext cx="201168" cy="20116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gamma/>
                      <a:tint val="0"/>
                      <a:invGamma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1800" b="0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427984" y="5085184"/>
              <a:ext cx="201168" cy="654362"/>
              <a:chOff x="2858664" y="5078894"/>
              <a:chExt cx="201168" cy="654362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2964012" y="5179477"/>
                <a:ext cx="0" cy="45319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>
                <a:spLocks noChangeArrowheads="1"/>
              </p:cNvSpPr>
              <p:nvPr/>
            </p:nvSpPr>
            <p:spPr bwMode="auto">
              <a:xfrm>
                <a:off x="2858664" y="5532089"/>
                <a:ext cx="201168" cy="20116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gamma/>
                      <a:tint val="0"/>
                      <a:invGamma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1800" b="0" dirty="0"/>
              </a:p>
            </p:txBody>
          </p:sp>
          <p:sp>
            <p:nvSpPr>
              <p:cNvPr id="70" name="Oval 69"/>
              <p:cNvSpPr>
                <a:spLocks noChangeArrowheads="1"/>
              </p:cNvSpPr>
              <p:nvPr/>
            </p:nvSpPr>
            <p:spPr bwMode="auto">
              <a:xfrm>
                <a:off x="2858664" y="5078894"/>
                <a:ext cx="201168" cy="20116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gamma/>
                      <a:tint val="0"/>
                      <a:invGamma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1800" b="0" dirty="0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5256076" y="4161272"/>
            <a:ext cx="1764196" cy="1609336"/>
            <a:chOff x="6264188" y="4615784"/>
            <a:chExt cx="1764196" cy="1609336"/>
          </a:xfrm>
        </p:grpSpPr>
        <p:cxnSp>
          <p:nvCxnSpPr>
            <p:cNvPr id="77" name="Straight Connector 76"/>
            <p:cNvCxnSpPr/>
            <p:nvPr/>
          </p:nvCxnSpPr>
          <p:spPr>
            <a:xfrm flipV="1">
              <a:off x="6921240" y="4691805"/>
              <a:ext cx="1071140" cy="51262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6264188" y="5096416"/>
              <a:ext cx="777232" cy="1128704"/>
              <a:chOff x="3851920" y="5085184"/>
              <a:chExt cx="777232" cy="1128704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flipV="1">
                <a:off x="3959424" y="5163482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79"/>
              <p:cNvGrpSpPr/>
              <p:nvPr/>
            </p:nvGrpSpPr>
            <p:grpSpPr>
              <a:xfrm>
                <a:off x="3851920" y="5559526"/>
                <a:ext cx="201168" cy="654362"/>
                <a:chOff x="2282600" y="5553236"/>
                <a:chExt cx="201168" cy="654362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387948" y="5653819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Oval 85"/>
                <p:cNvSpPr>
                  <a:spLocks noChangeArrowheads="1"/>
                </p:cNvSpPr>
                <p:nvPr/>
              </p:nvSpPr>
              <p:spPr bwMode="auto">
                <a:xfrm>
                  <a:off x="2282600" y="6006431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87" name="Oval 86"/>
                <p:cNvSpPr>
                  <a:spLocks noChangeArrowheads="1"/>
                </p:cNvSpPr>
                <p:nvPr/>
              </p:nvSpPr>
              <p:spPr bwMode="auto">
                <a:xfrm>
                  <a:off x="2282600" y="5553236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4427984" y="5085184"/>
                <a:ext cx="201168" cy="654362"/>
                <a:chOff x="2858664" y="5078894"/>
                <a:chExt cx="201168" cy="654362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964012" y="5179477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Oval 82"/>
                <p:cNvSpPr>
                  <a:spLocks noChangeArrowheads="1"/>
                </p:cNvSpPr>
                <p:nvPr/>
              </p:nvSpPr>
              <p:spPr bwMode="auto">
                <a:xfrm>
                  <a:off x="2858664" y="5532089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84" name="Oval 83"/>
                <p:cNvSpPr>
                  <a:spLocks noChangeArrowheads="1"/>
                </p:cNvSpPr>
                <p:nvPr/>
              </p:nvSpPr>
              <p:spPr bwMode="auto">
                <a:xfrm>
                  <a:off x="2858664" y="5078894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</p:grpSp>
        <p:grpSp>
          <p:nvGrpSpPr>
            <p:cNvPr id="88" name="Group 87"/>
            <p:cNvGrpSpPr/>
            <p:nvPr/>
          </p:nvGrpSpPr>
          <p:grpSpPr>
            <a:xfrm>
              <a:off x="7251152" y="4615784"/>
              <a:ext cx="777232" cy="1128704"/>
              <a:chOff x="3851920" y="5085184"/>
              <a:chExt cx="777232" cy="1128704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 flipV="1">
                <a:off x="3959424" y="5163482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/>
              <p:cNvGrpSpPr/>
              <p:nvPr/>
            </p:nvGrpSpPr>
            <p:grpSpPr>
              <a:xfrm>
                <a:off x="3851920" y="5559526"/>
                <a:ext cx="201168" cy="654362"/>
                <a:chOff x="2282600" y="5553236"/>
                <a:chExt cx="201168" cy="654362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387948" y="5653819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Oval 95"/>
                <p:cNvSpPr>
                  <a:spLocks noChangeArrowheads="1"/>
                </p:cNvSpPr>
                <p:nvPr/>
              </p:nvSpPr>
              <p:spPr bwMode="auto">
                <a:xfrm>
                  <a:off x="2282600" y="6006431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97" name="Oval 96"/>
                <p:cNvSpPr>
                  <a:spLocks noChangeArrowheads="1"/>
                </p:cNvSpPr>
                <p:nvPr/>
              </p:nvSpPr>
              <p:spPr bwMode="auto">
                <a:xfrm>
                  <a:off x="2282600" y="5553236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4427984" y="5085184"/>
                <a:ext cx="201168" cy="654362"/>
                <a:chOff x="2858664" y="5078894"/>
                <a:chExt cx="201168" cy="654362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2964012" y="5179477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Oval 92"/>
                <p:cNvSpPr>
                  <a:spLocks noChangeArrowheads="1"/>
                </p:cNvSpPr>
                <p:nvPr/>
              </p:nvSpPr>
              <p:spPr bwMode="auto">
                <a:xfrm>
                  <a:off x="2858664" y="5532089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94" name="Oval 93"/>
                <p:cNvSpPr>
                  <a:spLocks noChangeArrowheads="1"/>
                </p:cNvSpPr>
                <p:nvPr/>
              </p:nvSpPr>
              <p:spPr bwMode="auto">
                <a:xfrm>
                  <a:off x="2858664" y="5078894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</p:grpSp>
      </p:grpSp>
      <p:grpSp>
        <p:nvGrpSpPr>
          <p:cNvPr id="99" name="Group 98"/>
          <p:cNvGrpSpPr/>
          <p:nvPr/>
        </p:nvGrpSpPr>
        <p:grpSpPr>
          <a:xfrm>
            <a:off x="7164288" y="3681028"/>
            <a:ext cx="1764196" cy="1609336"/>
            <a:chOff x="6264188" y="4615784"/>
            <a:chExt cx="1764196" cy="1609336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6921240" y="4691805"/>
              <a:ext cx="1071140" cy="51262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264188" y="5096416"/>
              <a:ext cx="777232" cy="1128704"/>
              <a:chOff x="3851920" y="5085184"/>
              <a:chExt cx="777232" cy="1128704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 flipV="1">
                <a:off x="3959424" y="5163482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Group 112"/>
              <p:cNvGrpSpPr/>
              <p:nvPr/>
            </p:nvGrpSpPr>
            <p:grpSpPr>
              <a:xfrm>
                <a:off x="3851920" y="5559526"/>
                <a:ext cx="201168" cy="654362"/>
                <a:chOff x="2282600" y="5553236"/>
                <a:chExt cx="201168" cy="654362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2387948" y="5653819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Oval 118"/>
                <p:cNvSpPr>
                  <a:spLocks noChangeArrowheads="1"/>
                </p:cNvSpPr>
                <p:nvPr/>
              </p:nvSpPr>
              <p:spPr bwMode="auto">
                <a:xfrm>
                  <a:off x="2282600" y="6006431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120" name="Oval 119"/>
                <p:cNvSpPr>
                  <a:spLocks noChangeArrowheads="1"/>
                </p:cNvSpPr>
                <p:nvPr/>
              </p:nvSpPr>
              <p:spPr bwMode="auto">
                <a:xfrm>
                  <a:off x="2282600" y="5553236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4427984" y="5085184"/>
                <a:ext cx="201168" cy="654362"/>
                <a:chOff x="2858664" y="5078894"/>
                <a:chExt cx="201168" cy="654362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2964012" y="5179477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/>
                <p:cNvSpPr>
                  <a:spLocks noChangeArrowheads="1"/>
                </p:cNvSpPr>
                <p:nvPr/>
              </p:nvSpPr>
              <p:spPr bwMode="auto">
                <a:xfrm>
                  <a:off x="2858664" y="5532089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117" name="Oval 116"/>
                <p:cNvSpPr>
                  <a:spLocks noChangeArrowheads="1"/>
                </p:cNvSpPr>
                <p:nvPr/>
              </p:nvSpPr>
              <p:spPr bwMode="auto">
                <a:xfrm>
                  <a:off x="2858664" y="5078894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7251152" y="4615784"/>
              <a:ext cx="777232" cy="1128704"/>
              <a:chOff x="3851920" y="5085184"/>
              <a:chExt cx="777232" cy="1128704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3959424" y="5163482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/>
              <p:cNvGrpSpPr/>
              <p:nvPr/>
            </p:nvGrpSpPr>
            <p:grpSpPr>
              <a:xfrm>
                <a:off x="3851920" y="5559526"/>
                <a:ext cx="201168" cy="654362"/>
                <a:chOff x="2282600" y="5553236"/>
                <a:chExt cx="201168" cy="654362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387948" y="5653819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Oval 109"/>
                <p:cNvSpPr>
                  <a:spLocks noChangeArrowheads="1"/>
                </p:cNvSpPr>
                <p:nvPr/>
              </p:nvSpPr>
              <p:spPr bwMode="auto">
                <a:xfrm>
                  <a:off x="2282600" y="6006431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111" name="Oval 110"/>
                <p:cNvSpPr>
                  <a:spLocks noChangeArrowheads="1"/>
                </p:cNvSpPr>
                <p:nvPr/>
              </p:nvSpPr>
              <p:spPr bwMode="auto">
                <a:xfrm>
                  <a:off x="2282600" y="5553236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4427984" y="5085184"/>
                <a:ext cx="201168" cy="654362"/>
                <a:chOff x="2858664" y="5078894"/>
                <a:chExt cx="201168" cy="654362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2964012" y="5179477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Oval 106"/>
                <p:cNvSpPr>
                  <a:spLocks noChangeArrowheads="1"/>
                </p:cNvSpPr>
                <p:nvPr/>
              </p:nvSpPr>
              <p:spPr bwMode="auto">
                <a:xfrm>
                  <a:off x="2858664" y="5532089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108" name="Oval 107"/>
                <p:cNvSpPr>
                  <a:spLocks noChangeArrowheads="1"/>
                </p:cNvSpPr>
                <p:nvPr/>
              </p:nvSpPr>
              <p:spPr bwMode="auto">
                <a:xfrm>
                  <a:off x="2858664" y="5078894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</p:grpSp>
      </p:grpSp>
      <p:sp>
        <p:nvSpPr>
          <p:cNvPr id="129" name="TextBox 128"/>
          <p:cNvSpPr txBox="1"/>
          <p:nvPr/>
        </p:nvSpPr>
        <p:spPr>
          <a:xfrm>
            <a:off x="3542232" y="5890812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 smtClean="0">
                <a:latin typeface="Book Antiqua" pitchFamily="18" charset="0"/>
              </a:rPr>
              <a:t>3</a:t>
            </a:r>
            <a:endParaRPr lang="en-US" sz="2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854600" y="5890812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4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8301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/>
      <p:bldP spid="37" grpId="0" animBg="1"/>
      <p:bldP spid="38" grpId="0" animBg="1"/>
      <p:bldP spid="50" grpId="0"/>
      <p:bldP spid="51" grpId="0"/>
      <p:bldP spid="129" grpId="0"/>
      <p:bldP spid="1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Binary Heap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83568" y="1988838"/>
            <a:ext cx="6624738" cy="461665"/>
            <a:chOff x="3290836" y="1158452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58452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CC"/>
                  </a:solidFill>
                  <a:latin typeface="Book Antiqua" pitchFamily="18" charset="0"/>
                </a:rPr>
                <a:t>Applications</a:t>
              </a:r>
              <a:r>
                <a:rPr lang="en-US" sz="2400" dirty="0" smtClean="0">
                  <a:latin typeface="Book Antiqua" pitchFamily="18" charset="0"/>
                </a:rPr>
                <a:t>: </a:t>
              </a:r>
              <a:r>
                <a:rPr lang="en-US" sz="2400" dirty="0" smtClean="0">
                  <a:solidFill>
                    <a:srgbClr val="FF0000"/>
                  </a:solidFill>
                  <a:latin typeface="Book Antiqua" pitchFamily="18" charset="0"/>
                </a:rPr>
                <a:t>Priority Queue</a:t>
              </a:r>
              <a:r>
                <a:rPr lang="en-US" sz="2400" dirty="0" smtClean="0">
                  <a:latin typeface="Book Antiqua" pitchFamily="18" charset="0"/>
                </a:rPr>
                <a:t> 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51620" y="2635748"/>
            <a:ext cx="83169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600" dirty="0" err="1" smtClean="0">
                <a:solidFill>
                  <a:srgbClr val="0000CC"/>
                </a:solidFill>
                <a:latin typeface="Garamond" pitchFamily="18" charset="0"/>
              </a:rPr>
              <a:t>Dijkstra’s</a:t>
            </a:r>
            <a:r>
              <a:rPr lang="en-US" sz="2600" dirty="0" smtClean="0">
                <a:latin typeface="Garamond" pitchFamily="18" charset="0"/>
              </a:rPr>
              <a:t> shortest path algorithm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Prim’s</a:t>
            </a:r>
            <a:r>
              <a:rPr lang="en-US" sz="2600" dirty="0" smtClean="0">
                <a:latin typeface="Garamond" pitchFamily="18" charset="0"/>
              </a:rPr>
              <a:t> MST algorithm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 smtClean="0">
                <a:solidFill>
                  <a:srgbClr val="0000CC"/>
                </a:solidFill>
                <a:latin typeface="Garamond" pitchFamily="18" charset="0"/>
              </a:rPr>
              <a:t>Heapsort</a:t>
            </a:r>
            <a:endParaRPr lang="en-US" sz="2800" dirty="0" smtClean="0">
              <a:solidFill>
                <a:srgbClr val="0000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Binomial Trees: Properties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47564" y="1268760"/>
            <a:ext cx="548640" cy="548640"/>
            <a:chOff x="719572" y="4050810"/>
            <a:chExt cx="645029" cy="665444"/>
          </a:xfrm>
        </p:grpSpPr>
        <p:sp>
          <p:nvSpPr>
            <p:cNvPr id="19" name="Oval 18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 Antiqua" pitchFamily="18" charset="0"/>
                </a:rPr>
                <a:t>P1</a:t>
              </a:r>
              <a:endParaRPr lang="en-US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03648" y="1304184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Height</a:t>
            </a:r>
            <a:r>
              <a:rPr lang="en-US" sz="2600" dirty="0" smtClean="0">
                <a:latin typeface="Trebuchet MS" pitchFamily="34" charset="0"/>
              </a:rPr>
              <a:t> of </a:t>
            </a:r>
            <a:r>
              <a:rPr lang="en-US" sz="2600" i="1" dirty="0" err="1" smtClean="0">
                <a:latin typeface="Trebuchet MS" pitchFamily="34" charset="0"/>
              </a:rPr>
              <a:t>B</a:t>
            </a:r>
            <a:r>
              <a:rPr lang="en-US" sz="2600" baseline="-25000" dirty="0" err="1" smtClean="0">
                <a:latin typeface="Trebuchet MS" pitchFamily="34" charset="0"/>
              </a:rPr>
              <a:t>k</a:t>
            </a:r>
            <a:r>
              <a:rPr lang="en-US" sz="2600" dirty="0" smtClean="0">
                <a:latin typeface="Trebuchet MS" pitchFamily="34" charset="0"/>
              </a:rPr>
              <a:t> is 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k</a:t>
            </a:r>
            <a:endParaRPr lang="en-US" sz="2600" baseline="-25000" dirty="0">
              <a:solidFill>
                <a:srgbClr val="000099"/>
              </a:solidFill>
              <a:latin typeface="Trebuchet MS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47564" y="2124275"/>
            <a:ext cx="548640" cy="548640"/>
            <a:chOff x="719572" y="4050810"/>
            <a:chExt cx="645029" cy="665444"/>
          </a:xfrm>
        </p:grpSpPr>
        <p:sp>
          <p:nvSpPr>
            <p:cNvPr id="23" name="Oval 22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 Antiqua" pitchFamily="18" charset="0"/>
                </a:rPr>
                <a:t>P2</a:t>
              </a:r>
              <a:endParaRPr lang="en-US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403648" y="2159699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rebuchet MS" pitchFamily="34" charset="0"/>
              </a:rPr>
              <a:t>There are 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2</a:t>
            </a:r>
            <a:r>
              <a:rPr lang="en-US" sz="2600" baseline="30000" dirty="0" smtClean="0">
                <a:solidFill>
                  <a:srgbClr val="000099"/>
                </a:solidFill>
                <a:latin typeface="Trebuchet MS" pitchFamily="34" charset="0"/>
              </a:rPr>
              <a:t>k</a:t>
            </a:r>
            <a:r>
              <a:rPr lang="en-US" sz="2600" dirty="0" smtClean="0">
                <a:latin typeface="Trebuchet MS" pitchFamily="34" charset="0"/>
              </a:rPr>
              <a:t> nodes in </a:t>
            </a:r>
            <a:r>
              <a:rPr lang="en-US" sz="2600" i="1" dirty="0" err="1">
                <a:solidFill>
                  <a:srgbClr val="000099"/>
                </a:solidFill>
                <a:latin typeface="Trebuchet MS" pitchFamily="34" charset="0"/>
              </a:rPr>
              <a:t>B</a:t>
            </a:r>
            <a:r>
              <a:rPr lang="en-US" sz="2600" baseline="-25000" dirty="0" err="1">
                <a:solidFill>
                  <a:srgbClr val="000099"/>
                </a:solidFill>
                <a:latin typeface="Trebuchet MS" pitchFamily="34" charset="0"/>
              </a:rPr>
              <a:t>k</a:t>
            </a:r>
            <a:endParaRPr lang="en-US" sz="2600" baseline="-25000" dirty="0">
              <a:solidFill>
                <a:srgbClr val="000099"/>
              </a:solidFill>
              <a:latin typeface="Trebuchet MS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47564" y="2988371"/>
            <a:ext cx="548640" cy="548640"/>
            <a:chOff x="719572" y="4050810"/>
            <a:chExt cx="645029" cy="665444"/>
          </a:xfrm>
        </p:grpSpPr>
        <p:sp>
          <p:nvSpPr>
            <p:cNvPr id="27" name="Oval 26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 Antiqua" pitchFamily="18" charset="0"/>
                </a:rPr>
                <a:t>P3</a:t>
              </a:r>
              <a:endParaRPr lang="en-US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403648" y="3023795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rebuchet MS" pitchFamily="34" charset="0"/>
              </a:rPr>
              <a:t>There are </a:t>
            </a:r>
            <a:r>
              <a:rPr lang="en-US" sz="2600" baseline="300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k</a:t>
            </a:r>
            <a:r>
              <a:rPr lang="en-US" sz="2600" dirty="0" err="1" smtClean="0">
                <a:solidFill>
                  <a:srgbClr val="000099"/>
                </a:solidFill>
                <a:latin typeface="Trebuchet MS" pitchFamily="34" charset="0"/>
              </a:rPr>
              <a:t>C</a:t>
            </a:r>
            <a:r>
              <a:rPr lang="en-US" sz="2600" baseline="-25000" dirty="0" err="1" smtClean="0">
                <a:solidFill>
                  <a:srgbClr val="000099"/>
                </a:solidFill>
                <a:latin typeface="Trebuchet MS" pitchFamily="34" charset="0"/>
              </a:rPr>
              <a:t>i</a:t>
            </a:r>
            <a:r>
              <a:rPr lang="en-US" sz="2600" dirty="0" smtClean="0">
                <a:latin typeface="Trebuchet MS" pitchFamily="34" charset="0"/>
              </a:rPr>
              <a:t> nodes at 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level i</a:t>
            </a:r>
            <a:r>
              <a:rPr lang="en-US" sz="2600" dirty="0" smtClean="0">
                <a:latin typeface="Trebuchet MS" pitchFamily="34" charset="0"/>
              </a:rPr>
              <a:t> = 0, 1,2, …, k</a:t>
            </a:r>
            <a:endParaRPr lang="en-US" sz="2600" baseline="-25000" dirty="0">
              <a:latin typeface="Trebuchet MS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47564" y="3861047"/>
            <a:ext cx="548640" cy="548640"/>
            <a:chOff x="719572" y="4050810"/>
            <a:chExt cx="645029" cy="665444"/>
          </a:xfrm>
        </p:grpSpPr>
        <p:sp>
          <p:nvSpPr>
            <p:cNvPr id="31" name="Oval 30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 Antiqua" pitchFamily="18" charset="0"/>
                </a:rPr>
                <a:t>P4</a:t>
              </a:r>
              <a:endParaRPr lang="en-US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403648" y="3896471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rebuchet MS" pitchFamily="34" charset="0"/>
              </a:rPr>
              <a:t>The </a:t>
            </a:r>
            <a:r>
              <a:rPr lang="en-US" sz="2600" dirty="0">
                <a:solidFill>
                  <a:srgbClr val="000099"/>
                </a:solidFill>
                <a:latin typeface="Trebuchet MS" pitchFamily="34" charset="0"/>
              </a:rPr>
              <a:t>degree</a:t>
            </a:r>
            <a:r>
              <a:rPr lang="en-US" sz="2600" dirty="0">
                <a:latin typeface="Trebuchet MS" pitchFamily="34" charset="0"/>
              </a:rPr>
              <a:t> of </a:t>
            </a:r>
            <a:r>
              <a:rPr lang="en-US" sz="2600" i="1" dirty="0" err="1">
                <a:latin typeface="Trebuchet MS" pitchFamily="34" charset="0"/>
              </a:rPr>
              <a:t>B</a:t>
            </a:r>
            <a:r>
              <a:rPr lang="en-US" sz="2600" baseline="-25000" dirty="0" err="1">
                <a:latin typeface="Trebuchet MS" pitchFamily="34" charset="0"/>
              </a:rPr>
              <a:t>k</a:t>
            </a:r>
            <a:r>
              <a:rPr lang="en-US" sz="2600" dirty="0">
                <a:latin typeface="Trebuchet MS" pitchFamily="34" charset="0"/>
              </a:rPr>
              <a:t> is </a:t>
            </a:r>
            <a:r>
              <a:rPr lang="en-US" sz="2600" dirty="0">
                <a:solidFill>
                  <a:srgbClr val="000099"/>
                </a:solidFill>
                <a:latin typeface="Trebuchet MS" pitchFamily="34" charset="0"/>
              </a:rPr>
              <a:t>k</a:t>
            </a:r>
            <a:endParaRPr lang="en-US" sz="2600" baseline="-25000" dirty="0">
              <a:solidFill>
                <a:srgbClr val="000099"/>
              </a:solidFill>
              <a:latin typeface="Trebuchet MS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47564" y="4725143"/>
            <a:ext cx="548640" cy="548640"/>
            <a:chOff x="719572" y="4050810"/>
            <a:chExt cx="645029" cy="665444"/>
          </a:xfrm>
        </p:grpSpPr>
        <p:sp>
          <p:nvSpPr>
            <p:cNvPr id="35" name="Oval 34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 Antiqua" pitchFamily="18" charset="0"/>
                </a:rPr>
                <a:t>P5</a:t>
              </a:r>
              <a:endParaRPr lang="en-US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403648" y="4760567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rebuchet MS" pitchFamily="34" charset="0"/>
              </a:rPr>
              <a:t>The 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children </a:t>
            </a:r>
            <a:r>
              <a:rPr lang="en-US" sz="2600" dirty="0">
                <a:latin typeface="Trebuchet MS" pitchFamily="34" charset="0"/>
              </a:rPr>
              <a:t>of the root </a:t>
            </a:r>
            <a:r>
              <a:rPr lang="en-US" sz="2600" dirty="0" smtClean="0">
                <a:latin typeface="Trebuchet MS" pitchFamily="34" charset="0"/>
              </a:rPr>
              <a:t>of </a:t>
            </a:r>
            <a:r>
              <a:rPr lang="en-US" sz="2600" i="1" dirty="0" err="1" smtClean="0">
                <a:latin typeface="Trebuchet MS" pitchFamily="34" charset="0"/>
              </a:rPr>
              <a:t>B</a:t>
            </a:r>
            <a:r>
              <a:rPr lang="en-US" sz="2600" baseline="-25000" dirty="0" err="1" smtClean="0">
                <a:latin typeface="Trebuchet MS" pitchFamily="34" charset="0"/>
              </a:rPr>
              <a:t>k</a:t>
            </a:r>
            <a:r>
              <a:rPr lang="en-US" sz="2600" dirty="0" smtClean="0">
                <a:latin typeface="Trebuchet MS" pitchFamily="34" charset="0"/>
              </a:rPr>
              <a:t> are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>
                <a:latin typeface="Trebuchet MS" pitchFamily="34" charset="0"/>
              </a:rPr>
              <a:t>0</a:t>
            </a:r>
            <a:r>
              <a:rPr lang="en-US" sz="2600" baseline="-25000" dirty="0" smtClean="0">
                <a:latin typeface="Trebuchet MS" pitchFamily="34" charset="0"/>
              </a:rPr>
              <a:t>,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>
                <a:latin typeface="Trebuchet MS" pitchFamily="34" charset="0"/>
              </a:rPr>
              <a:t>1</a:t>
            </a:r>
            <a:r>
              <a:rPr lang="en-US" sz="2600" baseline="-25000" dirty="0" smtClean="0">
                <a:latin typeface="Trebuchet MS" pitchFamily="34" charset="0"/>
              </a:rPr>
              <a:t>, …,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 smtClean="0">
                <a:latin typeface="Trebuchet MS" pitchFamily="34" charset="0"/>
              </a:rPr>
              <a:t>k-1</a:t>
            </a:r>
            <a:endParaRPr lang="en-US" sz="2600" baseline="-25000" dirty="0">
              <a:latin typeface="Trebuchet MS" pitchFamily="34" charset="0"/>
            </a:endParaRPr>
          </a:p>
        </p:txBody>
      </p:sp>
      <p:sp>
        <p:nvSpPr>
          <p:cNvPr id="38" name="AutoShape 2"/>
          <p:cNvSpPr>
            <a:spLocks noChangeArrowheads="1"/>
          </p:cNvSpPr>
          <p:nvPr/>
        </p:nvSpPr>
        <p:spPr bwMode="auto">
          <a:xfrm>
            <a:off x="3059832" y="5589240"/>
            <a:ext cx="3192958" cy="900100"/>
          </a:xfrm>
          <a:prstGeom prst="horizontalScroll">
            <a:avLst>
              <a:gd name="adj" fmla="val 12500"/>
            </a:avLst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430" tIns="45715" rIns="91430" bIns="45715" anchor="ctr"/>
          <a:lstStyle/>
          <a:p>
            <a:pPr algn="ctr"/>
            <a:r>
              <a:rPr lang="en-US" sz="2400" dirty="0" smtClean="0">
                <a:solidFill>
                  <a:srgbClr val="000099"/>
                </a:solidFill>
                <a:latin typeface="Book Antiqua" pitchFamily="18" charset="0"/>
              </a:rPr>
              <a:t>Proof by induction</a:t>
            </a:r>
            <a:endParaRPr lang="en-US" sz="2400" dirty="0">
              <a:solidFill>
                <a:srgbClr val="000099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4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P1: Height 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of </a:t>
            </a:r>
            <a:r>
              <a:rPr lang="en-US" altLang="ja-JP" sz="3600" b="1" dirty="0" err="1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Bk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is k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648088" y="2115837"/>
            <a:ext cx="1896020" cy="52223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979712" y="2528713"/>
            <a:ext cx="1764196" cy="1609336"/>
            <a:chOff x="6264188" y="4615784"/>
            <a:chExt cx="1764196" cy="1609336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6921240" y="4691805"/>
              <a:ext cx="1071140" cy="51262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6264188" y="5096416"/>
              <a:ext cx="777232" cy="1128704"/>
              <a:chOff x="3851920" y="5085184"/>
              <a:chExt cx="777232" cy="112870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V="1">
                <a:off x="3959424" y="5163482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3851920" y="5559526"/>
                <a:ext cx="201168" cy="654362"/>
                <a:chOff x="2282600" y="5553236"/>
                <a:chExt cx="201168" cy="654362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387948" y="5653819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/>
                <p:cNvSpPr>
                  <a:spLocks noChangeArrowheads="1"/>
                </p:cNvSpPr>
                <p:nvPr/>
              </p:nvSpPr>
              <p:spPr bwMode="auto">
                <a:xfrm>
                  <a:off x="2282600" y="6006431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61" name="Oval 60"/>
                <p:cNvSpPr>
                  <a:spLocks noChangeArrowheads="1"/>
                </p:cNvSpPr>
                <p:nvPr/>
              </p:nvSpPr>
              <p:spPr bwMode="auto">
                <a:xfrm>
                  <a:off x="2282600" y="5553236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4427984" y="5085184"/>
                <a:ext cx="201168" cy="654362"/>
                <a:chOff x="2858664" y="5078894"/>
                <a:chExt cx="201168" cy="654362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964012" y="5179477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/>
                <p:cNvSpPr>
                  <a:spLocks noChangeArrowheads="1"/>
                </p:cNvSpPr>
                <p:nvPr/>
              </p:nvSpPr>
              <p:spPr bwMode="auto">
                <a:xfrm>
                  <a:off x="2858664" y="5532089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58" name="Oval 57"/>
                <p:cNvSpPr>
                  <a:spLocks noChangeArrowheads="1"/>
                </p:cNvSpPr>
                <p:nvPr/>
              </p:nvSpPr>
              <p:spPr bwMode="auto">
                <a:xfrm>
                  <a:off x="2858664" y="5078894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7251152" y="4615784"/>
              <a:ext cx="777232" cy="1128704"/>
              <a:chOff x="3851920" y="5085184"/>
              <a:chExt cx="777232" cy="1128704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3959424" y="5163482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>
              <a:xfrm>
                <a:off x="3851920" y="5559526"/>
                <a:ext cx="201168" cy="654362"/>
                <a:chOff x="2282600" y="5553236"/>
                <a:chExt cx="201168" cy="654362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387948" y="5653819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>
                  <a:spLocks noChangeArrowheads="1"/>
                </p:cNvSpPr>
                <p:nvPr/>
              </p:nvSpPr>
              <p:spPr bwMode="auto">
                <a:xfrm>
                  <a:off x="2282600" y="6006431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52" name="Oval 51"/>
                <p:cNvSpPr>
                  <a:spLocks noChangeArrowheads="1"/>
                </p:cNvSpPr>
                <p:nvPr/>
              </p:nvSpPr>
              <p:spPr bwMode="auto">
                <a:xfrm>
                  <a:off x="2282600" y="5553236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4427984" y="5085184"/>
                <a:ext cx="201168" cy="654362"/>
                <a:chOff x="2858664" y="5078894"/>
                <a:chExt cx="201168" cy="654362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964012" y="5179477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>
                  <a:spLocks noChangeArrowheads="1"/>
                </p:cNvSpPr>
                <p:nvPr/>
              </p:nvSpPr>
              <p:spPr bwMode="auto">
                <a:xfrm>
                  <a:off x="2858664" y="5532089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49" name="Oval 48"/>
                <p:cNvSpPr>
                  <a:spLocks noChangeArrowheads="1"/>
                </p:cNvSpPr>
                <p:nvPr/>
              </p:nvSpPr>
              <p:spPr bwMode="auto">
                <a:xfrm>
                  <a:off x="2858664" y="5078894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</p:grpSp>
      </p:grpSp>
      <p:grpSp>
        <p:nvGrpSpPr>
          <p:cNvPr id="62" name="Group 61"/>
          <p:cNvGrpSpPr/>
          <p:nvPr/>
        </p:nvGrpSpPr>
        <p:grpSpPr>
          <a:xfrm>
            <a:off x="3887924" y="2048469"/>
            <a:ext cx="1764196" cy="1609336"/>
            <a:chOff x="6264188" y="4615784"/>
            <a:chExt cx="1764196" cy="1609336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6921240" y="4691805"/>
              <a:ext cx="1071140" cy="51262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6264188" y="5096416"/>
              <a:ext cx="777232" cy="1128704"/>
              <a:chOff x="3851920" y="5085184"/>
              <a:chExt cx="777232" cy="1128704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V="1">
                <a:off x="3959424" y="5163482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>
                <a:off x="3851920" y="5559526"/>
                <a:ext cx="201168" cy="654362"/>
                <a:chOff x="2282600" y="5553236"/>
                <a:chExt cx="201168" cy="654362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387948" y="5653819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/>
                <p:cNvSpPr>
                  <a:spLocks noChangeArrowheads="1"/>
                </p:cNvSpPr>
                <p:nvPr/>
              </p:nvSpPr>
              <p:spPr bwMode="auto">
                <a:xfrm>
                  <a:off x="2282600" y="6006431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83" name="Oval 82"/>
                <p:cNvSpPr>
                  <a:spLocks noChangeArrowheads="1"/>
                </p:cNvSpPr>
                <p:nvPr/>
              </p:nvSpPr>
              <p:spPr bwMode="auto">
                <a:xfrm>
                  <a:off x="2282600" y="5553236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4427984" y="5085184"/>
                <a:ext cx="201168" cy="654362"/>
                <a:chOff x="2858664" y="5078894"/>
                <a:chExt cx="201168" cy="654362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964012" y="5179477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/>
                <p:cNvSpPr>
                  <a:spLocks noChangeArrowheads="1"/>
                </p:cNvSpPr>
                <p:nvPr/>
              </p:nvSpPr>
              <p:spPr bwMode="auto">
                <a:xfrm>
                  <a:off x="2858664" y="5532089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80" name="Oval 79"/>
                <p:cNvSpPr>
                  <a:spLocks noChangeArrowheads="1"/>
                </p:cNvSpPr>
                <p:nvPr/>
              </p:nvSpPr>
              <p:spPr bwMode="auto">
                <a:xfrm>
                  <a:off x="2858664" y="5078894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</p:grpSp>
        <p:grpSp>
          <p:nvGrpSpPr>
            <p:cNvPr id="65" name="Group 64"/>
            <p:cNvGrpSpPr/>
            <p:nvPr/>
          </p:nvGrpSpPr>
          <p:grpSpPr>
            <a:xfrm>
              <a:off x="7251152" y="4615784"/>
              <a:ext cx="777232" cy="1128704"/>
              <a:chOff x="3851920" y="5085184"/>
              <a:chExt cx="777232" cy="1128704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 flipV="1">
                <a:off x="3959424" y="5163482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3851920" y="5559526"/>
                <a:ext cx="201168" cy="654362"/>
                <a:chOff x="2282600" y="5553236"/>
                <a:chExt cx="201168" cy="654362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387948" y="5653819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>
                  <a:spLocks noChangeArrowheads="1"/>
                </p:cNvSpPr>
                <p:nvPr/>
              </p:nvSpPr>
              <p:spPr bwMode="auto">
                <a:xfrm>
                  <a:off x="2282600" y="6006431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74" name="Oval 73"/>
                <p:cNvSpPr>
                  <a:spLocks noChangeArrowheads="1"/>
                </p:cNvSpPr>
                <p:nvPr/>
              </p:nvSpPr>
              <p:spPr bwMode="auto">
                <a:xfrm>
                  <a:off x="2282600" y="5553236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4427984" y="5085184"/>
                <a:ext cx="201168" cy="654362"/>
                <a:chOff x="2858664" y="5078894"/>
                <a:chExt cx="201168" cy="654362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2964012" y="5179477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Oval 69"/>
                <p:cNvSpPr>
                  <a:spLocks noChangeArrowheads="1"/>
                </p:cNvSpPr>
                <p:nvPr/>
              </p:nvSpPr>
              <p:spPr bwMode="auto">
                <a:xfrm>
                  <a:off x="2858664" y="5532089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71" name="Oval 70"/>
                <p:cNvSpPr>
                  <a:spLocks noChangeArrowheads="1"/>
                </p:cNvSpPr>
                <p:nvPr/>
              </p:nvSpPr>
              <p:spPr bwMode="auto">
                <a:xfrm>
                  <a:off x="2858664" y="5078894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</p:grpSp>
      </p:grpSp>
      <p:sp>
        <p:nvSpPr>
          <p:cNvPr id="84" name="TextBox 83"/>
          <p:cNvSpPr txBox="1"/>
          <p:nvPr/>
        </p:nvSpPr>
        <p:spPr>
          <a:xfrm>
            <a:off x="3578236" y="4258253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4</a:t>
            </a:r>
            <a:endParaRPr lang="en-US" sz="2200" dirty="0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2702818" y="4048724"/>
            <a:ext cx="3708412" cy="3778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228184" y="1508409"/>
            <a:ext cx="97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Trebuchet MS" pitchFamily="34" charset="0"/>
              </a:rPr>
              <a:t>depth</a:t>
            </a:r>
            <a:endParaRPr lang="en-US" sz="2000" b="1" baseline="-25000" dirty="0">
              <a:solidFill>
                <a:srgbClr val="000099"/>
              </a:solidFill>
              <a:latin typeface="Trebuchet MS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522268" y="1936391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0</a:t>
            </a:r>
            <a:endParaRPr lang="en-US" sz="2000" b="1" baseline="-25000" dirty="0">
              <a:latin typeface="Trebuchet MS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38757" y="2404443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itchFamily="34" charset="0"/>
              </a:rPr>
              <a:t>1</a:t>
            </a:r>
            <a:endParaRPr lang="en-US" sz="2000" b="1" baseline="-25000" dirty="0">
              <a:latin typeface="Trebuchet MS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538757" y="2872495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2</a:t>
            </a:r>
            <a:endParaRPr lang="en-US" sz="2000" b="1" baseline="-25000" dirty="0">
              <a:latin typeface="Trebuchet MS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38757" y="3340547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3</a:t>
            </a:r>
            <a:endParaRPr lang="en-US" sz="2000" b="1" baseline="-25000" dirty="0">
              <a:latin typeface="Trebuchet MS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538757" y="3848669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4</a:t>
            </a:r>
            <a:endParaRPr lang="en-US" sz="2000" b="1" baseline="-25000" dirty="0">
              <a:latin typeface="Trebuchet MS" pitchFamily="34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4539022" y="3557221"/>
            <a:ext cx="1800200" cy="3417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389264" y="3082879"/>
            <a:ext cx="985962" cy="2208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774233" y="2600908"/>
            <a:ext cx="636997" cy="2208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774233" y="2132856"/>
            <a:ext cx="636997" cy="2208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P1: Height 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of </a:t>
            </a:r>
            <a:r>
              <a:rPr lang="en-US" altLang="ja-JP" sz="3600" b="1" dirty="0" err="1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Bk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is k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7524" y="1304764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solidFill>
                  <a:srgbClr val="000099"/>
                </a:solidFill>
                <a:latin typeface="Trebuchet MS" pitchFamily="34" charset="0"/>
              </a:rPr>
              <a:t>Base: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 </a:t>
            </a:r>
            <a:r>
              <a:rPr lang="en-US" sz="2600" dirty="0" smtClean="0">
                <a:latin typeface="Trebuchet MS" pitchFamily="34" charset="0"/>
              </a:rPr>
              <a:t>Height of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 smtClean="0">
                <a:latin typeface="Trebuchet MS" pitchFamily="34" charset="0"/>
              </a:rPr>
              <a:t>0</a:t>
            </a:r>
            <a:r>
              <a:rPr lang="en-US" sz="2600" dirty="0" smtClean="0">
                <a:latin typeface="Trebuchet MS" pitchFamily="34" charset="0"/>
              </a:rPr>
              <a:t> is </a:t>
            </a:r>
            <a:r>
              <a:rPr lang="en-US" sz="2600" dirty="0">
                <a:latin typeface="Trebuchet MS" pitchFamily="34" charset="0"/>
              </a:rPr>
              <a:t>0</a:t>
            </a:r>
            <a:endParaRPr lang="en-US" sz="2600" baseline="-25000" dirty="0">
              <a:latin typeface="Trebuchet MS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7524" y="1928445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solidFill>
                  <a:srgbClr val="000099"/>
                </a:solidFill>
                <a:latin typeface="Trebuchet MS" pitchFamily="34" charset="0"/>
              </a:rPr>
              <a:t>Hypothesis: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 </a:t>
            </a:r>
            <a:r>
              <a:rPr lang="en-US" sz="2600" dirty="0" smtClean="0">
                <a:latin typeface="Trebuchet MS" pitchFamily="34" charset="0"/>
              </a:rPr>
              <a:t>Height of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 smtClean="0">
                <a:latin typeface="Trebuchet MS" pitchFamily="34" charset="0"/>
              </a:rPr>
              <a:t>k-1</a:t>
            </a:r>
            <a:r>
              <a:rPr lang="en-US" sz="2600" dirty="0" smtClean="0">
                <a:latin typeface="Trebuchet MS" pitchFamily="34" charset="0"/>
              </a:rPr>
              <a:t> is </a:t>
            </a:r>
            <a:r>
              <a:rPr lang="en-US" sz="2600" i="1" dirty="0" smtClean="0">
                <a:latin typeface="Trebuchet MS" pitchFamily="34" charset="0"/>
              </a:rPr>
              <a:t>k</a:t>
            </a:r>
            <a:r>
              <a:rPr lang="en-US" sz="2600" dirty="0" smtClean="0">
                <a:latin typeface="Trebuchet MS" pitchFamily="34" charset="0"/>
              </a:rPr>
              <a:t>-1</a:t>
            </a:r>
            <a:endParaRPr lang="en-US" sz="2600" baseline="-25000" dirty="0">
              <a:latin typeface="Trebuchet MS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7524" y="2540513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solidFill>
                  <a:srgbClr val="000099"/>
                </a:solidFill>
                <a:latin typeface="Trebuchet MS" pitchFamily="34" charset="0"/>
              </a:rPr>
              <a:t>Induction: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 </a:t>
            </a:r>
            <a:r>
              <a:rPr lang="en-US" sz="2600" dirty="0" smtClean="0">
                <a:latin typeface="Trebuchet MS" pitchFamily="34" charset="0"/>
              </a:rPr>
              <a:t>Height of </a:t>
            </a:r>
            <a:r>
              <a:rPr lang="en-US" sz="2600" i="1" dirty="0" err="1" smtClean="0">
                <a:latin typeface="Trebuchet MS" pitchFamily="34" charset="0"/>
              </a:rPr>
              <a:t>B</a:t>
            </a:r>
            <a:r>
              <a:rPr lang="en-US" sz="2600" baseline="-25000" dirty="0" err="1" smtClean="0">
                <a:latin typeface="Trebuchet MS" pitchFamily="34" charset="0"/>
              </a:rPr>
              <a:t>k</a:t>
            </a:r>
            <a:r>
              <a:rPr lang="en-US" sz="2600" dirty="0" smtClean="0">
                <a:latin typeface="Trebuchet MS" pitchFamily="34" charset="0"/>
              </a:rPr>
              <a:t> = (</a:t>
            </a:r>
            <a:r>
              <a:rPr lang="en-US" sz="2600" i="1" dirty="0" smtClean="0">
                <a:latin typeface="Trebuchet MS" pitchFamily="34" charset="0"/>
              </a:rPr>
              <a:t>k</a:t>
            </a:r>
            <a:r>
              <a:rPr lang="en-US" sz="2600" dirty="0" smtClean="0">
                <a:latin typeface="Trebuchet MS" pitchFamily="34" charset="0"/>
              </a:rPr>
              <a:t>-1) + 1 = k</a:t>
            </a:r>
            <a:endParaRPr lang="en-US" sz="2600" baseline="-25000" dirty="0">
              <a:latin typeface="Trebuchet MS" pitchFamily="34" charset="0"/>
            </a:endParaRPr>
          </a:p>
        </p:txBody>
      </p:sp>
      <p:cxnSp>
        <p:nvCxnSpPr>
          <p:cNvPr id="98" name="Straight Connector 97"/>
          <p:cNvCxnSpPr>
            <a:endCxn id="106" idx="2"/>
          </p:cNvCxnSpPr>
          <p:nvPr/>
        </p:nvCxnSpPr>
        <p:spPr>
          <a:xfrm flipV="1">
            <a:off x="4578544" y="4033640"/>
            <a:ext cx="714108" cy="3314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996643" y="4077072"/>
            <a:ext cx="799493" cy="684076"/>
            <a:chOff x="3499307" y="2204864"/>
            <a:chExt cx="799493" cy="684076"/>
          </a:xfrm>
        </p:grpSpPr>
        <p:sp>
          <p:nvSpPr>
            <p:cNvPr id="100" name="Isosceles Triangle 99"/>
            <p:cNvSpPr/>
            <p:nvPr/>
          </p:nvSpPr>
          <p:spPr>
            <a:xfrm>
              <a:off x="3499307" y="2204864"/>
              <a:ext cx="799493" cy="6840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635896" y="2519608"/>
              <a:ext cx="62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chemeClr val="bg1"/>
                  </a:solidFill>
                  <a:latin typeface="+mj-lt"/>
                </a:rPr>
                <a:t>B</a:t>
              </a:r>
              <a:r>
                <a:rPr lang="en-US" b="1" baseline="-25000" dirty="0" smtClean="0">
                  <a:solidFill>
                    <a:schemeClr val="bg1"/>
                  </a:solidFill>
                  <a:latin typeface="+mj-lt"/>
                </a:rPr>
                <a:t>k-1</a:t>
              </a:r>
              <a:endParaRPr lang="en-US" b="1" baseline="-25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20355" y="4473116"/>
            <a:ext cx="799493" cy="684076"/>
            <a:chOff x="3499307" y="2204864"/>
            <a:chExt cx="799493" cy="684076"/>
          </a:xfrm>
        </p:grpSpPr>
        <p:sp>
          <p:nvSpPr>
            <p:cNvPr id="103" name="Isosceles Triangle 102"/>
            <p:cNvSpPr/>
            <p:nvPr/>
          </p:nvSpPr>
          <p:spPr>
            <a:xfrm>
              <a:off x="3499307" y="2204864"/>
              <a:ext cx="799493" cy="6840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35896" y="2519608"/>
              <a:ext cx="62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chemeClr val="bg1"/>
                  </a:solidFill>
                  <a:latin typeface="+mj-lt"/>
                </a:rPr>
                <a:t>B</a:t>
              </a:r>
              <a:r>
                <a:rPr lang="en-US" b="1" baseline="-25000" dirty="0" smtClean="0">
                  <a:solidFill>
                    <a:schemeClr val="bg1"/>
                  </a:solidFill>
                  <a:latin typeface="+mj-lt"/>
                </a:rPr>
                <a:t>k-1</a:t>
              </a:r>
              <a:endParaRPr lang="en-US" b="1" baseline="-250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4406836" y="4307953"/>
            <a:ext cx="201168" cy="201167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6" name="Oval 105"/>
          <p:cNvSpPr>
            <a:spLocks noChangeArrowheads="1"/>
          </p:cNvSpPr>
          <p:nvPr/>
        </p:nvSpPr>
        <p:spPr bwMode="auto">
          <a:xfrm>
            <a:off x="5292652" y="3933056"/>
            <a:ext cx="201168" cy="201167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7" name="TextBox 106"/>
          <p:cNvSpPr txBox="1"/>
          <p:nvPr/>
        </p:nvSpPr>
        <p:spPr>
          <a:xfrm>
            <a:off x="4802372" y="544522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err="1" smtClean="0">
                <a:latin typeface="Book Antiqua" pitchFamily="18" charset="0"/>
              </a:rPr>
              <a:t>B</a:t>
            </a:r>
            <a:r>
              <a:rPr lang="en-US" sz="2200" baseline="-25000" dirty="0" err="1" smtClean="0">
                <a:latin typeface="Book Antiqua" pitchFamily="18" charset="0"/>
              </a:rPr>
              <a:t>k</a:t>
            </a:r>
            <a:endParaRPr lang="en-US" sz="2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752203" y="4408536"/>
            <a:ext cx="97210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788207" y="5156031"/>
            <a:ext cx="97210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752203" y="4003903"/>
            <a:ext cx="220843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8227" y="457067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itchFamily="18" charset="0"/>
              </a:rPr>
              <a:t>k</a:t>
            </a:r>
            <a:r>
              <a:rPr lang="en-US" dirty="0" smtClean="0">
                <a:latin typeface="Garamond" pitchFamily="18" charset="0"/>
              </a:rPr>
              <a:t>-1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023828" y="399461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1</a:t>
            </a:r>
            <a:endParaRPr 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P2: There 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are 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2</a:t>
            </a:r>
            <a:r>
              <a:rPr lang="en-US" altLang="ja-JP" sz="3600" b="1" baseline="300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k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nodes in </a:t>
            </a:r>
            <a:r>
              <a:rPr lang="en-US" altLang="ja-JP" sz="3600" b="1" i="1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</a:t>
            </a:r>
            <a:r>
              <a:rPr lang="en-US" altLang="ja-JP" sz="3600" b="1" baseline="-25000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k</a:t>
            </a:r>
            <a:endParaRPr lang="en-US" altLang="ja-JP" sz="3600" b="1" baseline="-25000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7524" y="1304764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solidFill>
                  <a:srgbClr val="000099"/>
                </a:solidFill>
                <a:latin typeface="Trebuchet MS" pitchFamily="34" charset="0"/>
              </a:rPr>
              <a:t>Base: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 </a:t>
            </a:r>
            <a:r>
              <a:rPr lang="en-US" sz="2600" dirty="0" smtClean="0">
                <a:latin typeface="Trebuchet MS" pitchFamily="34" charset="0"/>
              </a:rPr>
              <a:t>There are 2</a:t>
            </a:r>
            <a:r>
              <a:rPr lang="en-US" sz="2600" baseline="30000" dirty="0" smtClean="0">
                <a:latin typeface="Trebuchet MS" pitchFamily="34" charset="0"/>
              </a:rPr>
              <a:t>0</a:t>
            </a:r>
            <a:r>
              <a:rPr lang="en-US" sz="2600" dirty="0" smtClean="0">
                <a:latin typeface="Trebuchet MS" pitchFamily="34" charset="0"/>
              </a:rPr>
              <a:t> = 1 nodes in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 smtClean="0">
                <a:latin typeface="Trebuchet MS" pitchFamily="34" charset="0"/>
              </a:rPr>
              <a:t>0</a:t>
            </a:r>
            <a:endParaRPr lang="en-US" sz="2600" baseline="-25000" dirty="0">
              <a:latin typeface="Trebuchet MS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7524" y="1928445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solidFill>
                  <a:srgbClr val="000099"/>
                </a:solidFill>
                <a:latin typeface="Trebuchet MS" pitchFamily="34" charset="0"/>
              </a:rPr>
              <a:t>Hypothesis: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 </a:t>
            </a:r>
            <a:r>
              <a:rPr lang="en-US" sz="2600" dirty="0">
                <a:latin typeface="Trebuchet MS" pitchFamily="34" charset="0"/>
              </a:rPr>
              <a:t>There are </a:t>
            </a:r>
            <a:r>
              <a:rPr lang="en-US" sz="2600" dirty="0" smtClean="0">
                <a:latin typeface="Trebuchet MS" pitchFamily="34" charset="0"/>
              </a:rPr>
              <a:t>2</a:t>
            </a:r>
            <a:r>
              <a:rPr lang="en-US" sz="2600" baseline="30000" dirty="0" smtClean="0">
                <a:latin typeface="Trebuchet MS" pitchFamily="34" charset="0"/>
              </a:rPr>
              <a:t>k-1 </a:t>
            </a:r>
            <a:r>
              <a:rPr lang="en-US" sz="2600" dirty="0" smtClean="0">
                <a:latin typeface="Trebuchet MS" pitchFamily="34" charset="0"/>
              </a:rPr>
              <a:t>in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 smtClean="0">
                <a:latin typeface="Trebuchet MS" pitchFamily="34" charset="0"/>
              </a:rPr>
              <a:t>k-1</a:t>
            </a:r>
            <a:endParaRPr lang="en-US" sz="2600" baseline="-25000" dirty="0">
              <a:latin typeface="Trebuchet MS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7524" y="2576517"/>
            <a:ext cx="75968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solidFill>
                  <a:srgbClr val="000099"/>
                </a:solidFill>
                <a:latin typeface="Trebuchet MS" pitchFamily="34" charset="0"/>
              </a:rPr>
              <a:t>Induction: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 </a:t>
            </a:r>
            <a:r>
              <a:rPr lang="en-US" sz="2600" i="1" dirty="0" err="1" smtClean="0">
                <a:latin typeface="Trebuchet MS" pitchFamily="34" charset="0"/>
              </a:rPr>
              <a:t>B</a:t>
            </a:r>
            <a:r>
              <a:rPr lang="en-US" sz="2600" baseline="-25000" dirty="0" err="1" smtClean="0">
                <a:latin typeface="Trebuchet MS" pitchFamily="34" charset="0"/>
              </a:rPr>
              <a:t>k</a:t>
            </a:r>
            <a:r>
              <a:rPr lang="en-US" sz="2600" baseline="-25000" dirty="0" smtClean="0">
                <a:latin typeface="Trebuchet MS" pitchFamily="34" charset="0"/>
              </a:rPr>
              <a:t> </a:t>
            </a:r>
            <a:r>
              <a:rPr lang="en-US" sz="2600" dirty="0" smtClean="0">
                <a:latin typeface="Trebuchet MS" pitchFamily="34" charset="0"/>
              </a:rPr>
              <a:t>consists of two copies of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 smtClean="0">
                <a:latin typeface="Trebuchet MS" pitchFamily="34" charset="0"/>
              </a:rPr>
              <a:t>k-1</a:t>
            </a:r>
            <a:endParaRPr lang="en-US" sz="2600" dirty="0">
              <a:latin typeface="Trebuchet MS" pitchFamily="34" charset="0"/>
            </a:endParaRPr>
          </a:p>
          <a:p>
            <a:r>
              <a:rPr lang="en-US" sz="2600" dirty="0" smtClean="0">
                <a:latin typeface="Trebuchet MS" pitchFamily="34" charset="0"/>
              </a:rPr>
              <a:t>	       Number of nodes </a:t>
            </a:r>
            <a:r>
              <a:rPr lang="en-US" sz="2600" dirty="0">
                <a:latin typeface="Trebuchet MS" pitchFamily="34" charset="0"/>
              </a:rPr>
              <a:t>= 2</a:t>
            </a:r>
            <a:r>
              <a:rPr lang="en-US" sz="2600" baseline="30000" dirty="0">
                <a:latin typeface="Trebuchet MS" pitchFamily="34" charset="0"/>
              </a:rPr>
              <a:t>k-1 </a:t>
            </a:r>
            <a:r>
              <a:rPr lang="en-US" sz="2600" dirty="0">
                <a:latin typeface="Trebuchet MS" pitchFamily="34" charset="0"/>
              </a:rPr>
              <a:t>+ </a:t>
            </a:r>
            <a:r>
              <a:rPr lang="en-US" sz="2600" dirty="0" smtClean="0">
                <a:latin typeface="Trebuchet MS" pitchFamily="34" charset="0"/>
              </a:rPr>
              <a:t>2</a:t>
            </a:r>
            <a:r>
              <a:rPr lang="en-US" sz="2600" baseline="30000" dirty="0" smtClean="0">
                <a:latin typeface="Trebuchet MS" pitchFamily="34" charset="0"/>
              </a:rPr>
              <a:t>k-1 </a:t>
            </a:r>
            <a:r>
              <a:rPr lang="en-US" sz="2600" dirty="0" smtClean="0">
                <a:latin typeface="Trebuchet MS" pitchFamily="34" charset="0"/>
              </a:rPr>
              <a:t>=</a:t>
            </a:r>
            <a:r>
              <a:rPr lang="en-US" sz="2600" baseline="30000" dirty="0" smtClean="0">
                <a:latin typeface="Trebuchet MS" pitchFamily="34" charset="0"/>
              </a:rPr>
              <a:t> </a:t>
            </a:r>
            <a:r>
              <a:rPr lang="en-US" sz="2600" dirty="0" smtClean="0">
                <a:latin typeface="Trebuchet MS" pitchFamily="34" charset="0"/>
              </a:rPr>
              <a:t>2</a:t>
            </a:r>
            <a:r>
              <a:rPr lang="en-US" sz="2600" baseline="30000" dirty="0" smtClean="0">
                <a:latin typeface="Trebuchet MS" pitchFamily="34" charset="0"/>
              </a:rPr>
              <a:t>k</a:t>
            </a:r>
            <a:endParaRPr lang="en-US" sz="2600" baseline="-25000" dirty="0">
              <a:latin typeface="Trebuchet MS" pitchFamily="34" charset="0"/>
            </a:endParaRPr>
          </a:p>
        </p:txBody>
      </p:sp>
      <p:cxnSp>
        <p:nvCxnSpPr>
          <p:cNvPr id="98" name="Straight Connector 97"/>
          <p:cNvCxnSpPr>
            <a:endCxn id="106" idx="2"/>
          </p:cNvCxnSpPr>
          <p:nvPr/>
        </p:nvCxnSpPr>
        <p:spPr>
          <a:xfrm flipV="1">
            <a:off x="4979837" y="4358837"/>
            <a:ext cx="714108" cy="3314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397936" y="4402269"/>
            <a:ext cx="799493" cy="684076"/>
            <a:chOff x="3499307" y="2204864"/>
            <a:chExt cx="799493" cy="684076"/>
          </a:xfrm>
        </p:grpSpPr>
        <p:sp>
          <p:nvSpPr>
            <p:cNvPr id="100" name="Isosceles Triangle 99"/>
            <p:cNvSpPr/>
            <p:nvPr/>
          </p:nvSpPr>
          <p:spPr>
            <a:xfrm>
              <a:off x="3499307" y="2204864"/>
              <a:ext cx="799493" cy="6840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635896" y="2519608"/>
              <a:ext cx="62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chemeClr val="bg1"/>
                  </a:solidFill>
                  <a:latin typeface="+mj-lt"/>
                </a:rPr>
                <a:t>B</a:t>
              </a:r>
              <a:r>
                <a:rPr lang="en-US" b="1" baseline="-25000" dirty="0" smtClean="0">
                  <a:solidFill>
                    <a:schemeClr val="bg1"/>
                  </a:solidFill>
                  <a:latin typeface="+mj-lt"/>
                </a:rPr>
                <a:t>k-1</a:t>
              </a:r>
              <a:endParaRPr lang="en-US" b="1" baseline="-25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521648" y="4798313"/>
            <a:ext cx="799493" cy="684076"/>
            <a:chOff x="3499307" y="2204864"/>
            <a:chExt cx="799493" cy="684076"/>
          </a:xfrm>
        </p:grpSpPr>
        <p:sp>
          <p:nvSpPr>
            <p:cNvPr id="103" name="Isosceles Triangle 102"/>
            <p:cNvSpPr/>
            <p:nvPr/>
          </p:nvSpPr>
          <p:spPr>
            <a:xfrm>
              <a:off x="3499307" y="2204864"/>
              <a:ext cx="799493" cy="6840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35896" y="2519608"/>
              <a:ext cx="62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chemeClr val="bg1"/>
                  </a:solidFill>
                  <a:latin typeface="+mj-lt"/>
                </a:rPr>
                <a:t>B</a:t>
              </a:r>
              <a:r>
                <a:rPr lang="en-US" b="1" baseline="-25000" dirty="0" smtClean="0">
                  <a:solidFill>
                    <a:schemeClr val="bg1"/>
                  </a:solidFill>
                  <a:latin typeface="+mj-lt"/>
                </a:rPr>
                <a:t>k-1</a:t>
              </a:r>
              <a:endParaRPr lang="en-US" b="1" baseline="-250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4808129" y="4633150"/>
            <a:ext cx="201168" cy="201167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6" name="Oval 105"/>
          <p:cNvSpPr>
            <a:spLocks noChangeArrowheads="1"/>
          </p:cNvSpPr>
          <p:nvPr/>
        </p:nvSpPr>
        <p:spPr bwMode="auto">
          <a:xfrm>
            <a:off x="5693945" y="4258253"/>
            <a:ext cx="201168" cy="201167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7" name="TextBox 106"/>
          <p:cNvSpPr txBox="1"/>
          <p:nvPr/>
        </p:nvSpPr>
        <p:spPr>
          <a:xfrm>
            <a:off x="5203665" y="5770421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err="1" smtClean="0">
                <a:latin typeface="Book Antiqua" pitchFamily="18" charset="0"/>
              </a:rPr>
              <a:t>B</a:t>
            </a:r>
            <a:r>
              <a:rPr lang="en-US" sz="2200" baseline="-25000" dirty="0" err="1" smtClean="0">
                <a:latin typeface="Book Antiqua" pitchFamily="18" charset="0"/>
              </a:rPr>
              <a:t>k</a:t>
            </a:r>
            <a:endParaRPr lang="en-US" sz="2200" dirty="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096344" y="5357245"/>
            <a:ext cx="201168" cy="201167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3" name="TextBox 22"/>
          <p:cNvSpPr txBox="1"/>
          <p:nvPr/>
        </p:nvSpPr>
        <p:spPr>
          <a:xfrm>
            <a:off x="3023828" y="5769260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258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2"/>
          <p:cNvSpPr>
            <a:spLocks noChangeArrowheads="1"/>
          </p:cNvSpPr>
          <p:nvPr/>
        </p:nvSpPr>
        <p:spPr bwMode="auto">
          <a:xfrm>
            <a:off x="1259632" y="2816932"/>
            <a:ext cx="6840760" cy="900100"/>
          </a:xfrm>
          <a:prstGeom prst="horizontalScroll">
            <a:avLst>
              <a:gd name="adj" fmla="val 12500"/>
            </a:avLst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430" tIns="45715" rIns="91430" bIns="45715" anchor="ctr"/>
          <a:lstStyle/>
          <a:p>
            <a:pPr algn="ctr"/>
            <a:endParaRPr lang="en-US" sz="2400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Binomial Heap: Properties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47564" y="1268760"/>
            <a:ext cx="548640" cy="548640"/>
            <a:chOff x="719572" y="4050810"/>
            <a:chExt cx="645029" cy="665444"/>
          </a:xfrm>
        </p:grpSpPr>
        <p:sp>
          <p:nvSpPr>
            <p:cNvPr id="19" name="Oval 18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 Antiqua" pitchFamily="18" charset="0"/>
                </a:rPr>
                <a:t>P1</a:t>
              </a:r>
              <a:endParaRPr lang="en-US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03648" y="1304184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Height</a:t>
            </a:r>
            <a:r>
              <a:rPr lang="en-US" sz="2600" dirty="0" smtClean="0">
                <a:latin typeface="Trebuchet MS" pitchFamily="34" charset="0"/>
              </a:rPr>
              <a:t> of </a:t>
            </a:r>
            <a:r>
              <a:rPr lang="en-US" sz="2600" i="1" dirty="0" err="1" smtClean="0">
                <a:latin typeface="Trebuchet MS" pitchFamily="34" charset="0"/>
              </a:rPr>
              <a:t>B</a:t>
            </a:r>
            <a:r>
              <a:rPr lang="en-US" sz="2600" baseline="-25000" dirty="0" err="1" smtClean="0">
                <a:latin typeface="Trebuchet MS" pitchFamily="34" charset="0"/>
              </a:rPr>
              <a:t>k</a:t>
            </a:r>
            <a:r>
              <a:rPr lang="en-US" sz="2600" dirty="0" smtClean="0">
                <a:latin typeface="Trebuchet MS" pitchFamily="34" charset="0"/>
              </a:rPr>
              <a:t> is 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k</a:t>
            </a:r>
            <a:endParaRPr lang="en-US" sz="2600" baseline="-25000" dirty="0">
              <a:solidFill>
                <a:srgbClr val="000099"/>
              </a:solidFill>
              <a:latin typeface="Trebuchet MS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47564" y="2124275"/>
            <a:ext cx="548640" cy="548640"/>
            <a:chOff x="719572" y="4050810"/>
            <a:chExt cx="645029" cy="665444"/>
          </a:xfrm>
        </p:grpSpPr>
        <p:sp>
          <p:nvSpPr>
            <p:cNvPr id="23" name="Oval 22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 Antiqua" pitchFamily="18" charset="0"/>
                </a:rPr>
                <a:t>P2</a:t>
              </a:r>
              <a:endParaRPr lang="en-US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403648" y="2159699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rebuchet MS" pitchFamily="34" charset="0"/>
              </a:rPr>
              <a:t>There are 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2</a:t>
            </a:r>
            <a:r>
              <a:rPr lang="en-US" sz="2600" baseline="30000" dirty="0" smtClean="0">
                <a:solidFill>
                  <a:srgbClr val="000099"/>
                </a:solidFill>
                <a:latin typeface="Trebuchet MS" pitchFamily="34" charset="0"/>
              </a:rPr>
              <a:t>k</a:t>
            </a:r>
            <a:r>
              <a:rPr lang="en-US" sz="2600" dirty="0" smtClean="0">
                <a:latin typeface="Trebuchet MS" pitchFamily="34" charset="0"/>
              </a:rPr>
              <a:t> nodes in </a:t>
            </a:r>
            <a:r>
              <a:rPr lang="en-US" sz="2600" i="1" dirty="0" err="1">
                <a:solidFill>
                  <a:srgbClr val="000099"/>
                </a:solidFill>
                <a:latin typeface="Trebuchet MS" pitchFamily="34" charset="0"/>
              </a:rPr>
              <a:t>B</a:t>
            </a:r>
            <a:r>
              <a:rPr lang="en-US" sz="2600" baseline="-25000" dirty="0" err="1">
                <a:solidFill>
                  <a:srgbClr val="000099"/>
                </a:solidFill>
                <a:latin typeface="Trebuchet MS" pitchFamily="34" charset="0"/>
              </a:rPr>
              <a:t>k</a:t>
            </a:r>
            <a:endParaRPr lang="en-US" sz="2600" baseline="-25000" dirty="0">
              <a:solidFill>
                <a:srgbClr val="000099"/>
              </a:solidFill>
              <a:latin typeface="Trebuchet MS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47564" y="2988371"/>
            <a:ext cx="548640" cy="548640"/>
            <a:chOff x="719572" y="4050810"/>
            <a:chExt cx="645029" cy="665444"/>
          </a:xfrm>
        </p:grpSpPr>
        <p:sp>
          <p:nvSpPr>
            <p:cNvPr id="27" name="Oval 26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 Antiqua" pitchFamily="18" charset="0"/>
                </a:rPr>
                <a:t>P3</a:t>
              </a:r>
              <a:endParaRPr lang="en-US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403648" y="3023795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rebuchet MS" pitchFamily="34" charset="0"/>
              </a:rPr>
              <a:t>There are </a:t>
            </a:r>
            <a:r>
              <a:rPr lang="en-US" sz="2600" baseline="300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k</a:t>
            </a:r>
            <a:r>
              <a:rPr lang="en-US" sz="2600" dirty="0" err="1" smtClean="0">
                <a:solidFill>
                  <a:srgbClr val="000099"/>
                </a:solidFill>
                <a:latin typeface="Trebuchet MS" pitchFamily="34" charset="0"/>
              </a:rPr>
              <a:t>C</a:t>
            </a:r>
            <a:r>
              <a:rPr lang="en-US" sz="2600" baseline="-25000" dirty="0" err="1" smtClean="0">
                <a:solidFill>
                  <a:srgbClr val="000099"/>
                </a:solidFill>
                <a:latin typeface="Trebuchet MS" pitchFamily="34" charset="0"/>
              </a:rPr>
              <a:t>i</a:t>
            </a:r>
            <a:r>
              <a:rPr lang="en-US" sz="2600" dirty="0" smtClean="0">
                <a:latin typeface="Trebuchet MS" pitchFamily="34" charset="0"/>
              </a:rPr>
              <a:t> nodes at 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level i</a:t>
            </a:r>
            <a:r>
              <a:rPr lang="en-US" sz="2600" dirty="0" smtClean="0">
                <a:latin typeface="Trebuchet MS" pitchFamily="34" charset="0"/>
              </a:rPr>
              <a:t> = 0, 1,2, …, k</a:t>
            </a:r>
            <a:endParaRPr lang="en-US" sz="2600" baseline="-25000" dirty="0">
              <a:latin typeface="Trebuchet MS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47564" y="3861047"/>
            <a:ext cx="548640" cy="548640"/>
            <a:chOff x="719572" y="4050810"/>
            <a:chExt cx="645029" cy="665444"/>
          </a:xfrm>
        </p:grpSpPr>
        <p:sp>
          <p:nvSpPr>
            <p:cNvPr id="31" name="Oval 30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 Antiqua" pitchFamily="18" charset="0"/>
                </a:rPr>
                <a:t>P4</a:t>
              </a:r>
              <a:endParaRPr lang="en-US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403648" y="3896471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rebuchet MS" pitchFamily="34" charset="0"/>
              </a:rPr>
              <a:t>The </a:t>
            </a:r>
            <a:r>
              <a:rPr lang="en-US" sz="2600" dirty="0">
                <a:solidFill>
                  <a:srgbClr val="000099"/>
                </a:solidFill>
                <a:latin typeface="Trebuchet MS" pitchFamily="34" charset="0"/>
              </a:rPr>
              <a:t>degree</a:t>
            </a:r>
            <a:r>
              <a:rPr lang="en-US" sz="2600" dirty="0">
                <a:latin typeface="Trebuchet MS" pitchFamily="34" charset="0"/>
              </a:rPr>
              <a:t> of </a:t>
            </a:r>
            <a:r>
              <a:rPr lang="en-US" sz="2600" i="1" dirty="0" err="1">
                <a:latin typeface="Trebuchet MS" pitchFamily="34" charset="0"/>
              </a:rPr>
              <a:t>B</a:t>
            </a:r>
            <a:r>
              <a:rPr lang="en-US" sz="2600" baseline="-25000" dirty="0" err="1">
                <a:latin typeface="Trebuchet MS" pitchFamily="34" charset="0"/>
              </a:rPr>
              <a:t>k</a:t>
            </a:r>
            <a:r>
              <a:rPr lang="en-US" sz="2600" dirty="0">
                <a:latin typeface="Trebuchet MS" pitchFamily="34" charset="0"/>
              </a:rPr>
              <a:t> is </a:t>
            </a:r>
            <a:r>
              <a:rPr lang="en-US" sz="2600" dirty="0">
                <a:solidFill>
                  <a:srgbClr val="000099"/>
                </a:solidFill>
                <a:latin typeface="Trebuchet MS" pitchFamily="34" charset="0"/>
              </a:rPr>
              <a:t>k</a:t>
            </a:r>
            <a:endParaRPr lang="en-US" sz="2600" baseline="-25000" dirty="0">
              <a:solidFill>
                <a:srgbClr val="000099"/>
              </a:solidFill>
              <a:latin typeface="Trebuchet MS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47564" y="4725143"/>
            <a:ext cx="548640" cy="548640"/>
            <a:chOff x="719572" y="4050810"/>
            <a:chExt cx="645029" cy="665444"/>
          </a:xfrm>
        </p:grpSpPr>
        <p:sp>
          <p:nvSpPr>
            <p:cNvPr id="35" name="Oval 34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 Antiqua" pitchFamily="18" charset="0"/>
                </a:rPr>
                <a:t>P5</a:t>
              </a:r>
              <a:endParaRPr lang="en-US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403648" y="4760567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rebuchet MS" pitchFamily="34" charset="0"/>
              </a:rPr>
              <a:t>The 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children</a:t>
            </a:r>
            <a:r>
              <a:rPr lang="en-US" sz="2600" dirty="0" smtClean="0">
                <a:latin typeface="Trebuchet MS" pitchFamily="34" charset="0"/>
              </a:rPr>
              <a:t> of the </a:t>
            </a:r>
            <a:r>
              <a:rPr lang="en-US" sz="2600" dirty="0">
                <a:latin typeface="Trebuchet MS" pitchFamily="34" charset="0"/>
              </a:rPr>
              <a:t>root of </a:t>
            </a:r>
            <a:r>
              <a:rPr lang="en-US" sz="2600" i="1" dirty="0" err="1" smtClean="0">
                <a:latin typeface="Trebuchet MS" pitchFamily="34" charset="0"/>
              </a:rPr>
              <a:t>B</a:t>
            </a:r>
            <a:r>
              <a:rPr lang="en-US" sz="2600" baseline="-25000" dirty="0" err="1" smtClean="0">
                <a:latin typeface="Trebuchet MS" pitchFamily="34" charset="0"/>
              </a:rPr>
              <a:t>k</a:t>
            </a:r>
            <a:r>
              <a:rPr lang="en-US" sz="2600" dirty="0" smtClean="0">
                <a:latin typeface="Trebuchet MS" pitchFamily="34" charset="0"/>
              </a:rPr>
              <a:t> are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>
                <a:latin typeface="Trebuchet MS" pitchFamily="34" charset="0"/>
              </a:rPr>
              <a:t>0</a:t>
            </a:r>
            <a:r>
              <a:rPr lang="en-US" sz="2600" baseline="-25000" dirty="0" smtClean="0">
                <a:latin typeface="Trebuchet MS" pitchFamily="34" charset="0"/>
              </a:rPr>
              <a:t>,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>
                <a:latin typeface="Trebuchet MS" pitchFamily="34" charset="0"/>
              </a:rPr>
              <a:t>1</a:t>
            </a:r>
            <a:r>
              <a:rPr lang="en-US" sz="2600" baseline="-25000" dirty="0" smtClean="0">
                <a:latin typeface="Trebuchet MS" pitchFamily="34" charset="0"/>
              </a:rPr>
              <a:t>, …,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 smtClean="0">
                <a:latin typeface="Trebuchet MS" pitchFamily="34" charset="0"/>
              </a:rPr>
              <a:t>k-1</a:t>
            </a:r>
            <a:endParaRPr lang="en-US" sz="2600" baseline="-25000" dirty="0">
              <a:latin typeface="Trebuchet MS" pitchFamily="34" charset="0"/>
            </a:endParaRPr>
          </a:p>
        </p:txBody>
      </p:sp>
      <p:pic>
        <p:nvPicPr>
          <p:cNvPr id="39" name="Picture 3" descr="C:\USA\Research\presentations\tick-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65" y="1304764"/>
            <a:ext cx="513151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A\Research\presentations\tick-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1424"/>
            <a:ext cx="513151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11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utoShape 5"/>
          <p:cNvSpPr>
            <a:spLocks noChangeArrowheads="1"/>
          </p:cNvSpPr>
          <p:nvPr/>
        </p:nvSpPr>
        <p:spPr bwMode="auto">
          <a:xfrm>
            <a:off x="4908228" y="2866289"/>
            <a:ext cx="1941153" cy="19802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 w="57150">
            <a:noFill/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endParaRPr lang="en-US" sz="2600" dirty="0">
              <a:latin typeface="Book Antiqua" pitchFamily="18" charset="0"/>
            </a:endParaRPr>
          </a:p>
        </p:txBody>
      </p:sp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2519772" y="3358153"/>
            <a:ext cx="1941153" cy="19802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 w="57150">
            <a:noFill/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endParaRPr lang="en-US" sz="2600" dirty="0">
              <a:latin typeface="Book Antiqua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11910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P3: There are </a:t>
            </a:r>
            <a:r>
              <a:rPr lang="en-US" altLang="ja-JP" sz="3600" b="1" baseline="30000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k</a:t>
            </a:r>
            <a:r>
              <a:rPr lang="en-US" altLang="ja-JP" sz="3600" b="1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</a:t>
            </a:r>
            <a:r>
              <a:rPr lang="en-US" altLang="ja-JP" sz="3600" b="1" baseline="-25000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i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nodes at level i = 0, 1,2, …, k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7524" y="836712"/>
            <a:ext cx="8396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solidFill>
                  <a:srgbClr val="000099"/>
                </a:solidFill>
                <a:latin typeface="Trebuchet MS" pitchFamily="34" charset="0"/>
              </a:rPr>
              <a:t>Base: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Trebuchet MS" pitchFamily="34" charset="0"/>
              </a:rPr>
              <a:t>Holds</a:t>
            </a:r>
            <a:r>
              <a:rPr lang="en-US" sz="2600" dirty="0" smtClean="0">
                <a:latin typeface="Trebuchet MS" pitchFamily="34" charset="0"/>
              </a:rPr>
              <a:t> for </a:t>
            </a:r>
            <a:r>
              <a:rPr lang="en-US" sz="2600" i="1" dirty="0" smtClean="0">
                <a:solidFill>
                  <a:srgbClr val="FF0000"/>
                </a:solidFill>
                <a:latin typeface="Trebuchet MS" pitchFamily="34" charset="0"/>
              </a:rPr>
              <a:t>B</a:t>
            </a:r>
            <a:r>
              <a:rPr lang="en-US" sz="2600" baseline="-25000" dirty="0" smtClean="0">
                <a:solidFill>
                  <a:srgbClr val="FF0000"/>
                </a:solidFill>
                <a:latin typeface="Trebuchet MS" pitchFamily="34" charset="0"/>
              </a:rPr>
              <a:t>0</a:t>
            </a:r>
            <a:r>
              <a:rPr lang="en-US" sz="2600" baseline="-25000" dirty="0" smtClean="0">
                <a:latin typeface="Trebuchet MS" pitchFamily="34" charset="0"/>
              </a:rPr>
              <a:t>. </a:t>
            </a:r>
            <a:r>
              <a:rPr lang="en-US" sz="2600" dirty="0" smtClean="0">
                <a:latin typeface="Trebuchet MS" pitchFamily="34" charset="0"/>
              </a:rPr>
              <a:t>There are </a:t>
            </a:r>
            <a:r>
              <a:rPr lang="en-US" sz="2600" baseline="30000" dirty="0" smtClean="0">
                <a:latin typeface="Trebuchet MS" pitchFamily="34" charset="0"/>
              </a:rPr>
              <a:t>0</a:t>
            </a:r>
            <a:r>
              <a:rPr lang="en-US" sz="2600" dirty="0" smtClean="0">
                <a:latin typeface="Trebuchet MS" pitchFamily="34" charset="0"/>
              </a:rPr>
              <a:t>c</a:t>
            </a:r>
            <a:r>
              <a:rPr lang="en-US" sz="2600" baseline="-25000" dirty="0" smtClean="0">
                <a:latin typeface="Trebuchet MS" pitchFamily="34" charset="0"/>
              </a:rPr>
              <a:t>0 </a:t>
            </a:r>
            <a:r>
              <a:rPr lang="en-US" sz="2600" dirty="0" smtClean="0">
                <a:latin typeface="Trebuchet MS" pitchFamily="34" charset="0"/>
              </a:rPr>
              <a:t>= 1 nodes at level 0</a:t>
            </a:r>
            <a:endParaRPr lang="en-US" sz="2600" dirty="0">
              <a:latin typeface="Trebuchet MS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7524" y="1528336"/>
            <a:ext cx="75968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solidFill>
                  <a:srgbClr val="000099"/>
                </a:solidFill>
                <a:latin typeface="Trebuchet MS" pitchFamily="34" charset="0"/>
              </a:rPr>
              <a:t>Hypothesis: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Trebuchet MS" pitchFamily="34" charset="0"/>
              </a:rPr>
              <a:t>True</a:t>
            </a:r>
            <a:r>
              <a:rPr lang="en-US" sz="2600" dirty="0" smtClean="0">
                <a:latin typeface="Trebuchet MS" pitchFamily="34" charset="0"/>
              </a:rPr>
              <a:t> for </a:t>
            </a:r>
            <a:r>
              <a:rPr lang="en-US" sz="2600" i="1" dirty="0" smtClean="0">
                <a:solidFill>
                  <a:srgbClr val="FF0000"/>
                </a:solidFill>
                <a:latin typeface="Trebuchet MS" pitchFamily="34" charset="0"/>
              </a:rPr>
              <a:t>B</a:t>
            </a:r>
            <a:r>
              <a:rPr lang="en-US" sz="2600" baseline="-25000" dirty="0" smtClean="0">
                <a:solidFill>
                  <a:srgbClr val="FF0000"/>
                </a:solidFill>
                <a:latin typeface="Trebuchet MS" pitchFamily="34" charset="0"/>
              </a:rPr>
              <a:t>k-1</a:t>
            </a:r>
            <a:r>
              <a:rPr lang="en-US" sz="2600" dirty="0" smtClean="0">
                <a:latin typeface="Trebuchet MS" pitchFamily="34" charset="0"/>
              </a:rPr>
              <a:t> (there are </a:t>
            </a:r>
            <a:r>
              <a:rPr lang="en-US" sz="2600" baseline="30000" dirty="0" smtClean="0">
                <a:latin typeface="Trebuchet MS" pitchFamily="34" charset="0"/>
              </a:rPr>
              <a:t>k-1</a:t>
            </a:r>
            <a:r>
              <a:rPr lang="en-US" sz="2600" dirty="0" smtClean="0">
                <a:latin typeface="Trebuchet MS" pitchFamily="34" charset="0"/>
              </a:rPr>
              <a:t>c</a:t>
            </a:r>
            <a:r>
              <a:rPr lang="en-US" sz="2600" baseline="-25000" dirty="0" smtClean="0">
                <a:latin typeface="Trebuchet MS" pitchFamily="34" charset="0"/>
              </a:rPr>
              <a:t>i</a:t>
            </a:r>
            <a:r>
              <a:rPr lang="en-US" sz="2600" dirty="0" smtClean="0">
                <a:latin typeface="Trebuchet MS" pitchFamily="34" charset="0"/>
              </a:rPr>
              <a:t> nodes at level </a:t>
            </a:r>
            <a:r>
              <a:rPr lang="en-US" sz="2600" i="1" dirty="0" smtClean="0">
                <a:latin typeface="Trebuchet MS" pitchFamily="34" charset="0"/>
              </a:rPr>
              <a:t>i</a:t>
            </a:r>
            <a:r>
              <a:rPr lang="en-US" sz="2600" dirty="0" smtClean="0">
                <a:latin typeface="Trebuchet MS" pitchFamily="34" charset="0"/>
              </a:rPr>
              <a:t>)</a:t>
            </a:r>
            <a:endParaRPr lang="en-US" sz="2600" baseline="-25000" dirty="0">
              <a:latin typeface="Trebuchet MS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332164" y="3170705"/>
            <a:ext cx="2270916" cy="48902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663788" y="3550365"/>
            <a:ext cx="1764196" cy="1609336"/>
            <a:chOff x="6264188" y="4615784"/>
            <a:chExt cx="1764196" cy="1609336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6921240" y="4691805"/>
              <a:ext cx="1071140" cy="51262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6264188" y="5096416"/>
              <a:ext cx="777232" cy="1128704"/>
              <a:chOff x="3851920" y="5085184"/>
              <a:chExt cx="777232" cy="1128704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3959424" y="5163482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3851920" y="5559526"/>
                <a:ext cx="201168" cy="654362"/>
                <a:chOff x="2282600" y="5553236"/>
                <a:chExt cx="201168" cy="654362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387948" y="5653819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>
                  <a:spLocks noChangeArrowheads="1"/>
                </p:cNvSpPr>
                <p:nvPr/>
              </p:nvSpPr>
              <p:spPr bwMode="auto">
                <a:xfrm>
                  <a:off x="2282600" y="6006431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65" name="Oval 64"/>
                <p:cNvSpPr>
                  <a:spLocks noChangeArrowheads="1"/>
                </p:cNvSpPr>
                <p:nvPr/>
              </p:nvSpPr>
              <p:spPr bwMode="auto">
                <a:xfrm>
                  <a:off x="2282600" y="5553236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427984" y="5085184"/>
                <a:ext cx="201168" cy="654362"/>
                <a:chOff x="2858664" y="5078894"/>
                <a:chExt cx="201168" cy="654362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964012" y="5179477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/>
                <p:cNvSpPr>
                  <a:spLocks noChangeArrowheads="1"/>
                </p:cNvSpPr>
                <p:nvPr/>
              </p:nvSpPr>
              <p:spPr bwMode="auto">
                <a:xfrm>
                  <a:off x="2858664" y="5532089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62" name="Oval 61"/>
                <p:cNvSpPr>
                  <a:spLocks noChangeArrowheads="1"/>
                </p:cNvSpPr>
                <p:nvPr/>
              </p:nvSpPr>
              <p:spPr bwMode="auto">
                <a:xfrm>
                  <a:off x="2858664" y="5078894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7251152" y="4615784"/>
              <a:ext cx="777232" cy="1128704"/>
              <a:chOff x="3851920" y="5085184"/>
              <a:chExt cx="777232" cy="1128704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V="1">
                <a:off x="3959424" y="5163482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3851920" y="5559526"/>
                <a:ext cx="201168" cy="654362"/>
                <a:chOff x="2282600" y="5553236"/>
                <a:chExt cx="201168" cy="654362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2387948" y="5653819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>
                  <a:spLocks noChangeArrowheads="1"/>
                </p:cNvSpPr>
                <p:nvPr/>
              </p:nvSpPr>
              <p:spPr bwMode="auto">
                <a:xfrm>
                  <a:off x="2282600" y="6006431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56" name="Oval 55"/>
                <p:cNvSpPr>
                  <a:spLocks noChangeArrowheads="1"/>
                </p:cNvSpPr>
                <p:nvPr/>
              </p:nvSpPr>
              <p:spPr bwMode="auto">
                <a:xfrm>
                  <a:off x="2282600" y="5553236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427984" y="5085184"/>
                <a:ext cx="201168" cy="654362"/>
                <a:chOff x="2858664" y="5078894"/>
                <a:chExt cx="201168" cy="654362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2964012" y="5179477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/>
                <p:cNvSpPr>
                  <a:spLocks noChangeArrowheads="1"/>
                </p:cNvSpPr>
                <p:nvPr/>
              </p:nvSpPr>
              <p:spPr bwMode="auto">
                <a:xfrm>
                  <a:off x="2858664" y="5532089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53" name="Oval 52"/>
                <p:cNvSpPr>
                  <a:spLocks noChangeArrowheads="1"/>
                </p:cNvSpPr>
                <p:nvPr/>
              </p:nvSpPr>
              <p:spPr bwMode="auto">
                <a:xfrm>
                  <a:off x="2858664" y="5078894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</p:grpSp>
      </p:grpSp>
      <p:grpSp>
        <p:nvGrpSpPr>
          <p:cNvPr id="66" name="Group 65"/>
          <p:cNvGrpSpPr/>
          <p:nvPr/>
        </p:nvGrpSpPr>
        <p:grpSpPr>
          <a:xfrm>
            <a:off x="5040052" y="3070121"/>
            <a:ext cx="1764196" cy="1609336"/>
            <a:chOff x="6264188" y="4615784"/>
            <a:chExt cx="1764196" cy="1609336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6921240" y="4691805"/>
              <a:ext cx="1071140" cy="51262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6264188" y="5096416"/>
              <a:ext cx="777232" cy="1128704"/>
              <a:chOff x="3851920" y="5085184"/>
              <a:chExt cx="777232" cy="1128704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flipV="1">
                <a:off x="3959424" y="5163482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79"/>
              <p:cNvGrpSpPr/>
              <p:nvPr/>
            </p:nvGrpSpPr>
            <p:grpSpPr>
              <a:xfrm>
                <a:off x="3851920" y="5559526"/>
                <a:ext cx="201168" cy="654362"/>
                <a:chOff x="2282600" y="5553236"/>
                <a:chExt cx="201168" cy="654362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387948" y="5653819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Oval 85"/>
                <p:cNvSpPr>
                  <a:spLocks noChangeArrowheads="1"/>
                </p:cNvSpPr>
                <p:nvPr/>
              </p:nvSpPr>
              <p:spPr bwMode="auto">
                <a:xfrm>
                  <a:off x="2282600" y="6006431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87" name="Oval 86"/>
                <p:cNvSpPr>
                  <a:spLocks noChangeArrowheads="1"/>
                </p:cNvSpPr>
                <p:nvPr/>
              </p:nvSpPr>
              <p:spPr bwMode="auto">
                <a:xfrm>
                  <a:off x="2282600" y="5553236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4427984" y="5085184"/>
                <a:ext cx="201168" cy="654362"/>
                <a:chOff x="2858664" y="5078894"/>
                <a:chExt cx="201168" cy="654362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964012" y="5179477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Oval 82"/>
                <p:cNvSpPr>
                  <a:spLocks noChangeArrowheads="1"/>
                </p:cNvSpPr>
                <p:nvPr/>
              </p:nvSpPr>
              <p:spPr bwMode="auto">
                <a:xfrm>
                  <a:off x="2858664" y="5532089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84" name="Oval 83"/>
                <p:cNvSpPr>
                  <a:spLocks noChangeArrowheads="1"/>
                </p:cNvSpPr>
                <p:nvPr/>
              </p:nvSpPr>
              <p:spPr bwMode="auto">
                <a:xfrm>
                  <a:off x="2858664" y="5078894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7251152" y="4615784"/>
              <a:ext cx="777232" cy="1128704"/>
              <a:chOff x="3851920" y="5085184"/>
              <a:chExt cx="777232" cy="1128704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flipV="1">
                <a:off x="3959424" y="5163482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/>
              <p:cNvGrpSpPr/>
              <p:nvPr/>
            </p:nvGrpSpPr>
            <p:grpSpPr>
              <a:xfrm>
                <a:off x="3851920" y="5559526"/>
                <a:ext cx="201168" cy="654362"/>
                <a:chOff x="2282600" y="5553236"/>
                <a:chExt cx="201168" cy="654362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>
                  <a:off x="2387948" y="5653819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/>
                <p:cNvSpPr>
                  <a:spLocks noChangeArrowheads="1"/>
                </p:cNvSpPr>
                <p:nvPr/>
              </p:nvSpPr>
              <p:spPr bwMode="auto">
                <a:xfrm>
                  <a:off x="2282600" y="6006431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78" name="Oval 77"/>
                <p:cNvSpPr>
                  <a:spLocks noChangeArrowheads="1"/>
                </p:cNvSpPr>
                <p:nvPr/>
              </p:nvSpPr>
              <p:spPr bwMode="auto">
                <a:xfrm>
                  <a:off x="2282600" y="5553236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4427984" y="5085184"/>
                <a:ext cx="201168" cy="654362"/>
                <a:chOff x="2858664" y="5078894"/>
                <a:chExt cx="201168" cy="654362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>
                  <a:off x="2964012" y="5179477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/>
                <p:cNvSpPr>
                  <a:spLocks noChangeArrowheads="1"/>
                </p:cNvSpPr>
                <p:nvPr/>
              </p:nvSpPr>
              <p:spPr bwMode="auto">
                <a:xfrm>
                  <a:off x="2858664" y="5532089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75" name="Oval 74"/>
                <p:cNvSpPr>
                  <a:spLocks noChangeArrowheads="1"/>
                </p:cNvSpPr>
                <p:nvPr/>
              </p:nvSpPr>
              <p:spPr bwMode="auto">
                <a:xfrm>
                  <a:off x="2858664" y="5078894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</p:grpSp>
      </p:grpSp>
      <p:sp>
        <p:nvSpPr>
          <p:cNvPr id="89" name="TextBox 88"/>
          <p:cNvSpPr txBox="1"/>
          <p:nvPr/>
        </p:nvSpPr>
        <p:spPr>
          <a:xfrm>
            <a:off x="2483768" y="6274477"/>
            <a:ext cx="44395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rgbClr val="0000CC"/>
                </a:solidFill>
                <a:latin typeface="Book Antiqua" pitchFamily="18" charset="0"/>
              </a:rPr>
              <a:t>Construction</a:t>
            </a:r>
            <a:r>
              <a:rPr lang="en-US" sz="2200" b="1" i="1" dirty="0" smtClean="0">
                <a:latin typeface="Book Antiqua" pitchFamily="18" charset="0"/>
              </a:rPr>
              <a:t> of B</a:t>
            </a:r>
            <a:r>
              <a:rPr lang="en-US" sz="2200" b="1" baseline="-25000" dirty="0" smtClean="0">
                <a:latin typeface="Book Antiqua" pitchFamily="18" charset="0"/>
              </a:rPr>
              <a:t>4</a:t>
            </a:r>
            <a:endParaRPr lang="en-US" sz="2200" b="1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3376440" y="5059117"/>
            <a:ext cx="4219896" cy="11259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485298" y="2530061"/>
            <a:ext cx="97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Trebuchet MS" pitchFamily="34" charset="0"/>
              </a:rPr>
              <a:t>depth</a:t>
            </a:r>
            <a:endParaRPr lang="en-US" sz="2000" b="1" baseline="-25000" dirty="0">
              <a:solidFill>
                <a:srgbClr val="000099"/>
              </a:solidFill>
              <a:latin typeface="Trebuchet MS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15386" y="2958043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0</a:t>
            </a:r>
            <a:endParaRPr lang="en-US" sz="2000" b="1" baseline="-25000" dirty="0">
              <a:latin typeface="Trebuchet MS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831875" y="3426095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itchFamily="34" charset="0"/>
              </a:rPr>
              <a:t>1</a:t>
            </a:r>
            <a:endParaRPr lang="en-US" sz="2000" b="1" baseline="-25000" dirty="0">
              <a:latin typeface="Trebuchet MS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831875" y="3894147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2</a:t>
            </a:r>
            <a:endParaRPr lang="en-US" sz="2000" b="1" baseline="-25000" dirty="0">
              <a:latin typeface="Trebuchet MS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31875" y="4362199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3</a:t>
            </a:r>
            <a:endParaRPr lang="en-US" sz="2000" b="1" baseline="-25000" dirty="0">
              <a:latin typeface="Trebuchet MS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831875" y="4870321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rebuchet MS" pitchFamily="34" charset="0"/>
              </a:rPr>
              <a:t>4</a:t>
            </a:r>
            <a:endParaRPr lang="en-US" sz="2000" b="1" baseline="-250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5832140" y="4578873"/>
            <a:ext cx="1800200" cy="3417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682382" y="4104531"/>
            <a:ext cx="985962" cy="2208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67351" y="3622560"/>
            <a:ext cx="636997" cy="2208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067351" y="3154508"/>
            <a:ext cx="636997" cy="2208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35596" y="3034117"/>
            <a:ext cx="97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Trebuchet MS" pitchFamily="34" charset="0"/>
              </a:rPr>
              <a:t>depth</a:t>
            </a:r>
            <a:endParaRPr lang="en-US" sz="2000" b="1" baseline="-25000" dirty="0">
              <a:solidFill>
                <a:srgbClr val="000099"/>
              </a:solidFill>
              <a:latin typeface="Trebuchet MS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223628" y="3462099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0</a:t>
            </a:r>
            <a:endParaRPr lang="en-US" sz="2000" b="1" baseline="-25000" dirty="0">
              <a:latin typeface="Trebuchet MS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40117" y="3930151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itchFamily="34" charset="0"/>
              </a:rPr>
              <a:t>1</a:t>
            </a:r>
            <a:endParaRPr lang="en-US" sz="2000" b="1" baseline="-25000" dirty="0">
              <a:latin typeface="Trebuchet MS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40117" y="4398203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2</a:t>
            </a:r>
            <a:endParaRPr lang="en-US" sz="2000" b="1" baseline="-25000" dirty="0">
              <a:latin typeface="Trebuchet MS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240117" y="4866255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3</a:t>
            </a:r>
            <a:endParaRPr lang="en-US" sz="2000" b="1" baseline="-25000" dirty="0">
              <a:latin typeface="Trebuchet MS" pitchFamily="34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1835696" y="3658377"/>
            <a:ext cx="1800200" cy="3417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835696" y="4114237"/>
            <a:ext cx="985962" cy="2208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810767" y="4596208"/>
            <a:ext cx="636997" cy="2208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763688" y="5064260"/>
            <a:ext cx="636997" cy="2208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290204" y="2818093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3</a:t>
            </a:r>
            <a:endParaRPr lang="en-US" sz="2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724128" y="2350041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3</a:t>
            </a:r>
            <a:endParaRPr lang="en-US" sz="2200" dirty="0"/>
          </a:p>
        </p:txBody>
      </p:sp>
      <p:sp>
        <p:nvSpPr>
          <p:cNvPr id="129" name="AutoShape 5"/>
          <p:cNvSpPr>
            <a:spLocks noChangeArrowheads="1"/>
          </p:cNvSpPr>
          <p:nvPr/>
        </p:nvSpPr>
        <p:spPr bwMode="auto">
          <a:xfrm>
            <a:off x="2339752" y="5553236"/>
            <a:ext cx="4860540" cy="6480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444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b="1" i="1" dirty="0" smtClean="0">
                <a:latin typeface="Book Antiqua" pitchFamily="18" charset="0"/>
              </a:rPr>
              <a:t>D</a:t>
            </a:r>
            <a:r>
              <a:rPr lang="en-US" sz="2400" b="1" dirty="0" smtClean="0">
                <a:latin typeface="Book Antiqua" pitchFamily="18" charset="0"/>
              </a:rPr>
              <a:t>(</a:t>
            </a:r>
            <a:r>
              <a:rPr lang="en-US" sz="2400" b="1" i="1" dirty="0" err="1" smtClean="0">
                <a:latin typeface="Book Antiqua" pitchFamily="18" charset="0"/>
              </a:rPr>
              <a:t>k,i</a:t>
            </a:r>
            <a:r>
              <a:rPr lang="en-US" sz="2400" b="1" dirty="0">
                <a:latin typeface="Book Antiqua" pitchFamily="18" charset="0"/>
              </a:rPr>
              <a:t>)</a:t>
            </a:r>
            <a:r>
              <a:rPr lang="en-US" sz="2400" b="1" i="1" dirty="0">
                <a:latin typeface="Book Antiqua" pitchFamily="18" charset="0"/>
              </a:rPr>
              <a:t> = D</a:t>
            </a:r>
            <a:r>
              <a:rPr lang="en-US" sz="2400" b="1" dirty="0">
                <a:latin typeface="Book Antiqua" pitchFamily="18" charset="0"/>
              </a:rPr>
              <a:t>(</a:t>
            </a:r>
            <a:r>
              <a:rPr lang="en-US" sz="2400" b="1" i="1" dirty="0">
                <a:latin typeface="Book Antiqua" pitchFamily="18" charset="0"/>
              </a:rPr>
              <a:t>k-1,i</a:t>
            </a:r>
            <a:r>
              <a:rPr lang="en-US" sz="2400" b="1" dirty="0">
                <a:latin typeface="Book Antiqua" pitchFamily="18" charset="0"/>
              </a:rPr>
              <a:t>)</a:t>
            </a:r>
            <a:r>
              <a:rPr lang="en-US" sz="2400" b="1" i="1" dirty="0">
                <a:latin typeface="Book Antiqua" pitchFamily="18" charset="0"/>
              </a:rPr>
              <a:t> + D</a:t>
            </a:r>
            <a:r>
              <a:rPr lang="en-US" sz="2400" b="1" dirty="0">
                <a:latin typeface="Book Antiqua" pitchFamily="18" charset="0"/>
              </a:rPr>
              <a:t>(</a:t>
            </a:r>
            <a:r>
              <a:rPr lang="en-US" sz="2400" b="1" i="1" dirty="0">
                <a:latin typeface="Book Antiqua" pitchFamily="18" charset="0"/>
              </a:rPr>
              <a:t>k-1, i-1</a:t>
            </a:r>
            <a:r>
              <a:rPr lang="en-US" sz="2400" b="1" dirty="0">
                <a:latin typeface="Book Antiqua" pitchFamily="18" charset="0"/>
              </a:rPr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0660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2" grpId="0" animBg="1"/>
      <p:bldP spid="89" grpId="0"/>
      <p:bldP spid="91" grpId="0"/>
      <p:bldP spid="92" grpId="0"/>
      <p:bldP spid="93" grpId="0"/>
      <p:bldP spid="94" grpId="0"/>
      <p:bldP spid="95" grpId="0"/>
      <p:bldP spid="108" grpId="0"/>
      <p:bldP spid="113" grpId="0"/>
      <p:bldP spid="114" grpId="0"/>
      <p:bldP spid="115" grpId="0"/>
      <p:bldP spid="116" grpId="0"/>
      <p:bldP spid="117" grpId="0"/>
      <p:bldP spid="124" grpId="0"/>
      <p:bldP spid="126" grpId="0"/>
      <p:bldP spid="1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utoShape 5"/>
          <p:cNvSpPr>
            <a:spLocks noChangeArrowheads="1"/>
          </p:cNvSpPr>
          <p:nvPr/>
        </p:nvSpPr>
        <p:spPr bwMode="auto">
          <a:xfrm>
            <a:off x="4908228" y="1857016"/>
            <a:ext cx="1941153" cy="19802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 w="57150">
            <a:noFill/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endParaRPr lang="en-US" sz="2600" dirty="0">
              <a:latin typeface="Book Antiqua" pitchFamily="18" charset="0"/>
            </a:endParaRPr>
          </a:p>
        </p:txBody>
      </p:sp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2519772" y="2348880"/>
            <a:ext cx="1941153" cy="19802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 w="57150">
            <a:noFill/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endParaRPr lang="en-US" sz="2600" dirty="0">
              <a:latin typeface="Book Antiqua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11910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P3: There are </a:t>
            </a:r>
            <a:r>
              <a:rPr lang="en-US" altLang="ja-JP" sz="3600" b="1" baseline="30000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k</a:t>
            </a:r>
            <a:r>
              <a:rPr lang="en-US" altLang="ja-JP" sz="3600" b="1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</a:t>
            </a:r>
            <a:r>
              <a:rPr lang="en-US" altLang="ja-JP" sz="3600" b="1" baseline="-25000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i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nodes at level i = 0, 1,2, …, k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87524" y="808256"/>
            <a:ext cx="75968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solidFill>
                  <a:srgbClr val="000099"/>
                </a:solidFill>
                <a:latin typeface="Trebuchet MS" pitchFamily="34" charset="0"/>
              </a:rPr>
              <a:t>Hypothesis: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Trebuchet MS" pitchFamily="34" charset="0"/>
              </a:rPr>
              <a:t>True</a:t>
            </a:r>
            <a:r>
              <a:rPr lang="en-US" sz="2600" dirty="0" smtClean="0">
                <a:latin typeface="Trebuchet MS" pitchFamily="34" charset="0"/>
              </a:rPr>
              <a:t> for </a:t>
            </a:r>
            <a:r>
              <a:rPr lang="en-US" sz="2600" i="1" dirty="0" smtClean="0">
                <a:solidFill>
                  <a:srgbClr val="FF0000"/>
                </a:solidFill>
                <a:latin typeface="Trebuchet MS" pitchFamily="34" charset="0"/>
              </a:rPr>
              <a:t>B</a:t>
            </a:r>
            <a:r>
              <a:rPr lang="en-US" sz="2600" baseline="-25000" dirty="0" smtClean="0">
                <a:solidFill>
                  <a:srgbClr val="FF0000"/>
                </a:solidFill>
                <a:latin typeface="Trebuchet MS" pitchFamily="34" charset="0"/>
              </a:rPr>
              <a:t>k-1</a:t>
            </a:r>
            <a:r>
              <a:rPr lang="en-US" sz="2600" dirty="0" smtClean="0">
                <a:latin typeface="Trebuchet MS" pitchFamily="34" charset="0"/>
              </a:rPr>
              <a:t> (there are </a:t>
            </a:r>
            <a:r>
              <a:rPr lang="en-US" sz="2600" baseline="30000" dirty="0" smtClean="0">
                <a:latin typeface="Trebuchet MS" pitchFamily="34" charset="0"/>
              </a:rPr>
              <a:t>k-1</a:t>
            </a:r>
            <a:r>
              <a:rPr lang="en-US" sz="2600" dirty="0" smtClean="0">
                <a:latin typeface="Trebuchet MS" pitchFamily="34" charset="0"/>
              </a:rPr>
              <a:t>c</a:t>
            </a:r>
            <a:r>
              <a:rPr lang="en-US" sz="2600" baseline="-25000" dirty="0" smtClean="0">
                <a:latin typeface="Trebuchet MS" pitchFamily="34" charset="0"/>
              </a:rPr>
              <a:t>i</a:t>
            </a:r>
            <a:r>
              <a:rPr lang="en-US" sz="2600" dirty="0" smtClean="0">
                <a:latin typeface="Trebuchet MS" pitchFamily="34" charset="0"/>
              </a:rPr>
              <a:t> nodes at level </a:t>
            </a:r>
            <a:r>
              <a:rPr lang="en-US" sz="2600" i="1" dirty="0" smtClean="0">
                <a:latin typeface="Trebuchet MS" pitchFamily="34" charset="0"/>
              </a:rPr>
              <a:t>i</a:t>
            </a:r>
            <a:r>
              <a:rPr lang="en-US" sz="2600" dirty="0" smtClean="0">
                <a:latin typeface="Trebuchet MS" pitchFamily="34" charset="0"/>
              </a:rPr>
              <a:t>)</a:t>
            </a:r>
            <a:endParaRPr lang="en-US" sz="2600" baseline="-25000" dirty="0">
              <a:latin typeface="Trebuchet MS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332164" y="2161432"/>
            <a:ext cx="2270916" cy="48902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663788" y="2541092"/>
            <a:ext cx="1764196" cy="1609336"/>
            <a:chOff x="6264188" y="4615784"/>
            <a:chExt cx="1764196" cy="1609336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6921240" y="4691805"/>
              <a:ext cx="1071140" cy="51262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6264188" y="5096416"/>
              <a:ext cx="777232" cy="1128704"/>
              <a:chOff x="3851920" y="5085184"/>
              <a:chExt cx="777232" cy="1128704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3959424" y="5163482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3851920" y="5559526"/>
                <a:ext cx="201168" cy="654362"/>
                <a:chOff x="2282600" y="5553236"/>
                <a:chExt cx="201168" cy="654362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387948" y="5653819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>
                  <a:spLocks noChangeArrowheads="1"/>
                </p:cNvSpPr>
                <p:nvPr/>
              </p:nvSpPr>
              <p:spPr bwMode="auto">
                <a:xfrm>
                  <a:off x="2282600" y="6006431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65" name="Oval 64"/>
                <p:cNvSpPr>
                  <a:spLocks noChangeArrowheads="1"/>
                </p:cNvSpPr>
                <p:nvPr/>
              </p:nvSpPr>
              <p:spPr bwMode="auto">
                <a:xfrm>
                  <a:off x="2282600" y="5553236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427984" y="5085184"/>
                <a:ext cx="201168" cy="654362"/>
                <a:chOff x="2858664" y="5078894"/>
                <a:chExt cx="201168" cy="654362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964012" y="5179477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/>
                <p:cNvSpPr>
                  <a:spLocks noChangeArrowheads="1"/>
                </p:cNvSpPr>
                <p:nvPr/>
              </p:nvSpPr>
              <p:spPr bwMode="auto">
                <a:xfrm>
                  <a:off x="2858664" y="5532089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62" name="Oval 61"/>
                <p:cNvSpPr>
                  <a:spLocks noChangeArrowheads="1"/>
                </p:cNvSpPr>
                <p:nvPr/>
              </p:nvSpPr>
              <p:spPr bwMode="auto">
                <a:xfrm>
                  <a:off x="2858664" y="5078894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7251152" y="4615784"/>
              <a:ext cx="777232" cy="1128704"/>
              <a:chOff x="3851920" y="5085184"/>
              <a:chExt cx="777232" cy="1128704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V="1">
                <a:off x="3959424" y="5163482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3851920" y="5559526"/>
                <a:ext cx="201168" cy="654362"/>
                <a:chOff x="2282600" y="5553236"/>
                <a:chExt cx="201168" cy="654362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2387948" y="5653819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>
                  <a:spLocks noChangeArrowheads="1"/>
                </p:cNvSpPr>
                <p:nvPr/>
              </p:nvSpPr>
              <p:spPr bwMode="auto">
                <a:xfrm>
                  <a:off x="2282600" y="6006431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56" name="Oval 55"/>
                <p:cNvSpPr>
                  <a:spLocks noChangeArrowheads="1"/>
                </p:cNvSpPr>
                <p:nvPr/>
              </p:nvSpPr>
              <p:spPr bwMode="auto">
                <a:xfrm>
                  <a:off x="2282600" y="5553236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427984" y="5085184"/>
                <a:ext cx="201168" cy="654362"/>
                <a:chOff x="2858664" y="5078894"/>
                <a:chExt cx="201168" cy="654362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2964012" y="5179477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/>
                <p:cNvSpPr>
                  <a:spLocks noChangeArrowheads="1"/>
                </p:cNvSpPr>
                <p:nvPr/>
              </p:nvSpPr>
              <p:spPr bwMode="auto">
                <a:xfrm>
                  <a:off x="2858664" y="5532089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53" name="Oval 52"/>
                <p:cNvSpPr>
                  <a:spLocks noChangeArrowheads="1"/>
                </p:cNvSpPr>
                <p:nvPr/>
              </p:nvSpPr>
              <p:spPr bwMode="auto">
                <a:xfrm>
                  <a:off x="2858664" y="5078894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</p:grpSp>
      </p:grpSp>
      <p:grpSp>
        <p:nvGrpSpPr>
          <p:cNvPr id="66" name="Group 65"/>
          <p:cNvGrpSpPr/>
          <p:nvPr/>
        </p:nvGrpSpPr>
        <p:grpSpPr>
          <a:xfrm>
            <a:off x="5040052" y="2060848"/>
            <a:ext cx="1764196" cy="1609336"/>
            <a:chOff x="6264188" y="4615784"/>
            <a:chExt cx="1764196" cy="1609336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6921240" y="4691805"/>
              <a:ext cx="1071140" cy="51262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6264188" y="5096416"/>
              <a:ext cx="777232" cy="1128704"/>
              <a:chOff x="3851920" y="5085184"/>
              <a:chExt cx="777232" cy="1128704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flipV="1">
                <a:off x="3959424" y="5163482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79"/>
              <p:cNvGrpSpPr/>
              <p:nvPr/>
            </p:nvGrpSpPr>
            <p:grpSpPr>
              <a:xfrm>
                <a:off x="3851920" y="5559526"/>
                <a:ext cx="201168" cy="654362"/>
                <a:chOff x="2282600" y="5553236"/>
                <a:chExt cx="201168" cy="654362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387948" y="5653819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Oval 85"/>
                <p:cNvSpPr>
                  <a:spLocks noChangeArrowheads="1"/>
                </p:cNvSpPr>
                <p:nvPr/>
              </p:nvSpPr>
              <p:spPr bwMode="auto">
                <a:xfrm>
                  <a:off x="2282600" y="6006431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87" name="Oval 86"/>
                <p:cNvSpPr>
                  <a:spLocks noChangeArrowheads="1"/>
                </p:cNvSpPr>
                <p:nvPr/>
              </p:nvSpPr>
              <p:spPr bwMode="auto">
                <a:xfrm>
                  <a:off x="2282600" y="5553236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4427984" y="5085184"/>
                <a:ext cx="201168" cy="654362"/>
                <a:chOff x="2858664" y="5078894"/>
                <a:chExt cx="201168" cy="654362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964012" y="5179477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Oval 82"/>
                <p:cNvSpPr>
                  <a:spLocks noChangeArrowheads="1"/>
                </p:cNvSpPr>
                <p:nvPr/>
              </p:nvSpPr>
              <p:spPr bwMode="auto">
                <a:xfrm>
                  <a:off x="2858664" y="5532089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84" name="Oval 83"/>
                <p:cNvSpPr>
                  <a:spLocks noChangeArrowheads="1"/>
                </p:cNvSpPr>
                <p:nvPr/>
              </p:nvSpPr>
              <p:spPr bwMode="auto">
                <a:xfrm>
                  <a:off x="2858664" y="5078894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7251152" y="4615784"/>
              <a:ext cx="777232" cy="1128704"/>
              <a:chOff x="3851920" y="5085184"/>
              <a:chExt cx="777232" cy="1128704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flipV="1">
                <a:off x="3959424" y="5163482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/>
              <p:cNvGrpSpPr/>
              <p:nvPr/>
            </p:nvGrpSpPr>
            <p:grpSpPr>
              <a:xfrm>
                <a:off x="3851920" y="5559526"/>
                <a:ext cx="201168" cy="654362"/>
                <a:chOff x="2282600" y="5553236"/>
                <a:chExt cx="201168" cy="654362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>
                  <a:off x="2387948" y="5653819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/>
                <p:cNvSpPr>
                  <a:spLocks noChangeArrowheads="1"/>
                </p:cNvSpPr>
                <p:nvPr/>
              </p:nvSpPr>
              <p:spPr bwMode="auto">
                <a:xfrm>
                  <a:off x="2282600" y="6006431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78" name="Oval 77"/>
                <p:cNvSpPr>
                  <a:spLocks noChangeArrowheads="1"/>
                </p:cNvSpPr>
                <p:nvPr/>
              </p:nvSpPr>
              <p:spPr bwMode="auto">
                <a:xfrm>
                  <a:off x="2282600" y="5553236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4427984" y="5085184"/>
                <a:ext cx="201168" cy="654362"/>
                <a:chOff x="2858664" y="5078894"/>
                <a:chExt cx="201168" cy="654362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>
                  <a:off x="2964012" y="5179477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/>
                <p:cNvSpPr>
                  <a:spLocks noChangeArrowheads="1"/>
                </p:cNvSpPr>
                <p:nvPr/>
              </p:nvSpPr>
              <p:spPr bwMode="auto">
                <a:xfrm>
                  <a:off x="2858664" y="5532089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75" name="Oval 74"/>
                <p:cNvSpPr>
                  <a:spLocks noChangeArrowheads="1"/>
                </p:cNvSpPr>
                <p:nvPr/>
              </p:nvSpPr>
              <p:spPr bwMode="auto">
                <a:xfrm>
                  <a:off x="2858664" y="5078894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</p:grpSp>
      </p:grpSp>
      <p:cxnSp>
        <p:nvCxnSpPr>
          <p:cNvPr id="90" name="Straight Connector 89"/>
          <p:cNvCxnSpPr/>
          <p:nvPr/>
        </p:nvCxnSpPr>
        <p:spPr>
          <a:xfrm>
            <a:off x="3376440" y="4049844"/>
            <a:ext cx="4219896" cy="11259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485298" y="1520788"/>
            <a:ext cx="97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Trebuchet MS" pitchFamily="34" charset="0"/>
              </a:rPr>
              <a:t>depth</a:t>
            </a:r>
            <a:endParaRPr lang="en-US" sz="2000" b="1" baseline="-25000" dirty="0">
              <a:solidFill>
                <a:srgbClr val="000099"/>
              </a:solidFill>
              <a:latin typeface="Trebuchet MS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15386" y="1948770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0</a:t>
            </a:r>
            <a:endParaRPr lang="en-US" sz="2000" b="1" baseline="-25000" dirty="0">
              <a:latin typeface="Trebuchet MS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831875" y="2416822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itchFamily="34" charset="0"/>
              </a:rPr>
              <a:t>1</a:t>
            </a:r>
            <a:endParaRPr lang="en-US" sz="2000" b="1" baseline="-25000" dirty="0">
              <a:latin typeface="Trebuchet MS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831875" y="2884874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2</a:t>
            </a:r>
            <a:endParaRPr lang="en-US" sz="2000" b="1" baseline="-25000" dirty="0">
              <a:latin typeface="Trebuchet MS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31875" y="3352926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3</a:t>
            </a:r>
            <a:endParaRPr lang="en-US" sz="2000" b="1" baseline="-25000" dirty="0">
              <a:latin typeface="Trebuchet MS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831875" y="3861048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rebuchet MS" pitchFamily="34" charset="0"/>
              </a:rPr>
              <a:t>4</a:t>
            </a:r>
            <a:endParaRPr lang="en-US" sz="2000" b="1" baseline="-250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5832140" y="3569600"/>
            <a:ext cx="1800200" cy="3417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682382" y="3095258"/>
            <a:ext cx="985962" cy="2208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67351" y="2613287"/>
            <a:ext cx="636997" cy="2208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067351" y="2145235"/>
            <a:ext cx="636997" cy="2208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35596" y="2024844"/>
            <a:ext cx="97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Trebuchet MS" pitchFamily="34" charset="0"/>
              </a:rPr>
              <a:t>depth</a:t>
            </a:r>
            <a:endParaRPr lang="en-US" sz="2000" b="1" baseline="-25000" dirty="0">
              <a:solidFill>
                <a:srgbClr val="000099"/>
              </a:solidFill>
              <a:latin typeface="Trebuchet MS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223628" y="2452826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0</a:t>
            </a:r>
            <a:endParaRPr lang="en-US" sz="2000" b="1" baseline="-25000" dirty="0">
              <a:latin typeface="Trebuchet MS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40117" y="2920878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itchFamily="34" charset="0"/>
              </a:rPr>
              <a:t>1</a:t>
            </a:r>
            <a:endParaRPr lang="en-US" sz="2000" b="1" baseline="-25000" dirty="0">
              <a:latin typeface="Trebuchet MS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40117" y="3388930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2</a:t>
            </a:r>
            <a:endParaRPr lang="en-US" sz="2000" b="1" baseline="-25000" dirty="0">
              <a:latin typeface="Trebuchet MS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240117" y="3856982"/>
            <a:ext cx="52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3</a:t>
            </a:r>
            <a:endParaRPr lang="en-US" sz="2000" b="1" baseline="-25000" dirty="0">
              <a:latin typeface="Trebuchet MS" pitchFamily="34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1835696" y="2649104"/>
            <a:ext cx="1800200" cy="3417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835696" y="3104964"/>
            <a:ext cx="985962" cy="2208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810767" y="3586935"/>
            <a:ext cx="636997" cy="2208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763688" y="4054987"/>
            <a:ext cx="636997" cy="2208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290204" y="1808820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3</a:t>
            </a:r>
            <a:endParaRPr lang="en-US" sz="2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724128" y="1629961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3</a:t>
            </a:r>
            <a:endParaRPr lang="en-US" sz="2200" dirty="0"/>
          </a:p>
        </p:txBody>
      </p:sp>
      <p:sp>
        <p:nvSpPr>
          <p:cNvPr id="129" name="AutoShape 5"/>
          <p:cNvSpPr>
            <a:spLocks noChangeArrowheads="1"/>
          </p:cNvSpPr>
          <p:nvPr/>
        </p:nvSpPr>
        <p:spPr bwMode="auto">
          <a:xfrm>
            <a:off x="2339752" y="4833156"/>
            <a:ext cx="4860540" cy="176419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444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b="1" i="1" dirty="0" smtClean="0">
                <a:latin typeface="Book Antiqua" pitchFamily="18" charset="0"/>
              </a:rPr>
              <a:t>D</a:t>
            </a:r>
            <a:r>
              <a:rPr lang="en-US" sz="2400" b="1" dirty="0" smtClean="0">
                <a:latin typeface="Book Antiqua" pitchFamily="18" charset="0"/>
              </a:rPr>
              <a:t>(</a:t>
            </a:r>
            <a:r>
              <a:rPr lang="en-US" sz="2400" b="1" i="1" dirty="0" err="1" smtClean="0">
                <a:latin typeface="Book Antiqua" pitchFamily="18" charset="0"/>
              </a:rPr>
              <a:t>k,i</a:t>
            </a:r>
            <a:r>
              <a:rPr lang="en-US" sz="2400" b="1" dirty="0">
                <a:latin typeface="Book Antiqua" pitchFamily="18" charset="0"/>
              </a:rPr>
              <a:t>)</a:t>
            </a:r>
            <a:r>
              <a:rPr lang="en-US" sz="2400" b="1" i="1" dirty="0">
                <a:latin typeface="Book Antiqua" pitchFamily="18" charset="0"/>
              </a:rPr>
              <a:t> = D</a:t>
            </a:r>
            <a:r>
              <a:rPr lang="en-US" sz="2400" b="1" dirty="0">
                <a:latin typeface="Book Antiqua" pitchFamily="18" charset="0"/>
              </a:rPr>
              <a:t>(</a:t>
            </a:r>
            <a:r>
              <a:rPr lang="en-US" sz="2400" b="1" i="1" dirty="0">
                <a:latin typeface="Book Antiqua" pitchFamily="18" charset="0"/>
              </a:rPr>
              <a:t>k-1,i</a:t>
            </a:r>
            <a:r>
              <a:rPr lang="en-US" sz="2400" b="1" dirty="0">
                <a:latin typeface="Book Antiqua" pitchFamily="18" charset="0"/>
              </a:rPr>
              <a:t>)</a:t>
            </a:r>
            <a:r>
              <a:rPr lang="en-US" sz="2400" b="1" i="1" dirty="0">
                <a:latin typeface="Book Antiqua" pitchFamily="18" charset="0"/>
              </a:rPr>
              <a:t> + D</a:t>
            </a:r>
            <a:r>
              <a:rPr lang="en-US" sz="2400" b="1" dirty="0">
                <a:latin typeface="Book Antiqua" pitchFamily="18" charset="0"/>
              </a:rPr>
              <a:t>(</a:t>
            </a:r>
            <a:r>
              <a:rPr lang="en-US" sz="2400" b="1" i="1" dirty="0">
                <a:latin typeface="Book Antiqua" pitchFamily="18" charset="0"/>
              </a:rPr>
              <a:t>k-1, </a:t>
            </a:r>
            <a:r>
              <a:rPr lang="en-US" sz="2400" b="1" i="1" dirty="0" smtClean="0">
                <a:latin typeface="Book Antiqua" pitchFamily="18" charset="0"/>
              </a:rPr>
              <a:t>i-1</a:t>
            </a:r>
            <a:r>
              <a:rPr lang="en-US" sz="2400" b="1" dirty="0" smtClean="0">
                <a:latin typeface="Book Antiqua" pitchFamily="18" charset="0"/>
              </a:rPr>
              <a:t>)</a:t>
            </a:r>
          </a:p>
          <a:p>
            <a:r>
              <a:rPr lang="en-US" sz="2400" b="1" dirty="0" smtClean="0">
                <a:latin typeface="Book Antiqua" pitchFamily="18" charset="0"/>
              </a:rPr>
              <a:t>               = </a:t>
            </a:r>
            <a:r>
              <a:rPr lang="en-US" sz="2400" baseline="30000" dirty="0">
                <a:latin typeface="Trebuchet MS" pitchFamily="34" charset="0"/>
              </a:rPr>
              <a:t>k-1</a:t>
            </a:r>
            <a:r>
              <a:rPr lang="en-US" sz="2400" dirty="0">
                <a:latin typeface="Trebuchet MS" pitchFamily="34" charset="0"/>
              </a:rPr>
              <a:t>c</a:t>
            </a:r>
            <a:r>
              <a:rPr lang="en-US" sz="2400" baseline="-25000" dirty="0">
                <a:latin typeface="Trebuchet MS" pitchFamily="34" charset="0"/>
              </a:rPr>
              <a:t>i</a:t>
            </a:r>
            <a:r>
              <a:rPr lang="en-US" sz="2400" b="1" i="1" dirty="0" smtClean="0">
                <a:latin typeface="Book Antiqua" pitchFamily="18" charset="0"/>
              </a:rPr>
              <a:t> </a:t>
            </a:r>
            <a:r>
              <a:rPr lang="en-US" sz="2400" b="1" i="1" dirty="0">
                <a:latin typeface="Book Antiqua" pitchFamily="18" charset="0"/>
              </a:rPr>
              <a:t>+ </a:t>
            </a:r>
            <a:r>
              <a:rPr lang="en-US" sz="2400" baseline="30000" dirty="0" smtClean="0">
                <a:latin typeface="Trebuchet MS" pitchFamily="34" charset="0"/>
              </a:rPr>
              <a:t>k-1</a:t>
            </a:r>
            <a:r>
              <a:rPr lang="en-US" sz="2400" dirty="0" smtClean="0">
                <a:latin typeface="Trebuchet MS" pitchFamily="34" charset="0"/>
              </a:rPr>
              <a:t>c</a:t>
            </a:r>
            <a:r>
              <a:rPr lang="en-US" sz="2400" baseline="-25000" dirty="0" smtClean="0">
                <a:latin typeface="Trebuchet MS" pitchFamily="34" charset="0"/>
              </a:rPr>
              <a:t>i-1</a:t>
            </a:r>
          </a:p>
          <a:p>
            <a:r>
              <a:rPr lang="en-US" sz="2400" b="1" dirty="0" smtClean="0">
                <a:latin typeface="Book Antiqua" pitchFamily="18" charset="0"/>
              </a:rPr>
              <a:t>	   </a:t>
            </a:r>
            <a:r>
              <a:rPr lang="en-US" sz="2400" b="1" dirty="0">
                <a:latin typeface="Book Antiqua" pitchFamily="18" charset="0"/>
              </a:rPr>
              <a:t>= </a:t>
            </a:r>
            <a:r>
              <a:rPr lang="en-US" sz="2400" baseline="30000" dirty="0" err="1" smtClean="0">
                <a:latin typeface="Trebuchet MS" pitchFamily="34" charset="0"/>
              </a:rPr>
              <a:t>k</a:t>
            </a:r>
            <a:r>
              <a:rPr lang="en-US" sz="2400" dirty="0" err="1" smtClean="0">
                <a:latin typeface="Trebuchet MS" pitchFamily="34" charset="0"/>
              </a:rPr>
              <a:t>c</a:t>
            </a:r>
            <a:r>
              <a:rPr lang="en-US" sz="2400" baseline="-25000" dirty="0" err="1" smtClean="0">
                <a:latin typeface="Trebuchet MS" pitchFamily="34" charset="0"/>
              </a:rPr>
              <a:t>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93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2"/>
          <p:cNvSpPr>
            <a:spLocks noChangeArrowheads="1"/>
          </p:cNvSpPr>
          <p:nvPr/>
        </p:nvSpPr>
        <p:spPr bwMode="auto">
          <a:xfrm>
            <a:off x="1259632" y="3681028"/>
            <a:ext cx="4500500" cy="900100"/>
          </a:xfrm>
          <a:prstGeom prst="horizontalScroll">
            <a:avLst>
              <a:gd name="adj" fmla="val 12500"/>
            </a:avLst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430" tIns="45715" rIns="91430" bIns="45715" anchor="ctr"/>
          <a:lstStyle/>
          <a:p>
            <a:pPr algn="ctr"/>
            <a:endParaRPr lang="en-US" sz="2400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Binomial Heap: Properties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47564" y="1268760"/>
            <a:ext cx="548640" cy="548640"/>
            <a:chOff x="719572" y="4050810"/>
            <a:chExt cx="645029" cy="665444"/>
          </a:xfrm>
        </p:grpSpPr>
        <p:sp>
          <p:nvSpPr>
            <p:cNvPr id="19" name="Oval 18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 Antiqua" pitchFamily="18" charset="0"/>
                </a:rPr>
                <a:t>P1</a:t>
              </a:r>
              <a:endParaRPr lang="en-US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03648" y="1304184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Height</a:t>
            </a:r>
            <a:r>
              <a:rPr lang="en-US" sz="2600" dirty="0" smtClean="0">
                <a:latin typeface="Trebuchet MS" pitchFamily="34" charset="0"/>
              </a:rPr>
              <a:t> of </a:t>
            </a:r>
            <a:r>
              <a:rPr lang="en-US" sz="2600" i="1" dirty="0" err="1" smtClean="0">
                <a:latin typeface="Trebuchet MS" pitchFamily="34" charset="0"/>
              </a:rPr>
              <a:t>B</a:t>
            </a:r>
            <a:r>
              <a:rPr lang="en-US" sz="2600" baseline="-25000" dirty="0" err="1" smtClean="0">
                <a:latin typeface="Trebuchet MS" pitchFamily="34" charset="0"/>
              </a:rPr>
              <a:t>k</a:t>
            </a:r>
            <a:r>
              <a:rPr lang="en-US" sz="2600" dirty="0" smtClean="0">
                <a:latin typeface="Trebuchet MS" pitchFamily="34" charset="0"/>
              </a:rPr>
              <a:t> is 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k</a:t>
            </a:r>
            <a:endParaRPr lang="en-US" sz="2600" baseline="-25000" dirty="0">
              <a:solidFill>
                <a:srgbClr val="000099"/>
              </a:solidFill>
              <a:latin typeface="Trebuchet MS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47564" y="2124275"/>
            <a:ext cx="548640" cy="548640"/>
            <a:chOff x="719572" y="4050810"/>
            <a:chExt cx="645029" cy="665444"/>
          </a:xfrm>
        </p:grpSpPr>
        <p:sp>
          <p:nvSpPr>
            <p:cNvPr id="23" name="Oval 22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 Antiqua" pitchFamily="18" charset="0"/>
                </a:rPr>
                <a:t>P2</a:t>
              </a:r>
              <a:endParaRPr lang="en-US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403648" y="2159699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rebuchet MS" pitchFamily="34" charset="0"/>
              </a:rPr>
              <a:t>There are 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2</a:t>
            </a:r>
            <a:r>
              <a:rPr lang="en-US" sz="2600" baseline="30000" dirty="0" smtClean="0">
                <a:solidFill>
                  <a:srgbClr val="000099"/>
                </a:solidFill>
                <a:latin typeface="Trebuchet MS" pitchFamily="34" charset="0"/>
              </a:rPr>
              <a:t>k</a:t>
            </a:r>
            <a:r>
              <a:rPr lang="en-US" sz="2600" dirty="0" smtClean="0">
                <a:latin typeface="Trebuchet MS" pitchFamily="34" charset="0"/>
              </a:rPr>
              <a:t> nodes in </a:t>
            </a:r>
            <a:r>
              <a:rPr lang="en-US" sz="2600" i="1" dirty="0" err="1">
                <a:solidFill>
                  <a:srgbClr val="000099"/>
                </a:solidFill>
                <a:latin typeface="Trebuchet MS" pitchFamily="34" charset="0"/>
              </a:rPr>
              <a:t>B</a:t>
            </a:r>
            <a:r>
              <a:rPr lang="en-US" sz="2600" baseline="-25000" dirty="0" err="1">
                <a:solidFill>
                  <a:srgbClr val="000099"/>
                </a:solidFill>
                <a:latin typeface="Trebuchet MS" pitchFamily="34" charset="0"/>
              </a:rPr>
              <a:t>k</a:t>
            </a:r>
            <a:endParaRPr lang="en-US" sz="2600" baseline="-25000" dirty="0">
              <a:solidFill>
                <a:srgbClr val="000099"/>
              </a:solidFill>
              <a:latin typeface="Trebuchet MS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47564" y="2988371"/>
            <a:ext cx="548640" cy="548640"/>
            <a:chOff x="719572" y="4050810"/>
            <a:chExt cx="645029" cy="665444"/>
          </a:xfrm>
        </p:grpSpPr>
        <p:sp>
          <p:nvSpPr>
            <p:cNvPr id="27" name="Oval 26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 Antiqua" pitchFamily="18" charset="0"/>
                </a:rPr>
                <a:t>P3</a:t>
              </a:r>
              <a:endParaRPr lang="en-US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403648" y="3023795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rebuchet MS" pitchFamily="34" charset="0"/>
              </a:rPr>
              <a:t>There are </a:t>
            </a:r>
            <a:r>
              <a:rPr lang="en-US" sz="2600" baseline="300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k</a:t>
            </a:r>
            <a:r>
              <a:rPr lang="en-US" sz="2600" dirty="0" err="1" smtClean="0">
                <a:solidFill>
                  <a:srgbClr val="000099"/>
                </a:solidFill>
                <a:latin typeface="Trebuchet MS" pitchFamily="34" charset="0"/>
              </a:rPr>
              <a:t>C</a:t>
            </a:r>
            <a:r>
              <a:rPr lang="en-US" sz="2600" baseline="-25000" dirty="0" err="1" smtClean="0">
                <a:solidFill>
                  <a:srgbClr val="000099"/>
                </a:solidFill>
                <a:latin typeface="Trebuchet MS" pitchFamily="34" charset="0"/>
              </a:rPr>
              <a:t>i</a:t>
            </a:r>
            <a:r>
              <a:rPr lang="en-US" sz="2600" dirty="0" smtClean="0">
                <a:latin typeface="Trebuchet MS" pitchFamily="34" charset="0"/>
              </a:rPr>
              <a:t> nodes at 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level i</a:t>
            </a:r>
            <a:r>
              <a:rPr lang="en-US" sz="2600" dirty="0" smtClean="0">
                <a:latin typeface="Trebuchet MS" pitchFamily="34" charset="0"/>
              </a:rPr>
              <a:t> = 0, 1,2, …, k</a:t>
            </a:r>
            <a:endParaRPr lang="en-US" sz="2600" baseline="-25000" dirty="0">
              <a:latin typeface="Trebuchet MS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47564" y="3861047"/>
            <a:ext cx="548640" cy="548640"/>
            <a:chOff x="719572" y="4050810"/>
            <a:chExt cx="645029" cy="665444"/>
          </a:xfrm>
        </p:grpSpPr>
        <p:sp>
          <p:nvSpPr>
            <p:cNvPr id="31" name="Oval 30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 Antiqua" pitchFamily="18" charset="0"/>
                </a:rPr>
                <a:t>P4</a:t>
              </a:r>
              <a:endParaRPr lang="en-US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403648" y="3896471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rebuchet MS" pitchFamily="34" charset="0"/>
              </a:rPr>
              <a:t>The </a:t>
            </a:r>
            <a:r>
              <a:rPr lang="en-US" sz="2600" dirty="0">
                <a:solidFill>
                  <a:srgbClr val="000099"/>
                </a:solidFill>
                <a:latin typeface="Trebuchet MS" pitchFamily="34" charset="0"/>
              </a:rPr>
              <a:t>degree</a:t>
            </a:r>
            <a:r>
              <a:rPr lang="en-US" sz="2600" dirty="0">
                <a:latin typeface="Trebuchet MS" pitchFamily="34" charset="0"/>
              </a:rPr>
              <a:t> of </a:t>
            </a:r>
            <a:r>
              <a:rPr lang="en-US" sz="2600" i="1" dirty="0" err="1">
                <a:latin typeface="Trebuchet MS" pitchFamily="34" charset="0"/>
              </a:rPr>
              <a:t>B</a:t>
            </a:r>
            <a:r>
              <a:rPr lang="en-US" sz="2600" baseline="-25000" dirty="0" err="1">
                <a:latin typeface="Trebuchet MS" pitchFamily="34" charset="0"/>
              </a:rPr>
              <a:t>k</a:t>
            </a:r>
            <a:r>
              <a:rPr lang="en-US" sz="2600" dirty="0">
                <a:latin typeface="Trebuchet MS" pitchFamily="34" charset="0"/>
              </a:rPr>
              <a:t> is </a:t>
            </a:r>
            <a:r>
              <a:rPr lang="en-US" sz="2600" dirty="0">
                <a:solidFill>
                  <a:srgbClr val="000099"/>
                </a:solidFill>
                <a:latin typeface="Trebuchet MS" pitchFamily="34" charset="0"/>
              </a:rPr>
              <a:t>k</a:t>
            </a:r>
            <a:endParaRPr lang="en-US" sz="2600" baseline="-25000" dirty="0">
              <a:solidFill>
                <a:srgbClr val="000099"/>
              </a:solidFill>
              <a:latin typeface="Trebuchet MS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47564" y="4725143"/>
            <a:ext cx="548640" cy="548640"/>
            <a:chOff x="719572" y="4050810"/>
            <a:chExt cx="645029" cy="665444"/>
          </a:xfrm>
        </p:grpSpPr>
        <p:sp>
          <p:nvSpPr>
            <p:cNvPr id="35" name="Oval 34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 Antiqua" pitchFamily="18" charset="0"/>
                </a:rPr>
                <a:t>P5</a:t>
              </a:r>
              <a:endParaRPr lang="en-US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403648" y="4760567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rebuchet MS" pitchFamily="34" charset="0"/>
              </a:rPr>
              <a:t>The 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children</a:t>
            </a:r>
            <a:r>
              <a:rPr lang="en-US" sz="2600" dirty="0" smtClean="0">
                <a:latin typeface="Trebuchet MS" pitchFamily="34" charset="0"/>
              </a:rPr>
              <a:t> of the root of </a:t>
            </a:r>
            <a:r>
              <a:rPr lang="en-US" sz="2600" i="1" dirty="0" err="1" smtClean="0">
                <a:latin typeface="Trebuchet MS" pitchFamily="34" charset="0"/>
              </a:rPr>
              <a:t>B</a:t>
            </a:r>
            <a:r>
              <a:rPr lang="en-US" sz="2600" baseline="-25000" dirty="0" err="1" smtClean="0">
                <a:latin typeface="Trebuchet MS" pitchFamily="34" charset="0"/>
              </a:rPr>
              <a:t>k</a:t>
            </a:r>
            <a:r>
              <a:rPr lang="en-US" sz="2600" dirty="0" smtClean="0">
                <a:latin typeface="Trebuchet MS" pitchFamily="34" charset="0"/>
              </a:rPr>
              <a:t> are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>
                <a:latin typeface="Trebuchet MS" pitchFamily="34" charset="0"/>
              </a:rPr>
              <a:t>0</a:t>
            </a:r>
            <a:r>
              <a:rPr lang="en-US" sz="2600" baseline="-25000" dirty="0" smtClean="0">
                <a:latin typeface="Trebuchet MS" pitchFamily="34" charset="0"/>
              </a:rPr>
              <a:t>,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>
                <a:latin typeface="Trebuchet MS" pitchFamily="34" charset="0"/>
              </a:rPr>
              <a:t>1</a:t>
            </a:r>
            <a:r>
              <a:rPr lang="en-US" sz="2600" baseline="-25000" dirty="0" smtClean="0">
                <a:latin typeface="Trebuchet MS" pitchFamily="34" charset="0"/>
              </a:rPr>
              <a:t>, …,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 smtClean="0">
                <a:latin typeface="Trebuchet MS" pitchFamily="34" charset="0"/>
              </a:rPr>
              <a:t>k-1</a:t>
            </a:r>
            <a:endParaRPr lang="en-US" sz="2600" baseline="-25000" dirty="0">
              <a:latin typeface="Trebuchet MS" pitchFamily="34" charset="0"/>
            </a:endParaRPr>
          </a:p>
        </p:txBody>
      </p:sp>
      <p:pic>
        <p:nvPicPr>
          <p:cNvPr id="39" name="Picture 3" descr="C:\USA\Research\presentations\tick-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65" y="1304764"/>
            <a:ext cx="513151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A\Research\presentations\tick-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1424"/>
            <a:ext cx="513151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A\Research\presentations\tick-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025520"/>
            <a:ext cx="513151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5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P4: Degree of the root of </a:t>
            </a:r>
            <a:r>
              <a:rPr lang="en-US" altLang="ja-JP" sz="3600" b="1" i="1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</a:t>
            </a:r>
            <a:r>
              <a:rPr lang="en-US" altLang="ja-JP" sz="3600" b="1" baseline="-25000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k</a:t>
            </a:r>
            <a:r>
              <a:rPr lang="en-US" altLang="ja-JP" sz="3600" b="1" baseline="-250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is </a:t>
            </a:r>
            <a:r>
              <a:rPr lang="en-US" altLang="ja-JP" sz="3600" b="1" i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k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7524" y="1304764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solidFill>
                  <a:srgbClr val="000099"/>
                </a:solidFill>
                <a:latin typeface="Trebuchet MS" pitchFamily="34" charset="0"/>
              </a:rPr>
              <a:t>Base: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 </a:t>
            </a:r>
            <a:r>
              <a:rPr lang="en-US" sz="2600" dirty="0" smtClean="0">
                <a:latin typeface="Trebuchet MS" pitchFamily="34" charset="0"/>
              </a:rPr>
              <a:t>degree of the root of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 smtClean="0">
                <a:latin typeface="Trebuchet MS" pitchFamily="34" charset="0"/>
              </a:rPr>
              <a:t>0 </a:t>
            </a:r>
            <a:r>
              <a:rPr lang="en-US" sz="2600" dirty="0" smtClean="0">
                <a:latin typeface="Trebuchet MS" pitchFamily="34" charset="0"/>
              </a:rPr>
              <a:t>is 0</a:t>
            </a:r>
            <a:endParaRPr lang="en-US" sz="2600" dirty="0">
              <a:latin typeface="Trebuchet MS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7524" y="1928445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solidFill>
                  <a:srgbClr val="000099"/>
                </a:solidFill>
                <a:latin typeface="Trebuchet MS" pitchFamily="34" charset="0"/>
              </a:rPr>
              <a:t>Hypothesis: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 </a:t>
            </a:r>
            <a:r>
              <a:rPr lang="en-US" sz="2600" dirty="0">
                <a:latin typeface="Trebuchet MS" pitchFamily="34" charset="0"/>
              </a:rPr>
              <a:t>degree of the root of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 smtClean="0">
                <a:latin typeface="Trebuchet MS" pitchFamily="34" charset="0"/>
              </a:rPr>
              <a:t>k-1 </a:t>
            </a:r>
            <a:r>
              <a:rPr lang="en-US" sz="2600" dirty="0">
                <a:latin typeface="Trebuchet MS" pitchFamily="34" charset="0"/>
              </a:rPr>
              <a:t>is </a:t>
            </a:r>
            <a:r>
              <a:rPr lang="en-US" sz="2600" dirty="0" smtClean="0">
                <a:latin typeface="Trebuchet MS" pitchFamily="34" charset="0"/>
              </a:rPr>
              <a:t>k-1</a:t>
            </a:r>
            <a:endParaRPr lang="en-US" sz="2600" dirty="0">
              <a:latin typeface="Trebuchet MS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7524" y="2576517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solidFill>
                  <a:srgbClr val="000099"/>
                </a:solidFill>
                <a:latin typeface="Trebuchet MS" pitchFamily="34" charset="0"/>
              </a:rPr>
              <a:t>Induction: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 </a:t>
            </a:r>
            <a:r>
              <a:rPr lang="en-US" sz="2600" dirty="0">
                <a:latin typeface="Trebuchet MS" pitchFamily="34" charset="0"/>
              </a:rPr>
              <a:t>degree of the root of </a:t>
            </a:r>
            <a:r>
              <a:rPr lang="en-US" sz="2600" i="1" dirty="0" err="1" smtClean="0">
                <a:latin typeface="Trebuchet MS" pitchFamily="34" charset="0"/>
              </a:rPr>
              <a:t>B</a:t>
            </a:r>
            <a:r>
              <a:rPr lang="en-US" sz="2600" baseline="-25000" dirty="0" err="1" smtClean="0">
                <a:latin typeface="Trebuchet MS" pitchFamily="34" charset="0"/>
              </a:rPr>
              <a:t>k</a:t>
            </a:r>
            <a:r>
              <a:rPr lang="en-US" sz="2600" baseline="-25000" dirty="0" smtClean="0">
                <a:latin typeface="Trebuchet MS" pitchFamily="34" charset="0"/>
              </a:rPr>
              <a:t> </a:t>
            </a:r>
            <a:r>
              <a:rPr lang="en-US" sz="2600" dirty="0">
                <a:latin typeface="Trebuchet MS" pitchFamily="34" charset="0"/>
              </a:rPr>
              <a:t>is </a:t>
            </a:r>
            <a:r>
              <a:rPr lang="en-US" sz="2600" dirty="0" smtClean="0">
                <a:latin typeface="Trebuchet MS" pitchFamily="34" charset="0"/>
              </a:rPr>
              <a:t>(k-1) + 1 = k</a:t>
            </a:r>
            <a:endParaRPr lang="en-US" sz="2600" dirty="0">
              <a:latin typeface="Trebuchet MS" pitchFamily="34" charset="0"/>
            </a:endParaRPr>
          </a:p>
        </p:txBody>
      </p:sp>
      <p:cxnSp>
        <p:nvCxnSpPr>
          <p:cNvPr id="98" name="Straight Connector 97"/>
          <p:cNvCxnSpPr>
            <a:endCxn id="106" idx="2"/>
          </p:cNvCxnSpPr>
          <p:nvPr/>
        </p:nvCxnSpPr>
        <p:spPr>
          <a:xfrm flipV="1">
            <a:off x="4979837" y="4249664"/>
            <a:ext cx="714108" cy="3314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397936" y="4293096"/>
            <a:ext cx="799493" cy="684076"/>
            <a:chOff x="3499307" y="2204864"/>
            <a:chExt cx="799493" cy="684076"/>
          </a:xfrm>
        </p:grpSpPr>
        <p:sp>
          <p:nvSpPr>
            <p:cNvPr id="100" name="Isosceles Triangle 99"/>
            <p:cNvSpPr/>
            <p:nvPr/>
          </p:nvSpPr>
          <p:spPr>
            <a:xfrm>
              <a:off x="3499307" y="2204864"/>
              <a:ext cx="799493" cy="6840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635896" y="2519608"/>
              <a:ext cx="62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chemeClr val="bg1"/>
                  </a:solidFill>
                  <a:latin typeface="+mj-lt"/>
                </a:rPr>
                <a:t>B</a:t>
              </a:r>
              <a:r>
                <a:rPr lang="en-US" b="1" baseline="-25000" dirty="0" smtClean="0">
                  <a:solidFill>
                    <a:schemeClr val="bg1"/>
                  </a:solidFill>
                  <a:latin typeface="+mj-lt"/>
                </a:rPr>
                <a:t>k-1</a:t>
              </a:r>
              <a:endParaRPr lang="en-US" b="1" baseline="-25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521648" y="4689140"/>
            <a:ext cx="799493" cy="684076"/>
            <a:chOff x="3499307" y="2204864"/>
            <a:chExt cx="799493" cy="684076"/>
          </a:xfrm>
        </p:grpSpPr>
        <p:sp>
          <p:nvSpPr>
            <p:cNvPr id="103" name="Isosceles Triangle 102"/>
            <p:cNvSpPr/>
            <p:nvPr/>
          </p:nvSpPr>
          <p:spPr>
            <a:xfrm>
              <a:off x="3499307" y="2204864"/>
              <a:ext cx="799493" cy="6840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35896" y="2519608"/>
              <a:ext cx="62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chemeClr val="bg1"/>
                  </a:solidFill>
                  <a:latin typeface="+mj-lt"/>
                </a:rPr>
                <a:t>B</a:t>
              </a:r>
              <a:r>
                <a:rPr lang="en-US" b="1" baseline="-25000" dirty="0" smtClean="0">
                  <a:solidFill>
                    <a:schemeClr val="bg1"/>
                  </a:solidFill>
                  <a:latin typeface="+mj-lt"/>
                </a:rPr>
                <a:t>k-1</a:t>
              </a:r>
              <a:endParaRPr lang="en-US" b="1" baseline="-250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4808129" y="4523977"/>
            <a:ext cx="201168" cy="201167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6" name="Oval 105"/>
          <p:cNvSpPr>
            <a:spLocks noChangeArrowheads="1"/>
          </p:cNvSpPr>
          <p:nvPr/>
        </p:nvSpPr>
        <p:spPr bwMode="auto">
          <a:xfrm>
            <a:off x="5693945" y="4149080"/>
            <a:ext cx="201168" cy="201167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7" name="TextBox 106"/>
          <p:cNvSpPr txBox="1"/>
          <p:nvPr/>
        </p:nvSpPr>
        <p:spPr>
          <a:xfrm>
            <a:off x="5203665" y="5661248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err="1" smtClean="0">
                <a:latin typeface="Book Antiqua" pitchFamily="18" charset="0"/>
              </a:rPr>
              <a:t>B</a:t>
            </a:r>
            <a:r>
              <a:rPr lang="en-US" sz="2200" baseline="-25000" dirty="0" err="1" smtClean="0">
                <a:latin typeface="Book Antiqua" pitchFamily="18" charset="0"/>
              </a:rPr>
              <a:t>k</a:t>
            </a:r>
            <a:endParaRPr lang="en-US" sz="2200" dirty="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096344" y="5248072"/>
            <a:ext cx="201168" cy="201167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3" name="TextBox 22"/>
          <p:cNvSpPr txBox="1"/>
          <p:nvPr/>
        </p:nvSpPr>
        <p:spPr>
          <a:xfrm>
            <a:off x="3023828" y="5660087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22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119100"/>
            <a:ext cx="842648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P5: Children of the root of </a:t>
            </a:r>
            <a:r>
              <a:rPr lang="en-US" altLang="ja-JP" sz="3600" b="1" i="1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</a:t>
            </a:r>
            <a:r>
              <a:rPr lang="en-US" altLang="ja-JP" sz="3600" b="1" baseline="-25000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k</a:t>
            </a:r>
            <a:r>
              <a:rPr lang="en-US" altLang="ja-JP" sz="3600" b="1" baseline="-250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are </a:t>
            </a:r>
            <a:r>
              <a:rPr lang="en-US" altLang="ja-JP" sz="3600" b="1" i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</a:t>
            </a:r>
            <a:r>
              <a:rPr lang="en-US" altLang="ja-JP" sz="3600" b="1" baseline="-250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0,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</a:t>
            </a:r>
            <a:r>
              <a:rPr lang="en-US" altLang="ja-JP" sz="3600" b="1" i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</a:t>
            </a:r>
            <a:r>
              <a:rPr lang="en-US" altLang="ja-JP" sz="3600" b="1" baseline="-250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1,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…, </a:t>
            </a:r>
            <a:r>
              <a:rPr lang="en-US" altLang="ja-JP" sz="3600" b="1" i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</a:t>
            </a:r>
            <a:r>
              <a:rPr lang="en-US" altLang="ja-JP" sz="3600" b="1" baseline="-250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k-1 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7524" y="908720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solidFill>
                  <a:srgbClr val="000099"/>
                </a:solidFill>
                <a:latin typeface="Trebuchet MS" pitchFamily="34" charset="0"/>
              </a:rPr>
              <a:t>Base: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 </a:t>
            </a:r>
            <a:r>
              <a:rPr lang="en-US" sz="2600" dirty="0" smtClean="0">
                <a:latin typeface="Trebuchet MS" pitchFamily="34" charset="0"/>
              </a:rPr>
              <a:t>no children of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 smtClean="0">
                <a:latin typeface="Trebuchet MS" pitchFamily="34" charset="0"/>
              </a:rPr>
              <a:t>0</a:t>
            </a:r>
            <a:r>
              <a:rPr lang="en-US" sz="2600" dirty="0" smtClean="0">
                <a:latin typeface="Trebuchet MS" pitchFamily="34" charset="0"/>
              </a:rPr>
              <a:t>;</a:t>
            </a:r>
            <a:r>
              <a:rPr lang="en-US" sz="2600" baseline="-25000" dirty="0" smtClean="0">
                <a:latin typeface="Trebuchet MS" pitchFamily="34" charset="0"/>
              </a:rPr>
              <a:t> </a:t>
            </a:r>
            <a:r>
              <a:rPr lang="en-US" sz="2600" dirty="0" smtClean="0">
                <a:latin typeface="Trebuchet MS" pitchFamily="34" charset="0"/>
              </a:rPr>
              <a:t>children of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 smtClean="0">
                <a:latin typeface="Trebuchet MS" pitchFamily="34" charset="0"/>
              </a:rPr>
              <a:t>1 </a:t>
            </a:r>
            <a:r>
              <a:rPr lang="en-US" sz="2600" dirty="0" smtClean="0">
                <a:latin typeface="Trebuchet MS" pitchFamily="34" charset="0"/>
              </a:rPr>
              <a:t>is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>
                <a:latin typeface="Trebuchet MS" pitchFamily="34" charset="0"/>
              </a:rPr>
              <a:t>0</a:t>
            </a:r>
            <a:r>
              <a:rPr lang="en-US" sz="2600" dirty="0" smtClean="0">
                <a:latin typeface="Trebuchet MS" pitchFamily="34" charset="0"/>
              </a:rPr>
              <a:t> </a:t>
            </a:r>
            <a:endParaRPr lang="en-US" sz="2600" dirty="0">
              <a:latin typeface="Trebuchet MS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7524" y="1532401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solidFill>
                  <a:srgbClr val="000099"/>
                </a:solidFill>
                <a:latin typeface="Trebuchet MS" pitchFamily="34" charset="0"/>
              </a:rPr>
              <a:t>Hypothesis:</a:t>
            </a:r>
            <a:r>
              <a:rPr lang="en-US" sz="2600" dirty="0" smtClean="0">
                <a:solidFill>
                  <a:srgbClr val="000099"/>
                </a:solidFill>
                <a:latin typeface="Trebuchet MS" pitchFamily="34" charset="0"/>
              </a:rPr>
              <a:t> </a:t>
            </a:r>
            <a:r>
              <a:rPr lang="en-US" sz="2600" dirty="0">
                <a:latin typeface="Trebuchet MS" pitchFamily="34" charset="0"/>
              </a:rPr>
              <a:t>Children of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 smtClean="0">
                <a:latin typeface="Trebuchet MS" pitchFamily="34" charset="0"/>
              </a:rPr>
              <a:t>k-1 </a:t>
            </a:r>
            <a:r>
              <a:rPr lang="en-US" sz="2600" dirty="0">
                <a:latin typeface="Trebuchet MS" pitchFamily="34" charset="0"/>
              </a:rPr>
              <a:t>is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 smtClean="0">
                <a:latin typeface="Trebuchet MS" pitchFamily="34" charset="0"/>
              </a:rPr>
              <a:t>0,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 smtClean="0">
                <a:latin typeface="Trebuchet MS" pitchFamily="34" charset="0"/>
              </a:rPr>
              <a:t>1,</a:t>
            </a:r>
            <a:r>
              <a:rPr lang="en-US" sz="2600" dirty="0" smtClean="0">
                <a:latin typeface="Trebuchet MS" pitchFamily="34" charset="0"/>
              </a:rPr>
              <a:t> …, </a:t>
            </a:r>
            <a:r>
              <a:rPr lang="en-US" sz="2600" i="1" dirty="0" smtClean="0">
                <a:latin typeface="Trebuchet MS" pitchFamily="34" charset="0"/>
              </a:rPr>
              <a:t>B</a:t>
            </a:r>
            <a:r>
              <a:rPr lang="en-US" sz="2600" baseline="-25000" dirty="0" smtClean="0">
                <a:latin typeface="Trebuchet MS" pitchFamily="34" charset="0"/>
              </a:rPr>
              <a:t>k-2</a:t>
            </a:r>
            <a:r>
              <a:rPr lang="en-US" sz="2600" dirty="0" smtClean="0">
                <a:latin typeface="Trebuchet MS" pitchFamily="34" charset="0"/>
              </a:rPr>
              <a:t> </a:t>
            </a:r>
            <a:endParaRPr lang="en-US" sz="2600" dirty="0">
              <a:latin typeface="Trebuchet MS" pitchFamily="34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217610" y="3320988"/>
            <a:ext cx="406618" cy="19802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 w="57150">
            <a:noFill/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endParaRPr lang="en-US" sz="2600" dirty="0">
              <a:latin typeface="Book Antiqua" pitchFamily="18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5652120" y="3333180"/>
            <a:ext cx="406618" cy="19802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 w="57150">
            <a:noFill/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endParaRPr lang="en-US" sz="2600" dirty="0">
              <a:latin typeface="Book Antiqua" pitchFamily="18" charset="0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52020" y="3315356"/>
            <a:ext cx="813236" cy="19802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 w="57150">
            <a:noFill/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endParaRPr lang="en-US" sz="2600" dirty="0">
              <a:latin typeface="Book Antiqua" pitchFamily="18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2267744" y="3320988"/>
            <a:ext cx="1941153" cy="19802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 w="57150">
            <a:noFill/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endParaRPr lang="en-US" sz="2600" dirty="0">
              <a:latin typeface="Book Antiqua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044132" y="3096188"/>
            <a:ext cx="2270916" cy="48902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375756" y="3475848"/>
            <a:ext cx="1764196" cy="1609336"/>
            <a:chOff x="6264188" y="4615784"/>
            <a:chExt cx="1764196" cy="1609336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6921240" y="4691805"/>
              <a:ext cx="1071140" cy="51262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6264188" y="5096416"/>
              <a:ext cx="777232" cy="1128704"/>
              <a:chOff x="3851920" y="5085184"/>
              <a:chExt cx="777232" cy="1128704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3959424" y="5163482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3851920" y="5559526"/>
                <a:ext cx="201168" cy="654362"/>
                <a:chOff x="2282600" y="5553236"/>
                <a:chExt cx="201168" cy="654362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387948" y="5653819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/>
                <p:cNvSpPr>
                  <a:spLocks noChangeArrowheads="1"/>
                </p:cNvSpPr>
                <p:nvPr/>
              </p:nvSpPr>
              <p:spPr bwMode="auto">
                <a:xfrm>
                  <a:off x="2282600" y="6006431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48" name="Oval 47"/>
                <p:cNvSpPr>
                  <a:spLocks noChangeArrowheads="1"/>
                </p:cNvSpPr>
                <p:nvPr/>
              </p:nvSpPr>
              <p:spPr bwMode="auto">
                <a:xfrm>
                  <a:off x="2282600" y="5553236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427984" y="5085184"/>
                <a:ext cx="201168" cy="654362"/>
                <a:chOff x="2858664" y="5078894"/>
                <a:chExt cx="201168" cy="654362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2964012" y="5179477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/>
                <p:cNvSpPr>
                  <a:spLocks noChangeArrowheads="1"/>
                </p:cNvSpPr>
                <p:nvPr/>
              </p:nvSpPr>
              <p:spPr bwMode="auto">
                <a:xfrm>
                  <a:off x="2858664" y="5532089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45" name="Oval 44"/>
                <p:cNvSpPr>
                  <a:spLocks noChangeArrowheads="1"/>
                </p:cNvSpPr>
                <p:nvPr/>
              </p:nvSpPr>
              <p:spPr bwMode="auto">
                <a:xfrm>
                  <a:off x="2858664" y="5078894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7251152" y="4615784"/>
              <a:ext cx="777232" cy="1128704"/>
              <a:chOff x="3851920" y="5085184"/>
              <a:chExt cx="777232" cy="112870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3959424" y="5163482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3851920" y="5559526"/>
                <a:ext cx="201168" cy="654362"/>
                <a:chOff x="2282600" y="5553236"/>
                <a:chExt cx="201168" cy="654362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387948" y="5653819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/>
                <p:cNvSpPr>
                  <a:spLocks noChangeArrowheads="1"/>
                </p:cNvSpPr>
                <p:nvPr/>
              </p:nvSpPr>
              <p:spPr bwMode="auto">
                <a:xfrm>
                  <a:off x="2282600" y="6006431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39" name="Oval 38"/>
                <p:cNvSpPr>
                  <a:spLocks noChangeArrowheads="1"/>
                </p:cNvSpPr>
                <p:nvPr/>
              </p:nvSpPr>
              <p:spPr bwMode="auto">
                <a:xfrm>
                  <a:off x="2282600" y="5553236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427984" y="5085184"/>
                <a:ext cx="201168" cy="654362"/>
                <a:chOff x="2858664" y="5078894"/>
                <a:chExt cx="201168" cy="654362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964012" y="5179477"/>
                  <a:ext cx="0" cy="45319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>
                  <a:spLocks noChangeArrowheads="1"/>
                </p:cNvSpPr>
                <p:nvPr/>
              </p:nvSpPr>
              <p:spPr bwMode="auto">
                <a:xfrm>
                  <a:off x="2858664" y="5532089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  <p:sp>
              <p:nvSpPr>
                <p:cNvPr id="35" name="Oval 34"/>
                <p:cNvSpPr>
                  <a:spLocks noChangeArrowheads="1"/>
                </p:cNvSpPr>
                <p:nvPr/>
              </p:nvSpPr>
              <p:spPr bwMode="auto">
                <a:xfrm>
                  <a:off x="2858664" y="5078894"/>
                  <a:ext cx="201168" cy="2011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 sz="1800" b="0" dirty="0"/>
                </a:p>
              </p:txBody>
            </p:sp>
          </p:grpSp>
        </p:grpSp>
      </p:grpSp>
      <p:cxnSp>
        <p:nvCxnSpPr>
          <p:cNvPr id="49" name="Straight Connector 48"/>
          <p:cNvCxnSpPr/>
          <p:nvPr/>
        </p:nvCxnSpPr>
        <p:spPr>
          <a:xfrm flipV="1">
            <a:off x="5409072" y="3071625"/>
            <a:ext cx="1071140" cy="51262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752020" y="3476236"/>
            <a:ext cx="777232" cy="1128704"/>
            <a:chOff x="3851920" y="5085184"/>
            <a:chExt cx="777232" cy="1128704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959424" y="5163482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3851920" y="5559526"/>
              <a:ext cx="201168" cy="654362"/>
              <a:chOff x="2282600" y="5553236"/>
              <a:chExt cx="201168" cy="654362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2387948" y="5653819"/>
                <a:ext cx="0" cy="45319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282600" y="6006431"/>
                <a:ext cx="201168" cy="20116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gamma/>
                      <a:tint val="0"/>
                      <a:invGamma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1800" b="0" dirty="0"/>
              </a:p>
            </p:txBody>
          </p:sp>
          <p:sp>
            <p:nvSpPr>
              <p:cNvPr id="59" name="Oval 58"/>
              <p:cNvSpPr>
                <a:spLocks noChangeArrowheads="1"/>
              </p:cNvSpPr>
              <p:nvPr/>
            </p:nvSpPr>
            <p:spPr bwMode="auto">
              <a:xfrm>
                <a:off x="2282600" y="5553236"/>
                <a:ext cx="201168" cy="20116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gamma/>
                      <a:tint val="0"/>
                      <a:invGamma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1800" b="0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427984" y="5085184"/>
              <a:ext cx="201168" cy="654362"/>
              <a:chOff x="2858664" y="5078894"/>
              <a:chExt cx="201168" cy="654362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2964012" y="5179477"/>
                <a:ext cx="0" cy="45319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>
                <a:spLocks noChangeArrowheads="1"/>
              </p:cNvSpPr>
              <p:nvPr/>
            </p:nvSpPr>
            <p:spPr bwMode="auto">
              <a:xfrm>
                <a:off x="2858664" y="5532089"/>
                <a:ext cx="201168" cy="20116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gamma/>
                      <a:tint val="0"/>
                      <a:invGamma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1800" b="0" dirty="0"/>
              </a:p>
            </p:txBody>
          </p:sp>
          <p:sp>
            <p:nvSpPr>
              <p:cNvPr id="56" name="Oval 55"/>
              <p:cNvSpPr>
                <a:spLocks noChangeArrowheads="1"/>
              </p:cNvSpPr>
              <p:nvPr/>
            </p:nvSpPr>
            <p:spPr bwMode="auto">
              <a:xfrm>
                <a:off x="2858664" y="5078894"/>
                <a:ext cx="201168" cy="20116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gamma/>
                      <a:tint val="0"/>
                      <a:invGamma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1800" b="0" dirty="0"/>
              </a:p>
            </p:txBody>
          </p:sp>
        </p:grpSp>
      </p:grpSp>
      <p:cxnSp>
        <p:nvCxnSpPr>
          <p:cNvPr id="60" name="Straight Connector 59"/>
          <p:cNvCxnSpPr/>
          <p:nvPr/>
        </p:nvCxnSpPr>
        <p:spPr>
          <a:xfrm flipV="1">
            <a:off x="5846488" y="3073902"/>
            <a:ext cx="597720" cy="48290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738984" y="3469946"/>
            <a:ext cx="201168" cy="654362"/>
            <a:chOff x="2282600" y="5553236"/>
            <a:chExt cx="201168" cy="654362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387948" y="5653819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2282600" y="6006431"/>
              <a:ext cx="201168" cy="20116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2282600" y="5553236"/>
              <a:ext cx="201168" cy="20116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6420396" y="3096187"/>
            <a:ext cx="0" cy="453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6315048" y="3448799"/>
            <a:ext cx="201168" cy="201167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6315048" y="2995604"/>
            <a:ext cx="201168" cy="201167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8" name="TextBox 67"/>
          <p:cNvSpPr txBox="1"/>
          <p:nvPr/>
        </p:nvSpPr>
        <p:spPr>
          <a:xfrm>
            <a:off x="2975464" y="5427222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3</a:t>
            </a:r>
            <a:endParaRPr lang="en-US" sz="2200" dirty="0"/>
          </a:p>
        </p:txBody>
      </p:sp>
      <p:sp>
        <p:nvSpPr>
          <p:cNvPr id="69" name="TextBox 68"/>
          <p:cNvSpPr txBox="1"/>
          <p:nvPr/>
        </p:nvSpPr>
        <p:spPr>
          <a:xfrm>
            <a:off x="4463988" y="6130461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4</a:t>
            </a:r>
            <a:endParaRPr lang="en-US" sz="2200" dirty="0"/>
          </a:p>
        </p:txBody>
      </p:sp>
      <p:sp>
        <p:nvSpPr>
          <p:cNvPr id="70" name="TextBox 69"/>
          <p:cNvSpPr txBox="1"/>
          <p:nvPr/>
        </p:nvSpPr>
        <p:spPr>
          <a:xfrm>
            <a:off x="6153150" y="2488830"/>
            <a:ext cx="97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Trebuchet MS" pitchFamily="34" charset="0"/>
              </a:rPr>
              <a:t>root</a:t>
            </a:r>
            <a:endParaRPr lang="en-US" sz="2000" b="1" baseline="-25000" dirty="0">
              <a:solidFill>
                <a:srgbClr val="000099"/>
              </a:solidFill>
              <a:latin typeface="Trebuchet MS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82392" y="5409220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2</a:t>
            </a:r>
            <a:endParaRPr lang="en-US" sz="2200" dirty="0"/>
          </a:p>
        </p:txBody>
      </p:sp>
      <p:sp>
        <p:nvSpPr>
          <p:cNvPr id="72" name="TextBox 71"/>
          <p:cNvSpPr txBox="1"/>
          <p:nvPr/>
        </p:nvSpPr>
        <p:spPr>
          <a:xfrm>
            <a:off x="5702472" y="5410381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1</a:t>
            </a:r>
            <a:endParaRPr lang="en-US" sz="2200" dirty="0"/>
          </a:p>
        </p:txBody>
      </p:sp>
      <p:sp>
        <p:nvSpPr>
          <p:cNvPr id="73" name="TextBox 72"/>
          <p:cNvSpPr txBox="1"/>
          <p:nvPr/>
        </p:nvSpPr>
        <p:spPr>
          <a:xfrm>
            <a:off x="6242532" y="5409220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0</a:t>
            </a:r>
            <a:endParaRPr lang="en-US" sz="2200" dirty="0"/>
          </a:p>
        </p:txBody>
      </p:sp>
      <p:sp>
        <p:nvSpPr>
          <p:cNvPr id="74" name="TextBox 73"/>
          <p:cNvSpPr txBox="1"/>
          <p:nvPr/>
        </p:nvSpPr>
        <p:spPr>
          <a:xfrm>
            <a:off x="4893518" y="5405154"/>
            <a:ext cx="212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Trebuchet MS" pitchFamily="34" charset="0"/>
              </a:rPr>
              <a:t>Children of B</a:t>
            </a:r>
            <a:r>
              <a:rPr lang="en-US" sz="2000" b="1" baseline="-25000" dirty="0">
                <a:solidFill>
                  <a:srgbClr val="000099"/>
                </a:solidFill>
                <a:latin typeface="Trebuchet MS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7315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4" grpId="0" animBg="1"/>
      <p:bldP spid="68" grpId="0"/>
      <p:bldP spid="71" grpId="0"/>
      <p:bldP spid="72" grpId="0"/>
      <p:bldP spid="73" grpId="0"/>
      <p:bldP spid="74" grpId="0"/>
      <p:bldP spid="7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 flipV="1">
            <a:off x="2940964" y="4257092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510848" y="2359736"/>
            <a:ext cx="2210536" cy="100886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663788" y="2359736"/>
            <a:ext cx="1829272" cy="93266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1"/>
          </p:cNvCxnSpPr>
          <p:nvPr/>
        </p:nvCxnSpPr>
        <p:spPr>
          <a:xfrm flipH="1" flipV="1">
            <a:off x="2589504" y="3368598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475656" y="3270692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1"/>
          </p:cNvCxnSpPr>
          <p:nvPr/>
        </p:nvCxnSpPr>
        <p:spPr>
          <a:xfrm flipH="1" flipV="1">
            <a:off x="1400622" y="4231945"/>
            <a:ext cx="614345" cy="70847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716136" y="4231945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Min Heap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341684" y="219057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375756" y="3162680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10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231458" y="4062780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12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46972" y="4876580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65420" y="489087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477588" y="4041068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0" name="Straight Connector 39"/>
          <p:cNvCxnSpPr>
            <a:stCxn id="44" idx="1"/>
          </p:cNvCxnSpPr>
          <p:nvPr/>
        </p:nvCxnSpPr>
        <p:spPr>
          <a:xfrm flipH="1" flipV="1">
            <a:off x="6765968" y="3454898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652120" y="3356992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552220" y="3248980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407922" y="4149080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7654052" y="4127368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47664" y="2960948"/>
            <a:ext cx="97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rebuchet MS" pitchFamily="34" charset="0"/>
              </a:rPr>
              <a:t>parent</a:t>
            </a:r>
            <a:endParaRPr lang="en-US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522" y="3995772"/>
            <a:ext cx="97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child</a:t>
            </a:r>
            <a:endParaRPr lang="en-US" dirty="0">
              <a:solidFill>
                <a:srgbClr val="0000CC"/>
              </a:solidFill>
              <a:latin typeface="Trebuchet MS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12890" y="4005064"/>
            <a:ext cx="97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child</a:t>
            </a:r>
            <a:endParaRPr lang="en-US" dirty="0">
              <a:solidFill>
                <a:srgbClr val="0000CC"/>
              </a:solidFill>
              <a:latin typeface="Trebuchet MS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004048" y="2359736"/>
            <a:ext cx="342038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056276" y="3392996"/>
            <a:ext cx="1368152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100392" y="4329100"/>
            <a:ext cx="32403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283207" y="5121188"/>
            <a:ext cx="5213229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21402" y="2164794"/>
            <a:ext cx="97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L</a:t>
            </a:r>
            <a:r>
              <a:rPr lang="en-US" sz="2000" b="1" baseline="-25000" dirty="0" smtClean="0">
                <a:latin typeface="Trebuchet MS" pitchFamily="34" charset="0"/>
              </a:rPr>
              <a:t>1</a:t>
            </a:r>
            <a:endParaRPr lang="en-US" sz="2000" b="1" baseline="-25000" dirty="0">
              <a:latin typeface="Trebuchet MS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424428" y="3172906"/>
            <a:ext cx="97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L</a:t>
            </a:r>
            <a:r>
              <a:rPr lang="en-US" sz="2000" b="1" baseline="-25000" dirty="0">
                <a:latin typeface="Trebuchet MS" pitchFamily="34" charset="0"/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57406" y="4109010"/>
            <a:ext cx="97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L</a:t>
            </a:r>
            <a:r>
              <a:rPr lang="en-US" sz="2000" b="1" baseline="-25000" dirty="0">
                <a:latin typeface="Trebuchet MS" pitchFamily="34" charset="0"/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00392" y="4901098"/>
            <a:ext cx="136815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 pitchFamily="34" charset="0"/>
              </a:rPr>
              <a:t>     L</a:t>
            </a:r>
            <a:r>
              <a:rPr lang="en-US" sz="2000" b="1" baseline="-25000" dirty="0" smtClean="0">
                <a:latin typeface="Trebuchet MS" pitchFamily="34" charset="0"/>
              </a:rPr>
              <a:t>4</a:t>
            </a:r>
          </a:p>
          <a:p>
            <a:r>
              <a:rPr lang="en-US" sz="2000" b="1" baseline="-25000" dirty="0" smtClean="0">
                <a:solidFill>
                  <a:srgbClr val="FF0000"/>
                </a:solidFill>
                <a:latin typeface="Trebuchet MS" pitchFamily="34" charset="0"/>
              </a:rPr>
              <a:t>incomplete</a:t>
            </a:r>
            <a:endParaRPr lang="en-US" sz="2000" b="1" baseline="-250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96947" y="3393762"/>
            <a:ext cx="82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log n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7571" y="2400853"/>
            <a:ext cx="0" cy="2756339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2771800" y="4901727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19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12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60" grpId="0"/>
      <p:bldP spid="61" grpId="0"/>
      <p:bldP spid="62" grpId="0"/>
      <p:bldP spid="63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Binomial Heap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59532" y="1556793"/>
            <a:ext cx="8324528" cy="492443"/>
            <a:chOff x="3290836" y="1158452"/>
            <a:chExt cx="6245507" cy="384353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68879" y="1158452"/>
              <a:ext cx="6067464" cy="384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Book Antiqua" pitchFamily="18" charset="0"/>
                </a:rPr>
                <a:t> </a:t>
              </a:r>
              <a:r>
                <a:rPr lang="en-US" sz="2600" dirty="0" smtClean="0">
                  <a:latin typeface="Book Antiqua" pitchFamily="18" charset="0"/>
                </a:rPr>
                <a:t>A </a:t>
              </a:r>
              <a:r>
                <a:rPr lang="en-US" sz="2600" dirty="0" smtClean="0">
                  <a:solidFill>
                    <a:srgbClr val="0000CC"/>
                  </a:solidFill>
                  <a:latin typeface="Book Antiqua" pitchFamily="18" charset="0"/>
                </a:rPr>
                <a:t>sequence</a:t>
              </a:r>
              <a:r>
                <a:rPr lang="en-US" sz="2600" dirty="0" smtClean="0">
                  <a:latin typeface="Book Antiqua" pitchFamily="18" charset="0"/>
                </a:rPr>
                <a:t> of Binomial trees such that:</a:t>
              </a:r>
              <a:endParaRPr lang="en-US" sz="2600" dirty="0">
                <a:latin typeface="Georgia" pitchFamily="18" charset="0"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367644" y="2060848"/>
            <a:ext cx="6804756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sz="3600" dirty="0" smtClean="0">
                <a:latin typeface="Georgia" pitchFamily="18" charset="0"/>
              </a:rPr>
              <a:t>»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Every</a:t>
            </a:r>
            <a:r>
              <a:rPr lang="en-US" sz="2600" dirty="0" smtClean="0">
                <a:latin typeface="Book Antiqua" pitchFamily="18" charset="0"/>
              </a:rPr>
              <a:t> tree is</a:t>
            </a:r>
            <a:r>
              <a:rPr lang="en-US" sz="2600" i="1" dirty="0" smtClean="0">
                <a:solidFill>
                  <a:srgbClr val="0000CC"/>
                </a:solidFill>
                <a:latin typeface="Book Antiqua" pitchFamily="18" charset="0"/>
              </a:rPr>
              <a:t> heap-ordered</a:t>
            </a:r>
            <a:endParaRPr lang="en-US" sz="2600" baseline="-25000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600" dirty="0" smtClean="0">
              <a:solidFill>
                <a:srgbClr val="531FE7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</a:t>
            </a:r>
            <a:r>
              <a:rPr lang="en-US" sz="2800" dirty="0" smtClean="0">
                <a:latin typeface="Verdana" pitchFamily="34" charset="0"/>
              </a:rPr>
              <a:t>	</a:t>
            </a:r>
            <a:endParaRPr lang="en-US" sz="2800" dirty="0">
              <a:latin typeface="Verdana" pitchFamily="34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367644" y="2708920"/>
            <a:ext cx="6804756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sz="3600" dirty="0" smtClean="0">
                <a:latin typeface="Georgia" pitchFamily="18" charset="0"/>
              </a:rPr>
              <a:t>»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600" dirty="0" smtClean="0">
                <a:latin typeface="Book Antiqua" pitchFamily="18" charset="0"/>
              </a:rPr>
              <a:t>There is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at most</a:t>
            </a:r>
            <a:r>
              <a:rPr lang="en-US" sz="2600" dirty="0" smtClean="0">
                <a:latin typeface="Book Antiqua" pitchFamily="18" charset="0"/>
              </a:rPr>
              <a:t> 1 (0 or 1) binomial tree of order k</a:t>
            </a:r>
            <a:endParaRPr lang="en-US" sz="2600" baseline="-25000" dirty="0" smtClean="0"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600" dirty="0" smtClean="0">
              <a:solidFill>
                <a:srgbClr val="531FE7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</a:t>
            </a:r>
            <a:r>
              <a:rPr lang="en-US" sz="2800" dirty="0" smtClean="0">
                <a:latin typeface="Verdana" pitchFamily="34" charset="0"/>
              </a:rPr>
              <a:t>	</a:t>
            </a:r>
            <a:endParaRPr lang="en-US" sz="28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Straight Connector 214"/>
          <p:cNvCxnSpPr/>
          <p:nvPr/>
        </p:nvCxnSpPr>
        <p:spPr>
          <a:xfrm>
            <a:off x="4219936" y="3729224"/>
            <a:ext cx="9601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300056" y="3729224"/>
            <a:ext cx="9601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028796" y="3825044"/>
            <a:ext cx="1071140" cy="51262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3523872" y="3825044"/>
            <a:ext cx="597720" cy="48290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Binomial Heap: Representation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95536" y="980728"/>
            <a:ext cx="8244916" cy="13321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sz="3600" dirty="0" smtClean="0">
                <a:latin typeface="Georgia" pitchFamily="18" charset="0"/>
              </a:rPr>
              <a:t>»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Roots</a:t>
            </a:r>
            <a:r>
              <a:rPr lang="en-US" sz="2400" dirty="0" smtClean="0">
                <a:latin typeface="Book Antiqua" pitchFamily="18" charset="0"/>
              </a:rPr>
              <a:t> of trees are connected with a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singly link list </a:t>
            </a:r>
            <a:r>
              <a:rPr lang="en-US" sz="2400" dirty="0" smtClean="0">
                <a:latin typeface="Book Antiqua" pitchFamily="18" charset="0"/>
              </a:rPr>
              <a:t>in an </a:t>
            </a: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ascending order </a:t>
            </a:r>
            <a:r>
              <a:rPr lang="en-US" sz="2400" dirty="0" smtClean="0">
                <a:latin typeface="Book Antiqua" pitchFamily="18" charset="0"/>
              </a:rPr>
              <a:t>of k (degree of a node) from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left to right</a:t>
            </a:r>
            <a:endParaRPr lang="en-US" sz="2400" baseline="-25000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600" dirty="0" smtClean="0"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</a:t>
            </a:r>
            <a:r>
              <a:rPr lang="en-US" sz="2800" dirty="0" smtClean="0">
                <a:latin typeface="Verdana" pitchFamily="34" charset="0"/>
              </a:rPr>
              <a:t>	</a:t>
            </a:r>
            <a:endParaRPr lang="en-US" sz="2800" dirty="0">
              <a:latin typeface="Verdana" pitchFamily="34" charset="0"/>
            </a:endParaRPr>
          </a:p>
        </p:txBody>
      </p:sp>
      <p:sp>
        <p:nvSpPr>
          <p:cNvPr id="188" name="Oval 187"/>
          <p:cNvSpPr>
            <a:spLocks noChangeArrowheads="1"/>
          </p:cNvSpPr>
          <p:nvPr/>
        </p:nvSpPr>
        <p:spPr bwMode="auto">
          <a:xfrm>
            <a:off x="5049180" y="3573016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7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>
            <a:off x="5219156" y="3883912"/>
            <a:ext cx="0" cy="453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>
            <a:spLocks noChangeArrowheads="1"/>
          </p:cNvSpPr>
          <p:nvPr/>
        </p:nvSpPr>
        <p:spPr bwMode="auto">
          <a:xfrm>
            <a:off x="5060424" y="4234228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91" name="Oval 190"/>
          <p:cNvSpPr>
            <a:spLocks noChangeArrowheads="1"/>
          </p:cNvSpPr>
          <p:nvPr/>
        </p:nvSpPr>
        <p:spPr bwMode="auto">
          <a:xfrm>
            <a:off x="4027928" y="3573016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15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4197904" y="3883912"/>
            <a:ext cx="0" cy="453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>
            <a:spLocks noChangeArrowheads="1"/>
          </p:cNvSpPr>
          <p:nvPr/>
        </p:nvSpPr>
        <p:spPr bwMode="auto">
          <a:xfrm>
            <a:off x="4039172" y="4234228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33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96" name="Oval 195"/>
          <p:cNvSpPr>
            <a:spLocks noChangeArrowheads="1"/>
          </p:cNvSpPr>
          <p:nvPr/>
        </p:nvSpPr>
        <p:spPr bwMode="auto">
          <a:xfrm>
            <a:off x="3345748" y="4233280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28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3515724" y="4544176"/>
            <a:ext cx="0" cy="453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/>
          <p:cNvSpPr>
            <a:spLocks noChangeArrowheads="1"/>
          </p:cNvSpPr>
          <p:nvPr/>
        </p:nvSpPr>
        <p:spPr bwMode="auto">
          <a:xfrm>
            <a:off x="3356992" y="4894492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30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 flipV="1">
            <a:off x="2297840" y="4509120"/>
            <a:ext cx="597720" cy="48290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>
            <a:spLocks noChangeArrowheads="1"/>
          </p:cNvSpPr>
          <p:nvPr/>
        </p:nvSpPr>
        <p:spPr bwMode="auto">
          <a:xfrm>
            <a:off x="2801896" y="4257092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01" name="Straight Connector 200"/>
          <p:cNvCxnSpPr/>
          <p:nvPr/>
        </p:nvCxnSpPr>
        <p:spPr>
          <a:xfrm>
            <a:off x="2971872" y="4567988"/>
            <a:ext cx="0" cy="453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/>
          <p:cNvSpPr>
            <a:spLocks noChangeArrowheads="1"/>
          </p:cNvSpPr>
          <p:nvPr/>
        </p:nvSpPr>
        <p:spPr bwMode="auto">
          <a:xfrm>
            <a:off x="2813140" y="4918304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03" name="Oval 202"/>
          <p:cNvSpPr>
            <a:spLocks noChangeArrowheads="1"/>
          </p:cNvSpPr>
          <p:nvPr/>
        </p:nvSpPr>
        <p:spPr bwMode="auto">
          <a:xfrm>
            <a:off x="2119716" y="4917356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19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>
            <a:off x="2289692" y="5228252"/>
            <a:ext cx="0" cy="453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>
            <a:spLocks noChangeArrowheads="1"/>
          </p:cNvSpPr>
          <p:nvPr/>
        </p:nvSpPr>
        <p:spPr bwMode="auto">
          <a:xfrm>
            <a:off x="2130960" y="5578568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148168" y="3573016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12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989136" y="3068960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3</a:t>
            </a:r>
            <a:endParaRPr lang="en-US" sz="2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5033252" y="3087832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 smtClean="0">
                <a:latin typeface="Book Antiqua" pitchFamily="18" charset="0"/>
              </a:rPr>
              <a:t>1</a:t>
            </a:r>
            <a:endParaRPr lang="en-US" sz="2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6062512" y="3087832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9575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  <p:bldP spid="217" grpId="0"/>
      <p:bldP spid="2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/>
        </p:nvCxnSpPr>
        <p:spPr>
          <a:xfrm>
            <a:off x="3167844" y="3248980"/>
            <a:ext cx="9601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Binomial Heap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4223948" y="3248980"/>
            <a:ext cx="9601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04068" y="3248980"/>
            <a:ext cx="9601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032808" y="3344800"/>
            <a:ext cx="1071140" cy="51262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527884" y="3344800"/>
            <a:ext cx="597720" cy="48290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053192" y="3092772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7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223168" y="3403668"/>
            <a:ext cx="0" cy="453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064436" y="3753984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4031940" y="3092772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15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201916" y="3403668"/>
            <a:ext cx="0" cy="453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043184" y="3753984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33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349760" y="3753036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28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519736" y="4063932"/>
            <a:ext cx="0" cy="453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3361004" y="4414248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30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23728" y="3776848"/>
            <a:ext cx="1004320" cy="1632372"/>
            <a:chOff x="2123728" y="4977172"/>
            <a:chExt cx="1004320" cy="1632372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2301852" y="5229200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805908" y="4977172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 Antiqua" pitchFamily="18" charset="0"/>
                </a:rPr>
                <a:t>17</a:t>
              </a:r>
              <a:endParaRPr lang="en-US" sz="14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975884" y="5288068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2817152" y="5638384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 Antiqua" pitchFamily="18" charset="0"/>
                </a:rPr>
                <a:t>18</a:t>
              </a:r>
              <a:endParaRPr lang="en-US" sz="14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123728" y="5637436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 Antiqua" pitchFamily="18" charset="0"/>
                </a:rPr>
                <a:t>19</a:t>
              </a:r>
              <a:endParaRPr lang="en-US" sz="14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2293704" y="5948332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2134972" y="6298648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 Antiqua" pitchFamily="18" charset="0"/>
                </a:rPr>
                <a:t>25</a:t>
              </a:r>
              <a:endParaRPr lang="en-US" sz="14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6152180" y="3092772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12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93148" y="2588716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3</a:t>
            </a:r>
            <a:endParaRPr lang="en-US" sz="2200" dirty="0"/>
          </a:p>
        </p:txBody>
      </p:sp>
      <p:sp>
        <p:nvSpPr>
          <p:cNvPr id="51" name="TextBox 50"/>
          <p:cNvSpPr txBox="1"/>
          <p:nvPr/>
        </p:nvSpPr>
        <p:spPr>
          <a:xfrm>
            <a:off x="5037264" y="2607588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 smtClean="0">
                <a:latin typeface="Book Antiqua" pitchFamily="18" charset="0"/>
              </a:rPr>
              <a:t>1</a:t>
            </a:r>
            <a:endParaRPr lang="en-US" sz="2200" dirty="0"/>
          </a:p>
        </p:txBody>
      </p:sp>
      <p:sp>
        <p:nvSpPr>
          <p:cNvPr id="52" name="TextBox 51"/>
          <p:cNvSpPr txBox="1"/>
          <p:nvPr/>
        </p:nvSpPr>
        <p:spPr>
          <a:xfrm>
            <a:off x="6066524" y="2607588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0</a:t>
            </a:r>
            <a:endParaRPr lang="en-US" sz="2200" dirty="0"/>
          </a:p>
        </p:txBody>
      </p:sp>
      <p:sp>
        <p:nvSpPr>
          <p:cNvPr id="55" name="TextBox 54"/>
          <p:cNvSpPr txBox="1"/>
          <p:nvPr/>
        </p:nvSpPr>
        <p:spPr>
          <a:xfrm>
            <a:off x="3995936" y="2588716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2</a:t>
            </a:r>
            <a:endParaRPr lang="en-US" sz="2200" dirty="0"/>
          </a:p>
        </p:txBody>
      </p:sp>
      <p:sp>
        <p:nvSpPr>
          <p:cNvPr id="56" name="TextBox 55"/>
          <p:cNvSpPr txBox="1"/>
          <p:nvPr/>
        </p:nvSpPr>
        <p:spPr>
          <a:xfrm>
            <a:off x="2771800" y="2588716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2</a:t>
            </a:r>
            <a:endParaRPr lang="en-US" sz="2200" dirty="0"/>
          </a:p>
        </p:txBody>
      </p:sp>
      <p:grpSp>
        <p:nvGrpSpPr>
          <p:cNvPr id="58" name="Group 16"/>
          <p:cNvGrpSpPr>
            <a:grpSpLocks/>
          </p:cNvGrpSpPr>
          <p:nvPr/>
        </p:nvGrpSpPr>
        <p:grpSpPr bwMode="auto">
          <a:xfrm>
            <a:off x="6012160" y="692696"/>
            <a:ext cx="2919298" cy="1419130"/>
            <a:chOff x="1967" y="2019"/>
            <a:chExt cx="2276" cy="1127"/>
          </a:xfrm>
        </p:grpSpPr>
        <p:sp>
          <p:nvSpPr>
            <p:cNvPr id="59" name="AutoShape 9"/>
            <p:cNvSpPr>
              <a:spLocks noChangeArrowheads="1"/>
            </p:cNvSpPr>
            <p:nvPr/>
          </p:nvSpPr>
          <p:spPr bwMode="auto">
            <a:xfrm>
              <a:off x="1967" y="2364"/>
              <a:ext cx="1803" cy="782"/>
            </a:xfrm>
            <a:prstGeom prst="wedgeEllipseCallout">
              <a:avLst>
                <a:gd name="adj1" fmla="val -72444"/>
                <a:gd name="adj2" fmla="val 148007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r>
                <a:rPr kumimoji="1" lang="en-US" sz="2000" b="1" dirty="0" smtClean="0">
                  <a:ea typeface="ＭＳ Ｐゴシック" pitchFamily="34" charset="-128"/>
                </a:rPr>
                <a:t>Not</a:t>
              </a:r>
              <a:r>
                <a:rPr kumimoji="1" lang="en-US" sz="2000" dirty="0" smtClean="0">
                  <a:ea typeface="ＭＳ Ｐゴシック" pitchFamily="34" charset="-128"/>
                </a:rPr>
                <a:t> </a:t>
              </a:r>
              <a:r>
                <a:rPr kumimoji="1" lang="en-US" sz="2000" b="1" dirty="0" smtClean="0">
                  <a:solidFill>
                    <a:schemeClr val="bg1"/>
                  </a:solidFill>
                  <a:ea typeface="ＭＳ Ｐゴシック" pitchFamily="34" charset="-128"/>
                </a:rPr>
                <a:t>Binomial Heap</a:t>
              </a:r>
              <a:endParaRPr kumimoji="1" lang="en-US" sz="2000" b="1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60" name="Text Box 10"/>
            <p:cNvSpPr txBox="1">
              <a:spLocks noChangeArrowheads="1"/>
            </p:cNvSpPr>
            <p:nvPr/>
          </p:nvSpPr>
          <p:spPr bwMode="auto">
            <a:xfrm>
              <a:off x="2697" y="2019"/>
              <a:ext cx="154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dirty="0" smtClean="0">
                  <a:solidFill>
                    <a:schemeClr val="bg1"/>
                  </a:solidFill>
                  <a:latin typeface="Book Antiqua" pitchFamily="18" charset="0"/>
                </a:rPr>
                <a:t>Sink-down</a:t>
              </a:r>
              <a:endParaRPr kumimoji="1" lang="en-US" altLang="ja-JP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15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54209E-6 L -2.77778E-6 -0.0978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5" grpId="0"/>
      <p:bldP spid="5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Binomial Heap: Properties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575556" y="1808820"/>
            <a:ext cx="7704856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400" dirty="0" smtClean="0">
                <a:latin typeface="Georgi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It has  &lt;= </a:t>
            </a:r>
            <a:r>
              <a:rPr lang="en-US" sz="24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floor(log </a:t>
            </a:r>
            <a:r>
              <a:rPr lang="en-US" sz="24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)+1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binomial trees (number of 1s in the binary representation)</a:t>
            </a:r>
            <a:endParaRPr lang="en-US" sz="2400" dirty="0"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400" dirty="0" smtClean="0">
              <a:solidFill>
                <a:srgbClr val="531FE7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4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400" dirty="0">
                <a:latin typeface="Verdana" pitchFamily="34" charset="0"/>
              </a:rPr>
              <a:t>	</a:t>
            </a:r>
            <a:r>
              <a:rPr lang="en-US" sz="2400" dirty="0" smtClean="0">
                <a:latin typeface="Verdana" pitchFamily="34" charset="0"/>
              </a:rPr>
              <a:t>	</a:t>
            </a:r>
            <a:endParaRPr lang="en-US" sz="2400" dirty="0">
              <a:latin typeface="Verdana" pitchFamily="34" charset="0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575556" y="944724"/>
            <a:ext cx="6804756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400" dirty="0" smtClean="0">
                <a:latin typeface="Georgia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Contains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i="1" dirty="0">
                <a:latin typeface="Book Antiqua" pitchFamily="18" charset="0"/>
              </a:rPr>
              <a:t>B</a:t>
            </a:r>
            <a:r>
              <a:rPr lang="en-US" sz="2400" baseline="-25000" dirty="0">
                <a:latin typeface="Book Antiqua" pitchFamily="18" charset="0"/>
              </a:rPr>
              <a:t>i </a:t>
            </a:r>
            <a:r>
              <a:rPr lang="en-US" sz="2400" dirty="0">
                <a:latin typeface="Book Antiqua" pitchFamily="18" charset="0"/>
              </a:rPr>
              <a:t>if </a:t>
            </a:r>
            <a:r>
              <a:rPr lang="en-US" sz="2400" i="1" dirty="0">
                <a:latin typeface="Book Antiqua" pitchFamily="18" charset="0"/>
              </a:rPr>
              <a:t>b</a:t>
            </a:r>
            <a:r>
              <a:rPr lang="en-US" sz="2400" baseline="-25000" dirty="0">
                <a:latin typeface="Book Antiqua" pitchFamily="18" charset="0"/>
              </a:rPr>
              <a:t>i</a:t>
            </a:r>
            <a:r>
              <a:rPr lang="en-US" sz="2400" dirty="0">
                <a:latin typeface="Book Antiqua" pitchFamily="18" charset="0"/>
              </a:rPr>
              <a:t> = 1 where </a:t>
            </a:r>
            <a:r>
              <a:rPr lang="en-US" sz="2400" i="1" dirty="0" err="1">
                <a:latin typeface="Book Antiqua" pitchFamily="18" charset="0"/>
              </a:rPr>
              <a:t>b</a:t>
            </a:r>
            <a:r>
              <a:rPr lang="en-US" sz="2400" baseline="-25000" dirty="0" err="1">
                <a:latin typeface="Book Antiqua" pitchFamily="18" charset="0"/>
              </a:rPr>
              <a:t>k</a:t>
            </a:r>
            <a:r>
              <a:rPr lang="en-US" sz="2400" dirty="0">
                <a:latin typeface="Book Antiqua" pitchFamily="18" charset="0"/>
              </a:rPr>
              <a:t> … </a:t>
            </a:r>
            <a:r>
              <a:rPr lang="en-US" sz="2400" i="1" dirty="0">
                <a:latin typeface="Book Antiqua" pitchFamily="18" charset="0"/>
              </a:rPr>
              <a:t>b</a:t>
            </a:r>
            <a:r>
              <a:rPr lang="en-US" sz="2400" baseline="-25000" dirty="0">
                <a:latin typeface="Book Antiqua" pitchFamily="18" charset="0"/>
              </a:rPr>
              <a:t>2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i="1" dirty="0">
                <a:latin typeface="Book Antiqua" pitchFamily="18" charset="0"/>
              </a:rPr>
              <a:t>b</a:t>
            </a:r>
            <a:r>
              <a:rPr lang="en-US" sz="2400" baseline="-25000" dirty="0">
                <a:latin typeface="Book Antiqua" pitchFamily="18" charset="0"/>
              </a:rPr>
              <a:t>1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i="1" dirty="0">
                <a:latin typeface="Book Antiqua" pitchFamily="18" charset="0"/>
              </a:rPr>
              <a:t>b</a:t>
            </a:r>
            <a:r>
              <a:rPr lang="en-US" sz="2400" baseline="-25000" dirty="0">
                <a:latin typeface="Book Antiqua" pitchFamily="18" charset="0"/>
              </a:rPr>
              <a:t>0</a:t>
            </a:r>
            <a:r>
              <a:rPr lang="en-US" sz="2400" dirty="0">
                <a:latin typeface="Book Antiqua" pitchFamily="18" charset="0"/>
              </a:rPr>
              <a:t> is the binary representation of </a:t>
            </a:r>
            <a:r>
              <a:rPr lang="en-US" sz="2400" dirty="0" smtClean="0">
                <a:latin typeface="Book Antiqua" pitchFamily="18" charset="0"/>
              </a:rPr>
              <a:t>n</a:t>
            </a:r>
            <a:endParaRPr lang="en-US" sz="2400" dirty="0" smtClean="0">
              <a:solidFill>
                <a:srgbClr val="531FE7"/>
              </a:solidFill>
              <a:latin typeface="Book Antiqua" pitchFamily="18" charset="0"/>
            </a:endParaRP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>
          <a:xfrm>
            <a:off x="575556" y="2672916"/>
            <a:ext cx="8108504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400" dirty="0" smtClean="0">
                <a:latin typeface="Georgi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It’s height  &lt;= </a:t>
            </a:r>
            <a:r>
              <a:rPr lang="en-US" sz="24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floor(log </a:t>
            </a:r>
            <a:r>
              <a:rPr lang="en-US" sz="24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 smtClean="0">
                <a:latin typeface="Garamond" pitchFamily="18" charset="0"/>
              </a:rPr>
              <a:t> (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max</a:t>
            </a:r>
            <a:r>
              <a:rPr lang="en-US" sz="2400" dirty="0" smtClean="0">
                <a:latin typeface="Book Antiqua" pitchFamily="18" charset="0"/>
              </a:rPr>
              <a:t> height when </a:t>
            </a: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only one</a:t>
            </a:r>
            <a:r>
              <a:rPr lang="en-US" sz="2400" dirty="0" smtClean="0">
                <a:latin typeface="Book Antiqua" pitchFamily="18" charset="0"/>
              </a:rPr>
              <a:t> binomial tree)</a:t>
            </a:r>
            <a:endParaRPr lang="en-US" sz="2400" dirty="0"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400" dirty="0" smtClean="0">
              <a:solidFill>
                <a:srgbClr val="531FE7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4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400" dirty="0">
                <a:latin typeface="Verdana" pitchFamily="34" charset="0"/>
              </a:rPr>
              <a:t>	</a:t>
            </a:r>
            <a:r>
              <a:rPr lang="en-US" sz="2400" dirty="0" smtClean="0">
                <a:latin typeface="Verdana" pitchFamily="34" charset="0"/>
              </a:rPr>
              <a:t>	</a:t>
            </a:r>
            <a:endParaRPr lang="en-US" sz="2400" dirty="0">
              <a:latin typeface="Verdana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4471964" y="4233280"/>
            <a:ext cx="9601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52084" y="4233280"/>
            <a:ext cx="9601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280824" y="4329100"/>
            <a:ext cx="1071140" cy="51262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775900" y="4329100"/>
            <a:ext cx="597720" cy="48290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5301208" y="4077072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7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5471184" y="4387968"/>
            <a:ext cx="0" cy="453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5312452" y="4738284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4279956" y="4077072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15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449932" y="4387968"/>
            <a:ext cx="0" cy="453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4291200" y="4738284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33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3597776" y="4737336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28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3767752" y="5048232"/>
            <a:ext cx="0" cy="453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3609020" y="5398548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30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549868" y="5013176"/>
            <a:ext cx="597720" cy="48290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3053924" y="4761148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3223900" y="5072044"/>
            <a:ext cx="0" cy="453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3065168" y="5422360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2371744" y="5421412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19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2541720" y="5732308"/>
            <a:ext cx="0" cy="453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2382988" y="6082624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6400196" y="4077072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12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41164" y="3573016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3</a:t>
            </a:r>
            <a:endParaRPr lang="en-US" sz="2200" dirty="0"/>
          </a:p>
        </p:txBody>
      </p:sp>
      <p:sp>
        <p:nvSpPr>
          <p:cNvPr id="85" name="TextBox 84"/>
          <p:cNvSpPr txBox="1"/>
          <p:nvPr/>
        </p:nvSpPr>
        <p:spPr>
          <a:xfrm>
            <a:off x="5285280" y="3591888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 smtClean="0">
                <a:latin typeface="Book Antiqua" pitchFamily="18" charset="0"/>
              </a:rPr>
              <a:t>1</a:t>
            </a:r>
            <a:endParaRPr lang="en-US" sz="2200" dirty="0"/>
          </a:p>
        </p:txBody>
      </p:sp>
      <p:sp>
        <p:nvSpPr>
          <p:cNvPr id="86" name="TextBox 85"/>
          <p:cNvSpPr txBox="1"/>
          <p:nvPr/>
        </p:nvSpPr>
        <p:spPr>
          <a:xfrm>
            <a:off x="6314540" y="3591888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Book Antiqua" pitchFamily="18" charset="0"/>
              </a:rPr>
              <a:t>B</a:t>
            </a:r>
            <a:r>
              <a:rPr lang="en-US" sz="2200" baseline="-25000" dirty="0">
                <a:latin typeface="Book Antiqua" pitchFamily="18" charset="0"/>
              </a:rPr>
              <a:t>0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6032144" y="5013176"/>
            <a:ext cx="2469420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ook Antiqua" pitchFamily="18" charset="0"/>
              </a:rPr>
              <a:t>n</a:t>
            </a:r>
            <a:r>
              <a:rPr lang="en-US" sz="2200" dirty="0" smtClean="0">
                <a:latin typeface="Book Antiqua" pitchFamily="18" charset="0"/>
              </a:rPr>
              <a:t> = 11</a:t>
            </a:r>
          </a:p>
          <a:p>
            <a:r>
              <a:rPr lang="en-US" sz="2200" dirty="0" smtClean="0">
                <a:latin typeface="Book Antiqua" pitchFamily="18" charset="0"/>
              </a:rPr>
              <a:t>11 </a:t>
            </a:r>
            <a:r>
              <a:rPr lang="en-US" sz="2200" dirty="0">
                <a:latin typeface="Book Antiqua" pitchFamily="18" charset="0"/>
              </a:rPr>
              <a:t>= (</a:t>
            </a:r>
            <a:r>
              <a:rPr lang="en-US" sz="2200" dirty="0" smtClean="0">
                <a:latin typeface="Book Antiqua" pitchFamily="18" charset="0"/>
              </a:rPr>
              <a:t>1011)</a:t>
            </a:r>
            <a:r>
              <a:rPr lang="en-US" sz="2200" baseline="-25000" dirty="0" smtClean="0">
                <a:latin typeface="Book Antiqua" pitchFamily="18" charset="0"/>
              </a:rPr>
              <a:t>2</a:t>
            </a:r>
          </a:p>
          <a:p>
            <a:r>
              <a:rPr lang="en-US" sz="2200" dirty="0" smtClean="0">
                <a:latin typeface="Book Antiqua" pitchFamily="18" charset="0"/>
              </a:rPr>
              <a:t>3 Binomial trees</a:t>
            </a:r>
          </a:p>
          <a:p>
            <a:r>
              <a:rPr lang="en-US" sz="2200" dirty="0" smtClean="0">
                <a:latin typeface="Book Antiqua" pitchFamily="18" charset="0"/>
              </a:rPr>
              <a:t>Height = 3</a:t>
            </a:r>
            <a:endParaRPr lang="en-US" sz="2200" dirty="0">
              <a:latin typeface="Book Antiqua" pitchFamily="18" charset="0"/>
            </a:endParaRPr>
          </a:p>
          <a:p>
            <a:endParaRPr lang="en-US" sz="2200" baseline="-250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1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Binomial Heap: Union (</a:t>
            </a:r>
            <a:r>
              <a:rPr lang="en-US" altLang="ja-JP" sz="3600" b="1" i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H</a:t>
            </a:r>
            <a:r>
              <a:rPr lang="en-US" altLang="ja-JP" sz="3600" b="1" baseline="-250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1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, </a:t>
            </a:r>
            <a:r>
              <a:rPr lang="en-US" altLang="ja-JP" sz="3600" b="1" i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H</a:t>
            </a:r>
            <a:r>
              <a:rPr lang="en-US" altLang="ja-JP" sz="3600" b="1" baseline="-250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2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)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575556" y="944724"/>
            <a:ext cx="6804756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400" dirty="0" smtClean="0">
                <a:latin typeface="Georgi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If </a:t>
            </a:r>
            <a:r>
              <a:rPr lang="en-US" sz="2400" i="1" dirty="0" smtClean="0">
                <a:latin typeface="Book Antiqua" pitchFamily="18" charset="0"/>
              </a:rPr>
              <a:t>H</a:t>
            </a:r>
            <a:r>
              <a:rPr lang="en-US" sz="2400" baseline="-25000" dirty="0" smtClean="0">
                <a:latin typeface="Book Antiqua" pitchFamily="18" charset="0"/>
              </a:rPr>
              <a:t>1</a:t>
            </a:r>
            <a:r>
              <a:rPr lang="en-US" sz="2400" dirty="0" smtClean="0">
                <a:latin typeface="Book Antiqua" pitchFamily="18" charset="0"/>
              </a:rPr>
              <a:t> and </a:t>
            </a:r>
            <a:r>
              <a:rPr lang="en-US" sz="2400" i="1" dirty="0" smtClean="0">
                <a:latin typeface="Book Antiqua" pitchFamily="18" charset="0"/>
              </a:rPr>
              <a:t>H</a:t>
            </a:r>
            <a:r>
              <a:rPr lang="en-US" sz="2400" baseline="-25000" dirty="0" smtClean="0">
                <a:latin typeface="Book Antiqua" pitchFamily="18" charset="0"/>
              </a:rPr>
              <a:t>2</a:t>
            </a:r>
            <a:r>
              <a:rPr lang="en-US" sz="2400" dirty="0" smtClean="0">
                <a:latin typeface="Book Antiqua" pitchFamily="18" charset="0"/>
              </a:rPr>
              <a:t> are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both</a:t>
            </a:r>
            <a:r>
              <a:rPr lang="en-US" sz="2400" dirty="0" smtClean="0">
                <a:latin typeface="Book Antiqua" pitchFamily="18" charset="0"/>
              </a:rPr>
              <a:t> of </a:t>
            </a: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order k</a:t>
            </a:r>
            <a:r>
              <a:rPr lang="en-US" sz="2400" dirty="0" smtClean="0">
                <a:latin typeface="Book Antiqua" pitchFamily="18" charset="0"/>
              </a:rPr>
              <a:t>: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Connect</a:t>
            </a:r>
            <a:r>
              <a:rPr lang="en-US" sz="2000" dirty="0" smtClean="0">
                <a:latin typeface="Book Antiqua" pitchFamily="18" charset="0"/>
              </a:rPr>
              <a:t> the roots of </a:t>
            </a:r>
            <a:r>
              <a:rPr lang="en-US" sz="2000" i="1" dirty="0">
                <a:latin typeface="Book Antiqua" pitchFamily="18" charset="0"/>
              </a:rPr>
              <a:t>H</a:t>
            </a:r>
            <a:r>
              <a:rPr lang="en-US" sz="2000" baseline="-25000" dirty="0">
                <a:latin typeface="Book Antiqua" pitchFamily="18" charset="0"/>
              </a:rPr>
              <a:t>1</a:t>
            </a:r>
            <a:r>
              <a:rPr lang="en-US" sz="2000" dirty="0">
                <a:latin typeface="Book Antiqua" pitchFamily="18" charset="0"/>
              </a:rPr>
              <a:t> and </a:t>
            </a:r>
            <a:r>
              <a:rPr lang="en-US" sz="2000" i="1" dirty="0">
                <a:latin typeface="Book Antiqua" pitchFamily="18" charset="0"/>
              </a:rPr>
              <a:t>H</a:t>
            </a:r>
            <a:r>
              <a:rPr lang="en-US" sz="2000" baseline="-25000" dirty="0">
                <a:latin typeface="Book Antiqua" pitchFamily="18" charset="0"/>
              </a:rPr>
              <a:t>2</a:t>
            </a:r>
            <a:endParaRPr lang="en-US" sz="2000" dirty="0" smtClean="0">
              <a:latin typeface="Book Antiqua" pitchFamily="18" charset="0"/>
            </a:endParaRP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Book Antiqua" pitchFamily="18" charset="0"/>
              </a:rPr>
              <a:t>Make the </a:t>
            </a:r>
            <a:r>
              <a:rPr lang="en-US" sz="2000" dirty="0" smtClean="0">
                <a:solidFill>
                  <a:srgbClr val="0000CC"/>
                </a:solidFill>
                <a:latin typeface="Book Antiqua" pitchFamily="18" charset="0"/>
              </a:rPr>
              <a:t>smaller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root</a:t>
            </a:r>
            <a:r>
              <a:rPr lang="en-US" sz="2000" dirty="0" smtClean="0">
                <a:latin typeface="Book Antiqua" pitchFamily="18" charset="0"/>
              </a:rPr>
              <a:t> to be the </a:t>
            </a:r>
            <a:r>
              <a:rPr lang="en-US" sz="2000" dirty="0" smtClean="0">
                <a:solidFill>
                  <a:srgbClr val="0000CC"/>
                </a:solidFill>
                <a:latin typeface="Book Antiqua" pitchFamily="18" charset="0"/>
              </a:rPr>
              <a:t>root of H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2816784" y="3645596"/>
            <a:ext cx="1071140" cy="51262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311860" y="3645596"/>
            <a:ext cx="597720" cy="48290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3815916" y="3393568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15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985892" y="3704464"/>
            <a:ext cx="0" cy="453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3827160" y="4054780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23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3133736" y="4053832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4</a:t>
            </a:r>
            <a:r>
              <a:rPr lang="en-US" sz="1400" b="1" dirty="0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3303712" y="4364728"/>
            <a:ext cx="0" cy="453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3144980" y="4715044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4</a:t>
            </a:r>
            <a:r>
              <a:rPr lang="en-US" sz="1400" b="1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085828" y="4329672"/>
            <a:ext cx="597720" cy="48290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2589884" y="4077644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2759860" y="4388540"/>
            <a:ext cx="0" cy="453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2601128" y="4738856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1907704" y="4737908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2077680" y="5048804"/>
            <a:ext cx="0" cy="453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1918948" y="5399120"/>
            <a:ext cx="310896" cy="310896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83968" y="5734417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latin typeface="Book Antiqua" pitchFamily="18" charset="0"/>
              </a:rPr>
              <a:t>H</a:t>
            </a:r>
            <a:endParaRPr lang="en-US" sz="2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4901944" y="3381376"/>
            <a:ext cx="2230352" cy="2316448"/>
            <a:chOff x="5041948" y="3969060"/>
            <a:chExt cx="2230352" cy="2316448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5951028" y="4221088"/>
              <a:ext cx="1071140" cy="51262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446104" y="4221088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6950160" y="3969060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 Antiqua" pitchFamily="18" charset="0"/>
                </a:rPr>
                <a:t>3</a:t>
              </a:r>
              <a:endParaRPr lang="en-US" sz="14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7120136" y="4279956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961404" y="4630272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 Antiqua" pitchFamily="18" charset="0"/>
                </a:rPr>
                <a:t>33</a:t>
              </a:r>
              <a:endParaRPr lang="en-US" sz="14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6267980" y="4629324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 Antiqua" pitchFamily="18" charset="0"/>
                </a:rPr>
                <a:t>28</a:t>
              </a:r>
              <a:endParaRPr lang="en-US" sz="14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6437956" y="4940220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279224" y="5290536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 Antiqua" pitchFamily="18" charset="0"/>
                </a:rPr>
                <a:t>30</a:t>
              </a:r>
              <a:endParaRPr lang="en-US" sz="14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5220072" y="4905164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5724128" y="4653136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 Antiqua" pitchFamily="18" charset="0"/>
                </a:rPr>
                <a:t>11</a:t>
              </a:r>
              <a:endParaRPr lang="en-US" sz="14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894104" y="4964032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5735372" y="5314348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 Antiqua" pitchFamily="18" charset="0"/>
                </a:rPr>
                <a:t>16</a:t>
              </a:r>
              <a:endParaRPr lang="en-US" sz="14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041948" y="5313400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 Antiqua" pitchFamily="18" charset="0"/>
                </a:rPr>
                <a:t>19</a:t>
              </a:r>
              <a:endParaRPr lang="en-US" sz="14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5211924" y="5624296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5053192" y="5974612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 Antiqua" pitchFamily="18" charset="0"/>
                </a:rPr>
                <a:t>20</a:t>
              </a:r>
              <a:endParaRPr lang="en-US" sz="14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811816" y="5711725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latin typeface="Book Antiqua" pitchFamily="18" charset="0"/>
              </a:rPr>
              <a:t>H</a:t>
            </a:r>
            <a:r>
              <a:rPr lang="en-US" sz="2200" b="1" baseline="-25000" dirty="0">
                <a:latin typeface="Book Antiqua" pitchFamily="18" charset="0"/>
              </a:rPr>
              <a:t>1</a:t>
            </a:r>
            <a:endParaRPr lang="en-US" sz="2200" b="1" dirty="0"/>
          </a:p>
        </p:txBody>
      </p:sp>
      <p:cxnSp>
        <p:nvCxnSpPr>
          <p:cNvPr id="106" name="Straight Connector 105"/>
          <p:cNvCxnSpPr>
            <a:stCxn id="70" idx="6"/>
          </p:cNvCxnSpPr>
          <p:nvPr/>
        </p:nvCxnSpPr>
        <p:spPr>
          <a:xfrm flipV="1">
            <a:off x="4126812" y="2924944"/>
            <a:ext cx="2717452" cy="62407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778492" y="5722797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latin typeface="Book Antiqua" pitchFamily="18" charset="0"/>
              </a:rPr>
              <a:t>H</a:t>
            </a:r>
            <a:r>
              <a:rPr lang="en-US" sz="2200" b="1" baseline="-25000" dirty="0" smtClean="0">
                <a:latin typeface="Book Antiqua" pitchFamily="18" charset="0"/>
              </a:rPr>
              <a:t>2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0026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34000" decel="6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25717E-6 L -3.88889E-6 -0.0950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47" grpId="0"/>
      <p:bldP spid="10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Straight Connector 284"/>
          <p:cNvCxnSpPr/>
          <p:nvPr/>
        </p:nvCxnSpPr>
        <p:spPr>
          <a:xfrm>
            <a:off x="4067944" y="4820964"/>
            <a:ext cx="20299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6265316" y="4819209"/>
            <a:ext cx="107899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7344308" y="4819209"/>
            <a:ext cx="78638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8136396" y="4819209"/>
            <a:ext cx="78638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344308" y="3524047"/>
            <a:ext cx="162763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4034704" y="2420115"/>
            <a:ext cx="4873752" cy="560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Binomial Heap: Union (</a:t>
            </a:r>
            <a:r>
              <a:rPr lang="en-US" altLang="ja-JP" sz="3600" b="1" i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H</a:t>
            </a:r>
            <a:r>
              <a:rPr lang="en-US" altLang="ja-JP" sz="3600" b="1" baseline="-250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1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, </a:t>
            </a:r>
            <a:r>
              <a:rPr lang="en-US" altLang="ja-JP" sz="3600" b="1" i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H</a:t>
            </a:r>
            <a:r>
              <a:rPr lang="en-US" altLang="ja-JP" sz="3600" b="1" baseline="-250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2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)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11560" y="4722521"/>
            <a:ext cx="3524075" cy="2100720"/>
            <a:chOff x="611560" y="4722521"/>
            <a:chExt cx="3524075" cy="2100720"/>
          </a:xfrm>
        </p:grpSpPr>
        <p:cxnSp>
          <p:nvCxnSpPr>
            <p:cNvPr id="128" name="Straight Connector 127"/>
            <p:cNvCxnSpPr/>
            <p:nvPr/>
          </p:nvCxnSpPr>
          <p:spPr>
            <a:xfrm flipV="1">
              <a:off x="2090193" y="4863639"/>
              <a:ext cx="1860031" cy="43166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1233804" y="5395310"/>
              <a:ext cx="733170" cy="35457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1572671" y="5395310"/>
              <a:ext cx="409125" cy="33402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1917686" y="5220986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22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2034030" y="5436028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1925382" y="5678337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19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1450750" y="5677681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42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1567094" y="5892724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1458446" y="6135033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45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V="1">
              <a:off x="733482" y="5868476"/>
              <a:ext cx="409125" cy="33402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rrowheads="1"/>
            </p:cNvSpPr>
            <p:nvPr/>
          </p:nvSpPr>
          <p:spPr bwMode="auto">
            <a:xfrm>
              <a:off x="1078496" y="5694152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17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1194841" y="5909194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>
              <a:spLocks noChangeArrowheads="1"/>
            </p:cNvSpPr>
            <p:nvPr/>
          </p:nvSpPr>
          <p:spPr bwMode="auto">
            <a:xfrm>
              <a:off x="1086192" y="6151503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18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41" name="Oval 140"/>
            <p:cNvSpPr>
              <a:spLocks noChangeArrowheads="1"/>
            </p:cNvSpPr>
            <p:nvPr/>
          </p:nvSpPr>
          <p:spPr bwMode="auto">
            <a:xfrm>
              <a:off x="611560" y="6150847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21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727905" y="6365890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>
              <a:spLocks noChangeArrowheads="1"/>
            </p:cNvSpPr>
            <p:nvPr/>
          </p:nvSpPr>
          <p:spPr bwMode="auto">
            <a:xfrm>
              <a:off x="619256" y="6608199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25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2609012" y="4722521"/>
              <a:ext cx="1526623" cy="1602255"/>
              <a:chOff x="5041948" y="3969060"/>
              <a:chExt cx="2230352" cy="2316448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 flipV="1">
                <a:off x="5951028" y="4221088"/>
                <a:ext cx="1071140" cy="51262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V="1">
                <a:off x="6446104" y="4221088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/>
              <p:cNvSpPr>
                <a:spLocks noChangeArrowheads="1"/>
              </p:cNvSpPr>
              <p:nvPr/>
            </p:nvSpPr>
            <p:spPr bwMode="auto">
              <a:xfrm>
                <a:off x="6950160" y="3969060"/>
                <a:ext cx="310896" cy="310896"/>
              </a:xfrm>
              <a:prstGeom prst="ellipse">
                <a:avLst/>
              </a:prstGeom>
              <a:gradFill>
                <a:gsLst>
                  <a:gs pos="21082">
                    <a:srgbClr val="0000CC"/>
                  </a:gs>
                  <a:gs pos="16400">
                    <a:srgbClr val="0000AB"/>
                  </a:gs>
                  <a:gs pos="5830">
                    <a:srgbClr val="0000C0"/>
                  </a:gs>
                  <a:gs pos="10300">
                    <a:srgbClr val="0000B7"/>
                  </a:gs>
                  <a:gs pos="0">
                    <a:srgbClr val="0000CC"/>
                  </a:gs>
                  <a:gs pos="0">
                    <a:srgbClr val="002060">
                      <a:alpha val="25000"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Book Antiqua" pitchFamily="18" charset="0"/>
                  </a:rPr>
                  <a:t>3</a:t>
                </a:r>
                <a:endParaRPr lang="en-US" sz="1000" b="1" dirty="0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148" name="Straight Connector 147"/>
              <p:cNvCxnSpPr/>
              <p:nvPr/>
            </p:nvCxnSpPr>
            <p:spPr>
              <a:xfrm>
                <a:off x="7120136" y="4279956"/>
                <a:ext cx="0" cy="45319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Oval 148"/>
              <p:cNvSpPr>
                <a:spLocks noChangeArrowheads="1"/>
              </p:cNvSpPr>
              <p:nvPr/>
            </p:nvSpPr>
            <p:spPr bwMode="auto">
              <a:xfrm>
                <a:off x="6961404" y="4630272"/>
                <a:ext cx="310896" cy="310896"/>
              </a:xfrm>
              <a:prstGeom prst="ellipse">
                <a:avLst/>
              </a:prstGeom>
              <a:gradFill>
                <a:gsLst>
                  <a:gs pos="21082">
                    <a:srgbClr val="0000CC"/>
                  </a:gs>
                  <a:gs pos="16400">
                    <a:srgbClr val="0000AB"/>
                  </a:gs>
                  <a:gs pos="5830">
                    <a:srgbClr val="0000C0"/>
                  </a:gs>
                  <a:gs pos="10300">
                    <a:srgbClr val="0000B7"/>
                  </a:gs>
                  <a:gs pos="0">
                    <a:srgbClr val="0000CC"/>
                  </a:gs>
                  <a:gs pos="0">
                    <a:srgbClr val="002060">
                      <a:alpha val="25000"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Book Antiqua" pitchFamily="18" charset="0"/>
                  </a:rPr>
                  <a:t>33</a:t>
                </a:r>
                <a:endParaRPr lang="en-US" sz="1000" b="1" dirty="0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50" name="Oval 149"/>
              <p:cNvSpPr>
                <a:spLocks noChangeArrowheads="1"/>
              </p:cNvSpPr>
              <p:nvPr/>
            </p:nvSpPr>
            <p:spPr bwMode="auto">
              <a:xfrm>
                <a:off x="6267980" y="4629324"/>
                <a:ext cx="310896" cy="310896"/>
              </a:xfrm>
              <a:prstGeom prst="ellipse">
                <a:avLst/>
              </a:prstGeom>
              <a:gradFill>
                <a:gsLst>
                  <a:gs pos="21082">
                    <a:srgbClr val="0000CC"/>
                  </a:gs>
                  <a:gs pos="16400">
                    <a:srgbClr val="0000AB"/>
                  </a:gs>
                  <a:gs pos="5830">
                    <a:srgbClr val="0000C0"/>
                  </a:gs>
                  <a:gs pos="10300">
                    <a:srgbClr val="0000B7"/>
                  </a:gs>
                  <a:gs pos="0">
                    <a:srgbClr val="0000CC"/>
                  </a:gs>
                  <a:gs pos="0">
                    <a:srgbClr val="002060">
                      <a:alpha val="25000"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Book Antiqua" pitchFamily="18" charset="0"/>
                  </a:rPr>
                  <a:t>28</a:t>
                </a:r>
                <a:endParaRPr lang="en-US" sz="1000" b="1" dirty="0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6437956" y="4940220"/>
                <a:ext cx="0" cy="45319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/>
              <p:cNvSpPr>
                <a:spLocks noChangeArrowheads="1"/>
              </p:cNvSpPr>
              <p:nvPr/>
            </p:nvSpPr>
            <p:spPr bwMode="auto">
              <a:xfrm>
                <a:off x="6279224" y="5290536"/>
                <a:ext cx="310896" cy="310896"/>
              </a:xfrm>
              <a:prstGeom prst="ellipse">
                <a:avLst/>
              </a:prstGeom>
              <a:gradFill>
                <a:gsLst>
                  <a:gs pos="21082">
                    <a:srgbClr val="0000CC"/>
                  </a:gs>
                  <a:gs pos="16400">
                    <a:srgbClr val="0000AB"/>
                  </a:gs>
                  <a:gs pos="5830">
                    <a:srgbClr val="0000C0"/>
                  </a:gs>
                  <a:gs pos="10300">
                    <a:srgbClr val="0000B7"/>
                  </a:gs>
                  <a:gs pos="0">
                    <a:srgbClr val="0000CC"/>
                  </a:gs>
                  <a:gs pos="0">
                    <a:srgbClr val="002060">
                      <a:alpha val="25000"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Book Antiqua" pitchFamily="18" charset="0"/>
                  </a:rPr>
                  <a:t>30</a:t>
                </a:r>
                <a:endParaRPr lang="en-US" sz="1000" b="1" dirty="0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 flipV="1">
                <a:off x="5220072" y="4905164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>
                <a:spLocks noChangeArrowheads="1"/>
              </p:cNvSpPr>
              <p:nvPr/>
            </p:nvSpPr>
            <p:spPr bwMode="auto">
              <a:xfrm>
                <a:off x="5724128" y="4653136"/>
                <a:ext cx="310896" cy="310896"/>
              </a:xfrm>
              <a:prstGeom prst="ellipse">
                <a:avLst/>
              </a:prstGeom>
              <a:gradFill>
                <a:gsLst>
                  <a:gs pos="21082">
                    <a:srgbClr val="0000CC"/>
                  </a:gs>
                  <a:gs pos="16400">
                    <a:srgbClr val="0000AB"/>
                  </a:gs>
                  <a:gs pos="5830">
                    <a:srgbClr val="0000C0"/>
                  </a:gs>
                  <a:gs pos="10300">
                    <a:srgbClr val="0000B7"/>
                  </a:gs>
                  <a:gs pos="0">
                    <a:srgbClr val="0000CC"/>
                  </a:gs>
                  <a:gs pos="0">
                    <a:srgbClr val="002060">
                      <a:alpha val="25000"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Book Antiqua" pitchFamily="18" charset="0"/>
                  </a:rPr>
                  <a:t>11</a:t>
                </a:r>
                <a:endParaRPr lang="en-US" sz="1000" b="1" dirty="0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5894104" y="4964032"/>
                <a:ext cx="0" cy="45319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Oval 155"/>
              <p:cNvSpPr>
                <a:spLocks noChangeArrowheads="1"/>
              </p:cNvSpPr>
              <p:nvPr/>
            </p:nvSpPr>
            <p:spPr bwMode="auto">
              <a:xfrm>
                <a:off x="5735372" y="5314348"/>
                <a:ext cx="310896" cy="310896"/>
              </a:xfrm>
              <a:prstGeom prst="ellipse">
                <a:avLst/>
              </a:prstGeom>
              <a:gradFill>
                <a:gsLst>
                  <a:gs pos="21082">
                    <a:srgbClr val="0000CC"/>
                  </a:gs>
                  <a:gs pos="16400">
                    <a:srgbClr val="0000AB"/>
                  </a:gs>
                  <a:gs pos="5830">
                    <a:srgbClr val="0000C0"/>
                  </a:gs>
                  <a:gs pos="10300">
                    <a:srgbClr val="0000B7"/>
                  </a:gs>
                  <a:gs pos="0">
                    <a:srgbClr val="0000CC"/>
                  </a:gs>
                  <a:gs pos="0">
                    <a:srgbClr val="002060">
                      <a:alpha val="25000"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Book Antiqua" pitchFamily="18" charset="0"/>
                  </a:rPr>
                  <a:t>16</a:t>
                </a:r>
                <a:endParaRPr lang="en-US" sz="1000" b="1" dirty="0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57" name="Oval 156"/>
              <p:cNvSpPr>
                <a:spLocks noChangeArrowheads="1"/>
              </p:cNvSpPr>
              <p:nvPr/>
            </p:nvSpPr>
            <p:spPr bwMode="auto">
              <a:xfrm>
                <a:off x="5041948" y="5313400"/>
                <a:ext cx="310896" cy="310896"/>
              </a:xfrm>
              <a:prstGeom prst="ellipse">
                <a:avLst/>
              </a:prstGeom>
              <a:gradFill>
                <a:gsLst>
                  <a:gs pos="21082">
                    <a:srgbClr val="0000CC"/>
                  </a:gs>
                  <a:gs pos="16400">
                    <a:srgbClr val="0000AB"/>
                  </a:gs>
                  <a:gs pos="5830">
                    <a:srgbClr val="0000C0"/>
                  </a:gs>
                  <a:gs pos="10300">
                    <a:srgbClr val="0000B7"/>
                  </a:gs>
                  <a:gs pos="0">
                    <a:srgbClr val="0000CC"/>
                  </a:gs>
                  <a:gs pos="0">
                    <a:srgbClr val="002060">
                      <a:alpha val="25000"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Book Antiqua" pitchFamily="18" charset="0"/>
                  </a:rPr>
                  <a:t>19</a:t>
                </a:r>
                <a:endParaRPr lang="en-US" sz="1000" b="1" dirty="0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158" name="Straight Connector 157"/>
              <p:cNvCxnSpPr/>
              <p:nvPr/>
            </p:nvCxnSpPr>
            <p:spPr>
              <a:xfrm>
                <a:off x="5211924" y="5624296"/>
                <a:ext cx="0" cy="45319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Oval 158"/>
              <p:cNvSpPr>
                <a:spLocks noChangeArrowheads="1"/>
              </p:cNvSpPr>
              <p:nvPr/>
            </p:nvSpPr>
            <p:spPr bwMode="auto">
              <a:xfrm>
                <a:off x="5053192" y="5974612"/>
                <a:ext cx="310896" cy="310896"/>
              </a:xfrm>
              <a:prstGeom prst="ellipse">
                <a:avLst/>
              </a:prstGeom>
              <a:gradFill>
                <a:gsLst>
                  <a:gs pos="21082">
                    <a:srgbClr val="0000CC"/>
                  </a:gs>
                  <a:gs pos="16400">
                    <a:srgbClr val="0000AB"/>
                  </a:gs>
                  <a:gs pos="5830">
                    <a:srgbClr val="0000C0"/>
                  </a:gs>
                  <a:gs pos="10300">
                    <a:srgbClr val="0000B7"/>
                  </a:gs>
                  <a:gs pos="0">
                    <a:srgbClr val="0000CC"/>
                  </a:gs>
                  <a:gs pos="0">
                    <a:srgbClr val="002060">
                      <a:alpha val="25000"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Book Antiqua" pitchFamily="18" charset="0"/>
                  </a:rPr>
                  <a:t>20</a:t>
                </a:r>
                <a:endParaRPr lang="en-US" sz="1000" b="1" dirty="0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</p:grpSp>
      </p:grpSp>
      <p:grpSp>
        <p:nvGrpSpPr>
          <p:cNvPr id="160" name="Group 159"/>
          <p:cNvGrpSpPr/>
          <p:nvPr/>
        </p:nvGrpSpPr>
        <p:grpSpPr>
          <a:xfrm>
            <a:off x="4737565" y="4699005"/>
            <a:ext cx="1526623" cy="1602255"/>
            <a:chOff x="5041948" y="3969060"/>
            <a:chExt cx="2230352" cy="2316448"/>
          </a:xfrm>
        </p:grpSpPr>
        <p:cxnSp>
          <p:nvCxnSpPr>
            <p:cNvPr id="161" name="Straight Connector 160"/>
            <p:cNvCxnSpPr/>
            <p:nvPr/>
          </p:nvCxnSpPr>
          <p:spPr>
            <a:xfrm flipV="1">
              <a:off x="5951028" y="4221088"/>
              <a:ext cx="1071140" cy="51262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6446104" y="4221088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>
              <a:spLocks noChangeArrowheads="1"/>
            </p:cNvSpPr>
            <p:nvPr/>
          </p:nvSpPr>
          <p:spPr bwMode="auto">
            <a:xfrm>
              <a:off x="6950160" y="3969060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7120136" y="4279956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6961404" y="4630272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31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66" name="Oval 165"/>
            <p:cNvSpPr>
              <a:spLocks noChangeArrowheads="1"/>
            </p:cNvSpPr>
            <p:nvPr/>
          </p:nvSpPr>
          <p:spPr bwMode="auto">
            <a:xfrm>
              <a:off x="6267980" y="4629324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6437956" y="4940220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>
              <a:spLocks noChangeArrowheads="1"/>
            </p:cNvSpPr>
            <p:nvPr/>
          </p:nvSpPr>
          <p:spPr bwMode="auto">
            <a:xfrm>
              <a:off x="6279224" y="5290536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50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V="1">
              <a:off x="5220072" y="4905164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>
              <a:spLocks noChangeArrowheads="1"/>
            </p:cNvSpPr>
            <p:nvPr/>
          </p:nvSpPr>
          <p:spPr bwMode="auto">
            <a:xfrm>
              <a:off x="5724128" y="4653136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37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5894104" y="4964032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>
              <a:spLocks noChangeArrowheads="1"/>
            </p:cNvSpPr>
            <p:nvPr/>
          </p:nvSpPr>
          <p:spPr bwMode="auto">
            <a:xfrm>
              <a:off x="5735372" y="5314348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48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73" name="Oval 172"/>
            <p:cNvSpPr>
              <a:spLocks noChangeArrowheads="1"/>
            </p:cNvSpPr>
            <p:nvPr/>
          </p:nvSpPr>
          <p:spPr bwMode="auto">
            <a:xfrm>
              <a:off x="5041948" y="5313400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5211924" y="5624296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>
              <a:off x="5053192" y="5974612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59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28384" y="4711197"/>
            <a:ext cx="220497" cy="672393"/>
            <a:chOff x="8028384" y="4711197"/>
            <a:chExt cx="220497" cy="672393"/>
          </a:xfrm>
        </p:grpSpPr>
        <p:sp>
          <p:nvSpPr>
            <p:cNvPr id="183" name="Oval 182"/>
            <p:cNvSpPr>
              <a:spLocks noChangeArrowheads="1"/>
            </p:cNvSpPr>
            <p:nvPr/>
          </p:nvSpPr>
          <p:spPr bwMode="auto">
            <a:xfrm>
              <a:off x="8028384" y="4711197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23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8144729" y="4926239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>
              <a:spLocks noChangeArrowheads="1"/>
            </p:cNvSpPr>
            <p:nvPr/>
          </p:nvSpPr>
          <p:spPr bwMode="auto">
            <a:xfrm>
              <a:off x="8036080" y="5168548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Book Antiqua" pitchFamily="18" charset="0"/>
                </a:rPr>
                <a:t>2</a:t>
              </a:r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8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cxnSp>
        <p:nvCxnSpPr>
          <p:cNvPr id="188" name="Straight Connector 187"/>
          <p:cNvCxnSpPr/>
          <p:nvPr/>
        </p:nvCxnSpPr>
        <p:spPr>
          <a:xfrm flipV="1">
            <a:off x="2093416" y="2464545"/>
            <a:ext cx="1860031" cy="43166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1237027" y="2996216"/>
            <a:ext cx="733170" cy="35457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575894" y="2996216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>
            <a:spLocks noChangeArrowheads="1"/>
          </p:cNvSpPr>
          <p:nvPr/>
        </p:nvSpPr>
        <p:spPr bwMode="auto">
          <a:xfrm>
            <a:off x="1920909" y="2821892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22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2037253" y="3036934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>
            <a:spLocks noChangeArrowheads="1"/>
          </p:cNvSpPr>
          <p:nvPr/>
        </p:nvSpPr>
        <p:spPr bwMode="auto">
          <a:xfrm>
            <a:off x="1928605" y="3279243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23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94" name="Oval 193"/>
          <p:cNvSpPr>
            <a:spLocks noChangeArrowheads="1"/>
          </p:cNvSpPr>
          <p:nvPr/>
        </p:nvSpPr>
        <p:spPr bwMode="auto">
          <a:xfrm>
            <a:off x="1453973" y="3278587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42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>
            <a:off x="1570317" y="3493630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rrowheads="1"/>
          </p:cNvSpPr>
          <p:nvPr/>
        </p:nvSpPr>
        <p:spPr bwMode="auto">
          <a:xfrm>
            <a:off x="1461669" y="3735939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45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 flipV="1">
            <a:off x="736705" y="3469382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/>
          <p:cNvSpPr>
            <a:spLocks noChangeArrowheads="1"/>
          </p:cNvSpPr>
          <p:nvPr/>
        </p:nvSpPr>
        <p:spPr bwMode="auto">
          <a:xfrm>
            <a:off x="1081719" y="3295058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>
            <a:off x="1198064" y="3510100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>
            <a:spLocks noChangeArrowheads="1"/>
          </p:cNvSpPr>
          <p:nvPr/>
        </p:nvSpPr>
        <p:spPr bwMode="auto">
          <a:xfrm>
            <a:off x="1089415" y="3752409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01" name="Oval 200"/>
          <p:cNvSpPr>
            <a:spLocks noChangeArrowheads="1"/>
          </p:cNvSpPr>
          <p:nvPr/>
        </p:nvSpPr>
        <p:spPr bwMode="auto">
          <a:xfrm>
            <a:off x="614783" y="3751753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731128" y="3966796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>
            <a:spLocks noChangeArrowheads="1"/>
          </p:cNvSpPr>
          <p:nvPr/>
        </p:nvSpPr>
        <p:spPr bwMode="auto">
          <a:xfrm>
            <a:off x="622479" y="4209105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2612235" y="2323427"/>
            <a:ext cx="1526623" cy="1602255"/>
            <a:chOff x="5041948" y="3969060"/>
            <a:chExt cx="2230352" cy="2316448"/>
          </a:xfrm>
        </p:grpSpPr>
        <p:cxnSp>
          <p:nvCxnSpPr>
            <p:cNvPr id="205" name="Straight Connector 204"/>
            <p:cNvCxnSpPr/>
            <p:nvPr/>
          </p:nvCxnSpPr>
          <p:spPr>
            <a:xfrm flipV="1">
              <a:off x="5951028" y="4221088"/>
              <a:ext cx="1071140" cy="51262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6446104" y="4221088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/>
            <p:cNvSpPr>
              <a:spLocks noChangeArrowheads="1"/>
            </p:cNvSpPr>
            <p:nvPr/>
          </p:nvSpPr>
          <p:spPr bwMode="auto">
            <a:xfrm>
              <a:off x="6950160" y="3969060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08" name="Straight Connector 207"/>
            <p:cNvCxnSpPr/>
            <p:nvPr/>
          </p:nvCxnSpPr>
          <p:spPr>
            <a:xfrm>
              <a:off x="7120136" y="4279956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/>
            <p:cNvSpPr>
              <a:spLocks noChangeArrowheads="1"/>
            </p:cNvSpPr>
            <p:nvPr/>
          </p:nvSpPr>
          <p:spPr bwMode="auto">
            <a:xfrm>
              <a:off x="6961404" y="4630272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33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210" name="Oval 209"/>
            <p:cNvSpPr>
              <a:spLocks noChangeArrowheads="1"/>
            </p:cNvSpPr>
            <p:nvPr/>
          </p:nvSpPr>
          <p:spPr bwMode="auto">
            <a:xfrm>
              <a:off x="6267980" y="4629324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28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11" name="Straight Connector 210"/>
            <p:cNvCxnSpPr/>
            <p:nvPr/>
          </p:nvCxnSpPr>
          <p:spPr>
            <a:xfrm>
              <a:off x="6437956" y="4940220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>
              <a:spLocks noChangeArrowheads="1"/>
            </p:cNvSpPr>
            <p:nvPr/>
          </p:nvSpPr>
          <p:spPr bwMode="auto">
            <a:xfrm>
              <a:off x="6279224" y="5290536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13" name="Straight Connector 212"/>
            <p:cNvCxnSpPr/>
            <p:nvPr/>
          </p:nvCxnSpPr>
          <p:spPr>
            <a:xfrm flipV="1">
              <a:off x="5220072" y="4905164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>
              <a:spLocks noChangeArrowheads="1"/>
            </p:cNvSpPr>
            <p:nvPr/>
          </p:nvSpPr>
          <p:spPr bwMode="auto">
            <a:xfrm>
              <a:off x="5724128" y="4653136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11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15" name="Straight Connector 214"/>
            <p:cNvCxnSpPr/>
            <p:nvPr/>
          </p:nvCxnSpPr>
          <p:spPr>
            <a:xfrm>
              <a:off x="5894104" y="4964032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>
              <a:spLocks noChangeArrowheads="1"/>
            </p:cNvSpPr>
            <p:nvPr/>
          </p:nvSpPr>
          <p:spPr bwMode="auto">
            <a:xfrm>
              <a:off x="5735372" y="5314348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16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217" name="Oval 216"/>
            <p:cNvSpPr>
              <a:spLocks noChangeArrowheads="1"/>
            </p:cNvSpPr>
            <p:nvPr/>
          </p:nvSpPr>
          <p:spPr bwMode="auto">
            <a:xfrm>
              <a:off x="5041948" y="5313400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19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5211924" y="5624296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>
              <a:spLocks noChangeArrowheads="1"/>
            </p:cNvSpPr>
            <p:nvPr/>
          </p:nvSpPr>
          <p:spPr bwMode="auto">
            <a:xfrm>
              <a:off x="5053192" y="5974612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20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243" name="Oval 242"/>
          <p:cNvSpPr>
            <a:spLocks noChangeArrowheads="1"/>
          </p:cNvSpPr>
          <p:nvPr/>
        </p:nvSpPr>
        <p:spPr bwMode="auto">
          <a:xfrm>
            <a:off x="8031607" y="2312103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40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8147952" y="2527145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>
            <a:spLocks noChangeArrowheads="1"/>
          </p:cNvSpPr>
          <p:nvPr/>
        </p:nvSpPr>
        <p:spPr bwMode="auto">
          <a:xfrm>
            <a:off x="8039303" y="2769454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59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46" name="Oval 245"/>
          <p:cNvSpPr>
            <a:spLocks noChangeArrowheads="1"/>
          </p:cNvSpPr>
          <p:nvPr/>
        </p:nvSpPr>
        <p:spPr bwMode="auto">
          <a:xfrm>
            <a:off x="8787691" y="2312103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46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 flipV="1">
            <a:off x="6890166" y="3590359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>
            <a:spLocks noChangeArrowheads="1"/>
          </p:cNvSpPr>
          <p:nvPr/>
        </p:nvSpPr>
        <p:spPr bwMode="auto">
          <a:xfrm>
            <a:off x="7235180" y="3416035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30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7351525" y="3631077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>
            <a:spLocks noChangeArrowheads="1"/>
          </p:cNvSpPr>
          <p:nvPr/>
        </p:nvSpPr>
        <p:spPr bwMode="auto">
          <a:xfrm>
            <a:off x="7242876" y="3873386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31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52" name="Oval 251"/>
          <p:cNvSpPr>
            <a:spLocks noChangeArrowheads="1"/>
          </p:cNvSpPr>
          <p:nvPr/>
        </p:nvSpPr>
        <p:spPr bwMode="auto">
          <a:xfrm>
            <a:off x="6768244" y="3872730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49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53" name="Straight Connector 252"/>
          <p:cNvCxnSpPr/>
          <p:nvPr/>
        </p:nvCxnSpPr>
        <p:spPr>
          <a:xfrm>
            <a:off x="6884589" y="4087773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/>
          <p:cNvSpPr>
            <a:spLocks noChangeArrowheads="1"/>
          </p:cNvSpPr>
          <p:nvPr/>
        </p:nvSpPr>
        <p:spPr bwMode="auto">
          <a:xfrm>
            <a:off x="6775940" y="4330082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50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55" name="Oval 254"/>
          <p:cNvSpPr>
            <a:spLocks noChangeArrowheads="1"/>
          </p:cNvSpPr>
          <p:nvPr/>
        </p:nvSpPr>
        <p:spPr bwMode="auto">
          <a:xfrm>
            <a:off x="8028384" y="3428227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23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56" name="Straight Connector 255"/>
          <p:cNvCxnSpPr/>
          <p:nvPr/>
        </p:nvCxnSpPr>
        <p:spPr>
          <a:xfrm>
            <a:off x="8144729" y="3643269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>
            <a:spLocks noChangeArrowheads="1"/>
          </p:cNvSpPr>
          <p:nvPr/>
        </p:nvSpPr>
        <p:spPr bwMode="auto">
          <a:xfrm>
            <a:off x="8036080" y="3885578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ook Antiqua" pitchFamily="18" charset="0"/>
              </a:rPr>
              <a:t>2</a:t>
            </a:r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8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58" name="Oval 257"/>
          <p:cNvSpPr>
            <a:spLocks noChangeArrowheads="1"/>
          </p:cNvSpPr>
          <p:nvPr/>
        </p:nvSpPr>
        <p:spPr bwMode="auto">
          <a:xfrm>
            <a:off x="8784468" y="3428227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37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59" name="Line 5"/>
          <p:cNvSpPr>
            <a:spLocks noChangeShapeType="1"/>
          </p:cNvSpPr>
          <p:nvPr/>
        </p:nvSpPr>
        <p:spPr bwMode="auto">
          <a:xfrm>
            <a:off x="143508" y="4629324"/>
            <a:ext cx="8842248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764887" y="729209"/>
            <a:ext cx="687433" cy="1210962"/>
            <a:chOff x="6764887" y="729209"/>
            <a:chExt cx="687433" cy="1210962"/>
          </a:xfrm>
        </p:grpSpPr>
        <p:cxnSp>
          <p:nvCxnSpPr>
            <p:cNvPr id="260" name="Straight Connector 259"/>
            <p:cNvCxnSpPr/>
            <p:nvPr/>
          </p:nvCxnSpPr>
          <p:spPr>
            <a:xfrm flipV="1">
              <a:off x="6886809" y="903533"/>
              <a:ext cx="409125" cy="33402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Oval 260"/>
            <p:cNvSpPr>
              <a:spLocks noChangeArrowheads="1"/>
            </p:cNvSpPr>
            <p:nvPr/>
          </p:nvSpPr>
          <p:spPr bwMode="auto">
            <a:xfrm>
              <a:off x="7231823" y="729209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37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>
              <a:off x="7348168" y="944251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/>
            <p:cNvSpPr>
              <a:spLocks noChangeArrowheads="1"/>
            </p:cNvSpPr>
            <p:nvPr/>
          </p:nvSpPr>
          <p:spPr bwMode="auto">
            <a:xfrm>
              <a:off x="7239519" y="1186560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46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264" name="Oval 263"/>
            <p:cNvSpPr>
              <a:spLocks noChangeArrowheads="1"/>
            </p:cNvSpPr>
            <p:nvPr/>
          </p:nvSpPr>
          <p:spPr bwMode="auto">
            <a:xfrm>
              <a:off x="6764887" y="1185904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65" name="Straight Connector 264"/>
            <p:cNvCxnSpPr/>
            <p:nvPr/>
          </p:nvCxnSpPr>
          <p:spPr>
            <a:xfrm>
              <a:off x="6881232" y="1400947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Oval 265"/>
            <p:cNvSpPr>
              <a:spLocks noChangeArrowheads="1"/>
            </p:cNvSpPr>
            <p:nvPr/>
          </p:nvSpPr>
          <p:spPr bwMode="auto">
            <a:xfrm>
              <a:off x="6772583" y="1725129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59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147" y="3978925"/>
            <a:ext cx="63174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 smtClean="0">
                <a:solidFill>
                  <a:srgbClr val="FF0000"/>
                </a:solidFill>
                <a:latin typeface="Arial Black" pitchFamily="34" charset="0"/>
              </a:rPr>
              <a:t>+</a:t>
            </a:r>
            <a:endParaRPr lang="en-US" sz="39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8640452" y="1664031"/>
            <a:ext cx="525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Book Antiqua" pitchFamily="18" charset="0"/>
              </a:rPr>
              <a:t>H</a:t>
            </a:r>
            <a:r>
              <a:rPr lang="en-US" sz="2000" b="1" baseline="-25000" dirty="0">
                <a:latin typeface="Book Antiqua" pitchFamily="18" charset="0"/>
              </a:rPr>
              <a:t>1</a:t>
            </a:r>
            <a:endParaRPr lang="en-US" sz="2000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8640452" y="2843459"/>
            <a:ext cx="525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Book Antiqua" pitchFamily="18" charset="0"/>
              </a:rPr>
              <a:t>H</a:t>
            </a:r>
            <a:r>
              <a:rPr lang="en-US" sz="2000" b="1" baseline="-25000" dirty="0">
                <a:latin typeface="Book Antiqua" pitchFamily="18" charset="0"/>
              </a:rPr>
              <a:t>2</a:t>
            </a:r>
            <a:endParaRPr lang="en-US" sz="2000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6026508" y="6463915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latin typeface="Book Antiqua" pitchFamily="18" charset="0"/>
              </a:rPr>
              <a:t>H</a:t>
            </a:r>
            <a:endParaRPr lang="en-US" sz="22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8028384" y="728700"/>
            <a:ext cx="220497" cy="672393"/>
            <a:chOff x="8028384" y="728700"/>
            <a:chExt cx="220497" cy="672393"/>
          </a:xfrm>
        </p:grpSpPr>
        <p:sp>
          <p:nvSpPr>
            <p:cNvPr id="231" name="Oval 230"/>
            <p:cNvSpPr>
              <a:spLocks noChangeArrowheads="1"/>
            </p:cNvSpPr>
            <p:nvPr/>
          </p:nvSpPr>
          <p:spPr bwMode="auto">
            <a:xfrm>
              <a:off x="8028384" y="728700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37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8144729" y="943742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232"/>
            <p:cNvSpPr>
              <a:spLocks noChangeArrowheads="1"/>
            </p:cNvSpPr>
            <p:nvPr/>
          </p:nvSpPr>
          <p:spPr bwMode="auto">
            <a:xfrm>
              <a:off x="8036080" y="1186051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46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2020" y="753021"/>
            <a:ext cx="1526623" cy="1602255"/>
            <a:chOff x="1691680" y="638613"/>
            <a:chExt cx="1526623" cy="1602255"/>
          </a:xfrm>
        </p:grpSpPr>
        <p:cxnSp>
          <p:nvCxnSpPr>
            <p:cNvPr id="236" name="Straight Connector 235"/>
            <p:cNvCxnSpPr/>
            <p:nvPr/>
          </p:nvCxnSpPr>
          <p:spPr>
            <a:xfrm flipV="1">
              <a:off x="2313924" y="812937"/>
              <a:ext cx="733170" cy="354574"/>
            </a:xfrm>
            <a:prstGeom prst="lin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V="1">
              <a:off x="2652791" y="812937"/>
              <a:ext cx="409125" cy="334021"/>
            </a:xfrm>
            <a:prstGeom prst="lin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>
              <a:spLocks noChangeArrowheads="1"/>
            </p:cNvSpPr>
            <p:nvPr/>
          </p:nvSpPr>
          <p:spPr bwMode="auto">
            <a:xfrm>
              <a:off x="2997806" y="638613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39" name="Straight Connector 238"/>
            <p:cNvCxnSpPr/>
            <p:nvPr/>
          </p:nvCxnSpPr>
          <p:spPr>
            <a:xfrm>
              <a:off x="3114150" y="853655"/>
              <a:ext cx="0" cy="313469"/>
            </a:xfrm>
            <a:prstGeom prst="lin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>
              <a:spLocks noChangeArrowheads="1"/>
            </p:cNvSpPr>
            <p:nvPr/>
          </p:nvSpPr>
          <p:spPr bwMode="auto">
            <a:xfrm>
              <a:off x="3005502" y="1095964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31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241" name="Oval 240"/>
            <p:cNvSpPr>
              <a:spLocks noChangeArrowheads="1"/>
            </p:cNvSpPr>
            <p:nvPr/>
          </p:nvSpPr>
          <p:spPr bwMode="auto">
            <a:xfrm>
              <a:off x="2530870" y="1095308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2647214" y="1310351"/>
              <a:ext cx="0" cy="313469"/>
            </a:xfrm>
            <a:prstGeom prst="lin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Oval 273"/>
            <p:cNvSpPr>
              <a:spLocks noChangeArrowheads="1"/>
            </p:cNvSpPr>
            <p:nvPr/>
          </p:nvSpPr>
          <p:spPr bwMode="auto">
            <a:xfrm>
              <a:off x="2538566" y="1552660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50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75" name="Straight Connector 274"/>
            <p:cNvCxnSpPr/>
            <p:nvPr/>
          </p:nvCxnSpPr>
          <p:spPr>
            <a:xfrm flipV="1">
              <a:off x="1813602" y="1286103"/>
              <a:ext cx="409125" cy="334021"/>
            </a:xfrm>
            <a:prstGeom prst="lin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>
              <a:spLocks noChangeArrowheads="1"/>
            </p:cNvSpPr>
            <p:nvPr/>
          </p:nvSpPr>
          <p:spPr bwMode="auto">
            <a:xfrm>
              <a:off x="2158616" y="1111779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37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77" name="Straight Connector 276"/>
            <p:cNvCxnSpPr/>
            <p:nvPr/>
          </p:nvCxnSpPr>
          <p:spPr>
            <a:xfrm>
              <a:off x="2274961" y="1326821"/>
              <a:ext cx="0" cy="313469"/>
            </a:xfrm>
            <a:prstGeom prst="lin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/>
            <p:cNvSpPr>
              <a:spLocks noChangeArrowheads="1"/>
            </p:cNvSpPr>
            <p:nvPr/>
          </p:nvSpPr>
          <p:spPr bwMode="auto">
            <a:xfrm>
              <a:off x="2166312" y="1569130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48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279" name="Oval 278"/>
            <p:cNvSpPr>
              <a:spLocks noChangeArrowheads="1"/>
            </p:cNvSpPr>
            <p:nvPr/>
          </p:nvSpPr>
          <p:spPr bwMode="auto">
            <a:xfrm>
              <a:off x="1691680" y="1568474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80" name="Straight Connector 279"/>
            <p:cNvCxnSpPr/>
            <p:nvPr/>
          </p:nvCxnSpPr>
          <p:spPr>
            <a:xfrm>
              <a:off x="1808025" y="1783517"/>
              <a:ext cx="0" cy="313469"/>
            </a:xfrm>
            <a:prstGeom prst="lin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Oval 280"/>
            <p:cNvSpPr>
              <a:spLocks noChangeArrowheads="1"/>
            </p:cNvSpPr>
            <p:nvPr/>
          </p:nvSpPr>
          <p:spPr bwMode="auto">
            <a:xfrm>
              <a:off x="1699376" y="2025826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59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1540" y="1088740"/>
            <a:ext cx="200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1  0  0  1  1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431540" y="1403484"/>
            <a:ext cx="200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0  1  1  1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7" name="Line 5"/>
          <p:cNvSpPr>
            <a:spLocks noChangeShapeType="1"/>
          </p:cNvSpPr>
          <p:nvPr/>
        </p:nvSpPr>
        <p:spPr bwMode="auto">
          <a:xfrm>
            <a:off x="143508" y="1808820"/>
            <a:ext cx="2429500" cy="0"/>
          </a:xfrm>
          <a:prstGeom prst="line">
            <a:avLst/>
          </a:prstGeom>
          <a:noFill/>
          <a:ln w="22225">
            <a:solidFill>
              <a:schemeClr val="accent6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87825" y="1357608"/>
            <a:ext cx="6317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  <a:latin typeface="Arial Black" pitchFamily="34" charset="0"/>
              </a:rPr>
              <a:t>+</a:t>
            </a:r>
            <a:endParaRPr lang="en-US" sz="2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665658" y="755412"/>
            <a:ext cx="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233610" y="755412"/>
            <a:ext cx="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827584" y="755412"/>
            <a:ext cx="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431540" y="1799528"/>
            <a:ext cx="200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0  1  0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9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6" grpId="0"/>
      <p:bldP spid="287" grpId="0" animBg="1"/>
      <p:bldP spid="288" grpId="0"/>
      <p:bldP spid="293" grpId="0"/>
      <p:bldP spid="294" grpId="0"/>
      <p:bldP spid="295" grpId="0"/>
      <p:bldP spid="296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/>
          <p:cNvSpPr/>
          <p:nvPr/>
        </p:nvSpPr>
        <p:spPr>
          <a:xfrm>
            <a:off x="387089" y="765661"/>
            <a:ext cx="349616" cy="1384822"/>
          </a:xfrm>
          <a:prstGeom prst="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89943" y="764704"/>
            <a:ext cx="349616" cy="1384822"/>
          </a:xfrm>
          <a:prstGeom prst="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1223628" y="771718"/>
            <a:ext cx="349616" cy="1384822"/>
          </a:xfrm>
          <a:prstGeom prst="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1646162" y="771718"/>
            <a:ext cx="349616" cy="1384822"/>
          </a:xfrm>
          <a:prstGeom prst="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087724" y="788573"/>
            <a:ext cx="349616" cy="1384822"/>
          </a:xfrm>
          <a:prstGeom prst="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Straight Connector 284"/>
          <p:cNvCxnSpPr/>
          <p:nvPr/>
        </p:nvCxnSpPr>
        <p:spPr>
          <a:xfrm>
            <a:off x="4067944" y="4820964"/>
            <a:ext cx="20299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6265316" y="4819209"/>
            <a:ext cx="107899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7344308" y="4819209"/>
            <a:ext cx="78638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8136396" y="4819209"/>
            <a:ext cx="78638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344308" y="3524047"/>
            <a:ext cx="162763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4034704" y="2420115"/>
            <a:ext cx="4873752" cy="560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Binomial Heap: Union (</a:t>
            </a:r>
            <a:r>
              <a:rPr lang="en-US" altLang="ja-JP" sz="3600" b="1" i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H</a:t>
            </a:r>
            <a:r>
              <a:rPr lang="en-US" altLang="ja-JP" sz="3600" b="1" baseline="-250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1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, </a:t>
            </a:r>
            <a:r>
              <a:rPr lang="en-US" altLang="ja-JP" sz="3600" b="1" i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H</a:t>
            </a:r>
            <a:r>
              <a:rPr lang="en-US" altLang="ja-JP" sz="3600" b="1" baseline="-250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2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)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11560" y="4722521"/>
            <a:ext cx="3524075" cy="2100720"/>
            <a:chOff x="611560" y="4722521"/>
            <a:chExt cx="3524075" cy="2100720"/>
          </a:xfrm>
        </p:grpSpPr>
        <p:cxnSp>
          <p:nvCxnSpPr>
            <p:cNvPr id="128" name="Straight Connector 127"/>
            <p:cNvCxnSpPr/>
            <p:nvPr/>
          </p:nvCxnSpPr>
          <p:spPr>
            <a:xfrm flipV="1">
              <a:off x="2090193" y="4863639"/>
              <a:ext cx="1860031" cy="43166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1233804" y="5395310"/>
              <a:ext cx="733170" cy="35457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1572671" y="5395310"/>
              <a:ext cx="409125" cy="33402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1917686" y="5220986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15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2034030" y="5436028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1925382" y="5678337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19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1450750" y="5677681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42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1567094" y="5892724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1458446" y="6135033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45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V="1">
              <a:off x="733482" y="5868476"/>
              <a:ext cx="409125" cy="33402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rrowheads="1"/>
            </p:cNvSpPr>
            <p:nvPr/>
          </p:nvSpPr>
          <p:spPr bwMode="auto">
            <a:xfrm>
              <a:off x="1078496" y="5694152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17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1194841" y="5909194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>
              <a:spLocks noChangeArrowheads="1"/>
            </p:cNvSpPr>
            <p:nvPr/>
          </p:nvSpPr>
          <p:spPr bwMode="auto">
            <a:xfrm>
              <a:off x="1086192" y="6151503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18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41" name="Oval 140"/>
            <p:cNvSpPr>
              <a:spLocks noChangeArrowheads="1"/>
            </p:cNvSpPr>
            <p:nvPr/>
          </p:nvSpPr>
          <p:spPr bwMode="auto">
            <a:xfrm>
              <a:off x="611560" y="6150847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21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727905" y="6365890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>
              <a:spLocks noChangeArrowheads="1"/>
            </p:cNvSpPr>
            <p:nvPr/>
          </p:nvSpPr>
          <p:spPr bwMode="auto">
            <a:xfrm>
              <a:off x="619256" y="6608199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25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2609012" y="4722521"/>
              <a:ext cx="1526623" cy="1602255"/>
              <a:chOff x="5041948" y="3969060"/>
              <a:chExt cx="2230352" cy="2316448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 flipV="1">
                <a:off x="5951028" y="4221088"/>
                <a:ext cx="1071140" cy="51262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V="1">
                <a:off x="6446104" y="4221088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/>
              <p:cNvSpPr>
                <a:spLocks noChangeArrowheads="1"/>
              </p:cNvSpPr>
              <p:nvPr/>
            </p:nvSpPr>
            <p:spPr bwMode="auto">
              <a:xfrm>
                <a:off x="6950160" y="3969060"/>
                <a:ext cx="310896" cy="310896"/>
              </a:xfrm>
              <a:prstGeom prst="ellipse">
                <a:avLst/>
              </a:prstGeom>
              <a:gradFill>
                <a:gsLst>
                  <a:gs pos="21082">
                    <a:srgbClr val="0000CC"/>
                  </a:gs>
                  <a:gs pos="16400">
                    <a:srgbClr val="0000AB"/>
                  </a:gs>
                  <a:gs pos="5830">
                    <a:srgbClr val="0000C0"/>
                  </a:gs>
                  <a:gs pos="10300">
                    <a:srgbClr val="0000B7"/>
                  </a:gs>
                  <a:gs pos="0">
                    <a:srgbClr val="0000CC"/>
                  </a:gs>
                  <a:gs pos="0">
                    <a:srgbClr val="002060">
                      <a:alpha val="25000"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Book Antiqua" pitchFamily="18" charset="0"/>
                  </a:rPr>
                  <a:t>3</a:t>
                </a:r>
                <a:endParaRPr lang="en-US" sz="1000" b="1" dirty="0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148" name="Straight Connector 147"/>
              <p:cNvCxnSpPr/>
              <p:nvPr/>
            </p:nvCxnSpPr>
            <p:spPr>
              <a:xfrm>
                <a:off x="7120136" y="4279956"/>
                <a:ext cx="0" cy="45319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Oval 148"/>
              <p:cNvSpPr>
                <a:spLocks noChangeArrowheads="1"/>
              </p:cNvSpPr>
              <p:nvPr/>
            </p:nvSpPr>
            <p:spPr bwMode="auto">
              <a:xfrm>
                <a:off x="6961404" y="4630272"/>
                <a:ext cx="310896" cy="310896"/>
              </a:xfrm>
              <a:prstGeom prst="ellipse">
                <a:avLst/>
              </a:prstGeom>
              <a:gradFill>
                <a:gsLst>
                  <a:gs pos="21082">
                    <a:srgbClr val="0000CC"/>
                  </a:gs>
                  <a:gs pos="16400">
                    <a:srgbClr val="0000AB"/>
                  </a:gs>
                  <a:gs pos="5830">
                    <a:srgbClr val="0000C0"/>
                  </a:gs>
                  <a:gs pos="10300">
                    <a:srgbClr val="0000B7"/>
                  </a:gs>
                  <a:gs pos="0">
                    <a:srgbClr val="0000CC"/>
                  </a:gs>
                  <a:gs pos="0">
                    <a:srgbClr val="002060">
                      <a:alpha val="25000"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Book Antiqua" pitchFamily="18" charset="0"/>
                  </a:rPr>
                  <a:t>33</a:t>
                </a:r>
                <a:endParaRPr lang="en-US" sz="1000" b="1" dirty="0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50" name="Oval 149"/>
              <p:cNvSpPr>
                <a:spLocks noChangeArrowheads="1"/>
              </p:cNvSpPr>
              <p:nvPr/>
            </p:nvSpPr>
            <p:spPr bwMode="auto">
              <a:xfrm>
                <a:off x="6267980" y="4629324"/>
                <a:ext cx="310896" cy="310896"/>
              </a:xfrm>
              <a:prstGeom prst="ellipse">
                <a:avLst/>
              </a:prstGeom>
              <a:gradFill>
                <a:gsLst>
                  <a:gs pos="21082">
                    <a:srgbClr val="0000CC"/>
                  </a:gs>
                  <a:gs pos="16400">
                    <a:srgbClr val="0000AB"/>
                  </a:gs>
                  <a:gs pos="5830">
                    <a:srgbClr val="0000C0"/>
                  </a:gs>
                  <a:gs pos="10300">
                    <a:srgbClr val="0000B7"/>
                  </a:gs>
                  <a:gs pos="0">
                    <a:srgbClr val="0000CC"/>
                  </a:gs>
                  <a:gs pos="0">
                    <a:srgbClr val="002060">
                      <a:alpha val="25000"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Book Antiqua" pitchFamily="18" charset="0"/>
                  </a:rPr>
                  <a:t>28</a:t>
                </a:r>
                <a:endParaRPr lang="en-US" sz="1000" b="1" dirty="0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6437956" y="4940220"/>
                <a:ext cx="0" cy="45319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/>
              <p:cNvSpPr>
                <a:spLocks noChangeArrowheads="1"/>
              </p:cNvSpPr>
              <p:nvPr/>
            </p:nvSpPr>
            <p:spPr bwMode="auto">
              <a:xfrm>
                <a:off x="6279224" y="5290536"/>
                <a:ext cx="310896" cy="310896"/>
              </a:xfrm>
              <a:prstGeom prst="ellipse">
                <a:avLst/>
              </a:prstGeom>
              <a:gradFill>
                <a:gsLst>
                  <a:gs pos="21082">
                    <a:srgbClr val="0000CC"/>
                  </a:gs>
                  <a:gs pos="16400">
                    <a:srgbClr val="0000AB"/>
                  </a:gs>
                  <a:gs pos="5830">
                    <a:srgbClr val="0000C0"/>
                  </a:gs>
                  <a:gs pos="10300">
                    <a:srgbClr val="0000B7"/>
                  </a:gs>
                  <a:gs pos="0">
                    <a:srgbClr val="0000CC"/>
                  </a:gs>
                  <a:gs pos="0">
                    <a:srgbClr val="002060">
                      <a:alpha val="25000"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Book Antiqua" pitchFamily="18" charset="0"/>
                  </a:rPr>
                  <a:t>30</a:t>
                </a:r>
                <a:endParaRPr lang="en-US" sz="1000" b="1" dirty="0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 flipV="1">
                <a:off x="5220072" y="4905164"/>
                <a:ext cx="597720" cy="48290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>
                <a:spLocks noChangeArrowheads="1"/>
              </p:cNvSpPr>
              <p:nvPr/>
            </p:nvSpPr>
            <p:spPr bwMode="auto">
              <a:xfrm>
                <a:off x="5724128" y="4653136"/>
                <a:ext cx="310896" cy="310896"/>
              </a:xfrm>
              <a:prstGeom prst="ellipse">
                <a:avLst/>
              </a:prstGeom>
              <a:gradFill>
                <a:gsLst>
                  <a:gs pos="21082">
                    <a:srgbClr val="0000CC"/>
                  </a:gs>
                  <a:gs pos="16400">
                    <a:srgbClr val="0000AB"/>
                  </a:gs>
                  <a:gs pos="5830">
                    <a:srgbClr val="0000C0"/>
                  </a:gs>
                  <a:gs pos="10300">
                    <a:srgbClr val="0000B7"/>
                  </a:gs>
                  <a:gs pos="0">
                    <a:srgbClr val="0000CC"/>
                  </a:gs>
                  <a:gs pos="0">
                    <a:srgbClr val="002060">
                      <a:alpha val="25000"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Book Antiqua" pitchFamily="18" charset="0"/>
                  </a:rPr>
                  <a:t>11</a:t>
                </a:r>
                <a:endParaRPr lang="en-US" sz="1000" b="1" dirty="0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5894104" y="4964032"/>
                <a:ext cx="0" cy="45319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Oval 155"/>
              <p:cNvSpPr>
                <a:spLocks noChangeArrowheads="1"/>
              </p:cNvSpPr>
              <p:nvPr/>
            </p:nvSpPr>
            <p:spPr bwMode="auto">
              <a:xfrm>
                <a:off x="5735372" y="5314348"/>
                <a:ext cx="310896" cy="310896"/>
              </a:xfrm>
              <a:prstGeom prst="ellipse">
                <a:avLst/>
              </a:prstGeom>
              <a:gradFill>
                <a:gsLst>
                  <a:gs pos="21082">
                    <a:srgbClr val="0000CC"/>
                  </a:gs>
                  <a:gs pos="16400">
                    <a:srgbClr val="0000AB"/>
                  </a:gs>
                  <a:gs pos="5830">
                    <a:srgbClr val="0000C0"/>
                  </a:gs>
                  <a:gs pos="10300">
                    <a:srgbClr val="0000B7"/>
                  </a:gs>
                  <a:gs pos="0">
                    <a:srgbClr val="0000CC"/>
                  </a:gs>
                  <a:gs pos="0">
                    <a:srgbClr val="002060">
                      <a:alpha val="25000"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Book Antiqua" pitchFamily="18" charset="0"/>
                  </a:rPr>
                  <a:t>16</a:t>
                </a:r>
                <a:endParaRPr lang="en-US" sz="1000" b="1" dirty="0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57" name="Oval 156"/>
              <p:cNvSpPr>
                <a:spLocks noChangeArrowheads="1"/>
              </p:cNvSpPr>
              <p:nvPr/>
            </p:nvSpPr>
            <p:spPr bwMode="auto">
              <a:xfrm>
                <a:off x="5041948" y="5313400"/>
                <a:ext cx="310896" cy="310896"/>
              </a:xfrm>
              <a:prstGeom prst="ellipse">
                <a:avLst/>
              </a:prstGeom>
              <a:gradFill>
                <a:gsLst>
                  <a:gs pos="21082">
                    <a:srgbClr val="0000CC"/>
                  </a:gs>
                  <a:gs pos="16400">
                    <a:srgbClr val="0000AB"/>
                  </a:gs>
                  <a:gs pos="5830">
                    <a:srgbClr val="0000C0"/>
                  </a:gs>
                  <a:gs pos="10300">
                    <a:srgbClr val="0000B7"/>
                  </a:gs>
                  <a:gs pos="0">
                    <a:srgbClr val="0000CC"/>
                  </a:gs>
                  <a:gs pos="0">
                    <a:srgbClr val="002060">
                      <a:alpha val="25000"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Book Antiqua" pitchFamily="18" charset="0"/>
                  </a:rPr>
                  <a:t>19</a:t>
                </a:r>
                <a:endParaRPr lang="en-US" sz="1000" b="1" dirty="0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158" name="Straight Connector 157"/>
              <p:cNvCxnSpPr/>
              <p:nvPr/>
            </p:nvCxnSpPr>
            <p:spPr>
              <a:xfrm>
                <a:off x="5211924" y="5624296"/>
                <a:ext cx="0" cy="45319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Oval 158"/>
              <p:cNvSpPr>
                <a:spLocks noChangeArrowheads="1"/>
              </p:cNvSpPr>
              <p:nvPr/>
            </p:nvSpPr>
            <p:spPr bwMode="auto">
              <a:xfrm>
                <a:off x="5053192" y="5974612"/>
                <a:ext cx="310896" cy="310896"/>
              </a:xfrm>
              <a:prstGeom prst="ellipse">
                <a:avLst/>
              </a:prstGeom>
              <a:gradFill>
                <a:gsLst>
                  <a:gs pos="21082">
                    <a:srgbClr val="0000CC"/>
                  </a:gs>
                  <a:gs pos="16400">
                    <a:srgbClr val="0000AB"/>
                  </a:gs>
                  <a:gs pos="5830">
                    <a:srgbClr val="0000C0"/>
                  </a:gs>
                  <a:gs pos="10300">
                    <a:srgbClr val="0000B7"/>
                  </a:gs>
                  <a:gs pos="0">
                    <a:srgbClr val="0000CC"/>
                  </a:gs>
                  <a:gs pos="0">
                    <a:srgbClr val="002060">
                      <a:alpha val="25000"/>
                    </a:srgbClr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Book Antiqua" pitchFamily="18" charset="0"/>
                  </a:rPr>
                  <a:t>20</a:t>
                </a:r>
                <a:endParaRPr lang="en-US" sz="1000" b="1" dirty="0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</p:grpSp>
      </p:grpSp>
      <p:grpSp>
        <p:nvGrpSpPr>
          <p:cNvPr id="160" name="Group 159"/>
          <p:cNvGrpSpPr/>
          <p:nvPr/>
        </p:nvGrpSpPr>
        <p:grpSpPr>
          <a:xfrm>
            <a:off x="4737565" y="4699005"/>
            <a:ext cx="1526623" cy="1602255"/>
            <a:chOff x="5041948" y="3969060"/>
            <a:chExt cx="2230352" cy="2316448"/>
          </a:xfrm>
        </p:grpSpPr>
        <p:cxnSp>
          <p:nvCxnSpPr>
            <p:cNvPr id="161" name="Straight Connector 160"/>
            <p:cNvCxnSpPr/>
            <p:nvPr/>
          </p:nvCxnSpPr>
          <p:spPr>
            <a:xfrm flipV="1">
              <a:off x="5951028" y="4221088"/>
              <a:ext cx="1071140" cy="51262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6446104" y="4221088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>
              <a:spLocks noChangeArrowheads="1"/>
            </p:cNvSpPr>
            <p:nvPr/>
          </p:nvSpPr>
          <p:spPr bwMode="auto">
            <a:xfrm>
              <a:off x="6950160" y="3969060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7120136" y="4279956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6961404" y="4630272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31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66" name="Oval 165"/>
            <p:cNvSpPr>
              <a:spLocks noChangeArrowheads="1"/>
            </p:cNvSpPr>
            <p:nvPr/>
          </p:nvSpPr>
          <p:spPr bwMode="auto">
            <a:xfrm>
              <a:off x="6267980" y="4629324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6437956" y="4940220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>
              <a:spLocks noChangeArrowheads="1"/>
            </p:cNvSpPr>
            <p:nvPr/>
          </p:nvSpPr>
          <p:spPr bwMode="auto">
            <a:xfrm>
              <a:off x="6279224" y="5290536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50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V="1">
              <a:off x="5220072" y="4905164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>
              <a:spLocks noChangeArrowheads="1"/>
            </p:cNvSpPr>
            <p:nvPr/>
          </p:nvSpPr>
          <p:spPr bwMode="auto">
            <a:xfrm>
              <a:off x="5724128" y="4653136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37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5894104" y="4964032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>
              <a:spLocks noChangeArrowheads="1"/>
            </p:cNvSpPr>
            <p:nvPr/>
          </p:nvSpPr>
          <p:spPr bwMode="auto">
            <a:xfrm>
              <a:off x="5735372" y="5314348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48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73" name="Oval 172"/>
            <p:cNvSpPr>
              <a:spLocks noChangeArrowheads="1"/>
            </p:cNvSpPr>
            <p:nvPr/>
          </p:nvSpPr>
          <p:spPr bwMode="auto">
            <a:xfrm>
              <a:off x="5041948" y="5313400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5211924" y="5624296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>
              <a:off x="5053192" y="5974612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59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28384" y="4711197"/>
            <a:ext cx="220497" cy="672393"/>
            <a:chOff x="8028384" y="4711197"/>
            <a:chExt cx="220497" cy="672393"/>
          </a:xfrm>
        </p:grpSpPr>
        <p:sp>
          <p:nvSpPr>
            <p:cNvPr id="183" name="Oval 182"/>
            <p:cNvSpPr>
              <a:spLocks noChangeArrowheads="1"/>
            </p:cNvSpPr>
            <p:nvPr/>
          </p:nvSpPr>
          <p:spPr bwMode="auto">
            <a:xfrm>
              <a:off x="8028384" y="4711197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23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8144729" y="4926239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>
              <a:spLocks noChangeArrowheads="1"/>
            </p:cNvSpPr>
            <p:nvPr/>
          </p:nvSpPr>
          <p:spPr bwMode="auto">
            <a:xfrm>
              <a:off x="8036080" y="5168548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Book Antiqua" pitchFamily="18" charset="0"/>
                </a:rPr>
                <a:t>2</a:t>
              </a:r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8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cxnSp>
        <p:nvCxnSpPr>
          <p:cNvPr id="188" name="Straight Connector 187"/>
          <p:cNvCxnSpPr/>
          <p:nvPr/>
        </p:nvCxnSpPr>
        <p:spPr>
          <a:xfrm flipV="1">
            <a:off x="2093416" y="2464545"/>
            <a:ext cx="1860031" cy="43166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1237027" y="2996216"/>
            <a:ext cx="733170" cy="35457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575894" y="2996216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>
            <a:spLocks noChangeArrowheads="1"/>
          </p:cNvSpPr>
          <p:nvPr/>
        </p:nvSpPr>
        <p:spPr bwMode="auto">
          <a:xfrm>
            <a:off x="1920909" y="2821892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15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2037253" y="3036934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>
            <a:spLocks noChangeArrowheads="1"/>
          </p:cNvSpPr>
          <p:nvPr/>
        </p:nvSpPr>
        <p:spPr bwMode="auto">
          <a:xfrm>
            <a:off x="1928605" y="3279243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23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94" name="Oval 193"/>
          <p:cNvSpPr>
            <a:spLocks noChangeArrowheads="1"/>
          </p:cNvSpPr>
          <p:nvPr/>
        </p:nvSpPr>
        <p:spPr bwMode="auto">
          <a:xfrm>
            <a:off x="1453973" y="3278587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42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>
            <a:off x="1570317" y="3493630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rrowheads="1"/>
          </p:cNvSpPr>
          <p:nvPr/>
        </p:nvSpPr>
        <p:spPr bwMode="auto">
          <a:xfrm>
            <a:off x="1461669" y="3735939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45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 flipV="1">
            <a:off x="736705" y="3469382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/>
          <p:cNvSpPr>
            <a:spLocks noChangeArrowheads="1"/>
          </p:cNvSpPr>
          <p:nvPr/>
        </p:nvSpPr>
        <p:spPr bwMode="auto">
          <a:xfrm>
            <a:off x="1081719" y="3295058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>
            <a:off x="1198064" y="3510100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>
            <a:spLocks noChangeArrowheads="1"/>
          </p:cNvSpPr>
          <p:nvPr/>
        </p:nvSpPr>
        <p:spPr bwMode="auto">
          <a:xfrm>
            <a:off x="1089415" y="3752409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01" name="Oval 200"/>
          <p:cNvSpPr>
            <a:spLocks noChangeArrowheads="1"/>
          </p:cNvSpPr>
          <p:nvPr/>
        </p:nvSpPr>
        <p:spPr bwMode="auto">
          <a:xfrm>
            <a:off x="614783" y="3751753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731128" y="3966796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>
            <a:spLocks noChangeArrowheads="1"/>
          </p:cNvSpPr>
          <p:nvPr/>
        </p:nvSpPr>
        <p:spPr bwMode="auto">
          <a:xfrm>
            <a:off x="622479" y="4209105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2612235" y="2323427"/>
            <a:ext cx="1526623" cy="1602255"/>
            <a:chOff x="5041948" y="3969060"/>
            <a:chExt cx="2230352" cy="2316448"/>
          </a:xfrm>
        </p:grpSpPr>
        <p:cxnSp>
          <p:nvCxnSpPr>
            <p:cNvPr id="205" name="Straight Connector 204"/>
            <p:cNvCxnSpPr/>
            <p:nvPr/>
          </p:nvCxnSpPr>
          <p:spPr>
            <a:xfrm flipV="1">
              <a:off x="5951028" y="4221088"/>
              <a:ext cx="1071140" cy="51262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6446104" y="4221088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/>
            <p:cNvSpPr>
              <a:spLocks noChangeArrowheads="1"/>
            </p:cNvSpPr>
            <p:nvPr/>
          </p:nvSpPr>
          <p:spPr bwMode="auto">
            <a:xfrm>
              <a:off x="6950160" y="3969060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08" name="Straight Connector 207"/>
            <p:cNvCxnSpPr/>
            <p:nvPr/>
          </p:nvCxnSpPr>
          <p:spPr>
            <a:xfrm>
              <a:off x="7120136" y="4279956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/>
            <p:cNvSpPr>
              <a:spLocks noChangeArrowheads="1"/>
            </p:cNvSpPr>
            <p:nvPr/>
          </p:nvSpPr>
          <p:spPr bwMode="auto">
            <a:xfrm>
              <a:off x="6961404" y="4630272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33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210" name="Oval 209"/>
            <p:cNvSpPr>
              <a:spLocks noChangeArrowheads="1"/>
            </p:cNvSpPr>
            <p:nvPr/>
          </p:nvSpPr>
          <p:spPr bwMode="auto">
            <a:xfrm>
              <a:off x="6267980" y="4629324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28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11" name="Straight Connector 210"/>
            <p:cNvCxnSpPr/>
            <p:nvPr/>
          </p:nvCxnSpPr>
          <p:spPr>
            <a:xfrm>
              <a:off x="6437956" y="4940220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>
              <a:spLocks noChangeArrowheads="1"/>
            </p:cNvSpPr>
            <p:nvPr/>
          </p:nvSpPr>
          <p:spPr bwMode="auto">
            <a:xfrm>
              <a:off x="6279224" y="5290536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13" name="Straight Connector 212"/>
            <p:cNvCxnSpPr/>
            <p:nvPr/>
          </p:nvCxnSpPr>
          <p:spPr>
            <a:xfrm flipV="1">
              <a:off x="5220072" y="4905164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>
              <a:spLocks noChangeArrowheads="1"/>
            </p:cNvSpPr>
            <p:nvPr/>
          </p:nvSpPr>
          <p:spPr bwMode="auto">
            <a:xfrm>
              <a:off x="5724128" y="4653136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11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15" name="Straight Connector 214"/>
            <p:cNvCxnSpPr/>
            <p:nvPr/>
          </p:nvCxnSpPr>
          <p:spPr>
            <a:xfrm>
              <a:off x="5894104" y="4964032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>
              <a:spLocks noChangeArrowheads="1"/>
            </p:cNvSpPr>
            <p:nvPr/>
          </p:nvSpPr>
          <p:spPr bwMode="auto">
            <a:xfrm>
              <a:off x="5735372" y="5314348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16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217" name="Oval 216"/>
            <p:cNvSpPr>
              <a:spLocks noChangeArrowheads="1"/>
            </p:cNvSpPr>
            <p:nvPr/>
          </p:nvSpPr>
          <p:spPr bwMode="auto">
            <a:xfrm>
              <a:off x="5041948" y="5313400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19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5211924" y="5624296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>
              <a:spLocks noChangeArrowheads="1"/>
            </p:cNvSpPr>
            <p:nvPr/>
          </p:nvSpPr>
          <p:spPr bwMode="auto">
            <a:xfrm>
              <a:off x="5053192" y="5974612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20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243" name="Oval 242"/>
          <p:cNvSpPr>
            <a:spLocks noChangeArrowheads="1"/>
          </p:cNvSpPr>
          <p:nvPr/>
        </p:nvSpPr>
        <p:spPr bwMode="auto">
          <a:xfrm>
            <a:off x="8031607" y="2312103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40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8147952" y="2527145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>
            <a:spLocks noChangeArrowheads="1"/>
          </p:cNvSpPr>
          <p:nvPr/>
        </p:nvSpPr>
        <p:spPr bwMode="auto">
          <a:xfrm>
            <a:off x="8039303" y="2769454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59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46" name="Oval 245"/>
          <p:cNvSpPr>
            <a:spLocks noChangeArrowheads="1"/>
          </p:cNvSpPr>
          <p:nvPr/>
        </p:nvSpPr>
        <p:spPr bwMode="auto">
          <a:xfrm>
            <a:off x="8787691" y="2312103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46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 flipV="1">
            <a:off x="6890166" y="3590359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>
            <a:spLocks noChangeArrowheads="1"/>
          </p:cNvSpPr>
          <p:nvPr/>
        </p:nvSpPr>
        <p:spPr bwMode="auto">
          <a:xfrm>
            <a:off x="7235180" y="3416035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30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7351525" y="3631077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>
            <a:spLocks noChangeArrowheads="1"/>
          </p:cNvSpPr>
          <p:nvPr/>
        </p:nvSpPr>
        <p:spPr bwMode="auto">
          <a:xfrm>
            <a:off x="7242876" y="3873386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31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52" name="Oval 251"/>
          <p:cNvSpPr>
            <a:spLocks noChangeArrowheads="1"/>
          </p:cNvSpPr>
          <p:nvPr/>
        </p:nvSpPr>
        <p:spPr bwMode="auto">
          <a:xfrm>
            <a:off x="6768244" y="3872730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49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53" name="Straight Connector 252"/>
          <p:cNvCxnSpPr/>
          <p:nvPr/>
        </p:nvCxnSpPr>
        <p:spPr>
          <a:xfrm>
            <a:off x="6884589" y="4087773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/>
          <p:cNvSpPr>
            <a:spLocks noChangeArrowheads="1"/>
          </p:cNvSpPr>
          <p:nvPr/>
        </p:nvSpPr>
        <p:spPr bwMode="auto">
          <a:xfrm>
            <a:off x="6775940" y="4330082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50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55" name="Oval 254"/>
          <p:cNvSpPr>
            <a:spLocks noChangeArrowheads="1"/>
          </p:cNvSpPr>
          <p:nvPr/>
        </p:nvSpPr>
        <p:spPr bwMode="auto">
          <a:xfrm>
            <a:off x="8028384" y="3428227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23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56" name="Straight Connector 255"/>
          <p:cNvCxnSpPr/>
          <p:nvPr/>
        </p:nvCxnSpPr>
        <p:spPr>
          <a:xfrm>
            <a:off x="8144729" y="3643269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>
            <a:spLocks noChangeArrowheads="1"/>
          </p:cNvSpPr>
          <p:nvPr/>
        </p:nvSpPr>
        <p:spPr bwMode="auto">
          <a:xfrm>
            <a:off x="8036080" y="3885578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ook Antiqua" pitchFamily="18" charset="0"/>
              </a:rPr>
              <a:t>2</a:t>
            </a:r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8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58" name="Oval 257"/>
          <p:cNvSpPr>
            <a:spLocks noChangeArrowheads="1"/>
          </p:cNvSpPr>
          <p:nvPr/>
        </p:nvSpPr>
        <p:spPr bwMode="auto">
          <a:xfrm>
            <a:off x="8784468" y="3428227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37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59" name="Line 5"/>
          <p:cNvSpPr>
            <a:spLocks noChangeShapeType="1"/>
          </p:cNvSpPr>
          <p:nvPr/>
        </p:nvSpPr>
        <p:spPr bwMode="auto">
          <a:xfrm>
            <a:off x="143508" y="4629324"/>
            <a:ext cx="8842248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764887" y="729209"/>
            <a:ext cx="687433" cy="1210962"/>
            <a:chOff x="6764887" y="729209"/>
            <a:chExt cx="687433" cy="1210962"/>
          </a:xfrm>
        </p:grpSpPr>
        <p:cxnSp>
          <p:nvCxnSpPr>
            <p:cNvPr id="260" name="Straight Connector 259"/>
            <p:cNvCxnSpPr/>
            <p:nvPr/>
          </p:nvCxnSpPr>
          <p:spPr>
            <a:xfrm flipV="1">
              <a:off x="6886809" y="903533"/>
              <a:ext cx="409125" cy="33402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Oval 260"/>
            <p:cNvSpPr>
              <a:spLocks noChangeArrowheads="1"/>
            </p:cNvSpPr>
            <p:nvPr/>
          </p:nvSpPr>
          <p:spPr bwMode="auto">
            <a:xfrm>
              <a:off x="7231823" y="729209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37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>
              <a:off x="7348168" y="944251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/>
            <p:cNvSpPr>
              <a:spLocks noChangeArrowheads="1"/>
            </p:cNvSpPr>
            <p:nvPr/>
          </p:nvSpPr>
          <p:spPr bwMode="auto">
            <a:xfrm>
              <a:off x="7239519" y="1186560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46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264" name="Oval 263"/>
            <p:cNvSpPr>
              <a:spLocks noChangeArrowheads="1"/>
            </p:cNvSpPr>
            <p:nvPr/>
          </p:nvSpPr>
          <p:spPr bwMode="auto">
            <a:xfrm>
              <a:off x="6764887" y="1185904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65" name="Straight Connector 264"/>
            <p:cNvCxnSpPr/>
            <p:nvPr/>
          </p:nvCxnSpPr>
          <p:spPr>
            <a:xfrm>
              <a:off x="6881232" y="1400947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Oval 265"/>
            <p:cNvSpPr>
              <a:spLocks noChangeArrowheads="1"/>
            </p:cNvSpPr>
            <p:nvPr/>
          </p:nvSpPr>
          <p:spPr bwMode="auto">
            <a:xfrm>
              <a:off x="6772583" y="1725129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59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147" y="3978925"/>
            <a:ext cx="63174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 smtClean="0">
                <a:solidFill>
                  <a:srgbClr val="FF0000"/>
                </a:solidFill>
                <a:latin typeface="Arial Black" pitchFamily="34" charset="0"/>
              </a:rPr>
              <a:t>+</a:t>
            </a:r>
            <a:endParaRPr lang="en-US" sz="39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8640452" y="1664031"/>
            <a:ext cx="525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Book Antiqua" pitchFamily="18" charset="0"/>
              </a:rPr>
              <a:t>H</a:t>
            </a:r>
            <a:r>
              <a:rPr lang="en-US" sz="2000" b="1" baseline="-25000" dirty="0">
                <a:latin typeface="Book Antiqua" pitchFamily="18" charset="0"/>
              </a:rPr>
              <a:t>1</a:t>
            </a:r>
            <a:endParaRPr lang="en-US" sz="2000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8640452" y="2843459"/>
            <a:ext cx="525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Book Antiqua" pitchFamily="18" charset="0"/>
              </a:rPr>
              <a:t>H</a:t>
            </a:r>
            <a:r>
              <a:rPr lang="en-US" sz="2000" b="1" baseline="-25000" dirty="0">
                <a:latin typeface="Book Antiqua" pitchFamily="18" charset="0"/>
              </a:rPr>
              <a:t>2</a:t>
            </a:r>
            <a:endParaRPr lang="en-US" sz="2000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4127939" y="6324776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latin typeface="Book Antiqua" pitchFamily="18" charset="0"/>
              </a:rPr>
              <a:t>H</a:t>
            </a:r>
            <a:endParaRPr lang="en-US" sz="22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8028384" y="728700"/>
            <a:ext cx="220497" cy="672393"/>
            <a:chOff x="8028384" y="728700"/>
            <a:chExt cx="220497" cy="672393"/>
          </a:xfrm>
        </p:grpSpPr>
        <p:sp>
          <p:nvSpPr>
            <p:cNvPr id="231" name="Oval 230"/>
            <p:cNvSpPr>
              <a:spLocks noChangeArrowheads="1"/>
            </p:cNvSpPr>
            <p:nvPr/>
          </p:nvSpPr>
          <p:spPr bwMode="auto">
            <a:xfrm>
              <a:off x="8028384" y="728700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37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8144729" y="943742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232"/>
            <p:cNvSpPr>
              <a:spLocks noChangeArrowheads="1"/>
            </p:cNvSpPr>
            <p:nvPr/>
          </p:nvSpPr>
          <p:spPr bwMode="auto">
            <a:xfrm>
              <a:off x="8036080" y="1186051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46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2020" y="753021"/>
            <a:ext cx="1526623" cy="1602255"/>
            <a:chOff x="1691680" y="638613"/>
            <a:chExt cx="1526623" cy="1602255"/>
          </a:xfrm>
        </p:grpSpPr>
        <p:cxnSp>
          <p:nvCxnSpPr>
            <p:cNvPr id="236" name="Straight Connector 235"/>
            <p:cNvCxnSpPr/>
            <p:nvPr/>
          </p:nvCxnSpPr>
          <p:spPr>
            <a:xfrm flipV="1">
              <a:off x="2313924" y="812937"/>
              <a:ext cx="733170" cy="354574"/>
            </a:xfrm>
            <a:prstGeom prst="lin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V="1">
              <a:off x="2652791" y="812937"/>
              <a:ext cx="409125" cy="334021"/>
            </a:xfrm>
            <a:prstGeom prst="lin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>
              <a:spLocks noChangeArrowheads="1"/>
            </p:cNvSpPr>
            <p:nvPr/>
          </p:nvSpPr>
          <p:spPr bwMode="auto">
            <a:xfrm>
              <a:off x="2997806" y="638613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39" name="Straight Connector 238"/>
            <p:cNvCxnSpPr/>
            <p:nvPr/>
          </p:nvCxnSpPr>
          <p:spPr>
            <a:xfrm>
              <a:off x="3114150" y="853655"/>
              <a:ext cx="0" cy="313469"/>
            </a:xfrm>
            <a:prstGeom prst="lin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>
              <a:spLocks noChangeArrowheads="1"/>
            </p:cNvSpPr>
            <p:nvPr/>
          </p:nvSpPr>
          <p:spPr bwMode="auto">
            <a:xfrm>
              <a:off x="3005502" y="1095964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31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241" name="Oval 240"/>
            <p:cNvSpPr>
              <a:spLocks noChangeArrowheads="1"/>
            </p:cNvSpPr>
            <p:nvPr/>
          </p:nvSpPr>
          <p:spPr bwMode="auto">
            <a:xfrm>
              <a:off x="2530870" y="1095308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2647214" y="1310351"/>
              <a:ext cx="0" cy="313469"/>
            </a:xfrm>
            <a:prstGeom prst="lin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Oval 273"/>
            <p:cNvSpPr>
              <a:spLocks noChangeArrowheads="1"/>
            </p:cNvSpPr>
            <p:nvPr/>
          </p:nvSpPr>
          <p:spPr bwMode="auto">
            <a:xfrm>
              <a:off x="2538566" y="1552660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50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75" name="Straight Connector 274"/>
            <p:cNvCxnSpPr/>
            <p:nvPr/>
          </p:nvCxnSpPr>
          <p:spPr>
            <a:xfrm flipV="1">
              <a:off x="1813602" y="1286103"/>
              <a:ext cx="409125" cy="334021"/>
            </a:xfrm>
            <a:prstGeom prst="lin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>
              <a:spLocks noChangeArrowheads="1"/>
            </p:cNvSpPr>
            <p:nvPr/>
          </p:nvSpPr>
          <p:spPr bwMode="auto">
            <a:xfrm>
              <a:off x="2158616" y="1111779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37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77" name="Straight Connector 276"/>
            <p:cNvCxnSpPr/>
            <p:nvPr/>
          </p:nvCxnSpPr>
          <p:spPr>
            <a:xfrm>
              <a:off x="2274961" y="1326821"/>
              <a:ext cx="0" cy="313469"/>
            </a:xfrm>
            <a:prstGeom prst="lin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/>
            <p:cNvSpPr>
              <a:spLocks noChangeArrowheads="1"/>
            </p:cNvSpPr>
            <p:nvPr/>
          </p:nvSpPr>
          <p:spPr bwMode="auto">
            <a:xfrm>
              <a:off x="2166312" y="1569130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48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279" name="Oval 278"/>
            <p:cNvSpPr>
              <a:spLocks noChangeArrowheads="1"/>
            </p:cNvSpPr>
            <p:nvPr/>
          </p:nvSpPr>
          <p:spPr bwMode="auto">
            <a:xfrm>
              <a:off x="1691680" y="1568474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80" name="Straight Connector 279"/>
            <p:cNvCxnSpPr/>
            <p:nvPr/>
          </p:nvCxnSpPr>
          <p:spPr>
            <a:xfrm>
              <a:off x="1808025" y="1783517"/>
              <a:ext cx="0" cy="313469"/>
            </a:xfrm>
            <a:prstGeom prst="lin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Oval 280"/>
            <p:cNvSpPr>
              <a:spLocks noChangeArrowheads="1"/>
            </p:cNvSpPr>
            <p:nvPr/>
          </p:nvSpPr>
          <p:spPr bwMode="auto">
            <a:xfrm>
              <a:off x="1699376" y="2025826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FF0000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59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1540" y="1088740"/>
            <a:ext cx="200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1  0  0  1  1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431540" y="1403484"/>
            <a:ext cx="200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0  1  1  1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7" name="Line 5"/>
          <p:cNvSpPr>
            <a:spLocks noChangeShapeType="1"/>
          </p:cNvSpPr>
          <p:nvPr/>
        </p:nvSpPr>
        <p:spPr bwMode="auto">
          <a:xfrm>
            <a:off x="143508" y="1808820"/>
            <a:ext cx="2429500" cy="0"/>
          </a:xfrm>
          <a:prstGeom prst="line">
            <a:avLst/>
          </a:prstGeom>
          <a:noFill/>
          <a:ln w="22225">
            <a:solidFill>
              <a:schemeClr val="accent6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87825" y="1357608"/>
            <a:ext cx="6317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  <a:latin typeface="Arial Black" pitchFamily="34" charset="0"/>
              </a:rPr>
              <a:t>+</a:t>
            </a:r>
            <a:endParaRPr lang="en-US" sz="2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665658" y="755412"/>
            <a:ext cx="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233610" y="755412"/>
            <a:ext cx="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827584" y="755412"/>
            <a:ext cx="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431540" y="1799528"/>
            <a:ext cx="200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0  1  0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0" grpId="1" animBg="1"/>
      <p:bldP spid="179" grpId="0" animBg="1"/>
      <p:bldP spid="179" grpId="1" animBg="1"/>
      <p:bldP spid="178" grpId="0" animBg="1"/>
      <p:bldP spid="178" grpId="1" animBg="1"/>
      <p:bldP spid="177" grpId="0" animBg="1"/>
      <p:bldP spid="177" grpId="1" animBg="1"/>
      <p:bldP spid="176" grpId="0" animBg="1"/>
      <p:bldP spid="176" grpId="1" animBg="1"/>
      <p:bldP spid="229" grpId="0"/>
      <p:bldP spid="9" grpId="0"/>
      <p:bldP spid="286" grpId="0"/>
      <p:bldP spid="287" grpId="0" animBg="1"/>
      <p:bldP spid="288" grpId="0"/>
      <p:bldP spid="293" grpId="0"/>
      <p:bldP spid="294" grpId="0"/>
      <p:bldP spid="295" grpId="0"/>
      <p:bldP spid="29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Binomial Heap: Union (</a:t>
            </a:r>
            <a:r>
              <a:rPr lang="en-US" altLang="ja-JP" sz="3600" b="1" i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H</a:t>
            </a:r>
            <a:r>
              <a:rPr lang="en-US" altLang="ja-JP" sz="3600" b="1" baseline="-250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1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, </a:t>
            </a:r>
            <a:r>
              <a:rPr lang="en-US" altLang="ja-JP" sz="3600" b="1" i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H</a:t>
            </a:r>
            <a:r>
              <a:rPr lang="en-US" altLang="ja-JP" sz="3600" b="1" baseline="-250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2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)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575556" y="1232756"/>
            <a:ext cx="6804756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Analogous</a:t>
            </a:r>
            <a:r>
              <a:rPr lang="en-US" sz="2400" dirty="0" smtClean="0">
                <a:latin typeface="Book Antiqua" pitchFamily="18" charset="0"/>
              </a:rPr>
              <a:t> to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binary addition</a:t>
            </a:r>
          </a:p>
          <a:p>
            <a:pPr marL="0" indent="0">
              <a:spcBef>
                <a:spcPts val="600"/>
              </a:spcBef>
              <a:buClr>
                <a:srgbClr val="4F81BD"/>
              </a:buClr>
              <a:buSzPct val="90000"/>
              <a:buNone/>
            </a:pPr>
            <a:endParaRPr lang="en-US" sz="2400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400" dirty="0" smtClean="0">
                <a:latin typeface="Book Antiqua" pitchFamily="18" charset="0"/>
              </a:rPr>
              <a:t>Running time: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O(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log</a:t>
            </a:r>
            <a:r>
              <a:rPr lang="en-US" sz="2400" i="1" dirty="0" err="1" smtClean="0">
                <a:solidFill>
                  <a:srgbClr val="FF0000"/>
                </a:solidFill>
                <a:latin typeface="Book Antiqua" pitchFamily="18" charset="0"/>
              </a:rPr>
              <a:t>n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)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Proportional </a:t>
            </a:r>
            <a:r>
              <a:rPr lang="en-US" sz="2000" dirty="0" smtClean="0">
                <a:latin typeface="Book Antiqua" pitchFamily="18" charset="0"/>
              </a:rPr>
              <a:t>to the </a:t>
            </a:r>
            <a:r>
              <a:rPr lang="en-US" sz="2000" dirty="0" smtClean="0">
                <a:solidFill>
                  <a:srgbClr val="0000CC"/>
                </a:solidFill>
                <a:latin typeface="Book Antiqua" pitchFamily="18" charset="0"/>
              </a:rPr>
              <a:t>number</a:t>
            </a:r>
            <a:r>
              <a:rPr lang="en-US" sz="2000" dirty="0" smtClean="0">
                <a:latin typeface="Book Antiqua" pitchFamily="18" charset="0"/>
              </a:rPr>
              <a:t> of binomial </a:t>
            </a:r>
            <a:r>
              <a:rPr lang="en-US" sz="2000" dirty="0" smtClean="0">
                <a:solidFill>
                  <a:srgbClr val="0000CC"/>
                </a:solidFill>
                <a:latin typeface="Book Antiqua" pitchFamily="18" charset="0"/>
              </a:rPr>
              <a:t>trees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solidFill>
                  <a:srgbClr val="0000CC"/>
                </a:solidFill>
                <a:latin typeface="Book Antiqua" pitchFamily="18" charset="0"/>
              </a:rPr>
              <a:t>Fills out 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</a:rPr>
              <a:t>O(</a:t>
            </a:r>
            <a:r>
              <a:rPr lang="en-US" sz="2000" dirty="0" err="1">
                <a:solidFill>
                  <a:srgbClr val="FF0000"/>
                </a:solidFill>
                <a:latin typeface="Book Antiqua" pitchFamily="18" charset="0"/>
              </a:rPr>
              <a:t>log</a:t>
            </a:r>
            <a:r>
              <a:rPr lang="en-US" sz="2000" i="1" dirty="0" err="1">
                <a:solidFill>
                  <a:srgbClr val="FF0000"/>
                </a:solidFill>
                <a:latin typeface="Book Antiqua" pitchFamily="18" charset="0"/>
              </a:rPr>
              <a:t>n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) </a:t>
            </a:r>
            <a:r>
              <a:rPr lang="en-US" sz="2000" dirty="0" smtClean="0">
                <a:latin typeface="Book Antiqua" pitchFamily="18" charset="0"/>
              </a:rPr>
              <a:t>locations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solidFill>
                  <a:srgbClr val="0000CC"/>
                </a:solidFill>
                <a:latin typeface="Book Antiqua" pitchFamily="18" charset="0"/>
              </a:rPr>
              <a:t>Constant</a:t>
            </a:r>
            <a:r>
              <a:rPr lang="en-US" sz="2000" dirty="0" smtClean="0">
                <a:latin typeface="Book Antiqua" pitchFamily="18" charset="0"/>
              </a:rPr>
              <a:t> amount of time for </a:t>
            </a:r>
            <a:r>
              <a:rPr lang="en-US" sz="2000" dirty="0" smtClean="0">
                <a:solidFill>
                  <a:srgbClr val="0000CC"/>
                </a:solidFill>
                <a:latin typeface="Book Antiqua" pitchFamily="18" charset="0"/>
              </a:rPr>
              <a:t>each location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63587" y="4545124"/>
            <a:ext cx="200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1  0  0  1  1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63587" y="4859868"/>
            <a:ext cx="200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0  1  1  1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3475555" y="5265204"/>
            <a:ext cx="2429500" cy="0"/>
          </a:xfrm>
          <a:prstGeom prst="line">
            <a:avLst/>
          </a:prstGeom>
          <a:noFill/>
          <a:ln w="22225">
            <a:solidFill>
              <a:schemeClr val="accent6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419872" y="4813992"/>
            <a:ext cx="6317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  <a:latin typeface="Arial Black" pitchFamily="34" charset="0"/>
              </a:rPr>
              <a:t>+</a:t>
            </a:r>
            <a:endParaRPr lang="en-US" sz="2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97705" y="4211796"/>
            <a:ext cx="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65657" y="4211796"/>
            <a:ext cx="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59631" y="4211796"/>
            <a:ext cx="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63587" y="5255912"/>
            <a:ext cx="200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0  1  0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4462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Binomial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67944" y="3764656"/>
            <a:ext cx="20299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65316" y="3762901"/>
            <a:ext cx="107899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44308" y="3762901"/>
            <a:ext cx="78638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090193" y="3807331"/>
            <a:ext cx="1860031" cy="43166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233804" y="4339002"/>
            <a:ext cx="733170" cy="35457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572671" y="4339002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917686" y="4149080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15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034030" y="4364122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1925382" y="4606431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23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450750" y="4621373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42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567094" y="4836416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458446" y="5078725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45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33482" y="4812168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1078496" y="4637844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194841" y="4852886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1086192" y="5095195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11560" y="5094539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27905" y="5309582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19256" y="5551891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231256" y="3840537"/>
            <a:ext cx="733170" cy="35457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570123" y="3840537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3915138" y="3666213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3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031482" y="3881255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922834" y="4123564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33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3448202" y="4133541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28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564546" y="4348584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455898" y="4590893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30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730934" y="4313703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3075948" y="4139379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11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192293" y="4354421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083644" y="4596730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16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2609012" y="4596074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19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2725357" y="4811117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616708" y="5053426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20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737565" y="3642697"/>
            <a:ext cx="1526623" cy="1602255"/>
            <a:chOff x="5041948" y="3969060"/>
            <a:chExt cx="2230352" cy="2316448"/>
          </a:xfrm>
        </p:grpSpPr>
        <p:cxnSp>
          <p:nvCxnSpPr>
            <p:cNvPr id="59" name="Straight Connector 58"/>
            <p:cNvCxnSpPr/>
            <p:nvPr/>
          </p:nvCxnSpPr>
          <p:spPr>
            <a:xfrm flipV="1">
              <a:off x="5951028" y="4221088"/>
              <a:ext cx="1071140" cy="51262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446104" y="4221088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6950160" y="3969060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7120136" y="4279956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6961404" y="4630272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31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6267980" y="4629324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6437956" y="4940220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6279224" y="5290536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50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5220072" y="4905164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5724128" y="4653136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37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894104" y="4964032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5735372" y="5314348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48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5041948" y="5313400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5211924" y="5624296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5053192" y="5974612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59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028384" y="3654889"/>
            <a:ext cx="220497" cy="672393"/>
            <a:chOff x="8028384" y="4711197"/>
            <a:chExt cx="220497" cy="672393"/>
          </a:xfrm>
        </p:grpSpPr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8028384" y="4711197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23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8144729" y="4926239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8036080" y="5168548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Book Antiqua" pitchFamily="18" charset="0"/>
                </a:rPr>
                <a:t>2</a:t>
              </a:r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8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931005" y="3176972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latin typeface="Book Antiqua" pitchFamily="18" charset="0"/>
              </a:rPr>
              <a:t>H</a:t>
            </a:r>
            <a:endParaRPr lang="en-US" sz="2200" b="1" dirty="0"/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575556" y="1232756"/>
            <a:ext cx="7740860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400" dirty="0" smtClean="0">
                <a:latin typeface="Book Antiqua" pitchFamily="18" charset="0"/>
              </a:rPr>
              <a:t>Find 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minimum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key</a:t>
            </a:r>
            <a:r>
              <a:rPr lang="en-US" sz="2400" dirty="0" smtClean="0">
                <a:latin typeface="Book Antiqua" pitchFamily="18" charset="0"/>
              </a:rPr>
              <a:t> in the </a:t>
            </a: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root list</a:t>
            </a:r>
            <a:r>
              <a:rPr lang="en-US" sz="2400" dirty="0" smtClean="0">
                <a:latin typeface="Book Antiqua" pitchFamily="18" charset="0"/>
              </a:rPr>
              <a:t>, and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remove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i="1" dirty="0" smtClean="0">
                <a:latin typeface="Book Antiqua" pitchFamily="18" charset="0"/>
              </a:rPr>
              <a:t>H</a:t>
            </a:r>
            <a:r>
              <a:rPr lang="en-US" sz="2000" dirty="0" smtClean="0">
                <a:latin typeface="Book Antiqua" pitchFamily="18" charset="0"/>
              </a:rPr>
              <a:t>’:  </a:t>
            </a:r>
            <a:r>
              <a:rPr lang="en-US" sz="2000" dirty="0">
                <a:solidFill>
                  <a:srgbClr val="0000CC"/>
                </a:solidFill>
                <a:latin typeface="Book Antiqua" pitchFamily="18" charset="0"/>
              </a:rPr>
              <a:t>Form</a:t>
            </a:r>
            <a:r>
              <a:rPr lang="en-US" sz="2000" dirty="0">
                <a:latin typeface="Book Antiqua" pitchFamily="18" charset="0"/>
              </a:rPr>
              <a:t> a 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</a:rPr>
              <a:t>new</a:t>
            </a:r>
            <a:r>
              <a:rPr lang="en-US" sz="2000" dirty="0">
                <a:latin typeface="Book Antiqua" pitchFamily="18" charset="0"/>
              </a:rPr>
              <a:t> binomial heap from the 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</a:rPr>
              <a:t>children</a:t>
            </a:r>
            <a:r>
              <a:rPr lang="en-US" sz="2000" dirty="0">
                <a:latin typeface="Book Antiqua" pitchFamily="18" charset="0"/>
              </a:rPr>
              <a:t> of the 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</a:rPr>
              <a:t>removed root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i="1" dirty="0" smtClean="0">
                <a:latin typeface="Book Antiqua" pitchFamily="18" charset="0"/>
              </a:rPr>
              <a:t>H</a:t>
            </a:r>
            <a:r>
              <a:rPr lang="en-US" sz="2000" dirty="0" smtClean="0">
                <a:latin typeface="Book Antiqua" pitchFamily="18" charset="0"/>
              </a:rPr>
              <a:t>: </a:t>
            </a:r>
            <a:r>
              <a:rPr lang="en-US" sz="2000" dirty="0" smtClean="0">
                <a:solidFill>
                  <a:srgbClr val="0000CC"/>
                </a:solidFill>
                <a:latin typeface="Book Antiqua" pitchFamily="18" charset="0"/>
              </a:rPr>
              <a:t>Union</a:t>
            </a:r>
            <a:r>
              <a:rPr lang="en-US" sz="2000" dirty="0" smtClean="0">
                <a:latin typeface="Book Antiqua" pitchFamily="18" charset="0"/>
              </a:rPr>
              <a:t> (</a:t>
            </a:r>
            <a:r>
              <a:rPr lang="en-US" sz="2000" i="1" dirty="0" smtClean="0">
                <a:latin typeface="Book Antiqua" pitchFamily="18" charset="0"/>
              </a:rPr>
              <a:t>H</a:t>
            </a:r>
            <a:r>
              <a:rPr lang="en-US" sz="2000" dirty="0" smtClean="0">
                <a:latin typeface="Book Antiqua" pitchFamily="18" charset="0"/>
              </a:rPr>
              <a:t>, </a:t>
            </a:r>
            <a:r>
              <a:rPr lang="en-US" sz="2000" i="1" dirty="0" smtClean="0">
                <a:latin typeface="Book Antiqua" pitchFamily="18" charset="0"/>
              </a:rPr>
              <a:t>H</a:t>
            </a:r>
            <a:r>
              <a:rPr lang="en-US" sz="2000" dirty="0" smtClean="0">
                <a:latin typeface="Book Antiqua" pitchFamily="18" charset="0"/>
              </a:rPr>
              <a:t>’)</a:t>
            </a:r>
            <a:endParaRPr lang="en-US" sz="2400" dirty="0" smtClean="0">
              <a:latin typeface="Book Antiqua" pitchFamily="18" charset="0"/>
            </a:endParaRP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400" dirty="0" smtClean="0">
                <a:latin typeface="Book Antiqua" pitchFamily="18" charset="0"/>
              </a:rPr>
              <a:t>Running time: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O(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log</a:t>
            </a:r>
            <a:r>
              <a:rPr lang="en-US" sz="2400" i="1" dirty="0" err="1" smtClean="0">
                <a:solidFill>
                  <a:srgbClr val="FF0000"/>
                </a:solidFill>
                <a:latin typeface="Book Antiqua" pitchFamily="18" charset="0"/>
              </a:rPr>
              <a:t>n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25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1979712" y="4257092"/>
            <a:ext cx="20299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4462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Binomial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575556" y="1232756"/>
            <a:ext cx="7740860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400" dirty="0" smtClean="0">
                <a:latin typeface="Book Antiqua" pitchFamily="18" charset="0"/>
              </a:rPr>
              <a:t>Find 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minimum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key</a:t>
            </a:r>
            <a:r>
              <a:rPr lang="en-US" sz="2400" dirty="0" smtClean="0">
                <a:latin typeface="Book Antiqua" pitchFamily="18" charset="0"/>
              </a:rPr>
              <a:t> in the </a:t>
            </a: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root list</a:t>
            </a:r>
            <a:r>
              <a:rPr lang="en-US" sz="2400" dirty="0" smtClean="0">
                <a:latin typeface="Book Antiqua" pitchFamily="18" charset="0"/>
              </a:rPr>
              <a:t>, and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remove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i="1" dirty="0" smtClean="0">
                <a:latin typeface="Book Antiqua" pitchFamily="18" charset="0"/>
              </a:rPr>
              <a:t>H</a:t>
            </a:r>
            <a:r>
              <a:rPr lang="en-US" sz="2000" dirty="0" smtClean="0">
                <a:latin typeface="Book Antiqua" pitchFamily="18" charset="0"/>
              </a:rPr>
              <a:t>’:  </a:t>
            </a:r>
            <a:r>
              <a:rPr lang="en-US" sz="2000" dirty="0" smtClean="0">
                <a:solidFill>
                  <a:srgbClr val="0000CC"/>
                </a:solidFill>
                <a:latin typeface="Book Antiqua" pitchFamily="18" charset="0"/>
              </a:rPr>
              <a:t>Form</a:t>
            </a:r>
            <a:r>
              <a:rPr lang="en-US" sz="2000" dirty="0" smtClean="0">
                <a:latin typeface="Book Antiqua" pitchFamily="18" charset="0"/>
              </a:rPr>
              <a:t> a 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new</a:t>
            </a:r>
            <a:r>
              <a:rPr lang="en-US" sz="2000" dirty="0" smtClean="0">
                <a:latin typeface="Book Antiqua" pitchFamily="18" charset="0"/>
              </a:rPr>
              <a:t> binomial heap from the 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children</a:t>
            </a:r>
            <a:r>
              <a:rPr lang="en-US" sz="2000" dirty="0" smtClean="0">
                <a:latin typeface="Book Antiqua" pitchFamily="18" charset="0"/>
              </a:rPr>
              <a:t> of the 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removed root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i="1" dirty="0" smtClean="0">
                <a:latin typeface="Book Antiqua" pitchFamily="18" charset="0"/>
              </a:rPr>
              <a:t>H</a:t>
            </a:r>
            <a:r>
              <a:rPr lang="en-US" sz="2000" dirty="0" smtClean="0">
                <a:latin typeface="Book Antiqua" pitchFamily="18" charset="0"/>
              </a:rPr>
              <a:t>: </a:t>
            </a:r>
            <a:r>
              <a:rPr lang="en-US" sz="2000" dirty="0" smtClean="0">
                <a:solidFill>
                  <a:srgbClr val="0000CC"/>
                </a:solidFill>
                <a:latin typeface="Book Antiqua" pitchFamily="18" charset="0"/>
              </a:rPr>
              <a:t>Union</a:t>
            </a:r>
            <a:r>
              <a:rPr lang="en-US" sz="2000" dirty="0" smtClean="0">
                <a:latin typeface="Book Antiqua" pitchFamily="18" charset="0"/>
              </a:rPr>
              <a:t> (</a:t>
            </a:r>
            <a:r>
              <a:rPr lang="en-US" sz="2000" i="1" dirty="0" smtClean="0">
                <a:latin typeface="Book Antiqua" pitchFamily="18" charset="0"/>
              </a:rPr>
              <a:t>H</a:t>
            </a:r>
            <a:r>
              <a:rPr lang="en-US" sz="2000" dirty="0" smtClean="0">
                <a:latin typeface="Book Antiqua" pitchFamily="18" charset="0"/>
              </a:rPr>
              <a:t>, </a:t>
            </a:r>
            <a:r>
              <a:rPr lang="en-US" sz="2000" i="1" dirty="0" smtClean="0">
                <a:latin typeface="Book Antiqua" pitchFamily="18" charset="0"/>
              </a:rPr>
              <a:t>H</a:t>
            </a:r>
            <a:r>
              <a:rPr lang="en-US" sz="2000" dirty="0" smtClean="0">
                <a:latin typeface="Book Antiqua" pitchFamily="18" charset="0"/>
              </a:rPr>
              <a:t>’)</a:t>
            </a:r>
            <a:endParaRPr lang="en-US" sz="2400" dirty="0" smtClean="0">
              <a:latin typeface="Book Antiqua" pitchFamily="18" charset="0"/>
            </a:endParaRP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400" dirty="0" smtClean="0">
                <a:latin typeface="Book Antiqua" pitchFamily="18" charset="0"/>
              </a:rPr>
              <a:t>Running time: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O(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log</a:t>
            </a:r>
            <a:r>
              <a:rPr lang="en-US" sz="2400" i="1" dirty="0" err="1" smtClean="0">
                <a:solidFill>
                  <a:srgbClr val="FF0000"/>
                </a:solidFill>
                <a:latin typeface="Book Antiqua" pitchFamily="18" charset="0"/>
              </a:rPr>
              <a:t>n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067944" y="3764656"/>
            <a:ext cx="20299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65316" y="3762901"/>
            <a:ext cx="107899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44308" y="3762901"/>
            <a:ext cx="78638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090193" y="3807331"/>
            <a:ext cx="1860031" cy="43166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233804" y="4323404"/>
            <a:ext cx="733170" cy="35457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572671" y="4323404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917686" y="4149080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15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034030" y="4364122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1925382" y="4606431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23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450750" y="4605775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42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567094" y="4820818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458446" y="5063127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45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33482" y="4796570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1078496" y="4622246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194841" y="4837288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1086192" y="5079597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11560" y="5078941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27905" y="5293984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19256" y="5536293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231256" y="3840537"/>
            <a:ext cx="733170" cy="3545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570123" y="3840537"/>
            <a:ext cx="409125" cy="33402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3915138" y="3666213"/>
            <a:ext cx="212801" cy="215042"/>
          </a:xfrm>
          <a:prstGeom prst="ellipse">
            <a:avLst/>
          </a:prstGeom>
          <a:gradFill>
            <a:gsLst>
              <a:gs pos="21082">
                <a:srgbClr val="FF0000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3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031482" y="3881255"/>
            <a:ext cx="0" cy="31346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922834" y="4123564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33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3448202" y="4133541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28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564546" y="4348584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455898" y="4590893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30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730934" y="4313703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3075948" y="4139379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11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192293" y="4354421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083644" y="4596730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16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2609012" y="4596074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19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2725357" y="4811117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616708" y="5053426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20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737565" y="3642697"/>
            <a:ext cx="1526623" cy="1602255"/>
            <a:chOff x="5041948" y="3969060"/>
            <a:chExt cx="2230352" cy="2316448"/>
          </a:xfrm>
        </p:grpSpPr>
        <p:cxnSp>
          <p:nvCxnSpPr>
            <p:cNvPr id="59" name="Straight Connector 58"/>
            <p:cNvCxnSpPr/>
            <p:nvPr/>
          </p:nvCxnSpPr>
          <p:spPr>
            <a:xfrm flipV="1">
              <a:off x="5951028" y="4221088"/>
              <a:ext cx="1071140" cy="51262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446104" y="4221088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6950160" y="3969060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7120136" y="4279956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6961404" y="4630272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31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6267980" y="4629324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6437956" y="4940220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6279224" y="5290536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50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5220072" y="4905164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5724128" y="4653136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37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894104" y="4964032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5735372" y="5314348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48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5041948" y="5313400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</a:t>
              </a:r>
              <a:r>
                <a:rPr lang="en-US" sz="1000" b="1" dirty="0">
                  <a:solidFill>
                    <a:schemeClr val="bg1"/>
                  </a:solidFill>
                  <a:latin typeface="Book Antiqua" pitchFamily="18" charset="0"/>
                </a:rPr>
                <a:t>0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5211924" y="5624296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5053192" y="5974612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59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028384" y="3654889"/>
            <a:ext cx="220497" cy="672393"/>
            <a:chOff x="8028384" y="4711197"/>
            <a:chExt cx="220497" cy="672393"/>
          </a:xfrm>
        </p:grpSpPr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8028384" y="4711197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23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8144729" y="4926239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8036080" y="5168548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Book Antiqua" pitchFamily="18" charset="0"/>
                </a:rPr>
                <a:t>2</a:t>
              </a:r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8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934720" y="3176972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latin typeface="Book Antiqua" pitchFamily="18" charset="0"/>
              </a:rPr>
              <a:t>H</a:t>
            </a:r>
            <a:endParaRPr lang="en-US" sz="2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082292" y="3789040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solidFill>
                  <a:srgbClr val="FF0000"/>
                </a:solidFill>
                <a:latin typeface="Book Antiqua" pitchFamily="18" charset="0"/>
              </a:rPr>
              <a:t>H’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7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Binary Heap: Properties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9572" y="1232756"/>
            <a:ext cx="8316924" cy="19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 min/max</a:t>
            </a:r>
            <a:r>
              <a:rPr lang="en-US" sz="2600" dirty="0" smtClean="0">
                <a:latin typeface="Garamond" pitchFamily="18" charset="0"/>
              </a:rPr>
              <a:t> element in the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root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smtClean="0">
                <a:latin typeface="Garamond" pitchFamily="18" charset="0"/>
              </a:rPr>
              <a:t>Heap with n elements has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floor(log n)</a:t>
            </a:r>
            <a:r>
              <a:rPr lang="en-US" sz="2600" dirty="0" smtClean="0">
                <a:latin typeface="Garamond" pitchFamily="18" charset="0"/>
              </a:rPr>
              <a:t> height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smtClean="0">
                <a:latin typeface="Garamond" pitchFamily="18" charset="0"/>
              </a:rPr>
              <a:t>Maintain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pointer</a:t>
            </a:r>
            <a:r>
              <a:rPr lang="en-US" sz="2600" dirty="0" smtClean="0">
                <a:latin typeface="Garamond" pitchFamily="18" charset="0"/>
              </a:rPr>
              <a:t> to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root</a:t>
            </a:r>
            <a:r>
              <a:rPr lang="en-US" sz="2600" dirty="0" smtClean="0">
                <a:latin typeface="Garamond" pitchFamily="18" charset="0"/>
              </a:rPr>
              <a:t> node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smtClean="0">
                <a:latin typeface="Garamond" pitchFamily="18" charset="0"/>
              </a:rPr>
              <a:t>Maintain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pointers</a:t>
            </a:r>
            <a:r>
              <a:rPr lang="en-US" sz="2600" dirty="0" smtClean="0">
                <a:latin typeface="Garamond" pitchFamily="18" charset="0"/>
              </a:rPr>
              <a:t> to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children</a:t>
            </a:r>
            <a:r>
              <a:rPr lang="en-US" sz="2600" dirty="0" smtClean="0">
                <a:latin typeface="Garamond" pitchFamily="18" charset="0"/>
              </a:rPr>
              <a:t> nodes</a:t>
            </a:r>
          </a:p>
        </p:txBody>
      </p:sp>
    </p:spTree>
    <p:extLst>
      <p:ext uri="{BB962C8B-B14F-4D97-AF65-F5344CB8AC3E}">
        <p14:creationId xmlns:p14="http://schemas.microsoft.com/office/powerpoint/2010/main" val="264620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0628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Binomial Heap: Decrease Key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575556" y="1232756"/>
            <a:ext cx="7740860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400" dirty="0" smtClean="0">
                <a:latin typeface="Book Antiqua" pitchFamily="18" charset="0"/>
              </a:rPr>
              <a:t>Given a handle/pointer to an element x, decrease its key</a:t>
            </a:r>
            <a:endParaRPr lang="en-US" sz="2400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i="1" dirty="0" smtClean="0">
                <a:solidFill>
                  <a:srgbClr val="0000CC"/>
                </a:solidFill>
                <a:latin typeface="Book Antiqua" pitchFamily="18" charset="0"/>
              </a:rPr>
              <a:t>Repeatedly</a:t>
            </a:r>
            <a:r>
              <a:rPr lang="en-US" sz="2000" i="1" dirty="0" smtClean="0">
                <a:latin typeface="Book Antiqua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</a:rPr>
              <a:t>e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xchange</a:t>
            </a:r>
            <a:r>
              <a:rPr lang="en-US" sz="2000" dirty="0" smtClean="0">
                <a:latin typeface="Book Antiqua" pitchFamily="18" charset="0"/>
              </a:rPr>
              <a:t> x with its parents until the </a:t>
            </a:r>
            <a:r>
              <a:rPr lang="en-US" sz="2000" dirty="0" smtClean="0">
                <a:solidFill>
                  <a:srgbClr val="0000CC"/>
                </a:solidFill>
                <a:latin typeface="Book Antiqua" pitchFamily="18" charset="0"/>
              </a:rPr>
              <a:t>heap property</a:t>
            </a:r>
            <a:r>
              <a:rPr lang="en-US" sz="2000" dirty="0" smtClean="0">
                <a:latin typeface="Book Antiqua" pitchFamily="18" charset="0"/>
              </a:rPr>
              <a:t> is restored.</a:t>
            </a:r>
            <a:endParaRPr lang="en-US" sz="2000" dirty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400" dirty="0" smtClean="0">
                <a:latin typeface="Book Antiqua" pitchFamily="18" charset="0"/>
              </a:rPr>
              <a:t>Running time: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O(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log</a:t>
            </a:r>
            <a:r>
              <a:rPr lang="en-US" sz="2400" i="1" dirty="0" err="1" smtClean="0">
                <a:solidFill>
                  <a:srgbClr val="FF0000"/>
                </a:solidFill>
                <a:latin typeface="Book Antiqua" pitchFamily="18" charset="0"/>
              </a:rPr>
              <a:t>n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3528" y="4932166"/>
            <a:ext cx="445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x</a:t>
            </a:r>
            <a:endParaRPr lang="en-US" sz="2500" dirty="0">
              <a:solidFill>
                <a:srgbClr val="FF0000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4067944" y="3764656"/>
            <a:ext cx="20299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265316" y="3762901"/>
            <a:ext cx="107899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344308" y="3762901"/>
            <a:ext cx="78638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090193" y="3807331"/>
            <a:ext cx="1860031" cy="43166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233804" y="4339002"/>
            <a:ext cx="733170" cy="35457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1572671" y="4339002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>
            <a:spLocks noChangeArrowheads="1"/>
          </p:cNvSpPr>
          <p:nvPr/>
        </p:nvSpPr>
        <p:spPr bwMode="auto">
          <a:xfrm>
            <a:off x="1917686" y="4149080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15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2034030" y="4364122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>
            <a:spLocks noChangeArrowheads="1"/>
          </p:cNvSpPr>
          <p:nvPr/>
        </p:nvSpPr>
        <p:spPr bwMode="auto">
          <a:xfrm>
            <a:off x="1925382" y="4606431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23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45" name="Oval 144"/>
          <p:cNvSpPr>
            <a:spLocks noChangeArrowheads="1"/>
          </p:cNvSpPr>
          <p:nvPr/>
        </p:nvSpPr>
        <p:spPr bwMode="auto">
          <a:xfrm>
            <a:off x="1450750" y="4621373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42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1567094" y="4836416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>
            <a:spLocks noChangeArrowheads="1"/>
          </p:cNvSpPr>
          <p:nvPr/>
        </p:nvSpPr>
        <p:spPr bwMode="auto">
          <a:xfrm>
            <a:off x="1458446" y="5078725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45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733482" y="4812168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>
            <a:spLocks noChangeArrowheads="1"/>
          </p:cNvSpPr>
          <p:nvPr/>
        </p:nvSpPr>
        <p:spPr bwMode="auto">
          <a:xfrm>
            <a:off x="1078496" y="4637844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1194841" y="4852886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>
            <a:spLocks noChangeArrowheads="1"/>
          </p:cNvSpPr>
          <p:nvPr/>
        </p:nvSpPr>
        <p:spPr bwMode="auto">
          <a:xfrm>
            <a:off x="1086192" y="5095195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52" name="Oval 151"/>
          <p:cNvSpPr>
            <a:spLocks noChangeArrowheads="1"/>
          </p:cNvSpPr>
          <p:nvPr/>
        </p:nvSpPr>
        <p:spPr bwMode="auto">
          <a:xfrm>
            <a:off x="611560" y="5094539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727905" y="5309582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>
            <a:spLocks noChangeArrowheads="1"/>
          </p:cNvSpPr>
          <p:nvPr/>
        </p:nvSpPr>
        <p:spPr bwMode="auto">
          <a:xfrm>
            <a:off x="619256" y="5551891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V="1">
            <a:off x="3231256" y="3840537"/>
            <a:ext cx="733170" cy="35457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3570123" y="3840537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>
            <a:spLocks noChangeArrowheads="1"/>
          </p:cNvSpPr>
          <p:nvPr/>
        </p:nvSpPr>
        <p:spPr bwMode="auto">
          <a:xfrm>
            <a:off x="3915138" y="3666213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3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4031482" y="3881255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>
            <a:spLocks noChangeArrowheads="1"/>
          </p:cNvSpPr>
          <p:nvPr/>
        </p:nvSpPr>
        <p:spPr bwMode="auto">
          <a:xfrm>
            <a:off x="3922834" y="4123564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33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60" name="Oval 159"/>
          <p:cNvSpPr>
            <a:spLocks noChangeArrowheads="1"/>
          </p:cNvSpPr>
          <p:nvPr/>
        </p:nvSpPr>
        <p:spPr bwMode="auto">
          <a:xfrm>
            <a:off x="3448202" y="4133541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28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3564546" y="4348584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>
            <a:spLocks noChangeArrowheads="1"/>
          </p:cNvSpPr>
          <p:nvPr/>
        </p:nvSpPr>
        <p:spPr bwMode="auto">
          <a:xfrm>
            <a:off x="3455898" y="4590893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30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flipV="1">
            <a:off x="2730934" y="4313703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>
            <a:spLocks noChangeArrowheads="1"/>
          </p:cNvSpPr>
          <p:nvPr/>
        </p:nvSpPr>
        <p:spPr bwMode="auto">
          <a:xfrm>
            <a:off x="3075948" y="4139379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11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3192293" y="4354421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>
            <a:spLocks noChangeArrowheads="1"/>
          </p:cNvSpPr>
          <p:nvPr/>
        </p:nvSpPr>
        <p:spPr bwMode="auto">
          <a:xfrm>
            <a:off x="3083644" y="4596730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16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67" name="Oval 166"/>
          <p:cNvSpPr>
            <a:spLocks noChangeArrowheads="1"/>
          </p:cNvSpPr>
          <p:nvPr/>
        </p:nvSpPr>
        <p:spPr bwMode="auto">
          <a:xfrm>
            <a:off x="2609012" y="4596074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19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2725357" y="4811117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>
            <a:spLocks noChangeArrowheads="1"/>
          </p:cNvSpPr>
          <p:nvPr/>
        </p:nvSpPr>
        <p:spPr bwMode="auto">
          <a:xfrm>
            <a:off x="2616708" y="5053426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20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4737565" y="3642697"/>
            <a:ext cx="1526623" cy="1602255"/>
            <a:chOff x="5041948" y="3969060"/>
            <a:chExt cx="2230352" cy="2316448"/>
          </a:xfrm>
        </p:grpSpPr>
        <p:cxnSp>
          <p:nvCxnSpPr>
            <p:cNvPr id="171" name="Straight Connector 170"/>
            <p:cNvCxnSpPr/>
            <p:nvPr/>
          </p:nvCxnSpPr>
          <p:spPr>
            <a:xfrm flipV="1">
              <a:off x="5951028" y="4221088"/>
              <a:ext cx="1071140" cy="51262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6446104" y="4221088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>
              <a:spLocks noChangeArrowheads="1"/>
            </p:cNvSpPr>
            <p:nvPr/>
          </p:nvSpPr>
          <p:spPr bwMode="auto">
            <a:xfrm>
              <a:off x="6950160" y="3969060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7120136" y="4279956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>
              <a:off x="6961404" y="4630272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31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6267980" y="4629324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6437956" y="4940220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>
              <a:spLocks noChangeArrowheads="1"/>
            </p:cNvSpPr>
            <p:nvPr/>
          </p:nvSpPr>
          <p:spPr bwMode="auto">
            <a:xfrm>
              <a:off x="6279224" y="5290536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50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79" name="Straight Connector 178"/>
            <p:cNvCxnSpPr/>
            <p:nvPr/>
          </p:nvCxnSpPr>
          <p:spPr>
            <a:xfrm flipV="1">
              <a:off x="5220072" y="4905164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>
              <a:spLocks noChangeArrowheads="1"/>
            </p:cNvSpPr>
            <p:nvPr/>
          </p:nvSpPr>
          <p:spPr bwMode="auto">
            <a:xfrm>
              <a:off x="5724128" y="4653136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37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5894104" y="4964032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>
              <a:spLocks noChangeArrowheads="1"/>
            </p:cNvSpPr>
            <p:nvPr/>
          </p:nvSpPr>
          <p:spPr bwMode="auto">
            <a:xfrm>
              <a:off x="5735372" y="5314348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48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83" name="Oval 182"/>
            <p:cNvSpPr>
              <a:spLocks noChangeArrowheads="1"/>
            </p:cNvSpPr>
            <p:nvPr/>
          </p:nvSpPr>
          <p:spPr bwMode="auto">
            <a:xfrm>
              <a:off x="5041948" y="5313400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5211924" y="5624296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>
              <a:spLocks noChangeArrowheads="1"/>
            </p:cNvSpPr>
            <p:nvPr/>
          </p:nvSpPr>
          <p:spPr bwMode="auto">
            <a:xfrm>
              <a:off x="5053192" y="5974612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59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8028384" y="3654889"/>
            <a:ext cx="220497" cy="672393"/>
            <a:chOff x="8028384" y="4711197"/>
            <a:chExt cx="220497" cy="672393"/>
          </a:xfrm>
        </p:grpSpPr>
        <p:sp>
          <p:nvSpPr>
            <p:cNvPr id="187" name="Oval 186"/>
            <p:cNvSpPr>
              <a:spLocks noChangeArrowheads="1"/>
            </p:cNvSpPr>
            <p:nvPr/>
          </p:nvSpPr>
          <p:spPr bwMode="auto">
            <a:xfrm>
              <a:off x="8028384" y="4711197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23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88" name="Straight Connector 187"/>
            <p:cNvCxnSpPr/>
            <p:nvPr/>
          </p:nvCxnSpPr>
          <p:spPr>
            <a:xfrm>
              <a:off x="8144729" y="4926239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>
              <a:spLocks noChangeArrowheads="1"/>
            </p:cNvSpPr>
            <p:nvPr/>
          </p:nvSpPr>
          <p:spPr bwMode="auto">
            <a:xfrm>
              <a:off x="8036080" y="5168548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Book Antiqua" pitchFamily="18" charset="0"/>
                </a:rPr>
                <a:t>2</a:t>
              </a:r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8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7931005" y="3176972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latin typeface="Book Antiqua" pitchFamily="18" charset="0"/>
              </a:rPr>
              <a:t>H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2653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0628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Binomial Heap: Delete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575556" y="1232756"/>
            <a:ext cx="7740860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400" dirty="0" smtClean="0">
                <a:latin typeface="Book Antiqua" pitchFamily="18" charset="0"/>
              </a:rPr>
              <a:t>Given a handle/pointer to an element x, delete it</a:t>
            </a:r>
            <a:endParaRPr lang="en-US" sz="2400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i="1" dirty="0" smtClean="0">
                <a:solidFill>
                  <a:srgbClr val="FF0000"/>
                </a:solidFill>
                <a:latin typeface="Book Antiqua" pitchFamily="18" charset="0"/>
              </a:rPr>
              <a:t>Decrease key</a:t>
            </a:r>
            <a:r>
              <a:rPr lang="en-US" sz="2000" i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x so that it becomes the 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smallest</a:t>
            </a:r>
            <a:r>
              <a:rPr lang="en-US" sz="2000" dirty="0" smtClean="0">
                <a:latin typeface="Book Antiqua" pitchFamily="18" charset="0"/>
              </a:rPr>
              <a:t> element in the heap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i="1" dirty="0" smtClean="0">
                <a:solidFill>
                  <a:srgbClr val="FF0000"/>
                </a:solidFill>
                <a:latin typeface="Book Antiqua" pitchFamily="18" charset="0"/>
              </a:rPr>
              <a:t>Extract Min</a:t>
            </a:r>
            <a:endParaRPr lang="en-US" sz="2000" i="1" dirty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400" dirty="0" smtClean="0">
                <a:latin typeface="Book Antiqua" pitchFamily="18" charset="0"/>
              </a:rPr>
              <a:t>Running time: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O(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log</a:t>
            </a:r>
            <a:r>
              <a:rPr lang="en-US" sz="2400" i="1" dirty="0" err="1" smtClean="0">
                <a:solidFill>
                  <a:srgbClr val="FF0000"/>
                </a:solidFill>
                <a:latin typeface="Book Antiqua" pitchFamily="18" charset="0"/>
              </a:rPr>
              <a:t>n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58667" y="3996062"/>
            <a:ext cx="445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x</a:t>
            </a:r>
            <a:endParaRPr lang="en-US" sz="2500" dirty="0">
              <a:solidFill>
                <a:srgbClr val="FF0000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4067944" y="3764656"/>
            <a:ext cx="20299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265316" y="3762901"/>
            <a:ext cx="107899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344308" y="3762901"/>
            <a:ext cx="78638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2090193" y="3807331"/>
            <a:ext cx="1860031" cy="43166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233804" y="4339002"/>
            <a:ext cx="733170" cy="35457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572671" y="4339002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1917686" y="4149080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15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2034030" y="4364122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1925382" y="4606431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23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1450750" y="4621373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42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1567094" y="4836416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1458446" y="5078725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45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733482" y="4812168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1078496" y="4637844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1194841" y="4852886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>
            <a:spLocks noChangeArrowheads="1"/>
          </p:cNvSpPr>
          <p:nvPr/>
        </p:nvSpPr>
        <p:spPr bwMode="auto">
          <a:xfrm>
            <a:off x="1086192" y="5095195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97" name="Oval 96"/>
          <p:cNvSpPr>
            <a:spLocks noChangeArrowheads="1"/>
          </p:cNvSpPr>
          <p:nvPr/>
        </p:nvSpPr>
        <p:spPr bwMode="auto">
          <a:xfrm>
            <a:off x="611560" y="5094539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727905" y="5309582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619256" y="5551891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231256" y="3840537"/>
            <a:ext cx="733170" cy="35457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570123" y="3840537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3915138" y="3666213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3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031482" y="3881255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3922834" y="4123564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33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3448202" y="4133541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28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3564546" y="4348584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>
            <a:spLocks noChangeArrowheads="1"/>
          </p:cNvSpPr>
          <p:nvPr/>
        </p:nvSpPr>
        <p:spPr bwMode="auto">
          <a:xfrm>
            <a:off x="3455898" y="4590893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30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2730934" y="4313703"/>
            <a:ext cx="409125" cy="3340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3075948" y="4139379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11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3192293" y="4354421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>
            <a:spLocks noChangeArrowheads="1"/>
          </p:cNvSpPr>
          <p:nvPr/>
        </p:nvSpPr>
        <p:spPr bwMode="auto">
          <a:xfrm>
            <a:off x="3083644" y="4596730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16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2609012" y="4596074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19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2725357" y="4811117"/>
            <a:ext cx="0" cy="31346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>
            <a:spLocks noChangeArrowheads="1"/>
          </p:cNvSpPr>
          <p:nvPr/>
        </p:nvSpPr>
        <p:spPr bwMode="auto">
          <a:xfrm>
            <a:off x="2616708" y="5053426"/>
            <a:ext cx="212801" cy="21504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ook Antiqua" pitchFamily="18" charset="0"/>
              </a:rPr>
              <a:t>20</a:t>
            </a:r>
            <a:endParaRPr lang="en-US" sz="1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4737565" y="3642697"/>
            <a:ext cx="1526623" cy="1602255"/>
            <a:chOff x="5041948" y="3969060"/>
            <a:chExt cx="2230352" cy="2316448"/>
          </a:xfrm>
        </p:grpSpPr>
        <p:cxnSp>
          <p:nvCxnSpPr>
            <p:cNvPr id="116" name="Straight Connector 115"/>
            <p:cNvCxnSpPr/>
            <p:nvPr/>
          </p:nvCxnSpPr>
          <p:spPr>
            <a:xfrm flipV="1">
              <a:off x="5951028" y="4221088"/>
              <a:ext cx="1071140" cy="51262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6446104" y="4221088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>
              <a:off x="6950160" y="3969060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7120136" y="4279956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6961404" y="4630272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31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21" name="Oval 120"/>
            <p:cNvSpPr>
              <a:spLocks noChangeArrowheads="1"/>
            </p:cNvSpPr>
            <p:nvPr/>
          </p:nvSpPr>
          <p:spPr bwMode="auto">
            <a:xfrm>
              <a:off x="6267980" y="4629324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6437956" y="4940220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>
              <a:spLocks noChangeArrowheads="1"/>
            </p:cNvSpPr>
            <p:nvPr/>
          </p:nvSpPr>
          <p:spPr bwMode="auto">
            <a:xfrm>
              <a:off x="6279224" y="5290536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50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V="1">
              <a:off x="5220072" y="4905164"/>
              <a:ext cx="597720" cy="48290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>
              <a:spLocks noChangeArrowheads="1"/>
            </p:cNvSpPr>
            <p:nvPr/>
          </p:nvSpPr>
          <p:spPr bwMode="auto">
            <a:xfrm>
              <a:off x="5724128" y="4653136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37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5894104" y="4964032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5735372" y="5314348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48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5041948" y="5313400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40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5211924" y="5624296"/>
              <a:ext cx="0" cy="45319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5053192" y="5974612"/>
              <a:ext cx="310896" cy="310896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59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8028384" y="3654889"/>
            <a:ext cx="220497" cy="672393"/>
            <a:chOff x="8028384" y="4711197"/>
            <a:chExt cx="220497" cy="672393"/>
          </a:xfrm>
        </p:grpSpPr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8028384" y="4711197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23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8144729" y="4926239"/>
              <a:ext cx="0" cy="3134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8036080" y="5168548"/>
              <a:ext cx="212801" cy="215042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Book Antiqua" pitchFamily="18" charset="0"/>
                </a:rPr>
                <a:t>2</a:t>
              </a:r>
              <a:r>
                <a:rPr lang="en-US" sz="1000" b="1" dirty="0" smtClean="0">
                  <a:solidFill>
                    <a:schemeClr val="bg1"/>
                  </a:solidFill>
                  <a:latin typeface="Book Antiqua" pitchFamily="18" charset="0"/>
                </a:rPr>
                <a:t>8</a:t>
              </a:r>
              <a:endParaRPr lang="en-US" sz="10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7931005" y="3176972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latin typeface="Book Antiqua" pitchFamily="18" charset="0"/>
              </a:rPr>
              <a:t>H</a:t>
            </a:r>
            <a:endParaRPr lang="en-US" sz="2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3311860" y="5337212"/>
            <a:ext cx="53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ebuchet MS" pitchFamily="34" charset="0"/>
              </a:rPr>
              <a:t>Can we just </a:t>
            </a:r>
            <a:r>
              <a:rPr lang="en-US" sz="2000" dirty="0" smtClean="0">
                <a:solidFill>
                  <a:srgbClr val="FF0000"/>
                </a:solidFill>
                <a:latin typeface="Trebuchet MS" pitchFamily="34" charset="0"/>
              </a:rPr>
              <a:t>remove</a:t>
            </a:r>
            <a:r>
              <a:rPr lang="en-US" sz="2000" dirty="0" smtClean="0">
                <a:latin typeface="Trebuchet MS" pitchFamily="34" charset="0"/>
              </a:rPr>
              <a:t> the key </a:t>
            </a:r>
            <a:r>
              <a:rPr lang="en-US" sz="2000" dirty="0" smtClean="0">
                <a:solidFill>
                  <a:srgbClr val="0000CC"/>
                </a:solidFill>
                <a:latin typeface="Trebuchet MS" pitchFamily="34" charset="0"/>
              </a:rPr>
              <a:t>similar to extract min</a:t>
            </a:r>
            <a:r>
              <a:rPr lang="en-US" sz="2000" dirty="0" smtClean="0">
                <a:latin typeface="Trebuchet MS" pitchFamily="34" charset="0"/>
              </a:rPr>
              <a:t> and then </a:t>
            </a:r>
            <a:r>
              <a:rPr lang="en-US" sz="2000" dirty="0" smtClean="0">
                <a:solidFill>
                  <a:srgbClr val="0000CC"/>
                </a:solidFill>
                <a:latin typeface="Trebuchet MS" pitchFamily="34" charset="0"/>
              </a:rPr>
              <a:t>union</a:t>
            </a:r>
            <a:r>
              <a:rPr lang="en-US" sz="2000" dirty="0" smtClean="0">
                <a:latin typeface="Trebuchet MS" pitchFamily="34" charset="0"/>
              </a:rPr>
              <a:t> the </a:t>
            </a:r>
            <a:r>
              <a:rPr lang="en-US" sz="2000" dirty="0" smtClean="0">
                <a:solidFill>
                  <a:srgbClr val="FF0000"/>
                </a:solidFill>
                <a:latin typeface="Trebuchet MS" pitchFamily="34" charset="0"/>
              </a:rPr>
              <a:t>broken trees</a:t>
            </a:r>
            <a:r>
              <a:rPr lang="en-US" sz="2000" dirty="0" smtClean="0">
                <a:latin typeface="Trebuchet MS" pitchFamily="34" charset="0"/>
              </a:rPr>
              <a:t>?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304256" y="6033482"/>
            <a:ext cx="5372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rebuchet MS" pitchFamily="34" charset="0"/>
              </a:rPr>
              <a:t>NO</a:t>
            </a:r>
            <a:r>
              <a:rPr lang="en-US" sz="2000" dirty="0" smtClean="0">
                <a:latin typeface="Trebuchet MS" pitchFamily="34" charset="0"/>
              </a:rPr>
              <a:t>: </a:t>
            </a:r>
            <a:r>
              <a:rPr lang="en-US" dirty="0" smtClean="0">
                <a:latin typeface="Trebuchet MS" pitchFamily="34" charset="0"/>
              </a:rPr>
              <a:t>x (eg.11) may not be a root. Children of roots are guaranteed to be binomial trees</a:t>
            </a:r>
            <a:endParaRPr lang="en-US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0628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Binomial Heap: Insert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575556" y="1232756"/>
            <a:ext cx="7740860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400" dirty="0" smtClean="0">
                <a:latin typeface="Book Antiqua" pitchFamily="18" charset="0"/>
              </a:rPr>
              <a:t>Given a binomial heap </a:t>
            </a:r>
            <a:r>
              <a:rPr lang="en-US" sz="2400" i="1" dirty="0" smtClean="0">
                <a:latin typeface="Book Antiqua" pitchFamily="18" charset="0"/>
              </a:rPr>
              <a:t>H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insert x</a:t>
            </a:r>
            <a:endParaRPr lang="en-US" sz="2400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Book Antiqua" pitchFamily="18" charset="0"/>
              </a:rPr>
              <a:t>Create a new heap </a:t>
            </a:r>
            <a:r>
              <a:rPr lang="en-US" sz="2000" i="1" dirty="0" smtClean="0">
                <a:latin typeface="Book Antiqua" pitchFamily="18" charset="0"/>
              </a:rPr>
              <a:t>H</a:t>
            </a:r>
            <a:r>
              <a:rPr lang="en-US" sz="2000" baseline="-25000" dirty="0" smtClean="0">
                <a:latin typeface="Book Antiqua" pitchFamily="18" charset="0"/>
              </a:rPr>
              <a:t>1</a:t>
            </a:r>
            <a:r>
              <a:rPr lang="en-US" sz="2000" dirty="0" smtClean="0">
                <a:latin typeface="Book Antiqua" pitchFamily="18" charset="0"/>
              </a:rPr>
              <a:t> with only one element x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Union</a:t>
            </a:r>
            <a:r>
              <a:rPr lang="en-US" sz="2000" i="1" dirty="0" smtClean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2000" i="1" dirty="0" smtClean="0">
                <a:solidFill>
                  <a:srgbClr val="FF0000"/>
                </a:solidFill>
                <a:latin typeface="Book Antiqua" pitchFamily="18" charset="0"/>
              </a:rPr>
              <a:t>H,H</a:t>
            </a:r>
            <a:r>
              <a:rPr lang="en-US" sz="2000" baseline="-25000" dirty="0" smtClean="0">
                <a:solidFill>
                  <a:srgbClr val="FF0000"/>
                </a:solidFill>
                <a:latin typeface="Book Antiqua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)</a:t>
            </a:r>
            <a:endParaRPr lang="en-US" sz="2000" dirty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400" dirty="0" smtClean="0">
                <a:latin typeface="Book Antiqua" pitchFamily="18" charset="0"/>
              </a:rPr>
              <a:t>Running time: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O(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log</a:t>
            </a:r>
            <a:r>
              <a:rPr lang="en-US" sz="2400" i="1" dirty="0" err="1" smtClean="0">
                <a:solidFill>
                  <a:srgbClr val="FF0000"/>
                </a:solidFill>
                <a:latin typeface="Book Antiqua" pitchFamily="18" charset="0"/>
              </a:rPr>
              <a:t>n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1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V="1">
            <a:off x="3131430" y="3598165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687422" y="1725956"/>
            <a:ext cx="2210536" cy="100886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840362" y="1725956"/>
            <a:ext cx="1829272" cy="93266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1"/>
          </p:cNvCxnSpPr>
          <p:nvPr/>
        </p:nvCxnSpPr>
        <p:spPr>
          <a:xfrm flipH="1" flipV="1">
            <a:off x="2766078" y="2734818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652230" y="2636912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1"/>
          </p:cNvCxnSpPr>
          <p:nvPr/>
        </p:nvCxnSpPr>
        <p:spPr>
          <a:xfrm flipH="1" flipV="1">
            <a:off x="1577196" y="3598165"/>
            <a:ext cx="614345" cy="70847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892710" y="3598165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Min Heap: Array Implementation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518258" y="155679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552330" y="2528900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10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08032" y="3429000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12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23546" y="4242800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41994" y="425709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654162" y="3407288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0" name="Straight Connector 39"/>
          <p:cNvCxnSpPr>
            <a:stCxn id="44" idx="1"/>
          </p:cNvCxnSpPr>
          <p:nvPr/>
        </p:nvCxnSpPr>
        <p:spPr>
          <a:xfrm flipH="1" flipV="1">
            <a:off x="6942542" y="2821118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828694" y="2723212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728794" y="2615200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584496" y="3515300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7830626" y="3493588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80284"/>
              </p:ext>
            </p:extLst>
          </p:nvPr>
        </p:nvGraphicFramePr>
        <p:xfrm>
          <a:off x="824138" y="5279608"/>
          <a:ext cx="75642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04"/>
                <a:gridCol w="346412"/>
                <a:gridCol w="444958"/>
                <a:gridCol w="444958"/>
                <a:gridCol w="444958"/>
                <a:gridCol w="444958"/>
                <a:gridCol w="444958"/>
                <a:gridCol w="444958"/>
                <a:gridCol w="444958"/>
                <a:gridCol w="444958"/>
                <a:gridCol w="444958"/>
                <a:gridCol w="444958"/>
                <a:gridCol w="444958"/>
                <a:gridCol w="444958"/>
                <a:gridCol w="444958"/>
                <a:gridCol w="444958"/>
                <a:gridCol w="4449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Book Antiqua" pitchFamily="18" charset="0"/>
                        </a:rPr>
                        <a:t>i</a:t>
                      </a:r>
                      <a:endParaRPr lang="en-US" sz="17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Book Antiqua" pitchFamily="18" charset="0"/>
                        </a:rPr>
                        <a:t>key</a:t>
                      </a:r>
                      <a:endParaRPr lang="en-US" sz="17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31740" y="2240868"/>
            <a:ext cx="42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91070" y="3167680"/>
            <a:ext cx="42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91370" y="3176972"/>
            <a:ext cx="42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2962266" y="4242800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19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9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Binary Heap: Properties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9572" y="1232756"/>
            <a:ext cx="8316924" cy="35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 min/max</a:t>
            </a:r>
            <a:r>
              <a:rPr lang="en-US" sz="2600" dirty="0" smtClean="0">
                <a:latin typeface="Garamond" pitchFamily="18" charset="0"/>
              </a:rPr>
              <a:t> element in the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root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smtClean="0">
                <a:latin typeface="Garamond" pitchFamily="18" charset="0"/>
              </a:rPr>
              <a:t>Heap with n elements has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floor(log n)</a:t>
            </a:r>
            <a:r>
              <a:rPr lang="en-US" sz="2600" dirty="0" smtClean="0">
                <a:latin typeface="Garamond" pitchFamily="18" charset="0"/>
              </a:rPr>
              <a:t> height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smtClean="0">
                <a:latin typeface="Garamond" pitchFamily="18" charset="0"/>
              </a:rPr>
              <a:t>Maintain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pointer</a:t>
            </a:r>
            <a:r>
              <a:rPr lang="en-US" sz="2600" dirty="0" smtClean="0">
                <a:latin typeface="Garamond" pitchFamily="18" charset="0"/>
              </a:rPr>
              <a:t> to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root</a:t>
            </a:r>
            <a:r>
              <a:rPr lang="en-US" sz="2600" dirty="0" smtClean="0">
                <a:latin typeface="Garamond" pitchFamily="18" charset="0"/>
              </a:rPr>
              <a:t> node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smtClean="0">
                <a:latin typeface="Garamond" pitchFamily="18" charset="0"/>
              </a:rPr>
              <a:t>Maintain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pointers</a:t>
            </a:r>
            <a:r>
              <a:rPr lang="en-US" sz="2600" dirty="0" smtClean="0">
                <a:latin typeface="Garamond" pitchFamily="18" charset="0"/>
              </a:rPr>
              <a:t> to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children</a:t>
            </a:r>
            <a:r>
              <a:rPr lang="en-US" sz="2600" dirty="0" smtClean="0">
                <a:latin typeface="Garamond" pitchFamily="18" charset="0"/>
              </a:rPr>
              <a:t> nodes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parent(i) = floor (i/2)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left(i) = 2i 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right(i) = 2i+1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818694" y="1556792"/>
            <a:ext cx="2825314" cy="684076"/>
          </a:xfrm>
          <a:prstGeom prst="horizontalScroll">
            <a:avLst>
              <a:gd name="adj" fmla="val 12500"/>
            </a:avLst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Binary Heap: basic properties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51720" y="1664804"/>
            <a:ext cx="576064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 smtClean="0">
                <a:solidFill>
                  <a:srgbClr val="0000CC"/>
                </a:solidFill>
                <a:latin typeface="Garamond" pitchFamily="18" charset="0"/>
              </a:rPr>
              <a:t> Insert</a:t>
            </a:r>
            <a:endParaRPr lang="en-US" sz="2800" dirty="0" smtClean="0">
              <a:solidFill>
                <a:srgbClr val="FF0000"/>
              </a:solidFill>
              <a:latin typeface="Garamond" pitchFamily="18" charset="0"/>
            </a:endParaRP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Extract min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Decrease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Find min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65106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>
            <a:stCxn id="32" idx="1"/>
          </p:cNvCxnSpPr>
          <p:nvPr/>
        </p:nvCxnSpPr>
        <p:spPr>
          <a:xfrm flipH="1" flipV="1">
            <a:off x="4028914" y="4916021"/>
            <a:ext cx="614345" cy="70847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265000" y="4905164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834884" y="3022100"/>
            <a:ext cx="2210536" cy="100886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87824" y="3022100"/>
            <a:ext cx="1829272" cy="93266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1"/>
          </p:cNvCxnSpPr>
          <p:nvPr/>
        </p:nvCxnSpPr>
        <p:spPr>
          <a:xfrm flipH="1" flipV="1">
            <a:off x="2913540" y="40309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799692" y="39330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1"/>
          </p:cNvCxnSpPr>
          <p:nvPr/>
        </p:nvCxnSpPr>
        <p:spPr>
          <a:xfrm flipH="1" flipV="1">
            <a:off x="1724658" y="4894309"/>
            <a:ext cx="614345" cy="70847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040172" y="4894309"/>
            <a:ext cx="684486" cy="8137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Min Heap: Insertion 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665720" y="28529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699792" y="38250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10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555494" y="47251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12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71008" y="55389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289456" y="5553236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17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801624" y="47034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18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0" name="Straight Connector 39"/>
          <p:cNvCxnSpPr>
            <a:stCxn id="44" idx="1"/>
          </p:cNvCxnSpPr>
          <p:nvPr/>
        </p:nvCxnSpPr>
        <p:spPr>
          <a:xfrm flipH="1" flipV="1">
            <a:off x="7090004" y="4117262"/>
            <a:ext cx="937631" cy="7220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976156" y="4019356"/>
            <a:ext cx="1069264" cy="9001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876256" y="39113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731958" y="4811444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11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7978088" y="4789732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25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7524" y="944724"/>
            <a:ext cx="6624738" cy="461665"/>
            <a:chOff x="3290836" y="1158452"/>
            <a:chExt cx="4970233" cy="360331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68879" y="1158452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Book Antiqua" pitchFamily="18" charset="0"/>
                </a:rPr>
                <a:t> </a:t>
              </a:r>
              <a:r>
                <a:rPr lang="en-US" sz="2400" dirty="0" smtClean="0">
                  <a:solidFill>
                    <a:srgbClr val="FF0000"/>
                  </a:solidFill>
                  <a:latin typeface="Book Antiqua" pitchFamily="18" charset="0"/>
                </a:rPr>
                <a:t>Insert 7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55576" y="1448779"/>
            <a:ext cx="8316924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 smtClean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Add</a:t>
            </a:r>
            <a:r>
              <a:rPr lang="en-US" sz="2600" dirty="0" smtClean="0">
                <a:latin typeface="Garamond" pitchFamily="18" charset="0"/>
              </a:rPr>
              <a:t> the new element at the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end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Bubble up</a:t>
            </a:r>
            <a:r>
              <a:rPr lang="en-US" sz="2600" dirty="0" smtClean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until</a:t>
            </a:r>
            <a:r>
              <a:rPr lang="en-US" sz="2600" dirty="0" smtClean="0">
                <a:latin typeface="Garamond" pitchFamily="18" charset="0"/>
              </a:rPr>
              <a:t> the heap is </a:t>
            </a:r>
            <a:r>
              <a:rPr lang="en-US" sz="2600" dirty="0" smtClean="0">
                <a:solidFill>
                  <a:srgbClr val="0000CC"/>
                </a:solidFill>
                <a:latin typeface="Garamond" pitchFamily="18" charset="0"/>
              </a:rPr>
              <a:t>ordered</a:t>
            </a:r>
            <a:endParaRPr lang="en-US" sz="2800" dirty="0" smtClean="0">
              <a:solidFill>
                <a:srgbClr val="0000CC"/>
              </a:solidFill>
              <a:latin typeface="Garamond" pitchFamily="18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3095836" y="5549799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19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593712" y="5574948"/>
            <a:ext cx="338328" cy="33832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7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6192180" y="5388525"/>
            <a:ext cx="2171299" cy="920795"/>
            <a:chOff x="2621" y="2143"/>
            <a:chExt cx="1686" cy="782"/>
          </a:xfrm>
        </p:grpSpPr>
        <p:sp>
          <p:nvSpPr>
            <p:cNvPr id="35" name="AutoShape 9"/>
            <p:cNvSpPr>
              <a:spLocks noChangeArrowheads="1"/>
            </p:cNvSpPr>
            <p:nvPr/>
          </p:nvSpPr>
          <p:spPr bwMode="auto">
            <a:xfrm>
              <a:off x="2621" y="2143"/>
              <a:ext cx="1686" cy="782"/>
            </a:xfrm>
            <a:prstGeom prst="wedgeEllipseCallout">
              <a:avLst>
                <a:gd name="adj1" fmla="val -125535"/>
                <a:gd name="adj2" fmla="val -57833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2697" y="2256"/>
              <a:ext cx="1546" cy="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dirty="0" smtClean="0">
                  <a:solidFill>
                    <a:schemeClr val="bg1"/>
                  </a:solidFill>
                  <a:latin typeface="Book Antiqua" pitchFamily="18" charset="0"/>
                </a:rPr>
                <a:t>Heap order</a:t>
              </a:r>
            </a:p>
            <a:p>
              <a:pPr algn="ctr" defTabSz="825500">
                <a:spcBef>
                  <a:spcPct val="50000"/>
                </a:spcBef>
              </a:pPr>
              <a:r>
                <a:rPr kumimoji="1" lang="en-US" altLang="ja-JP" dirty="0" smtClean="0">
                  <a:solidFill>
                    <a:schemeClr val="bg1"/>
                  </a:solidFill>
                  <a:latin typeface="Book Antiqua" pitchFamily="18" charset="0"/>
                </a:rPr>
                <a:t>violated</a:t>
              </a:r>
              <a:endParaRPr kumimoji="1" lang="en-US" altLang="ja-JP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37" name="Group 16"/>
          <p:cNvGrpSpPr>
            <a:grpSpLocks/>
          </p:cNvGrpSpPr>
          <p:nvPr/>
        </p:nvGrpSpPr>
        <p:grpSpPr bwMode="auto">
          <a:xfrm>
            <a:off x="6048164" y="5400300"/>
            <a:ext cx="1883064" cy="692996"/>
            <a:chOff x="2621" y="1787"/>
            <a:chExt cx="1686" cy="782"/>
          </a:xfrm>
        </p:grpSpPr>
        <p:sp>
          <p:nvSpPr>
            <p:cNvPr id="38" name="AutoShape 9"/>
            <p:cNvSpPr>
              <a:spLocks noChangeArrowheads="1"/>
            </p:cNvSpPr>
            <p:nvPr/>
          </p:nvSpPr>
          <p:spPr bwMode="auto">
            <a:xfrm>
              <a:off x="2621" y="1787"/>
              <a:ext cx="1686" cy="782"/>
            </a:xfrm>
            <a:prstGeom prst="wedgeEllipseCallout">
              <a:avLst>
                <a:gd name="adj1" fmla="val -125535"/>
                <a:gd name="adj2" fmla="val -57833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2697" y="2019"/>
              <a:ext cx="1546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dirty="0" smtClean="0">
                  <a:solidFill>
                    <a:schemeClr val="bg1"/>
                  </a:solidFill>
                  <a:latin typeface="Book Antiqua" pitchFamily="18" charset="0"/>
                </a:rPr>
                <a:t>Bubble-up</a:t>
              </a:r>
              <a:endParaRPr kumimoji="1" lang="en-US" altLang="ja-JP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74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31623</TotalTime>
  <Words>2418</Words>
  <Application>Microsoft Office PowerPoint</Application>
  <PresentationFormat>On-screen Show (4:3)</PresentationFormat>
  <Paragraphs>955</Paragraphs>
  <Slides>52</Slides>
  <Notes>51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Bayzid</dc:creator>
  <cp:lastModifiedBy>Windows User</cp:lastModifiedBy>
  <cp:revision>1675</cp:revision>
  <dcterms:created xsi:type="dcterms:W3CDTF">2010-11-23T03:59:37Z</dcterms:created>
  <dcterms:modified xsi:type="dcterms:W3CDTF">2020-10-18T12:00:34Z</dcterms:modified>
</cp:coreProperties>
</file>