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  <p:embeddedFont>
      <p:font typeface="Lora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37" Type="http://schemas.openxmlformats.org/officeDocument/2006/relationships/font" Target="fonts/Lora-bold.fntdata"/><Relationship Id="rId14" Type="http://schemas.openxmlformats.org/officeDocument/2006/relationships/slide" Target="slides/slide9.xml"/><Relationship Id="rId36" Type="http://schemas.openxmlformats.org/officeDocument/2006/relationships/font" Target="fonts/Lora-regular.fntdata"/><Relationship Id="rId17" Type="http://schemas.openxmlformats.org/officeDocument/2006/relationships/slide" Target="slides/slide12.xml"/><Relationship Id="rId39" Type="http://schemas.openxmlformats.org/officeDocument/2006/relationships/font" Target="fonts/Lora-boldItalic.fntdata"/><Relationship Id="rId16" Type="http://schemas.openxmlformats.org/officeDocument/2006/relationships/slide" Target="slides/slide11.xml"/><Relationship Id="rId38" Type="http://schemas.openxmlformats.org/officeDocument/2006/relationships/font" Target="fonts/Lor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fc2f7da2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fc2f7da2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fc2f7da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fc2f7da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fc2f7da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fc2f7da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fc2f7da2f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fc2f7da2f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fc6dbf9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1fc6dbf9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fc6dbf9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fc6dbf9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fc6dbf9e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fc6dbf9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The load balancer is not container aware.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fc6dbf9e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fc6dbf9e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1fc6dbf9e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1fc6dbf9e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Once the load balancer receives the packet it picks a VM at random.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Client needs to have the load balancer’s IP address.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1fc6dbf9e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1fc6dbf9e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304e5146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304e5146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304e51464_0_3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304e51464_0_3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304e51464_0_3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304e51464_0_3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304e51464_0_3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304e51464_0_3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304e51464_0_3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304e51464_0_3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304e51464_0_3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3304e51464_0_3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304e51464_0_4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304e51464_0_4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304e51464_0_4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304e51464_0_4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304e51464_0_4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304e51464_0_4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0" y="0"/>
            <a:ext cx="9144000" cy="1853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 rot="-5400000">
            <a:off x="8350500" y="4274700"/>
            <a:ext cx="792600" cy="7926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 rot="-5400000">
            <a:off x="7289700" y="0"/>
            <a:ext cx="1853400" cy="1853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9" name="Google Shape;279;p13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0" name="Google Shape;2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"/>
          <p:cNvSpPr txBox="1"/>
          <p:nvPr>
            <p:ph type="title"/>
          </p:nvPr>
        </p:nvSpPr>
        <p:spPr>
          <a:xfrm>
            <a:off x="311700" y="205950"/>
            <a:ext cx="3889500" cy="183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311700" y="2234525"/>
            <a:ext cx="3889500" cy="2334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5" name="Google Shape;2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man7.org/linux/man-pages/man8/ip-netns.8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man7.org/linux/man-pages/man4/veth.4.html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Networking Model</a:t>
            </a:r>
            <a:endParaRPr/>
          </a:p>
        </p:txBody>
      </p:sp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4836925" y="43914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: https://sookocheff.com/post/kubernetes/understanding-kubernetes-networking-model/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of packet: Pod to pod, same node</a:t>
            </a:r>
            <a:endParaRPr/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00" y="1894324"/>
            <a:ext cx="7230725" cy="31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Life of packet: Pod to pod, across nodes</a:t>
            </a:r>
            <a:endParaRPr/>
          </a:p>
        </p:txBody>
      </p:sp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50"/>
              <a:buFont typeface="Lora"/>
              <a:buChar char="●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Every Node in a cluster is assigned a CIDR block specifying the IP addresses available to Pods running on that Node.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50"/>
              <a:buFont typeface="Lora"/>
              <a:buChar char="●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Once traffic destined for the CIDR block reaches the Node, it is the Node’s responsibility to forward traffic to the correct Pod.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50"/>
              <a:buFont typeface="Lora"/>
              <a:buChar char="●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ARP will fail at the bridge because there is no device connected to the bridge with the correct MAC address for the packet.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50"/>
              <a:buFont typeface="Lora"/>
              <a:buChar char="●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On failure, the bridge sends the packet out the default route.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50"/>
              <a:buFont typeface="Lora"/>
              <a:buChar char="●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The Container Networking Interface (CNI) provides a common API for connecting containers to the outside network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idx="4294967295"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Life of packet: Pod to pod, across nodes</a:t>
            </a:r>
            <a:endParaRPr/>
          </a:p>
        </p:txBody>
      </p:sp>
      <p:pic>
        <p:nvPicPr>
          <p:cNvPr id="363" name="Google Shape;3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761" y="0"/>
            <a:ext cx="497331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to service networking</a:t>
            </a:r>
            <a:endParaRPr/>
          </a:p>
        </p:txBody>
      </p:sp>
      <p:sp>
        <p:nvSpPr>
          <p:cNvPr id="369" name="Google Shape;369;p27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50"/>
              <a:buFont typeface="Lora"/>
              <a:buChar char="●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Services act as an abstraction over Pods and assign a single virtual IP address to a group of Pod IP addresses.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50"/>
              <a:buFont typeface="Lora"/>
              <a:buChar char="●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Anywhere within the cluster, traffic addressed to the virtual IP will be load-balanced to the set of backing Pods associated with the Service.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50"/>
              <a:buFont typeface="Lora"/>
              <a:buChar char="●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To perform load balancing within the cluster, Kubernetes relies on the networking framework built in to Linux — </a:t>
            </a:r>
            <a:r>
              <a:rPr lang="en" sz="12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netfilter.</a:t>
            </a:r>
            <a:endParaRPr sz="1200">
              <a:solidFill>
                <a:srgbClr val="C7254E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iptables</a:t>
            </a: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is a user-space program providing a table-based system for defining rules for manipulating and transforming packets using the netfilter framework.</a:t>
            </a:r>
            <a:endParaRPr sz="1200">
              <a:solidFill>
                <a:srgbClr val="C7254E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of packet: Pod to service</a:t>
            </a:r>
            <a:endParaRPr/>
          </a:p>
        </p:txBody>
      </p:sp>
      <p:sp>
        <p:nvSpPr>
          <p:cNvPr id="375" name="Google Shape;375;p28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668" y="1970375"/>
            <a:ext cx="4431105" cy="307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Life of packet: Service to pod</a:t>
            </a:r>
            <a:endParaRPr/>
          </a:p>
        </p:txBody>
      </p:sp>
      <p:sp>
        <p:nvSpPr>
          <p:cNvPr id="382" name="Google Shape;382;p29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050" y="1871875"/>
            <a:ext cx="4626801" cy="32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to service networking</a:t>
            </a:r>
            <a:endParaRPr/>
          </a:p>
        </p:txBody>
      </p:sp>
      <p:sp>
        <p:nvSpPr>
          <p:cNvPr id="389" name="Google Shape;389;p30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Egress — Routing traffic to the Internet</a:t>
            </a:r>
            <a:endParaRPr b="1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Ingress — Routing Internet traffic to Kubernetes</a:t>
            </a:r>
            <a:endParaRPr b="1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Arial"/>
              <a:buChar char="○"/>
            </a:pPr>
            <a:r>
              <a:rPr b="1" lang="en" sz="135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Layer 4 Ingress: LoadBalancer</a:t>
            </a:r>
            <a:endParaRPr b="1" sz="1350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Arial"/>
              <a:buChar char="○"/>
            </a:pPr>
            <a:r>
              <a:rPr b="1" lang="en" sz="135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Layer 7 Ingress: Ingress Controller</a:t>
            </a:r>
            <a:endParaRPr b="1" sz="1350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of packet: Pod to internet (Egress)</a:t>
            </a:r>
            <a:endParaRPr/>
          </a:p>
        </p:txBody>
      </p:sp>
      <p:sp>
        <p:nvSpPr>
          <p:cNvPr id="395" name="Google Shape;395;p31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225" y="1898275"/>
            <a:ext cx="4370126" cy="32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2"/>
          <p:cNvPicPr preferRelativeResize="0"/>
          <p:nvPr/>
        </p:nvPicPr>
        <p:blipFill rotWithShape="1">
          <a:blip r:embed="rId3">
            <a:alphaModFix/>
          </a:blip>
          <a:srcRect b="0" l="4337" r="4346" t="0"/>
          <a:stretch/>
        </p:blipFill>
        <p:spPr>
          <a:xfrm>
            <a:off x="4572000" y="0"/>
            <a:ext cx="4572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2"/>
          <p:cNvSpPr txBox="1"/>
          <p:nvPr>
            <p:ph type="title"/>
          </p:nvPr>
        </p:nvSpPr>
        <p:spPr>
          <a:xfrm>
            <a:off x="311700" y="205950"/>
            <a:ext cx="3889500" cy="18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of a packet: Loadbalancer to service</a:t>
            </a:r>
            <a:endParaRPr/>
          </a:p>
        </p:txBody>
      </p:sp>
      <p:sp>
        <p:nvSpPr>
          <p:cNvPr id="403" name="Google Shape;403;p32"/>
          <p:cNvSpPr txBox="1"/>
          <p:nvPr>
            <p:ph idx="1" type="body"/>
          </p:nvPr>
        </p:nvSpPr>
        <p:spPr>
          <a:xfrm>
            <a:off x="311700" y="2234525"/>
            <a:ext cx="3889500" cy="23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/>
          <p:nvPr>
            <p:ph type="title"/>
          </p:nvPr>
        </p:nvSpPr>
        <p:spPr>
          <a:xfrm>
            <a:off x="311700" y="205950"/>
            <a:ext cx="3889500" cy="18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Life of a packet: Ingress to service</a:t>
            </a:r>
            <a:endParaRPr/>
          </a:p>
        </p:txBody>
      </p:sp>
      <p:sp>
        <p:nvSpPr>
          <p:cNvPr id="409" name="Google Shape;409;p33"/>
          <p:cNvSpPr txBox="1"/>
          <p:nvPr>
            <p:ph idx="1" type="body"/>
          </p:nvPr>
        </p:nvSpPr>
        <p:spPr>
          <a:xfrm>
            <a:off x="311700" y="2234525"/>
            <a:ext cx="3889500" cy="23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200" y="68625"/>
            <a:ext cx="5429249" cy="50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311700" y="751700"/>
            <a:ext cx="78504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4 distinct networking problems to address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Container-to-container communications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Pod-to-Pod communications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Pod-to-Service communications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External(Internet)-to-Service communications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"/>
          <p:cNvSpPr txBox="1"/>
          <p:nvPr>
            <p:ph type="title"/>
          </p:nvPr>
        </p:nvSpPr>
        <p:spPr>
          <a:xfrm>
            <a:off x="311700" y="751700"/>
            <a:ext cx="8155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kubernetes networking model</a:t>
            </a:r>
            <a:endParaRPr/>
          </a:p>
        </p:txBody>
      </p:sp>
      <p:sp>
        <p:nvSpPr>
          <p:cNvPr id="416" name="Google Shape;416;p34"/>
          <p:cNvSpPr txBox="1"/>
          <p:nvPr>
            <p:ph idx="1" type="body"/>
          </p:nvPr>
        </p:nvSpPr>
        <p:spPr>
          <a:xfrm>
            <a:off x="311700" y="2069750"/>
            <a:ext cx="85206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Cilium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DANM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Flannel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NSX-T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Networking Model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Kubernetes imposes the following fundamental requirements on any networking implementation: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1600"/>
              </a:spcBef>
              <a:spcAft>
                <a:spcPts val="0"/>
              </a:spcAft>
              <a:buClr>
                <a:srgbClr val="404040"/>
              </a:buClr>
              <a:buSzPts val="1350"/>
              <a:buFont typeface="Lora"/>
              <a:buChar char="●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all Pods can communicate with all other Pods without using </a:t>
            </a:r>
            <a:r>
              <a:rPr i="1"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network address translation</a:t>
            </a: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(NAT).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50"/>
              <a:buFont typeface="Lora"/>
              <a:buChar char="●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all Nodes can communicate with all Pods without NAT.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50"/>
              <a:buFont typeface="Lora"/>
              <a:buChar char="●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the IP that a Pod sees itself as is the same IP that others see it as.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to container networking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Typically, we view network communication in a virtual machine as interacting directly with an Ethernet device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975" y="2644199"/>
            <a:ext cx="4921340" cy="24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Container to container networking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311700" y="2069750"/>
            <a:ext cx="86241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Font typeface="Lora"/>
              <a:buChar char="●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Each running process communicates within a </a:t>
            </a:r>
            <a:r>
              <a:rPr lang="en" sz="1350" u="sng">
                <a:solidFill>
                  <a:srgbClr val="0085A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network namespace</a:t>
            </a:r>
            <a:r>
              <a:rPr lang="en"/>
              <a:t>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Network namespace provides a logical networking stack with its own routes, firewall rules, and network devices.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14325" lvl="0" marL="457200" rtl="0" algn="l">
              <a:spcBef>
                <a:spcPts val="1600"/>
              </a:spcBef>
              <a:spcAft>
                <a:spcPts val="0"/>
              </a:spcAft>
              <a:buClr>
                <a:srgbClr val="404040"/>
              </a:buClr>
              <a:buSzPts val="1350"/>
              <a:buFont typeface="Lora"/>
              <a:buChar char="●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A network namespace provides a brand new network stack for all the processes within the namespace.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Container to container networking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Linux assigns every process to the root network namespace to provide access to the external world</a:t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100" y="2494875"/>
            <a:ext cx="5333200" cy="26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Container to container networking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50"/>
              <a:buFont typeface="Lora"/>
              <a:buChar char="●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Pod is modelled as a group of Docker containers that share a network namespace.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50"/>
              <a:buFont typeface="Lora"/>
              <a:buChar char="●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Containers within a Pod all have the same IP address and port space.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50"/>
              <a:buFont typeface="Lora"/>
              <a:buChar char="○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can find each other via localhost since they reside in the same namespace.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494" y="2884419"/>
            <a:ext cx="4432176" cy="22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to pod networking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50"/>
              <a:buFont typeface="Lora"/>
              <a:buChar char="●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Every Pod has a real IP address and each Pod communicates with other Pods using that IP address.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50"/>
              <a:buFont typeface="Lora"/>
              <a:buChar char="●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Namespaces can be connected using a Linux </a:t>
            </a:r>
            <a:r>
              <a:rPr lang="en" sz="1350">
                <a:solidFill>
                  <a:srgbClr val="008AFF"/>
                </a:solidFill>
                <a:highlight>
                  <a:srgbClr val="FFFFFF"/>
                </a:highlight>
                <a:uFill>
                  <a:noFill/>
                </a:u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Virtual Ethernet Device</a:t>
            </a: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or </a:t>
            </a:r>
            <a:r>
              <a:rPr i="1"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veth pair</a:t>
            </a: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50"/>
              <a:buFont typeface="Lora"/>
              <a:buChar char="●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To connect Pod namespaces, we can assign one side of the veth pair to the root network namespace, and the other side to the Pod’s network namespace.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6725" y="3162774"/>
            <a:ext cx="3868850" cy="19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Pod to pod networking</a:t>
            </a:r>
            <a:endParaRPr/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50"/>
              <a:buFont typeface="Lora"/>
              <a:buChar char="●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Pods </a:t>
            </a: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use a network </a:t>
            </a:r>
            <a:r>
              <a:rPr i="1"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bridge </a:t>
            </a: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to talk to each other through the root namespace.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50"/>
              <a:buFont typeface="Lora"/>
              <a:buChar char="●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The bridge operates by maintaining a forwarding table between sources and destinations.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50"/>
              <a:buFont typeface="Lora"/>
              <a:buChar char="●"/>
            </a:pPr>
            <a:r>
              <a:rPr lang="en" sz="1350">
                <a:solidFill>
                  <a:srgbClr val="40404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Bridges implement the ARP protocol to discover the link-layer MAC address associated with a given IP address.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200" y="3037125"/>
            <a:ext cx="3808125" cy="21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