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e4cc7ceb2_0_2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e4cc7ceb2_0_2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e01c4d2b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e01c4d2b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e01c4d2b7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e01c4d2b7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e4cc7ceb2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e4cc7ceb2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e01c4d2b7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e01c4d2b7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e01c4d2b7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e01c4d2b7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e4cc7ceb2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e4cc7ceb2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e4cc7ceb2_0_1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e4cc7ceb2_0_1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e4cc7ceb2_0_1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e4cc7ceb2_0_1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rgbClr val="B3D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53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name="adj" fmla="val 28666"/>
              <a:gd name="vf" fmla="val 115470"/>
            </a:avLst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 rot="-5400000" flipH="1">
            <a:off x="71454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 rot="-5400000" flipH="1">
            <a:off x="71454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 rot="-5400000" flipH="1">
            <a:off x="71454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 rot="-5400000" flipH="1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 flipH="1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 rot="5400000" flipH="1">
            <a:off x="714337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 rot="5400000" flipH="1">
            <a:off x="714337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 rot="5400000" flipH="1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 rot="-5400000" flipH="1">
            <a:off x="71454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 rot="-5400000" flipH="1">
            <a:off x="71454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 flipH="1">
            <a:off x="714337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 rot="5400000" flipH="1">
            <a:off x="714337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 rot="-5400000" flipH="1">
            <a:off x="714548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5400000" flipH="1">
            <a:off x="714337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3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rot="-5400000" flipH="1">
            <a:off x="71454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 rot="-5400000" flipH="1">
            <a:off x="71454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rot="-5400000" flipH="1">
            <a:off x="71454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 rot="-5400000" flipH="1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 rot="-5400000" flipH="1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 rot="5400000" flipH="1">
            <a:off x="714337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 rot="5400000" flipH="1">
            <a:off x="714337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rot="5400000" flipH="1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rot="-5400000" flipH="1">
            <a:off x="71454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 rot="-5400000" flipH="1">
            <a:off x="71454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 rot="5400000" flipH="1">
            <a:off x="714337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5400000" flipH="1">
            <a:off x="714337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 rot="-5400000" flipH="1">
            <a:off x="714548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rot="5400000" flipH="1">
            <a:off x="714337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4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 rot="-5400000" flipH="1">
            <a:off x="71454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 rot="-5400000" flipH="1">
            <a:off x="71454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 rot="-5400000" flipH="1">
            <a:off x="71454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 rot="-5400000" flipH="1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 rot="-5400000" flipH="1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 rot="5400000" flipH="1">
            <a:off x="714337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 rot="5400000" flipH="1">
            <a:off x="714337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 rot="5400000" flipH="1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 rot="-5400000" flipH="1">
            <a:off x="71454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 rot="-5400000" flipH="1">
            <a:off x="71454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 rot="5400000" flipH="1">
            <a:off x="714337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 rot="5400000" flipH="1">
            <a:off x="714337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 rot="-5400000" flipH="1">
            <a:off x="714548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 rot="5400000" flipH="1">
            <a:off x="714337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5">
    <p:bg>
      <p:bgPr>
        <a:solidFill>
          <a:srgbClr val="FFFFF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 rot="-5400000" flipH="1">
            <a:off x="71454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 rot="-5400000" flipH="1">
            <a:off x="71454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 rot="-5400000" flipH="1">
            <a:off x="71454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 rot="-5400000" flipH="1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/>
          <p:nvPr/>
        </p:nvSpPr>
        <p:spPr>
          <a:xfrm rot="-5400000" flipH="1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 rot="5400000" flipH="1">
            <a:off x="714337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/>
          <p:nvPr/>
        </p:nvSpPr>
        <p:spPr>
          <a:xfrm rot="5400000" flipH="1">
            <a:off x="714337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"/>
          <p:cNvSpPr/>
          <p:nvPr/>
        </p:nvSpPr>
        <p:spPr>
          <a:xfrm rot="5400000" flipH="1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rot="-5400000" flipH="1">
            <a:off x="71454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8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8"/>
          <p:cNvSpPr/>
          <p:nvPr/>
        </p:nvSpPr>
        <p:spPr>
          <a:xfrm rot="-5400000" flipH="1">
            <a:off x="71454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rot="5400000" flipH="1">
            <a:off x="714337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rot="5400000" flipH="1">
            <a:off x="714337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rot="-5400000" flipH="1">
            <a:off x="714548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rot="5400000" flipH="1">
            <a:off x="714337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Security: Issues, Challenges, and the Road Ahead</a:t>
            </a:r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ubTitle" idx="1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2894475" y="450974"/>
            <a:ext cx="5740800" cy="11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ASPECTS OF SECURITY</a:t>
            </a:r>
            <a:endParaRPr/>
          </a:p>
        </p:txBody>
      </p:sp>
      <p:sp>
        <p:nvSpPr>
          <p:cNvPr id="309" name="Google Shape;309;p28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Digital forensics for containers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Usability of vulnerability assessment tools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Container alternatives(e.g. unikernel)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Blockchain for container verification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Container specific LSM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5098-CCE4-72CC-2BE6-848499AEF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A3EAC-4D12-6589-19B6-A38DCEA57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2894475" y="450973"/>
            <a:ext cx="5740800" cy="7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vs VM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body" idx="1"/>
          </p:nvPr>
        </p:nvSpPr>
        <p:spPr>
          <a:xfrm>
            <a:off x="2929750" y="1157175"/>
            <a:ext cx="5740800" cy="18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Container is more lightweight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Container share the same OS kernel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Container is more helpful towards microservice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Container is less secure than VM</a:t>
            </a:r>
            <a:endParaRPr/>
          </a:p>
        </p:txBody>
      </p:sp>
      <p:pic>
        <p:nvPicPr>
          <p:cNvPr id="252" name="Google Shape;2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488" y="3054975"/>
            <a:ext cx="5886075" cy="11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0"/>
          <p:cNvSpPr txBox="1"/>
          <p:nvPr/>
        </p:nvSpPr>
        <p:spPr>
          <a:xfrm>
            <a:off x="3358450" y="4275650"/>
            <a:ext cx="153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Container</a:t>
            </a: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6963825" y="4275650"/>
            <a:ext cx="174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VM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ISSUES OF CONTAINER</a:t>
            </a:r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Protecting a container from applications inside it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Inter-container protection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Protecting the host from containers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Protecting containers from a malicious or semi-honest host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Issues of Container</a:t>
            </a:r>
            <a:endParaRPr/>
          </a:p>
        </p:txBody>
      </p:sp>
      <p:sp>
        <p:nvSpPr>
          <p:cNvPr id="266" name="Google Shape;266;p22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7" name="Google Shape;2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75" y="1893672"/>
            <a:ext cx="6677025" cy="31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PROTECTION MECHANISM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Software based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Hardware based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>
            <a:spLocks noGrp="1"/>
          </p:cNvSpPr>
          <p:nvPr>
            <p:ph type="title"/>
          </p:nvPr>
        </p:nvSpPr>
        <p:spPr>
          <a:xfrm>
            <a:off x="2718100" y="62921"/>
            <a:ext cx="5740800" cy="14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BASED PROTECTION</a:t>
            </a:r>
            <a:endParaRPr dirty="0"/>
          </a:p>
        </p:txBody>
      </p:sp>
      <p:sp>
        <p:nvSpPr>
          <p:cNvPr id="279" name="Google Shape;279;p24"/>
          <p:cNvSpPr txBox="1">
            <a:spLocks noGrp="1"/>
          </p:cNvSpPr>
          <p:nvPr>
            <p:ph type="body" idx="1"/>
          </p:nvPr>
        </p:nvSpPr>
        <p:spPr>
          <a:xfrm>
            <a:off x="2838025" y="1409775"/>
            <a:ext cx="57408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18609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984" dirty="0"/>
              <a:t>LINUX KERNEL FEATURES</a:t>
            </a:r>
            <a:endParaRPr sz="2984" dirty="0"/>
          </a:p>
          <a:p>
            <a:pPr marL="914400" lvl="1" indent="-306544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584" b="1" dirty="0"/>
              <a:t>Namespace</a:t>
            </a:r>
            <a:r>
              <a:rPr lang="en" sz="2584" dirty="0"/>
              <a:t>: Isolate resources among containers</a:t>
            </a:r>
            <a:endParaRPr sz="2584" dirty="0"/>
          </a:p>
          <a:p>
            <a:pPr marL="914400" lvl="1" indent="-306544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584" b="1" dirty="0"/>
              <a:t>Control Groups</a:t>
            </a:r>
            <a:r>
              <a:rPr lang="en" sz="2584" dirty="0"/>
              <a:t>:Limit resource usages</a:t>
            </a:r>
            <a:endParaRPr sz="2584" dirty="0"/>
          </a:p>
          <a:p>
            <a:pPr marL="914400" lvl="1" indent="-306544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584" b="1" dirty="0"/>
              <a:t>Capabilities: </a:t>
            </a:r>
            <a:r>
              <a:rPr lang="en" sz="2584" dirty="0"/>
              <a:t>Prevent access to root privileges</a:t>
            </a:r>
            <a:endParaRPr sz="2584" b="1" dirty="0"/>
          </a:p>
          <a:p>
            <a:pPr marL="914400" lvl="1" indent="-306544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584" b="1" dirty="0"/>
              <a:t>Secure computation mode(SECOMP): </a:t>
            </a:r>
            <a:r>
              <a:rPr lang="en" sz="2584" dirty="0"/>
              <a:t>Filter out unnecessary system calls from containers.</a:t>
            </a:r>
            <a:endParaRPr sz="2584" b="1" dirty="0"/>
          </a:p>
          <a:p>
            <a:pPr marL="457200" lvl="0" indent="-318609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984" dirty="0"/>
              <a:t>LINUX SECURITY MODULES</a:t>
            </a:r>
            <a:endParaRPr sz="2984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80" name="Google Shape;2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325" y="3384550"/>
            <a:ext cx="5439851" cy="16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b="0">
                <a:solidFill>
                  <a:schemeClr val="lt1"/>
                </a:solidFill>
              </a:rPr>
              <a:t>HARDWARE BASED PROTECTION</a:t>
            </a:r>
            <a:endParaRPr sz="30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b="0">
                <a:solidFill>
                  <a:schemeClr val="lt1"/>
                </a:solidFill>
              </a:rPr>
              <a:t>HARDWARE BASED PROTECTION</a:t>
            </a:r>
            <a:endParaRPr sz="30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BASED PROTECTION</a:t>
            </a:r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Virtual Trusted Platform Modules(vTPM)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vTPM in host kernel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vTPM in dedicated container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Intel SGX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2894475" y="69971"/>
            <a:ext cx="5740800" cy="14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vTPM- VIRTUAL TRUST PLATFORM MODULES</a:t>
            </a:r>
            <a:endParaRPr dirty="0"/>
          </a:p>
        </p:txBody>
      </p:sp>
      <p:sp>
        <p:nvSpPr>
          <p:cNvPr id="292" name="Google Shape;292;p26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93" name="Google Shape;2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275" y="1746950"/>
            <a:ext cx="2589675" cy="294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375" y="1829675"/>
            <a:ext cx="3035149" cy="28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6"/>
          <p:cNvSpPr txBox="1"/>
          <p:nvPr/>
        </p:nvSpPr>
        <p:spPr>
          <a:xfrm>
            <a:off x="2758725" y="4696525"/>
            <a:ext cx="40641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000" dirty="0"/>
              <a:t>vTPM in HOST kernel(for honest host)</a:t>
            </a:r>
            <a:endParaRPr sz="1000" dirty="0"/>
          </a:p>
        </p:txBody>
      </p:sp>
      <p:sp>
        <p:nvSpPr>
          <p:cNvPr id="296" name="Google Shape;296;p26"/>
          <p:cNvSpPr txBox="1"/>
          <p:nvPr/>
        </p:nvSpPr>
        <p:spPr>
          <a:xfrm>
            <a:off x="6264211" y="4609549"/>
            <a:ext cx="40641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b. </a:t>
            </a:r>
            <a:r>
              <a:rPr lang="en" sz="1000" dirty="0"/>
              <a:t>vTPM in dedicated container(for semi honest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o</a:t>
            </a:r>
            <a:r>
              <a:rPr lang="en" sz="1000" dirty="0"/>
              <a:t>r malicious host)</a:t>
            </a:r>
            <a:endParaRPr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>
            <a:spLocks noGrp="1"/>
          </p:cNvSpPr>
          <p:nvPr>
            <p:ph type="title"/>
          </p:nvPr>
        </p:nvSpPr>
        <p:spPr>
          <a:xfrm>
            <a:off x="2894475" y="450973"/>
            <a:ext cx="57408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SGX(SOFTWARE GUARD EXTENSION)</a:t>
            </a:r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body" idx="1"/>
          </p:nvPr>
        </p:nvSpPr>
        <p:spPr>
          <a:xfrm>
            <a:off x="2894475" y="1171275"/>
            <a:ext cx="5740800" cy="3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primary SGX abstraction is </a:t>
            </a:r>
            <a:r>
              <a:rPr lang="en" b="1"/>
              <a:t>enclave</a:t>
            </a:r>
            <a:r>
              <a:rPr lang="en"/>
              <a:t>: an isolated execution environment within the virtual address space. </a:t>
            </a:r>
            <a:endParaRPr/>
          </a:p>
        </p:txBody>
      </p:sp>
      <p:pic>
        <p:nvPicPr>
          <p:cNvPr id="303" name="Google Shape;3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175" y="2417250"/>
            <a:ext cx="2589674" cy="2295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228</Words>
  <Application>Microsoft Office PowerPoint</Application>
  <PresentationFormat>On-screen Show (16:9)</PresentationFormat>
  <Paragraphs>44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Container Security: Issues, Challenges, and the Road Ahead</vt:lpstr>
      <vt:lpstr>Container vs VM</vt:lpstr>
      <vt:lpstr>SECURITY ISSUES OF CONTAINER</vt:lpstr>
      <vt:lpstr>Security Issues of Container</vt:lpstr>
      <vt:lpstr>PROTECTION MECHANISM</vt:lpstr>
      <vt:lpstr>SOFTWARE BASED PROTECTION</vt:lpstr>
      <vt:lpstr>HARDWARE BASED PROTECTION HARDWARE BASED PROTECTION HARDWARE BASED PROTECTION</vt:lpstr>
      <vt:lpstr>vTPM- VIRTUAL TRUST PLATFORM MODULES</vt:lpstr>
      <vt:lpstr>INTEL SGX(SOFTWARE GUARD EXTENSION)</vt:lpstr>
      <vt:lpstr>OTHER ASPECTS OF SECURITY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Security: Issues, Challenges, and the Road Ahead</dc:title>
  <cp:lastModifiedBy>1705013 - Md. Olid Hasan Bhuiyan</cp:lastModifiedBy>
  <cp:revision>4</cp:revision>
  <dcterms:modified xsi:type="dcterms:W3CDTF">2022-05-24T08:03:36Z</dcterms:modified>
</cp:coreProperties>
</file>