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fa989d1a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fa989d1a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fa989d1a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fa989d1a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fa989d1a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fa989d1a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fa989d1a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fa989d1a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fa989d1a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fa989d1a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Host OS : i) General-purpose OS, ii) Container specific OS</a:t>
            </a:r>
            <a:endParaRPr/>
          </a:p>
          <a:p>
            <a:pPr indent="0" lvl="0" marL="0" rtl="0" algn="l">
              <a:spcBef>
                <a:spcPts val="0"/>
              </a:spcBef>
              <a:spcAft>
                <a:spcPts val="0"/>
              </a:spcAft>
              <a:buNone/>
            </a:pPr>
            <a:r>
              <a:rPr lang="en"/>
              <a:t>ii)  They actively 416 discourage running applications outside containers, </a:t>
            </a:r>
            <a:endParaRPr/>
          </a:p>
          <a:p>
            <a:pPr indent="0" lvl="0" marL="0" rtl="0" algn="l">
              <a:spcBef>
                <a:spcPts val="0"/>
              </a:spcBef>
              <a:spcAft>
                <a:spcPts val="0"/>
              </a:spcAft>
              <a:buNone/>
            </a:pPr>
            <a:r>
              <a:rPr lang="en"/>
              <a:t>     They often use read-only file system.</a:t>
            </a:r>
            <a:endParaRPr/>
          </a:p>
          <a:p>
            <a:pPr indent="0" lvl="0" marL="0" rtl="0" algn="l">
              <a:spcBef>
                <a:spcPts val="0"/>
              </a:spcBef>
              <a:spcAft>
                <a:spcPts val="0"/>
              </a:spcAft>
              <a:buNone/>
            </a:pPr>
            <a:r>
              <a:rPr lang="en"/>
              <a:t>2. Gives abstraction to OS.</a:t>
            </a:r>
            <a:endParaRPr/>
          </a:p>
          <a:p>
            <a:pPr indent="0" lvl="0" marL="0" rtl="0" algn="l">
              <a:spcBef>
                <a:spcPts val="0"/>
              </a:spcBef>
              <a:spcAft>
                <a:spcPts val="0"/>
              </a:spcAft>
              <a:buNone/>
            </a:pPr>
            <a:r>
              <a:rPr lang="en"/>
              <a:t>3. Files required to run container.</a:t>
            </a:r>
            <a:endParaRPr/>
          </a:p>
          <a:p>
            <a:pPr indent="0" lvl="0" marL="0" rtl="0" algn="l">
              <a:spcBef>
                <a:spcPts val="0"/>
              </a:spcBef>
              <a:spcAft>
                <a:spcPts val="0"/>
              </a:spcAft>
              <a:buNone/>
            </a:pPr>
            <a:r>
              <a:rPr lang="en"/>
              <a:t>4. Helps to maintain, store, find, reuse image files.</a:t>
            </a:r>
            <a:endParaRPr/>
          </a:p>
          <a:p>
            <a:pPr indent="0" lvl="0" marL="0" rtl="0" algn="l">
              <a:spcBef>
                <a:spcPts val="0"/>
              </a:spcBef>
              <a:spcAft>
                <a:spcPts val="0"/>
              </a:spcAft>
              <a:buNone/>
            </a:pPr>
            <a:r>
              <a:rPr lang="en"/>
              <a:t>5. Known </a:t>
            </a:r>
            <a:endParaRPr/>
          </a:p>
          <a:p>
            <a:pPr indent="0" lvl="0" marL="0" rtl="0" algn="l">
              <a:spcBef>
                <a:spcPts val="0"/>
              </a:spcBef>
              <a:spcAft>
                <a:spcPts val="0"/>
              </a:spcAft>
              <a:buNone/>
            </a:pPr>
            <a:r>
              <a:rPr lang="en"/>
              <a:t>6. Manages different operations between containers.  </a:t>
            </a:r>
            <a:endParaRPr/>
          </a:p>
          <a:p>
            <a:pPr indent="0" lvl="0" marL="0" rtl="0" algn="l">
              <a:spcBef>
                <a:spcPts val="0"/>
              </a:spcBef>
              <a:spcAft>
                <a:spcPts val="0"/>
              </a:spcAft>
              <a:buNone/>
            </a:pPr>
            <a:r>
              <a:rPr lang="en"/>
              <a:t>6.</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fa989d1a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fa989d1a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fa989d1a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fa989d1a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endParaRPr/>
          </a:p>
          <a:p>
            <a:pPr indent="0" lvl="0" marL="0" rtl="0" algn="l">
              <a:spcBef>
                <a:spcPts val="0"/>
              </a:spcBef>
              <a:spcAft>
                <a:spcPts val="0"/>
              </a:spcAft>
              <a:buNone/>
            </a:pPr>
            <a:r>
              <a:rPr lang="en"/>
              <a:t>2.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fa989d1a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fa989d1a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a989d1a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a989d1a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Image may often be out of date and missing critical security updates</a:t>
            </a:r>
            <a:endParaRPr/>
          </a:p>
          <a:p>
            <a:pPr indent="0" lvl="0" marL="0" rtl="0" algn="l">
              <a:spcBef>
                <a:spcPts val="0"/>
              </a:spcBef>
              <a:spcAft>
                <a:spcPts val="0"/>
              </a:spcAft>
              <a:buNone/>
            </a:pPr>
            <a:r>
              <a:rPr lang="en"/>
              <a:t>2. A poor configuration can still expose a fully up-to-date system to attack</a:t>
            </a:r>
            <a:endParaRPr/>
          </a:p>
          <a:p>
            <a:pPr indent="0" lvl="0" marL="0" rtl="0" algn="l">
              <a:spcBef>
                <a:spcPts val="0"/>
              </a:spcBef>
              <a:spcAft>
                <a:spcPts val="0"/>
              </a:spcAft>
              <a:buNone/>
            </a:pPr>
            <a:r>
              <a:rPr lang="en"/>
              <a:t>3.  Images from base layers provided by third parties can contain malware</a:t>
            </a:r>
            <a:endParaRPr/>
          </a:p>
          <a:p>
            <a:pPr indent="0" lvl="0" marL="0" rtl="0" algn="l">
              <a:spcBef>
                <a:spcPts val="0"/>
              </a:spcBef>
              <a:spcAft>
                <a:spcPts val="0"/>
              </a:spcAft>
              <a:buNone/>
            </a:pPr>
            <a:r>
              <a:rPr lang="en"/>
              <a:t>4.  Ex: passwords kept in image files, this practice creates a security risk because anyone with access to the image file can easily parse it to learn these secrets.</a:t>
            </a:r>
            <a:endParaRPr/>
          </a:p>
          <a:p>
            <a:pPr indent="0" lvl="0" marL="0" rtl="0" algn="l">
              <a:spcBef>
                <a:spcPts val="0"/>
              </a:spcBef>
              <a:spcAft>
                <a:spcPts val="0"/>
              </a:spcAft>
              <a:buNone/>
            </a:pPr>
            <a:r>
              <a:rPr lang="en"/>
              <a:t>5. When troubleshooting a problem with a web application, a user may find another version of that application available in an image provided by a third party. Portability and ease of reuse.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fa989d1a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fa989d1a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 Images should not include secrets or user data, if connections to registries are performed over insecure channels, the contents of images are subject to the same confidentiality risks as any other data transmitted.</a:t>
            </a:r>
            <a:endParaRPr/>
          </a:p>
          <a:p>
            <a:pPr indent="0" lvl="0" marL="0" rtl="0" algn="l">
              <a:spcBef>
                <a:spcPts val="0"/>
              </a:spcBef>
              <a:spcAft>
                <a:spcPts val="0"/>
              </a:spcAft>
              <a:buNone/>
            </a:pPr>
            <a:r>
              <a:rPr lang="en"/>
              <a:t>2. Images can include many vulnerable, out-of-date versions.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fa989d1a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fa989d1a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 Traffic between individual nodes is routed over a virtual overlay network</a:t>
            </a:r>
            <a:endParaRPr/>
          </a:p>
          <a:p>
            <a:pPr indent="0" lvl="0" marL="0" rtl="0" algn="l">
              <a:spcBef>
                <a:spcPts val="0"/>
              </a:spcBef>
              <a:spcAft>
                <a:spcPts val="0"/>
              </a:spcAft>
              <a:buNone/>
            </a:pPr>
            <a:r>
              <a:rPr lang="en"/>
              <a:t>4. Workloads of differing sensitivity levels on the same host</a:t>
            </a:r>
            <a:endParaRPr/>
          </a:p>
          <a:p>
            <a:pPr indent="0" lvl="0" marL="0" rtl="0" algn="l">
              <a:spcBef>
                <a:spcPts val="0"/>
              </a:spcBef>
              <a:spcAft>
                <a:spcPts val="0"/>
              </a:spcAft>
              <a:buNone/>
            </a:pPr>
            <a:r>
              <a:rPr lang="en" sz="1300">
                <a:solidFill>
                  <a:schemeClr val="lt1"/>
                </a:solidFill>
                <a:latin typeface="Lato"/>
                <a:ea typeface="Lato"/>
                <a:cs typeface="Lato"/>
                <a:sym typeface="Lato"/>
              </a:rPr>
              <a:t>4. </a:t>
            </a:r>
            <a:r>
              <a:rPr lang="en" sz="1300">
                <a:solidFill>
                  <a:schemeClr val="lt1"/>
                </a:solidFill>
                <a:latin typeface="Lato"/>
                <a:ea typeface="Lato"/>
                <a:cs typeface="Lato"/>
                <a:sym typeface="Lato"/>
              </a:rPr>
              <a:t>afficc between individual nodes is routed over a virtual overlay network between individual nodes is routed over a virtual overlay network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fa989d1a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fa989d1a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s.toronto.edu/~arnold/427/18s/427_18S/indepth/dirty-cow/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update 2.1</a:t>
            </a:r>
            <a:endParaRPr/>
          </a:p>
          <a:p>
            <a:pPr indent="0" lvl="0" marL="0" rtl="0" algn="l">
              <a:spcBef>
                <a:spcPts val="0"/>
              </a:spcBef>
              <a:spcAft>
                <a:spcPts val="0"/>
              </a:spcAft>
              <a:buNone/>
            </a:pPr>
            <a:r>
              <a:rPr lang="en"/>
              <a:t>Details of 3 use cases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 </a:t>
            </a:r>
            <a:r>
              <a:rPr lang="en"/>
              <a:t>Application Container Security Guide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 cntd…</a:t>
            </a:r>
            <a:endParaRPr/>
          </a:p>
        </p:txBody>
      </p:sp>
      <p:sp>
        <p:nvSpPr>
          <p:cNvPr id="190" name="Google Shape;190;p22"/>
          <p:cNvSpPr txBox="1"/>
          <p:nvPr>
            <p:ph idx="1" type="body"/>
          </p:nvPr>
        </p:nvSpPr>
        <p:spPr>
          <a:xfrm>
            <a:off x="1297500" y="987875"/>
            <a:ext cx="7038900" cy="4041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SlowLoris</a:t>
            </a:r>
            <a:r>
              <a:rPr lang="en" sz="1600">
                <a:latin typeface="Courier New"/>
                <a:ea typeface="Courier New"/>
                <a:cs typeface="Courier New"/>
                <a:sym typeface="Courier New"/>
              </a:rPr>
              <a:t>: Slow http DoS attack. This attack exploits the fact that Apache wait for complete http headers to be received before closing a http connection. An attacker can send multiple incomplete GET request to keep the connections open in order to block other users from getting their request processed by the server.</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Syn Flood</a:t>
            </a:r>
            <a:r>
              <a:rPr lang="en" sz="1600">
                <a:latin typeface="Courier New"/>
                <a:ea typeface="Courier New"/>
                <a:cs typeface="Courier New"/>
                <a:sym typeface="Courier New"/>
              </a:rPr>
              <a:t>: It may happen during 3-way handshake in TCP connection establishment phase. Attacker will send tons of SYN packets.</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ICMP flood or Ping flood attack</a:t>
            </a:r>
            <a:r>
              <a:rPr lang="en" sz="1600">
                <a:latin typeface="Courier New"/>
                <a:ea typeface="Courier New"/>
                <a:cs typeface="Courier New"/>
                <a:sym typeface="Courier New"/>
              </a:rPr>
              <a:t>: Attacker attempts to overwhelm a targeted device with ICMP echo request.</a:t>
            </a:r>
            <a:endParaRPr sz="1600">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 cntd…</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Dirty COW</a:t>
            </a:r>
            <a:r>
              <a:rPr lang="en" sz="1600">
                <a:latin typeface="Courier New"/>
                <a:ea typeface="Courier New"/>
                <a:cs typeface="Courier New"/>
                <a:sym typeface="Courier New"/>
              </a:rPr>
              <a:t>: COW means copy on write. Because of the race condition(in linux kernel memory subsystem), with the right timing a local attacker can exploit the COW mechanism to turn a read only mapping of a file in a writable mapping.(Details:</a:t>
            </a:r>
            <a:r>
              <a:rPr lang="en" sz="1100" u="sng">
                <a:solidFill>
                  <a:srgbClr val="0097A7"/>
                </a:solidFill>
                <a:latin typeface="Arial"/>
                <a:ea typeface="Arial"/>
                <a:cs typeface="Arial"/>
                <a:sym typeface="Arial"/>
                <a:hlinkClick r:id="rId3">
                  <a:extLst>
                    <a:ext uri="{A12FA001-AC4F-418D-AE19-62706E023703}">
                      <ahyp:hlinkClr val="tx"/>
                    </a:ext>
                  </a:extLst>
                </a:hlinkClick>
              </a:rPr>
              <a:t>Dirty Cow (toronto.edu)</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Controlled Channel Attack</a:t>
            </a:r>
            <a:r>
              <a:rPr lang="en" sz="1600">
                <a:latin typeface="Courier New"/>
                <a:ea typeface="Courier New"/>
                <a:cs typeface="Courier New"/>
                <a:sym typeface="Courier New"/>
              </a:rPr>
              <a:t>: Page tables in processors are handled by OS. When a page fault occurs, the MMU(Memory management unit) then reveals the required page to the OS for the page fault handler to handle page fault. Now if the OS is malicious it can obtain valuable informations from here.</a:t>
            </a:r>
            <a:endParaRPr sz="16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 cntd…</a:t>
            </a:r>
            <a:endParaRPr/>
          </a:p>
        </p:txBody>
      </p:sp>
      <p:sp>
        <p:nvSpPr>
          <p:cNvPr id="202" name="Google Shape;202;p24"/>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latin typeface="Courier New"/>
              <a:ea typeface="Courier New"/>
              <a:cs typeface="Courier New"/>
              <a:sym typeface="Courier New"/>
            </a:endParaRPr>
          </a:p>
          <a:p>
            <a:pPr indent="-338437" lvl="0" marL="457200" rtl="0" algn="l">
              <a:spcBef>
                <a:spcPts val="0"/>
              </a:spcBef>
              <a:spcAft>
                <a:spcPts val="0"/>
              </a:spcAft>
              <a:buSzPts val="1730"/>
              <a:buFont typeface="Courier New"/>
              <a:buChar char="❏"/>
            </a:pPr>
            <a:r>
              <a:rPr b="1" lang="en" sz="1600">
                <a:latin typeface="Courier New"/>
                <a:ea typeface="Courier New"/>
                <a:cs typeface="Courier New"/>
                <a:sym typeface="Courier New"/>
              </a:rPr>
              <a:t>Forkbomb Attack(Rabbit Attack</a:t>
            </a:r>
            <a:r>
              <a:rPr lang="en" sz="1600">
                <a:latin typeface="Courier New"/>
                <a:ea typeface="Courier New"/>
                <a:cs typeface="Courier New"/>
                <a:sym typeface="Courier New"/>
              </a:rPr>
              <a:t>): In this attack, fork system is recursively used until all system resources execute a command. During this attack, keyboard inputs are ignored and creates kernel panic</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MAC flooding</a:t>
            </a:r>
            <a:r>
              <a:rPr lang="en" sz="1600">
                <a:latin typeface="Courier New"/>
                <a:ea typeface="Courier New"/>
                <a:cs typeface="Courier New"/>
                <a:sym typeface="Courier New"/>
              </a:rPr>
              <a:t>: Switch contains table of MAC address. An attacker will fed many ethernet frames containing many MAC addresses to force legitimate MAC address out of the MAC address table.</a:t>
            </a:r>
            <a:endParaRPr sz="16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Roadblockers</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couldn’t find all possible practical attack scenarios for all uses cases.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 Architecture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AutoNum type="arabicPeriod"/>
            </a:pPr>
            <a:r>
              <a:rPr lang="en"/>
              <a:t>Host OS</a:t>
            </a:r>
            <a:endParaRPr/>
          </a:p>
          <a:p>
            <a:pPr indent="-311150" lvl="0" marL="457200" rtl="0" algn="l">
              <a:spcBef>
                <a:spcPts val="0"/>
              </a:spcBef>
              <a:spcAft>
                <a:spcPts val="0"/>
              </a:spcAft>
              <a:buSzPts val="1300"/>
              <a:buAutoNum type="arabicPeriod"/>
            </a:pPr>
            <a:r>
              <a:rPr lang="en"/>
              <a:t>Container runtime</a:t>
            </a:r>
            <a:endParaRPr/>
          </a:p>
          <a:p>
            <a:pPr indent="-311150" lvl="0" marL="457200" rtl="0" algn="l">
              <a:spcBef>
                <a:spcPts val="0"/>
              </a:spcBef>
              <a:spcAft>
                <a:spcPts val="0"/>
              </a:spcAft>
              <a:buSzPts val="1300"/>
              <a:buAutoNum type="arabicPeriod"/>
            </a:pPr>
            <a:r>
              <a:rPr lang="en"/>
              <a:t>Images</a:t>
            </a:r>
            <a:endParaRPr/>
          </a:p>
          <a:p>
            <a:pPr indent="-311150" lvl="0" marL="457200" rtl="0" algn="l">
              <a:spcBef>
                <a:spcPts val="0"/>
              </a:spcBef>
              <a:spcAft>
                <a:spcPts val="0"/>
              </a:spcAft>
              <a:buSzPts val="1300"/>
              <a:buAutoNum type="arabicPeriod"/>
            </a:pPr>
            <a:r>
              <a:rPr lang="en"/>
              <a:t>Registry</a:t>
            </a:r>
            <a:endParaRPr/>
          </a:p>
          <a:p>
            <a:pPr indent="-311150" lvl="0" marL="457200" rtl="0" algn="l">
              <a:spcBef>
                <a:spcPts val="0"/>
              </a:spcBef>
              <a:spcAft>
                <a:spcPts val="0"/>
              </a:spcAft>
              <a:buSzPts val="1300"/>
              <a:buAutoNum type="arabicPeriod"/>
            </a:pPr>
            <a:r>
              <a:rPr lang="en"/>
              <a:t>Microservice</a:t>
            </a:r>
            <a:endParaRPr/>
          </a:p>
          <a:p>
            <a:pPr indent="-311150" lvl="0" marL="457200" rtl="0" algn="l">
              <a:spcBef>
                <a:spcPts val="0"/>
              </a:spcBef>
              <a:spcAft>
                <a:spcPts val="0"/>
              </a:spcAft>
              <a:buSzPts val="1300"/>
              <a:buAutoNum type="arabicPeriod"/>
            </a:pPr>
            <a:r>
              <a:rPr lang="en"/>
              <a:t>Orchestrator </a:t>
            </a:r>
            <a:endParaRPr/>
          </a:p>
        </p:txBody>
      </p:sp>
      <p:pic>
        <p:nvPicPr>
          <p:cNvPr id="142" name="Google Shape;142;p14"/>
          <p:cNvPicPr preferRelativeResize="0"/>
          <p:nvPr/>
        </p:nvPicPr>
        <p:blipFill>
          <a:blip r:embed="rId3">
            <a:alphaModFix/>
          </a:blip>
          <a:stretch>
            <a:fillRect/>
          </a:stretch>
        </p:blipFill>
        <p:spPr>
          <a:xfrm>
            <a:off x="5533988" y="1762213"/>
            <a:ext cx="1400175" cy="17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Interaction among container components</a:t>
            </a:r>
            <a:endParaRPr/>
          </a:p>
        </p:txBody>
      </p:sp>
      <p:pic>
        <p:nvPicPr>
          <p:cNvPr id="148" name="Google Shape;148;p15"/>
          <p:cNvPicPr preferRelativeResize="0"/>
          <p:nvPr/>
        </p:nvPicPr>
        <p:blipFill>
          <a:blip r:embed="rId3">
            <a:alphaModFix/>
          </a:blip>
          <a:stretch>
            <a:fillRect/>
          </a:stretch>
        </p:blipFill>
        <p:spPr>
          <a:xfrm>
            <a:off x="2816450" y="1152950"/>
            <a:ext cx="3307850" cy="338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 OS risks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Improper user access rights</a:t>
            </a:r>
            <a:endParaRPr/>
          </a:p>
          <a:p>
            <a:pPr indent="-311150" lvl="0" marL="457200" rtl="0" algn="l">
              <a:spcBef>
                <a:spcPts val="0"/>
              </a:spcBef>
              <a:spcAft>
                <a:spcPts val="0"/>
              </a:spcAft>
              <a:buSzPts val="1300"/>
              <a:buAutoNum type="arabicPeriod"/>
            </a:pPr>
            <a:r>
              <a:rPr lang="en"/>
              <a:t>Host component vulnerabilities</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O</a:t>
            </a:r>
            <a:r>
              <a:rPr lang="en"/>
              <a:t>nly the specific set of access required should be provided to the specific resources required for an administrator to perform their job.</a:t>
            </a:r>
            <a:endParaRPr/>
          </a:p>
          <a:p>
            <a:pPr indent="-311150" lvl="0" marL="457200" rtl="0" algn="l">
              <a:spcBef>
                <a:spcPts val="0"/>
              </a:spcBef>
              <a:spcAft>
                <a:spcPts val="0"/>
              </a:spcAft>
              <a:buSzPts val="1300"/>
              <a:buAutoNum type="arabicPeriod"/>
            </a:pPr>
            <a:r>
              <a:rPr lang="en"/>
              <a:t>S</a:t>
            </a:r>
            <a:r>
              <a:rPr lang="en"/>
              <a:t>hould use tools provided by the OS vendor or other trusted organizations to regularly check for and apply updates to all software components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 runtime risks</a:t>
            </a:r>
            <a:endParaRPr/>
          </a:p>
        </p:txBody>
      </p:sp>
      <p:sp>
        <p:nvSpPr>
          <p:cNvPr id="160" name="Google Shape;160;p17"/>
          <p:cNvSpPr txBox="1"/>
          <p:nvPr>
            <p:ph idx="1" type="body"/>
          </p:nvPr>
        </p:nvSpPr>
        <p:spPr>
          <a:xfrm>
            <a:off x="1297500" y="1224650"/>
            <a:ext cx="7038900" cy="3633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Vulnerabilities within the runtime software (U.C 1, 3)</a:t>
            </a:r>
            <a:endParaRPr/>
          </a:p>
          <a:p>
            <a:pPr indent="-311150" lvl="0" marL="457200" rtl="0" algn="l">
              <a:spcBef>
                <a:spcPts val="0"/>
              </a:spcBef>
              <a:spcAft>
                <a:spcPts val="0"/>
              </a:spcAft>
              <a:buSzPts val="1300"/>
              <a:buAutoNum type="arabicPeriod"/>
            </a:pPr>
            <a:r>
              <a:rPr lang="en"/>
              <a:t>Unbounded network access from containers (U.C 1, 2)</a:t>
            </a:r>
            <a:endParaRPr/>
          </a:p>
          <a:p>
            <a:pPr indent="-311150" lvl="0" marL="457200" rtl="0" algn="l">
              <a:spcBef>
                <a:spcPts val="0"/>
              </a:spcBef>
              <a:spcAft>
                <a:spcPts val="0"/>
              </a:spcAft>
              <a:buSzPts val="1300"/>
              <a:buAutoNum type="arabicPeriod"/>
            </a:pPr>
            <a:r>
              <a:rPr lang="en"/>
              <a:t>Insecure container runtime configurations ( U.C 3)</a:t>
            </a:r>
            <a:endParaRPr/>
          </a:p>
          <a:p>
            <a:pPr indent="-311150" lvl="0" marL="457200" rtl="0" algn="l">
              <a:spcBef>
                <a:spcPts val="0"/>
              </a:spcBef>
              <a:spcAft>
                <a:spcPts val="0"/>
              </a:spcAft>
              <a:buSzPts val="1300"/>
              <a:buAutoNum type="arabicPeriod"/>
            </a:pPr>
            <a:r>
              <a:rPr lang="en"/>
              <a:t>Shared kernel (U.C 2, 3)</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Carefully monitor, can use tools</a:t>
            </a:r>
            <a:endParaRPr/>
          </a:p>
          <a:p>
            <a:pPr indent="-311150" lvl="0" marL="457200" rtl="0" algn="l">
              <a:spcBef>
                <a:spcPts val="0"/>
              </a:spcBef>
              <a:spcAft>
                <a:spcPts val="0"/>
              </a:spcAft>
              <a:buSzPts val="1300"/>
              <a:buAutoNum type="arabicPeriod"/>
            </a:pPr>
            <a:r>
              <a:rPr lang="en"/>
              <a:t>Those who access internet more often should be placed at border</a:t>
            </a:r>
            <a:endParaRPr/>
          </a:p>
          <a:p>
            <a:pPr indent="-311150" lvl="0" marL="457200" rtl="0" algn="l">
              <a:spcBef>
                <a:spcPts val="0"/>
              </a:spcBef>
              <a:spcAft>
                <a:spcPts val="0"/>
              </a:spcAft>
              <a:buSzPts val="1300"/>
              <a:buAutoNum type="arabicPeriod"/>
            </a:pPr>
            <a:r>
              <a:rPr lang="en"/>
              <a:t>Mandatory access control technology provides enhanced control</a:t>
            </a:r>
            <a:endParaRPr/>
          </a:p>
          <a:p>
            <a:pPr indent="-311150" lvl="0" marL="457200" rtl="0" algn="l">
              <a:spcBef>
                <a:spcPts val="0"/>
              </a:spcBef>
              <a:spcAft>
                <a:spcPts val="0"/>
              </a:spcAft>
              <a:buSzPts val="1300"/>
              <a:buAutoNum type="arabicPeriod"/>
            </a:pPr>
            <a:r>
              <a:rPr lang="en"/>
              <a:t>Group containers by relative sensitivity</a:t>
            </a:r>
            <a:endParaRPr/>
          </a:p>
          <a:p>
            <a:pPr indent="0" lvl="0" marL="0" rtl="0" algn="l">
              <a:spcBef>
                <a:spcPts val="1200"/>
              </a:spcBef>
              <a:spcAft>
                <a:spcPts val="0"/>
              </a:spcAft>
              <a:buNone/>
            </a:pPr>
            <a:r>
              <a:rPr lang="en"/>
              <a:t>Practical attack scenario :</a:t>
            </a:r>
            <a:endParaRPr/>
          </a:p>
          <a:p>
            <a:pPr indent="-311150" lvl="0" marL="457200" rtl="0" algn="l">
              <a:spcBef>
                <a:spcPts val="1200"/>
              </a:spcBef>
              <a:spcAft>
                <a:spcPts val="0"/>
              </a:spcAft>
              <a:buSzPts val="1300"/>
              <a:buAutoNum type="arabicPeriod"/>
            </a:pPr>
            <a:r>
              <a:rPr lang="en"/>
              <a:t>CVE-2017-5123 (Privilege escalation) </a:t>
            </a:r>
            <a:endParaRPr/>
          </a:p>
          <a:p>
            <a:pPr indent="-311150" lvl="0" marL="457200" rtl="0" algn="l">
              <a:spcBef>
                <a:spcPts val="0"/>
              </a:spcBef>
              <a:spcAft>
                <a:spcPts val="0"/>
              </a:spcAft>
              <a:buSzPts val="1300"/>
              <a:buAutoNum type="arabicPeriod"/>
            </a:pPr>
            <a:r>
              <a:rPr lang="en"/>
              <a:t>Attack using SSH</a:t>
            </a:r>
            <a:endParaRPr/>
          </a:p>
          <a:p>
            <a:pPr indent="-311150" lvl="0" marL="457200" rtl="0" algn="l">
              <a:spcBef>
                <a:spcPts val="0"/>
              </a:spcBef>
              <a:spcAft>
                <a:spcPts val="0"/>
              </a:spcAft>
              <a:buSzPts val="1300"/>
              <a:buAutoNum type="arabicPeriod"/>
            </a:pPr>
            <a:r>
              <a:rPr lang="en"/>
              <a:t>Symbolic link attack</a:t>
            </a:r>
            <a:endParaRPr/>
          </a:p>
          <a:p>
            <a:pPr indent="-311150" lvl="0" marL="457200" rtl="0" algn="l">
              <a:spcBef>
                <a:spcPts val="0"/>
              </a:spcBef>
              <a:spcAft>
                <a:spcPts val="0"/>
              </a:spcAft>
              <a:buSzPts val="1300"/>
              <a:buAutoNum type="arabicPeriod"/>
            </a:pPr>
            <a:r>
              <a:rPr lang="en"/>
              <a:t>ShellShock, Dirty Cow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risks</a:t>
            </a:r>
            <a:endParaRPr/>
          </a:p>
        </p:txBody>
      </p:sp>
      <p:sp>
        <p:nvSpPr>
          <p:cNvPr id="166" name="Google Shape;166;p18"/>
          <p:cNvSpPr txBox="1"/>
          <p:nvPr>
            <p:ph idx="1" type="body"/>
          </p:nvPr>
        </p:nvSpPr>
        <p:spPr>
          <a:xfrm>
            <a:off x="1297500" y="1159325"/>
            <a:ext cx="7038900" cy="3837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Image vulnerabilities (U.C 1)</a:t>
            </a:r>
            <a:endParaRPr/>
          </a:p>
          <a:p>
            <a:pPr indent="-304958" lvl="0" marL="457200" rtl="0" algn="l">
              <a:spcBef>
                <a:spcPts val="0"/>
              </a:spcBef>
              <a:spcAft>
                <a:spcPts val="0"/>
              </a:spcAft>
              <a:buSzPct val="100000"/>
              <a:buAutoNum type="arabicPeriod"/>
            </a:pPr>
            <a:r>
              <a:rPr lang="en"/>
              <a:t>Image configuration (U.C 1)</a:t>
            </a:r>
            <a:endParaRPr/>
          </a:p>
          <a:p>
            <a:pPr indent="-304958" lvl="0" marL="457200" rtl="0" algn="l">
              <a:spcBef>
                <a:spcPts val="0"/>
              </a:spcBef>
              <a:spcAft>
                <a:spcPts val="0"/>
              </a:spcAft>
              <a:buSzPct val="100000"/>
              <a:buAutoNum type="arabicPeriod"/>
            </a:pPr>
            <a:r>
              <a:rPr lang="en"/>
              <a:t>Embedded malware (U.C 1)</a:t>
            </a:r>
            <a:endParaRPr/>
          </a:p>
          <a:p>
            <a:pPr indent="-304958" lvl="0" marL="457200" rtl="0" algn="l">
              <a:spcBef>
                <a:spcPts val="0"/>
              </a:spcBef>
              <a:spcAft>
                <a:spcPts val="0"/>
              </a:spcAft>
              <a:buSzPct val="100000"/>
              <a:buAutoNum type="arabicPeriod"/>
            </a:pPr>
            <a:r>
              <a:rPr lang="en"/>
              <a:t>Embedded secrets (U.C 1)</a:t>
            </a:r>
            <a:endParaRPr/>
          </a:p>
          <a:p>
            <a:pPr indent="-304958" lvl="0" marL="457200" rtl="0" algn="l">
              <a:spcBef>
                <a:spcPts val="0"/>
              </a:spcBef>
              <a:spcAft>
                <a:spcPts val="0"/>
              </a:spcAft>
              <a:buSzPct val="100000"/>
              <a:buAutoNum type="arabicPeriod"/>
            </a:pPr>
            <a:r>
              <a:rPr lang="en"/>
              <a:t>Image trust (U.C 1)</a:t>
            </a:r>
            <a:endParaRPr/>
          </a:p>
          <a:p>
            <a:pPr indent="0" lvl="0" marL="0" rtl="0" algn="l">
              <a:spcBef>
                <a:spcPts val="1200"/>
              </a:spcBef>
              <a:spcAft>
                <a:spcPts val="0"/>
              </a:spcAft>
              <a:buNone/>
            </a:pPr>
            <a:r>
              <a:rPr lang="en"/>
              <a:t>Countermeasures :</a:t>
            </a:r>
            <a:endParaRPr/>
          </a:p>
          <a:p>
            <a:pPr indent="-304958" lvl="0" marL="457200" rtl="0" algn="l">
              <a:spcBef>
                <a:spcPts val="1200"/>
              </a:spcBef>
              <a:spcAft>
                <a:spcPts val="0"/>
              </a:spcAft>
              <a:buSzPct val="100000"/>
              <a:buAutoNum type="arabicPeriod"/>
            </a:pPr>
            <a:r>
              <a:rPr lang="en"/>
              <a:t>Container-specific vulnerability management tools, frequent app update</a:t>
            </a:r>
            <a:endParaRPr/>
          </a:p>
          <a:p>
            <a:pPr indent="-304958" lvl="0" marL="457200" rtl="0" algn="l">
              <a:spcBef>
                <a:spcPts val="0"/>
              </a:spcBef>
              <a:spcAft>
                <a:spcPts val="0"/>
              </a:spcAft>
              <a:buSzPct val="100000"/>
              <a:buAutoNum type="arabicPeriod"/>
            </a:pPr>
            <a:r>
              <a:rPr lang="en"/>
              <a:t>Non-privileged users shouldn’t have access to images</a:t>
            </a:r>
            <a:endParaRPr/>
          </a:p>
          <a:p>
            <a:pPr indent="-304958" lvl="0" marL="457200" rtl="0" algn="l">
              <a:spcBef>
                <a:spcPts val="0"/>
              </a:spcBef>
              <a:spcAft>
                <a:spcPts val="0"/>
              </a:spcAft>
              <a:buSzPct val="100000"/>
              <a:buAutoNum type="arabicPeriod"/>
            </a:pPr>
            <a:r>
              <a:rPr lang="en"/>
              <a:t>Use </a:t>
            </a:r>
            <a:r>
              <a:rPr lang="en"/>
              <a:t>tools</a:t>
            </a:r>
            <a:endParaRPr/>
          </a:p>
          <a:p>
            <a:pPr indent="-304958" lvl="0" marL="457200" rtl="0" algn="l">
              <a:spcBef>
                <a:spcPts val="0"/>
              </a:spcBef>
              <a:spcAft>
                <a:spcPts val="0"/>
              </a:spcAft>
              <a:buSzPct val="100000"/>
              <a:buAutoNum type="arabicPeriod"/>
            </a:pPr>
            <a:r>
              <a:rPr lang="en"/>
              <a:t>Sensitive data should never be stored in image files</a:t>
            </a:r>
            <a:endParaRPr/>
          </a:p>
          <a:p>
            <a:pPr indent="-304958" lvl="0" marL="457200" rtl="0" algn="l">
              <a:spcBef>
                <a:spcPts val="0"/>
              </a:spcBef>
              <a:spcAft>
                <a:spcPts val="0"/>
              </a:spcAft>
              <a:buSzPct val="100000"/>
              <a:buAutoNum type="arabicPeriod"/>
            </a:pPr>
            <a:r>
              <a:rPr lang="en"/>
              <a:t>Enforce a set of trusted images and registries</a:t>
            </a:r>
            <a:endParaRPr/>
          </a:p>
          <a:p>
            <a:pPr indent="0" lvl="0" marL="0" rtl="0" algn="l">
              <a:spcBef>
                <a:spcPts val="1200"/>
              </a:spcBef>
              <a:spcAft>
                <a:spcPts val="0"/>
              </a:spcAft>
              <a:buNone/>
            </a:pPr>
            <a:r>
              <a:rPr lang="en"/>
              <a:t>Practical attack scenario :</a:t>
            </a:r>
            <a:endParaRPr/>
          </a:p>
          <a:p>
            <a:pPr indent="-304958" lvl="0" marL="457200" rtl="0" algn="l">
              <a:spcBef>
                <a:spcPts val="1200"/>
              </a:spcBef>
              <a:spcAft>
                <a:spcPts val="0"/>
              </a:spcAft>
              <a:buSzPct val="100000"/>
              <a:buAutoNum type="arabicPeriod"/>
            </a:pPr>
            <a:r>
              <a:rPr lang="en"/>
              <a:t>ShellShock</a:t>
            </a:r>
            <a:endParaRPr/>
          </a:p>
          <a:p>
            <a:pPr indent="-304958" lvl="0" marL="457200" rtl="0" algn="l">
              <a:spcBef>
                <a:spcPts val="0"/>
              </a:spcBef>
              <a:spcAft>
                <a:spcPts val="0"/>
              </a:spcAft>
              <a:buSzPct val="100000"/>
              <a:buAutoNum type="arabicPeriod"/>
            </a:pPr>
            <a:r>
              <a:rPr lang="en"/>
              <a:t>N/A</a:t>
            </a:r>
            <a:endParaRPr/>
          </a:p>
          <a:p>
            <a:pPr indent="-304958" lvl="0" marL="457200" rtl="0" algn="l">
              <a:spcBef>
                <a:spcPts val="0"/>
              </a:spcBef>
              <a:spcAft>
                <a:spcPts val="0"/>
              </a:spcAft>
              <a:buSzPct val="100000"/>
              <a:buAutoNum type="arabicPeriod"/>
            </a:pPr>
            <a:r>
              <a:rPr lang="en"/>
              <a:t>Trojan, Ransomware</a:t>
            </a:r>
            <a:endParaRPr/>
          </a:p>
          <a:p>
            <a:pPr indent="-304958" lvl="0" marL="457200" rtl="0" algn="l">
              <a:spcBef>
                <a:spcPts val="0"/>
              </a:spcBef>
              <a:spcAft>
                <a:spcPts val="0"/>
              </a:spcAft>
              <a:buSzPct val="100000"/>
              <a:buAutoNum type="arabicPeriod"/>
            </a:pPr>
            <a:r>
              <a:rPr lang="en"/>
              <a:t>N/A</a:t>
            </a:r>
            <a:endParaRPr/>
          </a:p>
          <a:p>
            <a:pPr indent="-304958" lvl="0" marL="457200" rtl="0" algn="l">
              <a:spcBef>
                <a:spcPts val="0"/>
              </a:spcBef>
              <a:spcAft>
                <a:spcPts val="0"/>
              </a:spcAft>
              <a:buSzPct val="100000"/>
              <a:buAutoNum type="arabicPeriod"/>
            </a:pPr>
            <a:r>
              <a:rPr lang="en"/>
              <a:t>N/A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Registry risks</a:t>
            </a:r>
            <a:endParaRPr/>
          </a:p>
        </p:txBody>
      </p:sp>
      <p:sp>
        <p:nvSpPr>
          <p:cNvPr id="172" name="Google Shape;172;p19"/>
          <p:cNvSpPr txBox="1"/>
          <p:nvPr>
            <p:ph idx="1" type="body"/>
          </p:nvPr>
        </p:nvSpPr>
        <p:spPr>
          <a:xfrm>
            <a:off x="1297500" y="1567550"/>
            <a:ext cx="7038900" cy="306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Insecure connections to registries (U.C 1)</a:t>
            </a:r>
            <a:endParaRPr/>
          </a:p>
          <a:p>
            <a:pPr indent="-311150" lvl="0" marL="457200" rtl="0" algn="l">
              <a:spcBef>
                <a:spcPts val="0"/>
              </a:spcBef>
              <a:spcAft>
                <a:spcPts val="0"/>
              </a:spcAft>
              <a:buSzPts val="1300"/>
              <a:buAutoNum type="arabicPeriod"/>
            </a:pPr>
            <a:r>
              <a:rPr lang="en"/>
              <a:t>Stale images in registries (U.C 1)</a:t>
            </a:r>
            <a:endParaRPr/>
          </a:p>
          <a:p>
            <a:pPr indent="0" lvl="0" marL="0" rtl="0" algn="l">
              <a:spcBef>
                <a:spcPts val="1200"/>
              </a:spcBef>
              <a:spcAft>
                <a:spcPts val="0"/>
              </a:spcAft>
              <a:buNone/>
            </a:pPr>
            <a:r>
              <a:rPr lang="en"/>
              <a:t>Countermeasures :</a:t>
            </a:r>
            <a:endParaRPr/>
          </a:p>
          <a:p>
            <a:pPr indent="-311150" lvl="0" marL="457200" rtl="0" algn="l">
              <a:spcBef>
                <a:spcPts val="1200"/>
              </a:spcBef>
              <a:spcAft>
                <a:spcPts val="0"/>
              </a:spcAft>
              <a:buSzPts val="1300"/>
              <a:buAutoNum type="arabicPeriod"/>
            </a:pPr>
            <a:r>
              <a:rPr lang="en"/>
              <a:t>E</a:t>
            </a:r>
            <a:r>
              <a:rPr lang="en"/>
              <a:t>nsure that all data pulled from a registry is encrypted in transit between the registry and the destination.</a:t>
            </a:r>
            <a:endParaRPr/>
          </a:p>
          <a:p>
            <a:pPr indent="-311150" lvl="0" marL="457200" rtl="0" algn="l">
              <a:spcBef>
                <a:spcPts val="0"/>
              </a:spcBef>
              <a:spcAft>
                <a:spcPts val="0"/>
              </a:spcAft>
              <a:buSzPts val="1300"/>
              <a:buAutoNum type="arabicPeriod"/>
            </a:pPr>
            <a:r>
              <a:rPr lang="en"/>
              <a:t>i) P</a:t>
            </a:r>
            <a:r>
              <a:rPr lang="en"/>
              <a:t>rune registries of unsafe, vulnerable images that should no longer be used(automated)    ii)  Operational practices should emphasize accessing images using immutable names that specify discrete versions of images to be used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Orchestrator risks</a:t>
            </a:r>
            <a:endParaRPr/>
          </a:p>
        </p:txBody>
      </p:sp>
      <p:sp>
        <p:nvSpPr>
          <p:cNvPr id="178" name="Google Shape;178;p20"/>
          <p:cNvSpPr txBox="1"/>
          <p:nvPr>
            <p:ph idx="1" type="body"/>
          </p:nvPr>
        </p:nvSpPr>
        <p:spPr>
          <a:xfrm>
            <a:off x="1297500" y="1249125"/>
            <a:ext cx="7038900" cy="3453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 Unbounded administrative access (U.C 2)</a:t>
            </a:r>
            <a:endParaRPr/>
          </a:p>
          <a:p>
            <a:pPr indent="-304958" lvl="0" marL="457200" rtl="0" algn="l">
              <a:spcBef>
                <a:spcPts val="0"/>
              </a:spcBef>
              <a:spcAft>
                <a:spcPts val="0"/>
              </a:spcAft>
              <a:buSzPct val="100000"/>
              <a:buAutoNum type="arabicPeriod"/>
            </a:pPr>
            <a:r>
              <a:rPr lang="en"/>
              <a:t> Weak or unmanaged credentials ( U.C 1)</a:t>
            </a:r>
            <a:endParaRPr/>
          </a:p>
          <a:p>
            <a:pPr indent="-304958" lvl="0" marL="457200" rtl="0" algn="l">
              <a:spcBef>
                <a:spcPts val="0"/>
              </a:spcBef>
              <a:spcAft>
                <a:spcPts val="0"/>
              </a:spcAft>
              <a:buSzPct val="100000"/>
              <a:buAutoNum type="arabicPeriod"/>
            </a:pPr>
            <a:r>
              <a:rPr lang="en"/>
              <a:t> Unmanaged inter-container network traffic (U.C 2)</a:t>
            </a:r>
            <a:endParaRPr/>
          </a:p>
          <a:p>
            <a:pPr indent="-304958" lvl="0" marL="457200" rtl="0" algn="l">
              <a:spcBef>
                <a:spcPts val="0"/>
              </a:spcBef>
              <a:spcAft>
                <a:spcPts val="0"/>
              </a:spcAft>
              <a:buSzPct val="100000"/>
              <a:buAutoNum type="arabicPeriod"/>
            </a:pPr>
            <a:r>
              <a:rPr lang="en"/>
              <a:t> Mixing of workload sensitivity levels (U.C 2)</a:t>
            </a:r>
            <a:endParaRPr/>
          </a:p>
          <a:p>
            <a:pPr indent="0" lvl="0" marL="0" rtl="0" algn="l">
              <a:spcBef>
                <a:spcPts val="1200"/>
              </a:spcBef>
              <a:spcAft>
                <a:spcPts val="0"/>
              </a:spcAft>
              <a:buNone/>
            </a:pPr>
            <a:r>
              <a:rPr lang="en"/>
              <a:t>Countermeasures :</a:t>
            </a:r>
            <a:endParaRPr/>
          </a:p>
          <a:p>
            <a:pPr indent="-304958" lvl="0" marL="457200" rtl="0" algn="l">
              <a:spcBef>
                <a:spcPts val="1200"/>
              </a:spcBef>
              <a:spcAft>
                <a:spcPts val="0"/>
              </a:spcAft>
              <a:buSzPct val="100000"/>
              <a:buAutoNum type="arabicPeriod"/>
            </a:pPr>
            <a:r>
              <a:rPr lang="en"/>
              <a:t>Ex :  Test team members should have limited or no access to containers used in production</a:t>
            </a:r>
            <a:endParaRPr/>
          </a:p>
          <a:p>
            <a:pPr indent="-304958" lvl="0" marL="457200" rtl="0" algn="l">
              <a:spcBef>
                <a:spcPts val="0"/>
              </a:spcBef>
              <a:spcAft>
                <a:spcPts val="0"/>
              </a:spcAft>
              <a:buSzPct val="100000"/>
              <a:buAutoNum type="arabicPeriod"/>
            </a:pPr>
            <a:r>
              <a:rPr lang="en"/>
              <a:t>Use strong authentication credentials, and centralize auditing of access, making anomaly detection more effective</a:t>
            </a:r>
            <a:endParaRPr/>
          </a:p>
          <a:p>
            <a:pPr indent="-304958" lvl="0" marL="457200" rtl="0" algn="l">
              <a:spcBef>
                <a:spcPts val="0"/>
              </a:spcBef>
              <a:spcAft>
                <a:spcPts val="0"/>
              </a:spcAft>
              <a:buSzPct val="100000"/>
              <a:buAutoNum type="arabicPeriod"/>
            </a:pPr>
            <a:r>
              <a:rPr lang="en"/>
              <a:t>Virtual overlay network security should be ensured</a:t>
            </a:r>
            <a:endParaRPr/>
          </a:p>
          <a:p>
            <a:pPr indent="-304958" lvl="0" marL="457200" rtl="0" algn="l">
              <a:spcBef>
                <a:spcPts val="0"/>
              </a:spcBef>
              <a:spcAft>
                <a:spcPts val="0"/>
              </a:spcAft>
              <a:buSzPct val="100000"/>
              <a:buAutoNum type="arabicPeriod"/>
            </a:pPr>
            <a:r>
              <a:rPr lang="en"/>
              <a:t>Orchestrators should be configured to isolate deployments to specific sets of hosts by sensitivity levels</a:t>
            </a:r>
            <a:endParaRPr/>
          </a:p>
          <a:p>
            <a:pPr indent="0" lvl="0" marL="0" rtl="0" algn="l">
              <a:spcBef>
                <a:spcPts val="1200"/>
              </a:spcBef>
              <a:spcAft>
                <a:spcPts val="0"/>
              </a:spcAft>
              <a:buNone/>
            </a:pPr>
            <a:r>
              <a:rPr lang="en"/>
              <a:t>Practical attack scenario :</a:t>
            </a:r>
            <a:endParaRPr/>
          </a:p>
          <a:p>
            <a:pPr indent="-304958" lvl="0" marL="457200" rtl="0" algn="l">
              <a:spcBef>
                <a:spcPts val="1200"/>
              </a:spcBef>
              <a:spcAft>
                <a:spcPts val="0"/>
              </a:spcAft>
              <a:buSzPct val="100000"/>
              <a:buAutoNum type="arabicPeriod"/>
            </a:pPr>
            <a:r>
              <a:rPr lang="en"/>
              <a:t>N/A</a:t>
            </a:r>
            <a:endParaRPr/>
          </a:p>
          <a:p>
            <a:pPr indent="-304958" lvl="0" marL="457200" rtl="0" algn="l">
              <a:spcBef>
                <a:spcPts val="0"/>
              </a:spcBef>
              <a:spcAft>
                <a:spcPts val="0"/>
              </a:spcAft>
              <a:buSzPct val="100000"/>
              <a:buAutoNum type="arabicPeriod"/>
            </a:pPr>
            <a:r>
              <a:rPr lang="en"/>
              <a:t>N/A</a:t>
            </a:r>
            <a:endParaRPr/>
          </a:p>
          <a:p>
            <a:pPr indent="-304958" lvl="0" marL="457200" rtl="0" algn="l">
              <a:spcBef>
                <a:spcPts val="0"/>
              </a:spcBef>
              <a:spcAft>
                <a:spcPts val="0"/>
              </a:spcAft>
              <a:buSzPct val="100000"/>
              <a:buAutoNum type="arabicPeriod"/>
            </a:pPr>
            <a:r>
              <a:rPr lang="en"/>
              <a:t>ARP spoofing, MAC flooding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Attacks</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ShellShock</a:t>
            </a:r>
            <a:r>
              <a:rPr lang="en" sz="1600">
                <a:latin typeface="Courier New"/>
                <a:ea typeface="Courier New"/>
                <a:cs typeface="Courier New"/>
                <a:sym typeface="Courier New"/>
              </a:rPr>
              <a:t>: This is a security bug. It enables an attacker to cause to bash to execute arbitrary command.</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Remote access attack via SSH(Secure Socket Shell</a:t>
            </a:r>
            <a:r>
              <a:rPr lang="en" sz="1600">
                <a:latin typeface="Courier New"/>
                <a:ea typeface="Courier New"/>
                <a:cs typeface="Courier New"/>
                <a:sym typeface="Courier New"/>
              </a:rPr>
              <a:t>): It enables remote access. It is a network protocol that gives users specially system administrator, a secure way to access a computer over an unsecured network</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b="1" lang="en" sz="1600">
                <a:latin typeface="Courier New"/>
                <a:ea typeface="Courier New"/>
                <a:cs typeface="Courier New"/>
                <a:sym typeface="Courier New"/>
              </a:rPr>
              <a:t>Privilege escalation</a:t>
            </a:r>
            <a:r>
              <a:rPr lang="en" sz="1600">
                <a:latin typeface="Courier New"/>
                <a:ea typeface="Courier New"/>
                <a:cs typeface="Courier New"/>
                <a:sym typeface="Courier New"/>
              </a:rPr>
              <a:t>: When an attacker logs into the host system using an account with elevated access privileges.</a:t>
            </a:r>
            <a:endParaRPr sz="16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