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6" r:id="rId6"/>
    <p:sldId id="260" r:id="rId7"/>
    <p:sldId id="25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B2D92BD-DE87-4596-A2B8-C3AE597CE8E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00367AE-C5FF-4FAF-8B6C-EDDC5F79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22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92BD-DE87-4596-A2B8-C3AE597CE8E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7AE-C5FF-4FAF-8B6C-EDDC5F79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94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92BD-DE87-4596-A2B8-C3AE597CE8E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7AE-C5FF-4FAF-8B6C-EDDC5F79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92BD-DE87-4596-A2B8-C3AE597CE8E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7AE-C5FF-4FAF-8B6C-EDDC5F79376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764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92BD-DE87-4596-A2B8-C3AE597CE8E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7AE-C5FF-4FAF-8B6C-EDDC5F79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819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92BD-DE87-4596-A2B8-C3AE597CE8E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7AE-C5FF-4FAF-8B6C-EDDC5F79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472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92BD-DE87-4596-A2B8-C3AE597CE8E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7AE-C5FF-4FAF-8B6C-EDDC5F79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005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92BD-DE87-4596-A2B8-C3AE597CE8E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7AE-C5FF-4FAF-8B6C-EDDC5F79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166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92BD-DE87-4596-A2B8-C3AE597CE8E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7AE-C5FF-4FAF-8B6C-EDDC5F79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80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92BD-DE87-4596-A2B8-C3AE597CE8E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7AE-C5FF-4FAF-8B6C-EDDC5F79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74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92BD-DE87-4596-A2B8-C3AE597CE8E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7AE-C5FF-4FAF-8B6C-EDDC5F79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90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92BD-DE87-4596-A2B8-C3AE597CE8E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7AE-C5FF-4FAF-8B6C-EDDC5F79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13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92BD-DE87-4596-A2B8-C3AE597CE8E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7AE-C5FF-4FAF-8B6C-EDDC5F79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2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92BD-DE87-4596-A2B8-C3AE597CE8E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7AE-C5FF-4FAF-8B6C-EDDC5F79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59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92BD-DE87-4596-A2B8-C3AE597CE8E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7AE-C5FF-4FAF-8B6C-EDDC5F79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18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92BD-DE87-4596-A2B8-C3AE597CE8E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7AE-C5FF-4FAF-8B6C-EDDC5F79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2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92BD-DE87-4596-A2B8-C3AE597CE8E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7AE-C5FF-4FAF-8B6C-EDDC5F79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7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92BD-DE87-4596-A2B8-C3AE597CE8E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367AE-C5FF-4FAF-8B6C-EDDC5F79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469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3F1A-3D8C-5E23-3576-06E0D0EF1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9077"/>
          </a:xfrm>
        </p:spPr>
        <p:txBody>
          <a:bodyPr>
            <a:normAutofit/>
          </a:bodyPr>
          <a:lstStyle/>
          <a:p>
            <a:r>
              <a:rPr lang="en-IN" sz="4800" dirty="0"/>
              <a:t>         ARTIFICIAL INTELLIGENCE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290BF-71DD-7DF5-7EE8-8256F900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60" y="2885440"/>
            <a:ext cx="9387840" cy="134112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                           </a:t>
            </a:r>
            <a:r>
              <a:rPr lang="en-IN" sz="3200" dirty="0"/>
              <a:t>FAKE NEWS DETECTION USING NLP</a:t>
            </a:r>
          </a:p>
          <a:p>
            <a:r>
              <a:rPr lang="en-IN" sz="3200" dirty="0"/>
              <a:t>                                 PHASE-2</a:t>
            </a:r>
          </a:p>
        </p:txBody>
      </p:sp>
    </p:spTree>
    <p:extLst>
      <p:ext uri="{BB962C8B-B14F-4D97-AF65-F5344CB8AC3E}">
        <p14:creationId xmlns:p14="http://schemas.microsoft.com/office/powerpoint/2010/main" val="764126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698B-096E-24A8-1D81-61EE501B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3096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Robust Evaluation: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5C5D0-65DD-F074-3269-ADE59A1E1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61440"/>
            <a:ext cx="12192000" cy="5445759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Georgia" panose="02040502050405020303" pitchFamily="18" charset="0"/>
              </a:rPr>
              <a:t>                                     It's crucial to use robust evaluation metrics and validation techniques to assess the performance of these models and avoid overfitting to the evaluation data.</a:t>
            </a:r>
          </a:p>
          <a:p>
            <a:r>
              <a:rPr lang="en-US" sz="3200" cap="none" dirty="0">
                <a:latin typeface="Georgia" panose="02040502050405020303" pitchFamily="18" charset="0"/>
              </a:rPr>
              <a:t>                                    This type of evalution is crucial for building resilient and dependable solution such as software </a:t>
            </a:r>
            <a:r>
              <a:rPr lang="en-US" sz="3200" cap="none" dirty="0" err="1">
                <a:latin typeface="Georgia" panose="02040502050405020303" pitchFamily="18" charset="0"/>
              </a:rPr>
              <a:t>application,ai</a:t>
            </a:r>
            <a:r>
              <a:rPr lang="en-US" sz="3200" cap="none" dirty="0">
                <a:latin typeface="Georgia" panose="02040502050405020303" pitchFamily="18" charset="0"/>
              </a:rPr>
              <a:t> model or infrastructure to withstand unexpected challenge and deliver consistent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23486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74D4-F091-AA24-BE77-024DD1AA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6144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Scalability: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67F6D-F9BC-139F-FF36-0DF995BAD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61441"/>
            <a:ext cx="12192000" cy="5496558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Georgia" panose="02040502050405020303" pitchFamily="18" charset="0"/>
              </a:rPr>
              <a:t>                                    Deep learning models can be scaled to handle large datasets and can adapt to evolving fake news detection challenges.</a:t>
            </a:r>
          </a:p>
          <a:p>
            <a:r>
              <a:rPr lang="en-US" sz="3200" cap="none" dirty="0">
                <a:latin typeface="Georgia" panose="02040502050405020303" pitchFamily="18" charset="0"/>
              </a:rPr>
              <a:t>                                    By leveraging </a:t>
            </a:r>
            <a:r>
              <a:rPr lang="en-US" sz="3200" cap="none" dirty="0" err="1">
                <a:latin typeface="Georgia" panose="02040502050405020303" pitchFamily="18" charset="0"/>
              </a:rPr>
              <a:t>lstm</a:t>
            </a:r>
            <a:r>
              <a:rPr lang="en-US" sz="3200" cap="none" dirty="0">
                <a:latin typeface="Georgia" panose="02040502050405020303" pitchFamily="18" charset="0"/>
              </a:rPr>
              <a:t> and </a:t>
            </a:r>
            <a:r>
              <a:rPr lang="en-US" sz="3200" cap="none" dirty="0" err="1">
                <a:latin typeface="Georgia" panose="02040502050405020303" pitchFamily="18" charset="0"/>
              </a:rPr>
              <a:t>bert</a:t>
            </a:r>
            <a:r>
              <a:rPr lang="en-US" sz="3200" cap="none" dirty="0">
                <a:latin typeface="Georgia" panose="02040502050405020303" pitchFamily="18" charset="0"/>
              </a:rPr>
              <a:t>, you can build a powerful fake news detection system that is capable of understanding the nuances of language, context, and sequences, ultimately leading to improved accuracy in identifying fake news.</a:t>
            </a:r>
            <a:endParaRPr lang="en-IN" sz="3200" cap="none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28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6525A9-BE19-E682-D9EB-1B748539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85650" cy="1564640"/>
          </a:xfrm>
        </p:spPr>
        <p:txBody>
          <a:bodyPr>
            <a:normAutofit/>
          </a:bodyPr>
          <a:lstStyle/>
          <a:p>
            <a:r>
              <a:rPr lang="en-IN" sz="4000" dirty="0"/>
              <a:t>      </a:t>
            </a:r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 for Sequence Modeling: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6FF54-7817-F5F7-1F32-5CA0ABF3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0" y="1645920"/>
            <a:ext cx="12185650" cy="5212079"/>
          </a:xfrm>
        </p:spPr>
        <p:txBody>
          <a:bodyPr>
            <a:normAutofit/>
          </a:bodyPr>
          <a:lstStyle/>
          <a:p>
            <a:r>
              <a:rPr lang="en-US" sz="3600" dirty="0"/>
              <a:t>                               </a:t>
            </a:r>
            <a:r>
              <a:rPr lang="en-US" sz="3600" cap="none" dirty="0">
                <a:latin typeface="Georgia" panose="02040502050405020303" pitchFamily="18" charset="0"/>
              </a:rPr>
              <a:t>LSTM is a recurrent neural network                       architecture that is well-suited for modeling sequential data. </a:t>
            </a:r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/>
              <a:t>                               </a:t>
            </a:r>
            <a:r>
              <a:rPr lang="en-US" sz="3600" cap="none" dirty="0"/>
              <a:t>Fake news often contains linguistic       patterns,and LSTM can capture these patterns over time, making it effective for text classification tasks.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2832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5F19-0062-5948-086C-20E4D8AB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119"/>
          </a:xfrm>
        </p:spPr>
        <p:txBody>
          <a:bodyPr>
            <a:noAutofit/>
          </a:bodyPr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 code using python: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5FB97-CEE4-9AC2-9881-C3395C15B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41680"/>
            <a:ext cx="12192000" cy="6116321"/>
          </a:xfrm>
        </p:spPr>
        <p:txBody>
          <a:bodyPr>
            <a:norm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                     </a:t>
            </a:r>
            <a:r>
              <a:rPr lang="en-IN" cap="none" dirty="0">
                <a:latin typeface="Georgia" panose="02040502050405020303" pitchFamily="18" charset="0"/>
              </a:rPr>
              <a:t># Tokenize and pad sequences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Tokenizer = tokenizer(num_words=5000, oov_token="&lt;</a:t>
            </a:r>
            <a:r>
              <a:rPr lang="en-IN" cap="none" dirty="0" err="1">
                <a:latin typeface="Georgia" panose="02040502050405020303" pitchFamily="18" charset="0"/>
              </a:rPr>
              <a:t>oov</a:t>
            </a:r>
            <a:r>
              <a:rPr lang="en-IN" cap="none" dirty="0">
                <a:latin typeface="Georgia" panose="02040502050405020303" pitchFamily="18" charset="0"/>
              </a:rPr>
              <a:t>&gt;")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</a:t>
            </a:r>
            <a:r>
              <a:rPr lang="en-IN" cap="none" dirty="0" err="1">
                <a:latin typeface="Georgia" panose="02040502050405020303" pitchFamily="18" charset="0"/>
              </a:rPr>
              <a:t>Tokenizer.Fit_on_texts</a:t>
            </a:r>
            <a:r>
              <a:rPr lang="en-IN" cap="none" dirty="0">
                <a:latin typeface="Georgia" panose="02040502050405020303" pitchFamily="18" charset="0"/>
              </a:rPr>
              <a:t>(texts)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Sequences = </a:t>
            </a:r>
            <a:r>
              <a:rPr lang="en-IN" cap="none" dirty="0" err="1">
                <a:latin typeface="Georgia" panose="02040502050405020303" pitchFamily="18" charset="0"/>
              </a:rPr>
              <a:t>tokenizer.Texts_to_sequences</a:t>
            </a:r>
            <a:r>
              <a:rPr lang="en-IN" cap="none" dirty="0">
                <a:latin typeface="Georgia" panose="02040502050405020303" pitchFamily="18" charset="0"/>
              </a:rPr>
              <a:t>(texts)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 Padded_sequences = pad_sequences(sequences, maxlen=100, padding='post', truncating='post’)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# Define and train the LSTM 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modelmodel = sequential()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</a:t>
            </a:r>
            <a:r>
              <a:rPr lang="en-IN" cap="none" dirty="0" err="1">
                <a:latin typeface="Georgia" panose="02040502050405020303" pitchFamily="18" charset="0"/>
              </a:rPr>
              <a:t>Model.Add</a:t>
            </a:r>
            <a:r>
              <a:rPr lang="en-IN" cap="none" dirty="0">
                <a:latin typeface="Georgia" panose="02040502050405020303" pitchFamily="18" charset="0"/>
              </a:rPr>
              <a:t>(embedding(input_dim=5000, 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output_dim=32, input_length=100))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</a:t>
            </a:r>
            <a:r>
              <a:rPr lang="en-IN" cap="none" dirty="0" err="1">
                <a:latin typeface="Georgia" panose="02040502050405020303" pitchFamily="18" charset="0"/>
              </a:rPr>
              <a:t>Model.Add</a:t>
            </a:r>
            <a:r>
              <a:rPr lang="en-IN" cap="none" dirty="0">
                <a:latin typeface="Georgia" panose="02040502050405020303" pitchFamily="18" charset="0"/>
              </a:rPr>
              <a:t>(</a:t>
            </a:r>
            <a:r>
              <a:rPr lang="en-IN" cap="none" dirty="0" err="1">
                <a:latin typeface="Georgia" panose="02040502050405020303" pitchFamily="18" charset="0"/>
              </a:rPr>
              <a:t>lstm</a:t>
            </a:r>
            <a:r>
              <a:rPr lang="en-IN" cap="none" dirty="0">
                <a:latin typeface="Georgia" panose="02040502050405020303" pitchFamily="18" charset="0"/>
              </a:rPr>
              <a:t>(64))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</a:t>
            </a:r>
            <a:r>
              <a:rPr lang="en-IN" cap="none" dirty="0" err="1">
                <a:latin typeface="Georgia" panose="02040502050405020303" pitchFamily="18" charset="0"/>
              </a:rPr>
              <a:t>Model.Add</a:t>
            </a:r>
            <a:r>
              <a:rPr lang="en-IN" cap="none" dirty="0">
                <a:latin typeface="Georgia" panose="02040502050405020303" pitchFamily="18" charset="0"/>
              </a:rPr>
              <a:t>(dense(1, activation='sigmoid’))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</a:t>
            </a:r>
            <a:r>
              <a:rPr lang="en-IN" cap="none" dirty="0" err="1">
                <a:latin typeface="Georgia" panose="02040502050405020303" pitchFamily="18" charset="0"/>
              </a:rPr>
              <a:t>Model.Compile</a:t>
            </a:r>
            <a:r>
              <a:rPr lang="en-IN" cap="none" dirty="0">
                <a:latin typeface="Georgia" panose="02040502050405020303" pitchFamily="18" charset="0"/>
              </a:rPr>
              <a:t>(optimizer='</a:t>
            </a:r>
            <a:r>
              <a:rPr lang="en-IN" cap="none" dirty="0" err="1">
                <a:latin typeface="Georgia" panose="02040502050405020303" pitchFamily="18" charset="0"/>
              </a:rPr>
              <a:t>adam</a:t>
            </a:r>
            <a:r>
              <a:rPr lang="en-IN" cap="none" dirty="0">
                <a:latin typeface="Georgia" panose="02040502050405020303" pitchFamily="18" charset="0"/>
              </a:rPr>
              <a:t>', loss='binary_crossentropy', metrics=['accuracy’])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</a:t>
            </a:r>
            <a:r>
              <a:rPr lang="en-IN" cap="none" dirty="0" err="1">
                <a:latin typeface="Georgia" panose="02040502050405020303" pitchFamily="18" charset="0"/>
              </a:rPr>
              <a:t>Model.Fit</a:t>
            </a:r>
            <a:r>
              <a:rPr lang="en-IN" cap="none" dirty="0">
                <a:latin typeface="Georgia" panose="02040502050405020303" pitchFamily="18" charset="0"/>
              </a:rPr>
              <a:t>(padded_sequences, labels, epochs=5)</a:t>
            </a:r>
          </a:p>
        </p:txBody>
      </p:sp>
    </p:spTree>
    <p:extLst>
      <p:ext uri="{BB962C8B-B14F-4D97-AF65-F5344CB8AC3E}">
        <p14:creationId xmlns:p14="http://schemas.microsoft.com/office/powerpoint/2010/main" val="266127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0B1A-E701-95EF-39B7-65FB99B3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5608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BERT for Contextual Understanding: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8341E-294C-32CE-593D-57DCC5D35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56081"/>
            <a:ext cx="12192000" cy="5201918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Georgia" panose="02040502050405020303" pitchFamily="18" charset="0"/>
              </a:rPr>
              <a:t>                                               BERT, a transformer-based model, excels at understanding the context of words in a sentence.</a:t>
            </a:r>
          </a:p>
          <a:p>
            <a:r>
              <a:rPr lang="en-US" sz="3200" cap="none" dirty="0">
                <a:latin typeface="Georgia" panose="02040502050405020303" pitchFamily="18" charset="0"/>
              </a:rPr>
              <a:t>                                               Fake news detection often requires grasping the subtle contextual cues and relationships within text, which </a:t>
            </a:r>
            <a:r>
              <a:rPr lang="en-US" sz="3200" cap="none" dirty="0" err="1">
                <a:latin typeface="Georgia" panose="02040502050405020303" pitchFamily="18" charset="0"/>
              </a:rPr>
              <a:t>bert</a:t>
            </a:r>
            <a:r>
              <a:rPr lang="en-US" sz="3200" cap="none" dirty="0">
                <a:latin typeface="Georgia" panose="02040502050405020303" pitchFamily="18" charset="0"/>
              </a:rPr>
              <a:t> can capture better than traditional models.</a:t>
            </a:r>
            <a:endParaRPr lang="en-IN" sz="3200" cap="none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5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440B-3CE6-D209-018E-30BF6CDF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504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BERT code using python: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2DCDD-C029-ECDC-47BE-C6F67517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55041"/>
            <a:ext cx="12192000" cy="5902958"/>
          </a:xfrm>
        </p:spPr>
        <p:txBody>
          <a:bodyPr>
            <a:norm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                       </a:t>
            </a:r>
            <a:r>
              <a:rPr lang="en-IN" cap="none" dirty="0">
                <a:latin typeface="Georgia" panose="02040502050405020303" pitchFamily="18" charset="0"/>
              </a:rPr>
              <a:t># Tokenize text using BERT tokenizer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 Tokenizer = </a:t>
            </a:r>
            <a:r>
              <a:rPr lang="en-IN" cap="none" dirty="0" err="1">
                <a:latin typeface="Georgia" panose="02040502050405020303" pitchFamily="18" charset="0"/>
              </a:rPr>
              <a:t>berttokenizer.From_pretrained</a:t>
            </a:r>
            <a:r>
              <a:rPr lang="en-IN" cap="none" dirty="0">
                <a:latin typeface="Georgia" panose="02040502050405020303" pitchFamily="18" charset="0"/>
              </a:rPr>
              <a:t>('</a:t>
            </a:r>
            <a:r>
              <a:rPr lang="en-IN" cap="none" dirty="0" err="1">
                <a:latin typeface="Georgia" panose="02040502050405020303" pitchFamily="18" charset="0"/>
              </a:rPr>
              <a:t>bert</a:t>
            </a:r>
            <a:r>
              <a:rPr lang="en-IN" cap="none" dirty="0">
                <a:latin typeface="Georgia" panose="02040502050405020303" pitchFamily="18" charset="0"/>
              </a:rPr>
              <a:t>-base-uncased’)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 Encoded_inputs = tokenizer(texts, padding=true, truncation=true, return_tensors='</a:t>
            </a:r>
            <a:r>
              <a:rPr lang="en-IN" cap="none" dirty="0" err="1">
                <a:latin typeface="Georgia" panose="02040502050405020303" pitchFamily="18" charset="0"/>
              </a:rPr>
              <a:t>tf</a:t>
            </a:r>
            <a:r>
              <a:rPr lang="en-IN" cap="none" dirty="0">
                <a:latin typeface="Georgia" panose="02040502050405020303" pitchFamily="18" charset="0"/>
              </a:rPr>
              <a:t>’)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# Load pre-trained BERT modelbert_model = </a:t>
            </a:r>
            <a:r>
              <a:rPr lang="en-IN" cap="none" dirty="0" err="1">
                <a:latin typeface="Georgia" panose="02040502050405020303" pitchFamily="18" charset="0"/>
              </a:rPr>
              <a:t>tfbertmodel.From_pretrained</a:t>
            </a:r>
            <a:r>
              <a:rPr lang="en-IN" cap="none" dirty="0">
                <a:latin typeface="Georgia" panose="02040502050405020303" pitchFamily="18" charset="0"/>
              </a:rPr>
              <a:t>('</a:t>
            </a:r>
            <a:r>
              <a:rPr lang="en-IN" cap="none" dirty="0" err="1">
                <a:latin typeface="Georgia" panose="02040502050405020303" pitchFamily="18" charset="0"/>
              </a:rPr>
              <a:t>bert</a:t>
            </a:r>
            <a:r>
              <a:rPr lang="en-IN" cap="none" dirty="0">
                <a:latin typeface="Georgia" panose="02040502050405020303" pitchFamily="18" charset="0"/>
              </a:rPr>
              <a:t>-base-uncased’)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# Fine-tune BERT for fake news detection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Input_ids = encoded_inputs['input_ids’]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Attention_mask = encoded_inputs['attention_mask’]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Outputs = bert_model(input_ids, attention_mask=attention_mask)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Output = outputs['pooler_output’]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# Define and train a classification head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Classifier = sequential([    dense(64, activation='</a:t>
            </a:r>
            <a:r>
              <a:rPr lang="en-IN" cap="none" dirty="0" err="1">
                <a:latin typeface="Georgia" panose="02040502050405020303" pitchFamily="18" charset="0"/>
              </a:rPr>
              <a:t>relu</a:t>
            </a:r>
            <a:r>
              <a:rPr lang="en-IN" cap="none" dirty="0">
                <a:latin typeface="Georgia" panose="02040502050405020303" pitchFamily="18" charset="0"/>
              </a:rPr>
              <a:t>', input_dim=768),dense(1, activation='sigmoid’)])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</a:t>
            </a:r>
            <a:r>
              <a:rPr lang="en-IN" cap="none" dirty="0" err="1">
                <a:latin typeface="Georgia" panose="02040502050405020303" pitchFamily="18" charset="0"/>
              </a:rPr>
              <a:t>Classifier.Compile</a:t>
            </a:r>
            <a:r>
              <a:rPr lang="en-IN" cap="none" dirty="0">
                <a:latin typeface="Georgia" panose="02040502050405020303" pitchFamily="18" charset="0"/>
              </a:rPr>
              <a:t>(optimizer='</a:t>
            </a:r>
            <a:r>
              <a:rPr lang="en-IN" cap="none" dirty="0" err="1">
                <a:latin typeface="Georgia" panose="02040502050405020303" pitchFamily="18" charset="0"/>
              </a:rPr>
              <a:t>adam</a:t>
            </a:r>
            <a:r>
              <a:rPr lang="en-IN" cap="none" dirty="0">
                <a:latin typeface="Georgia" panose="02040502050405020303" pitchFamily="18" charset="0"/>
              </a:rPr>
              <a:t>', loss='binary_crossentropy', metrics=['accuracy’])</a:t>
            </a:r>
          </a:p>
          <a:p>
            <a:r>
              <a:rPr lang="en-IN" cap="none" dirty="0">
                <a:latin typeface="Georgia" panose="02040502050405020303" pitchFamily="18" charset="0"/>
              </a:rPr>
              <a:t>                      </a:t>
            </a:r>
            <a:r>
              <a:rPr lang="en-IN" cap="none" dirty="0" err="1">
                <a:latin typeface="Georgia" panose="02040502050405020303" pitchFamily="18" charset="0"/>
              </a:rPr>
              <a:t>Classifier.Fit</a:t>
            </a:r>
            <a:r>
              <a:rPr lang="en-IN" cap="none" dirty="0">
                <a:latin typeface="Georgia" panose="02040502050405020303" pitchFamily="18" charset="0"/>
              </a:rPr>
              <a:t>(output, labels, epochs=3)</a:t>
            </a:r>
          </a:p>
        </p:txBody>
      </p:sp>
    </p:spTree>
    <p:extLst>
      <p:ext uri="{BB962C8B-B14F-4D97-AF65-F5344CB8AC3E}">
        <p14:creationId xmlns:p14="http://schemas.microsoft.com/office/powerpoint/2010/main" val="161942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F52F-4066-6E0F-F313-41A0E799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3096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Ensemble and Transfer Learning: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83F1C-A90B-E04B-C0CA-2B4A020FE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30961"/>
            <a:ext cx="12192000" cy="5527038"/>
          </a:xfrm>
        </p:spPr>
        <p:txBody>
          <a:bodyPr>
            <a:normAutofit/>
          </a:bodyPr>
          <a:lstStyle/>
          <a:p>
            <a:r>
              <a:rPr lang="en-US" sz="3600" dirty="0"/>
              <a:t>                                </a:t>
            </a:r>
            <a:r>
              <a:rPr lang="en-US" sz="3200" cap="none" dirty="0">
                <a:latin typeface="Georgia" panose="02040502050405020303" pitchFamily="18" charset="0"/>
              </a:rPr>
              <a:t>You can combine LSTM and BERT in ensemble methods to leverage the strengths of both models.</a:t>
            </a:r>
          </a:p>
          <a:p>
            <a:r>
              <a:rPr lang="en-US" sz="3200" cap="none" dirty="0">
                <a:latin typeface="Georgia" panose="02040502050405020303" pitchFamily="18" charset="0"/>
              </a:rPr>
              <a:t>                                         Transfer learning techniques allow you to adapt pretrained models to the specific task of fake news detection, reducing the need for extensive labeled data.                                                                                 </a:t>
            </a:r>
            <a:endParaRPr lang="en-IN" sz="3200" cap="none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9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F8A3-EC72-A804-E4F6-874C0A94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0018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Pretrained Models: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07AAC-D446-E601-0F31-1A1ADD8A2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00189"/>
            <a:ext cx="12192000" cy="5357811"/>
          </a:xfrm>
        </p:spPr>
        <p:txBody>
          <a:bodyPr>
            <a:normAutofit/>
          </a:bodyPr>
          <a:lstStyle/>
          <a:p>
            <a:r>
              <a:rPr lang="en-US" sz="3600" dirty="0"/>
              <a:t>                                 </a:t>
            </a:r>
            <a:r>
              <a:rPr lang="en-US" sz="3200" cap="none" dirty="0">
                <a:latin typeface="Georgia" panose="02040502050405020303" pitchFamily="18" charset="0"/>
              </a:rPr>
              <a:t>Both LSTM and BERT can benefit from pretrained models.</a:t>
            </a:r>
          </a:p>
          <a:p>
            <a:r>
              <a:rPr lang="en-US" sz="3200" cap="none" dirty="0">
                <a:latin typeface="Georgia" panose="02040502050405020303" pitchFamily="18" charset="0"/>
              </a:rPr>
              <a:t>                                          </a:t>
            </a:r>
            <a:r>
              <a:rPr lang="en-US" sz="3200" cap="none" dirty="0" err="1">
                <a:latin typeface="Georgia" panose="02040502050405020303" pitchFamily="18" charset="0"/>
              </a:rPr>
              <a:t>Lstm</a:t>
            </a:r>
            <a:r>
              <a:rPr lang="en-US" sz="3200" cap="none" dirty="0">
                <a:latin typeface="Georgia" panose="02040502050405020303" pitchFamily="18" charset="0"/>
              </a:rPr>
              <a:t> can be pretrained on a large text corpus, and fine-tuned for fake news detection. </a:t>
            </a:r>
          </a:p>
          <a:p>
            <a:r>
              <a:rPr lang="en-US" sz="3200" cap="none" dirty="0">
                <a:latin typeface="Georgia" panose="02040502050405020303" pitchFamily="18" charset="0"/>
              </a:rPr>
              <a:t>                                          Bert, on the other hand, comes pretrained on a massive amount of text, making it a strong starting point for various </a:t>
            </a:r>
            <a:r>
              <a:rPr lang="en-US" sz="3200" cap="none" dirty="0" err="1">
                <a:latin typeface="Georgia" panose="02040502050405020303" pitchFamily="18" charset="0"/>
              </a:rPr>
              <a:t>nlp</a:t>
            </a:r>
            <a:r>
              <a:rPr lang="en-US" sz="3200" cap="none" dirty="0">
                <a:latin typeface="Georgia" panose="02040502050405020303" pitchFamily="18" charset="0"/>
              </a:rPr>
              <a:t> tasks.</a:t>
            </a:r>
            <a:endParaRPr lang="en-IN" sz="3200" cap="none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CE68-0731-AD73-89F5-F05FF064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112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Feature Engineering: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8B2F8-2B45-F8EA-6682-3E2286AFC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41121"/>
            <a:ext cx="12192000" cy="5516879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                </a:t>
            </a:r>
            <a:r>
              <a:rPr lang="en-US" sz="3200" cap="none" dirty="0">
                <a:latin typeface="Georgia" panose="02040502050405020303" pitchFamily="18" charset="0"/>
              </a:rPr>
              <a:t>Deep learning models can also be combined with traditional feature engineering methods.                 </a:t>
            </a:r>
          </a:p>
          <a:p>
            <a:r>
              <a:rPr lang="en-US" sz="3200" cap="none" dirty="0">
                <a:latin typeface="Georgia" panose="02040502050405020303" pitchFamily="18" charset="0"/>
              </a:rPr>
              <a:t>                                         Features such as metadata, source credibility, and social network information can be integrated to enhance model performance.</a:t>
            </a:r>
          </a:p>
          <a:p>
            <a:r>
              <a:rPr lang="en-US" sz="3200" cap="none" dirty="0">
                <a:latin typeface="Georgia" panose="02040502050405020303" pitchFamily="18" charset="0"/>
              </a:rPr>
              <a:t>                                        </a:t>
            </a:r>
            <a:r>
              <a:rPr lang="en-US" sz="3200" cap="none" dirty="0" err="1">
                <a:latin typeface="Georgia" panose="02040502050405020303" pitchFamily="18" charset="0"/>
              </a:rPr>
              <a:t>Rescalling</a:t>
            </a:r>
            <a:r>
              <a:rPr lang="en-US" sz="3200" cap="none" dirty="0">
                <a:latin typeface="Georgia" panose="02040502050405020303" pitchFamily="18" charset="0"/>
              </a:rPr>
              <a:t> numerical features to ensure they have a similar impact on the model.</a:t>
            </a:r>
            <a:endParaRPr lang="en-IN" sz="3200" cap="none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4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C05C-B56F-5AEF-1D8C-0E5897C1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2936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Regularization and Hyperparameter Tuning: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96B9D-0378-BAEE-3240-DBAEAF74E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73352"/>
            <a:ext cx="12192000" cy="5537200"/>
          </a:xfrm>
        </p:spPr>
        <p:txBody>
          <a:bodyPr>
            <a:normAutofit/>
          </a:bodyPr>
          <a:lstStyle/>
          <a:p>
            <a:r>
              <a:rPr lang="en-US" sz="3600" dirty="0"/>
              <a:t>                                     </a:t>
            </a:r>
            <a:r>
              <a:rPr lang="en-US" sz="3200" cap="none" dirty="0">
                <a:latin typeface="Georgia" panose="02040502050405020303" pitchFamily="18" charset="0"/>
              </a:rPr>
              <a:t>These advanced models offer a wide range of hyperparameters to tune. </a:t>
            </a:r>
          </a:p>
          <a:p>
            <a:r>
              <a:rPr lang="en-US" sz="3200" cap="none" dirty="0">
                <a:latin typeface="Georgia" panose="02040502050405020303" pitchFamily="18" charset="0"/>
              </a:rPr>
              <a:t>                                                Proper hyperparameter optimization and regularization techniques can further improve accuracy and prevent overfitting.</a:t>
            </a:r>
            <a:endParaRPr lang="en-IN" sz="3200" cap="none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999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55</TotalTime>
  <Words>793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</vt:lpstr>
      <vt:lpstr>Tw Cen MT</vt:lpstr>
      <vt:lpstr>Circuit</vt:lpstr>
      <vt:lpstr>         ARTIFICIAL INTELLIGENCE  </vt:lpstr>
      <vt:lpstr>      LSTM for Sequence Modeling:</vt:lpstr>
      <vt:lpstr>LSTM code using python:</vt:lpstr>
      <vt:lpstr>BERT for Contextual Understanding:</vt:lpstr>
      <vt:lpstr>BERT code using python:</vt:lpstr>
      <vt:lpstr>          Ensemble and Transfer Learning: </vt:lpstr>
      <vt:lpstr>          Pretrained Models:</vt:lpstr>
      <vt:lpstr>          Feature Engineering:</vt:lpstr>
      <vt:lpstr>          Regularization and Hyperparameter Tuning:</vt:lpstr>
      <vt:lpstr>          Robust Evaluation:</vt:lpstr>
      <vt:lpstr>          Scalability: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ARTIFICIAL INTELLIGENCE  </dc:title>
  <dc:creator>Madhumitha S</dc:creator>
  <cp:lastModifiedBy>Madhumitha S</cp:lastModifiedBy>
  <cp:revision>1</cp:revision>
  <dcterms:created xsi:type="dcterms:W3CDTF">2023-10-11T15:24:39Z</dcterms:created>
  <dcterms:modified xsi:type="dcterms:W3CDTF">2023-10-11T16:20:10Z</dcterms:modified>
</cp:coreProperties>
</file>