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8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FB7"/>
    <a:srgbClr val="8CE488"/>
    <a:srgbClr val="BDFFDE"/>
    <a:srgbClr val="99FF99"/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02/12/2023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73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02/12/2023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88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886" y="3433060"/>
            <a:ext cx="6261647" cy="31308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36776" y="1771687"/>
            <a:ext cx="5281108" cy="1661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 smtClean="0">
                <a:solidFill>
                  <a:srgbClr val="0B34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 and it’s Result</a:t>
            </a:r>
            <a:endParaRPr lang="en-GB" sz="4800" b="1" dirty="0">
              <a:solidFill>
                <a:srgbClr val="0B34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528" y="5979110"/>
            <a:ext cx="2202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Lato"/>
              </a:rPr>
              <a:t>Piyali Goswami</a:t>
            </a:r>
          </a:p>
          <a:p>
            <a:r>
              <a:rPr lang="en-GB" sz="1600" b="1" dirty="0" smtClean="0">
                <a:latin typeface="Lato"/>
              </a:rPr>
              <a:t>1st November, </a:t>
            </a:r>
            <a:r>
              <a:rPr lang="en-GB" sz="1600" b="1" dirty="0" smtClean="0">
                <a:latin typeface="Lato"/>
              </a:rPr>
              <a:t>2023</a:t>
            </a:r>
            <a:endParaRPr lang="en-IN" sz="1600" b="1" dirty="0">
              <a:latin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6657" r="39600" b="4221"/>
          <a:stretch/>
        </p:blipFill>
        <p:spPr>
          <a:xfrm>
            <a:off x="40944" y="1105470"/>
            <a:ext cx="5391084" cy="47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7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97" y="354837"/>
            <a:ext cx="7572030" cy="442867"/>
          </a:xfrm>
        </p:spPr>
        <p:txBody>
          <a:bodyPr/>
          <a:lstStyle/>
          <a:p>
            <a:r>
              <a:rPr lang="en-GB" sz="3600" b="1" cap="none" spc="0" dirty="0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Predictive Modelling Results</a:t>
            </a:r>
            <a:endParaRPr lang="en-GB" sz="3600" b="1" cap="none" spc="0" dirty="0">
              <a:solidFill>
                <a:schemeClr val="bg1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94F5EF8C-C23B-4148-27C7-A0A1758B0E3D}"/>
              </a:ext>
            </a:extLst>
          </p:cNvPr>
          <p:cNvSpPr/>
          <p:nvPr/>
        </p:nvSpPr>
        <p:spPr>
          <a:xfrm>
            <a:off x="6329858" y="1299270"/>
            <a:ext cx="1576924" cy="991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  <a:latin typeface="Georgia" panose="02040502050405020303" pitchFamily="18" charset="0"/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  <a:latin typeface="Georgia" panose="02040502050405020303" pitchFamily="18" charset="0"/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53BDEF4E-66C3-0257-A0A8-E8E887E16047}"/>
              </a:ext>
            </a:extLst>
          </p:cNvPr>
          <p:cNvSpPr/>
          <p:nvPr/>
        </p:nvSpPr>
        <p:spPr>
          <a:xfrm>
            <a:off x="8210836" y="1299270"/>
            <a:ext cx="1658972" cy="991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  <a:latin typeface="Georgia" panose="02040502050405020303" pitchFamily="18" charset="0"/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  <a:latin typeface="Georgia" panose="02040502050405020303" pitchFamily="18" charset="0"/>
              </a:rPr>
              <a:t>61%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668DCA6A-69B0-0F34-F512-8A610FB04802}"/>
              </a:ext>
            </a:extLst>
          </p:cNvPr>
          <p:cNvSpPr/>
          <p:nvPr/>
        </p:nvSpPr>
        <p:spPr>
          <a:xfrm>
            <a:off x="10173862" y="1299270"/>
            <a:ext cx="1724913" cy="991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  <a:latin typeface="Georgia" panose="02040502050405020303" pitchFamily="18" charset="0"/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  <a:latin typeface="Georgia" panose="02040502050405020303" pitchFamily="18" charset="0"/>
              </a:rPr>
              <a:t>62%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493797" y="4908659"/>
            <a:ext cx="5874269" cy="4193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Top features that can drive successful flight bookings.</a:t>
            </a:r>
            <a:endParaRPr lang="en-GB" sz="900" dirty="0">
              <a:solidFill>
                <a:schemeClr val="bg1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83638" y="3262999"/>
            <a:ext cx="4713945" cy="16746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latin typeface="Georgia" panose="02040502050405020303" pitchFamily="18" charset="0"/>
              </a:rPr>
              <a:t/>
            </a:r>
            <a:br>
              <a:rPr lang="en-GB" sz="1200" dirty="0">
                <a:latin typeface="Georgia" panose="02040502050405020303" pitchFamily="18" charset="0"/>
              </a:rPr>
            </a:br>
            <a:r>
              <a:rPr lang="en-GB" sz="1200" dirty="0">
                <a:latin typeface="Georgia" panose="02040502050405020303" pitchFamily="18" charset="0"/>
              </a:rPr>
              <a:t/>
            </a:r>
            <a:br>
              <a:rPr lang="en-GB" sz="1200" dirty="0">
                <a:latin typeface="Georgia" panose="02040502050405020303" pitchFamily="18" charset="0"/>
              </a:rPr>
            </a:br>
            <a:endParaRPr lang="en-GB" sz="1200" dirty="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8" y="1191937"/>
            <a:ext cx="5910507" cy="374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2953" y="2776909"/>
            <a:ext cx="1600644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Chance of predicting true successful bookings is 60% </a:t>
            </a:r>
          </a:p>
        </p:txBody>
      </p:sp>
      <p:sp>
        <p:nvSpPr>
          <p:cNvPr id="6" name="Rectangle 5"/>
          <p:cNvSpPr/>
          <p:nvPr/>
        </p:nvSpPr>
        <p:spPr>
          <a:xfrm>
            <a:off x="8210835" y="2776908"/>
            <a:ext cx="1655652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GB" sz="16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66% Chance of predicting true incomplete bookings correctly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53724" y="2776907"/>
            <a:ext cx="1745051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Accuracy of the model predicting successful or incomplete </a:t>
            </a:r>
            <a:r>
              <a:rPr lang="en-GB" sz="1600" dirty="0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booking</a:t>
            </a:r>
            <a:endParaRPr lang="en-GB" sz="1600" dirty="0">
              <a:solidFill>
                <a:schemeClr val="bg1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6946711" y="2372215"/>
            <a:ext cx="259308" cy="31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Up Arrow 19"/>
          <p:cNvSpPr/>
          <p:nvPr/>
        </p:nvSpPr>
        <p:spPr>
          <a:xfrm>
            <a:off x="8909006" y="2389570"/>
            <a:ext cx="259308" cy="31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Up Arrow 20"/>
          <p:cNvSpPr/>
          <p:nvPr/>
        </p:nvSpPr>
        <p:spPr>
          <a:xfrm>
            <a:off x="10896595" y="2389570"/>
            <a:ext cx="259308" cy="31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264722" y="4375234"/>
            <a:ext cx="5634053" cy="2123658"/>
          </a:xfrm>
          <a:prstGeom prst="rect">
            <a:avLst/>
          </a:prstGeom>
          <a:solidFill>
            <a:srgbClr val="BAEFB7"/>
          </a:solidFill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Primary Concern:</a:t>
            </a:r>
            <a:r>
              <a:rPr lang="en-GB" sz="1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GB" sz="1400" dirty="0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challenges in accurately </a:t>
            </a:r>
            <a:r>
              <a:rPr lang="en-GB" sz="1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predicting successful bookings.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Imbalanced Dataset:</a:t>
            </a:r>
            <a:r>
              <a:rPr lang="en-GB" sz="1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 The dataset exhibits an imbalance, with </a:t>
            </a:r>
            <a:r>
              <a:rPr lang="en-GB" sz="1400" dirty="0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8k </a:t>
            </a:r>
            <a:r>
              <a:rPr lang="en-GB" sz="1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instances </a:t>
            </a:r>
            <a:r>
              <a:rPr lang="en-GB" sz="1400" dirty="0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labelled </a:t>
            </a:r>
            <a:r>
              <a:rPr lang="en-GB" sz="1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as incomplete bookings and </a:t>
            </a:r>
            <a:r>
              <a:rPr lang="en-GB" sz="1400" dirty="0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7k </a:t>
            </a:r>
            <a:r>
              <a:rPr lang="en-GB" sz="1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as complete bookings.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Accuracy vs. Precision:</a:t>
            </a:r>
            <a:r>
              <a:rPr lang="en-GB" sz="14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 Although the imbalance contributes to higher overall accuracy, it does not effectively predict successful bookings</a:t>
            </a:r>
            <a:r>
              <a:rPr lang="en-GB" sz="1400" dirty="0" smtClean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.</a:t>
            </a:r>
            <a:endParaRPr lang="en-GB" sz="1400" dirty="0">
              <a:solidFill>
                <a:schemeClr val="bg1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3638" y="5483895"/>
            <a:ext cx="5622452" cy="1077218"/>
          </a:xfrm>
          <a:prstGeom prst="rect">
            <a:avLst/>
          </a:prstGeom>
          <a:solidFill>
            <a:srgbClr val="BDFFDE"/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600" b="1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Specific Focus:</a:t>
            </a:r>
            <a:r>
              <a:rPr lang="en-GB" sz="1600" dirty="0">
                <a:solidFill>
                  <a:schemeClr val="bg1">
                    <a:lumMod val="25000"/>
                  </a:schemeClr>
                </a:solidFill>
                <a:latin typeface="Georgia" panose="02040502050405020303" pitchFamily="18" charset="0"/>
              </a:rPr>
              <a:t> The emphasis is on improving the model's ability to correctly identify and predict instances of successfully completed bookings within the entire set of completed bookings.</a:t>
            </a:r>
            <a:endParaRPr lang="en-GB" sz="1600" dirty="0">
              <a:solidFill>
                <a:schemeClr val="bg1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</TotalTime>
  <Words>143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Georgia</vt:lpstr>
      <vt:lpstr>Lato</vt:lpstr>
      <vt:lpstr>Mylius Modern</vt:lpstr>
      <vt:lpstr>Times New Roman</vt:lpstr>
      <vt:lpstr>Wingdings</vt:lpstr>
      <vt:lpstr>Section Heading</vt:lpstr>
      <vt:lpstr>Slide Body - Curious Blue (ABBA)</vt:lpstr>
      <vt:lpstr>PowerPoint Presentation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Piyali Goswami</cp:lastModifiedBy>
  <cp:revision>32</cp:revision>
  <cp:lastPrinted>2022-06-09T07:44:13Z</cp:lastPrinted>
  <dcterms:created xsi:type="dcterms:W3CDTF">2022-02-22T07:39:05Z</dcterms:created>
  <dcterms:modified xsi:type="dcterms:W3CDTF">2023-12-02T06:48:30Z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