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3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339" y="3433061"/>
            <a:ext cx="6261647" cy="31308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81608" y="1771688"/>
            <a:ext cx="6338921" cy="1661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 smtClean="0">
                <a:solidFill>
                  <a:srgbClr val="0B34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Ratings Analysis And Insights</a:t>
            </a:r>
            <a:endParaRPr lang="en-GB" sz="4800" b="1" dirty="0">
              <a:solidFill>
                <a:srgbClr val="0B34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42256"/>
            <a:ext cx="4981609" cy="49816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0305" y="6110737"/>
            <a:ext cx="2202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Lato"/>
              </a:rPr>
              <a:t>Piyali Goswami</a:t>
            </a:r>
          </a:p>
          <a:p>
            <a:r>
              <a:rPr lang="en-GB" sz="1600" b="1" dirty="0" smtClean="0">
                <a:latin typeface="Lato"/>
              </a:rPr>
              <a:t>30th October, 2023</a:t>
            </a:r>
            <a:endParaRPr lang="en-IN" sz="1600" b="1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1">
            <a:extLst>
              <a:ext uri="{FF2B5EF4-FFF2-40B4-BE49-F238E27FC236}">
                <a16:creationId xmlns:a16="http://schemas.microsoft.com/office/drawing/2014/main" xmlns="" id="{7C715D2A-6E3D-2844-03C3-578B33D1250E}"/>
              </a:ext>
            </a:extLst>
          </p:cNvPr>
          <p:cNvSpPr/>
          <p:nvPr/>
        </p:nvSpPr>
        <p:spPr>
          <a:xfrm>
            <a:off x="505187" y="1004609"/>
            <a:ext cx="1954623" cy="12439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Total </a:t>
            </a:r>
            <a:r>
              <a:rPr lang="en-CA" sz="2000" dirty="0">
                <a:solidFill>
                  <a:schemeClr val="tx1"/>
                </a:solidFill>
              </a:rPr>
              <a:t>reviews</a:t>
            </a:r>
          </a:p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Collected</a:t>
            </a:r>
          </a:p>
          <a:p>
            <a:pPr algn="ctr"/>
            <a:r>
              <a:rPr lang="en-CA" sz="2400" b="1" dirty="0" smtClean="0">
                <a:solidFill>
                  <a:schemeClr val="tx1"/>
                </a:solidFill>
              </a:rPr>
              <a:t>3495</a:t>
            </a:r>
            <a:endParaRPr lang="en-CA" sz="2400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7C715D2A-6E3D-2844-03C3-578B33D1250E}"/>
              </a:ext>
            </a:extLst>
          </p:cNvPr>
          <p:cNvSpPr/>
          <p:nvPr/>
        </p:nvSpPr>
        <p:spPr>
          <a:xfrm>
            <a:off x="2624551" y="965972"/>
            <a:ext cx="2034044" cy="5923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Verified</a:t>
            </a:r>
          </a:p>
          <a:p>
            <a:pPr algn="ctr"/>
            <a:r>
              <a:rPr lang="en-CA" sz="2000" b="1" dirty="0" smtClean="0">
                <a:solidFill>
                  <a:schemeClr val="tx1"/>
                </a:solidFill>
              </a:rPr>
              <a:t>2345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11">
            <a:extLst>
              <a:ext uri="{FF2B5EF4-FFF2-40B4-BE49-F238E27FC236}">
                <a16:creationId xmlns:a16="http://schemas.microsoft.com/office/drawing/2014/main" xmlns="" id="{7C715D2A-6E3D-2844-03C3-578B33D1250E}"/>
              </a:ext>
            </a:extLst>
          </p:cNvPr>
          <p:cNvSpPr/>
          <p:nvPr/>
        </p:nvSpPr>
        <p:spPr>
          <a:xfrm>
            <a:off x="2627033" y="1648493"/>
            <a:ext cx="2029079" cy="6053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Not Verified</a:t>
            </a:r>
          </a:p>
          <a:p>
            <a:pPr algn="ctr"/>
            <a:r>
              <a:rPr lang="en-CA" sz="2000" b="1" dirty="0" smtClean="0">
                <a:solidFill>
                  <a:schemeClr val="tx1"/>
                </a:solidFill>
              </a:rPr>
              <a:t>1150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11">
            <a:extLst>
              <a:ext uri="{FF2B5EF4-FFF2-40B4-BE49-F238E27FC236}">
                <a16:creationId xmlns:a16="http://schemas.microsoft.com/office/drawing/2014/main" xmlns="" id="{7C715D2A-6E3D-2844-03C3-578B33D1250E}"/>
              </a:ext>
            </a:extLst>
          </p:cNvPr>
          <p:cNvSpPr/>
          <p:nvPr/>
        </p:nvSpPr>
        <p:spPr>
          <a:xfrm>
            <a:off x="4874797" y="974229"/>
            <a:ext cx="1855888" cy="12924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Review From</a:t>
            </a:r>
            <a:endParaRPr lang="en-CA" sz="2000" dirty="0" smtClean="0">
              <a:solidFill>
                <a:schemeClr val="tx1"/>
              </a:solidFill>
            </a:endParaRPr>
          </a:p>
          <a:p>
            <a:pPr algn="ctr"/>
            <a:r>
              <a:rPr lang="en-CA" sz="2400" b="1" dirty="0" smtClean="0">
                <a:solidFill>
                  <a:schemeClr val="tx1"/>
                </a:solidFill>
              </a:rPr>
              <a:t>69</a:t>
            </a:r>
          </a:p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Countries</a:t>
            </a:r>
            <a:endParaRPr lang="en-CA" sz="20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924" y="543537"/>
            <a:ext cx="4546132" cy="32917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89" y="3045750"/>
            <a:ext cx="2921096" cy="1658837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5" y="3045750"/>
            <a:ext cx="2918539" cy="1643002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</p:pic>
      <p:sp>
        <p:nvSpPr>
          <p:cNvPr id="11" name="Rectangle: Rounded Corners 11">
            <a:extLst>
              <a:ext uri="{FF2B5EF4-FFF2-40B4-BE49-F238E27FC236}">
                <a16:creationId xmlns:a16="http://schemas.microsoft.com/office/drawing/2014/main" xmlns="" id="{7C715D2A-6E3D-2844-03C3-578B33D1250E}"/>
              </a:ext>
            </a:extLst>
          </p:cNvPr>
          <p:cNvSpPr/>
          <p:nvPr/>
        </p:nvSpPr>
        <p:spPr>
          <a:xfrm>
            <a:off x="1126028" y="2401510"/>
            <a:ext cx="1320957" cy="3922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7C715D2A-6E3D-2844-03C3-578B33D1250E}"/>
              </a:ext>
            </a:extLst>
          </p:cNvPr>
          <p:cNvSpPr/>
          <p:nvPr/>
        </p:nvSpPr>
        <p:spPr>
          <a:xfrm>
            <a:off x="4440764" y="2385818"/>
            <a:ext cx="1361977" cy="4236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1722112" y="2809440"/>
            <a:ext cx="128788" cy="21181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own Arrow 16"/>
          <p:cNvSpPr/>
          <p:nvPr/>
        </p:nvSpPr>
        <p:spPr>
          <a:xfrm>
            <a:off x="5057358" y="2833939"/>
            <a:ext cx="128788" cy="21181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89" y="4880374"/>
            <a:ext cx="2928046" cy="17973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924" y="3994781"/>
            <a:ext cx="4883281" cy="24336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309871" y="4880374"/>
            <a:ext cx="368335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bg1">
                    <a:lumMod val="10000"/>
                  </a:schemeClr>
                </a:solidFill>
                <a:latin typeface="Lato"/>
              </a:rPr>
              <a:t>Many travelled in </a:t>
            </a:r>
            <a:r>
              <a:rPr lang="en-GB" sz="1100" dirty="0" smtClean="0">
                <a:solidFill>
                  <a:srgbClr val="00B050"/>
                </a:solidFill>
                <a:latin typeface="Lato"/>
              </a:rPr>
              <a:t>Business class.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bg1">
                    <a:lumMod val="10000"/>
                  </a:schemeClr>
                </a:solidFill>
                <a:latin typeface="Lato"/>
              </a:rPr>
              <a:t>Most of the customers </a:t>
            </a:r>
            <a:r>
              <a:rPr lang="en-GB" sz="1100" dirty="0" smtClean="0">
                <a:solidFill>
                  <a:srgbClr val="00B050"/>
                </a:solidFill>
                <a:latin typeface="Lato"/>
              </a:rPr>
              <a:t>liked Cabin crew service and staff, general economy seats.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100" dirty="0" smtClean="0">
                <a:latin typeface="Lato"/>
              </a:rPr>
              <a:t>Need </a:t>
            </a:r>
            <a:r>
              <a:rPr lang="en-GB" sz="1100" dirty="0">
                <a:latin typeface="Lato"/>
              </a:rPr>
              <a:t>to focus on </a:t>
            </a:r>
            <a:r>
              <a:rPr lang="en-GB" sz="1100" dirty="0">
                <a:solidFill>
                  <a:srgbClr val="FF0000"/>
                </a:solidFill>
                <a:latin typeface="Lato"/>
              </a:rPr>
              <a:t>economy class service, seats, enhance inflight </a:t>
            </a:r>
            <a:r>
              <a:rPr lang="en-GB" sz="1100" dirty="0" smtClean="0">
                <a:solidFill>
                  <a:srgbClr val="FF0000"/>
                </a:solidFill>
                <a:latin typeface="Lato"/>
              </a:rPr>
              <a:t>entertainment experience </a:t>
            </a:r>
            <a:r>
              <a:rPr lang="en-GB" sz="1100" dirty="0" smtClean="0">
                <a:latin typeface="Lato"/>
              </a:rPr>
              <a:t>and importantly </a:t>
            </a:r>
            <a:r>
              <a:rPr lang="en-GB" sz="1100" dirty="0" smtClean="0">
                <a:solidFill>
                  <a:srgbClr val="C00000"/>
                </a:solidFill>
                <a:latin typeface="Lato"/>
              </a:rPr>
              <a:t>Delays</a:t>
            </a:r>
            <a:r>
              <a:rPr lang="en-GB" sz="1100" dirty="0" smtClean="0">
                <a:latin typeface="Lato"/>
              </a:rPr>
              <a:t>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C00000"/>
                </a:solidFill>
                <a:latin typeface="Lato"/>
              </a:rPr>
              <a:t>Enhance</a:t>
            </a:r>
            <a:r>
              <a:rPr lang="en-GB" sz="1100" dirty="0" smtClean="0">
                <a:latin typeface="Lato"/>
              </a:rPr>
              <a:t> the experience of business class, it seems customers want value for money. </a:t>
            </a:r>
            <a:r>
              <a:rPr lang="en-GB" sz="1100" dirty="0" smtClean="0">
                <a:solidFill>
                  <a:srgbClr val="C00000"/>
                </a:solidFill>
                <a:latin typeface="Lato"/>
              </a:rPr>
              <a:t>Improve</a:t>
            </a:r>
            <a:r>
              <a:rPr lang="en-GB" sz="1100" dirty="0" smtClean="0">
                <a:latin typeface="Lato"/>
              </a:rPr>
              <a:t> </a:t>
            </a:r>
            <a:r>
              <a:rPr lang="en-GB" sz="1100" dirty="0" smtClean="0">
                <a:solidFill>
                  <a:srgbClr val="FF0000"/>
                </a:solidFill>
                <a:latin typeface="Lato"/>
              </a:rPr>
              <a:t>Customer service on refund requests and process.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9808" y="365905"/>
            <a:ext cx="6375043" cy="535569"/>
          </a:xfrm>
          <a:custGeom>
            <a:avLst/>
            <a:gdLst>
              <a:gd name="connsiteX0" fmla="*/ 0 w 11967205"/>
              <a:gd name="connsiteY0" fmla="*/ 0 h 476519"/>
              <a:gd name="connsiteX1" fmla="*/ 11967205 w 11967205"/>
              <a:gd name="connsiteY1" fmla="*/ 0 h 476519"/>
              <a:gd name="connsiteX2" fmla="*/ 11967205 w 11967205"/>
              <a:gd name="connsiteY2" fmla="*/ 476519 h 476519"/>
              <a:gd name="connsiteX3" fmla="*/ 0 w 11967205"/>
              <a:gd name="connsiteY3" fmla="*/ 476519 h 476519"/>
              <a:gd name="connsiteX4" fmla="*/ 0 w 11967205"/>
              <a:gd name="connsiteY4" fmla="*/ 0 h 476519"/>
              <a:gd name="connsiteX0" fmla="*/ 0 w 11973690"/>
              <a:gd name="connsiteY0" fmla="*/ 0 h 483004"/>
              <a:gd name="connsiteX1" fmla="*/ 11967205 w 11973690"/>
              <a:gd name="connsiteY1" fmla="*/ 0 h 483004"/>
              <a:gd name="connsiteX2" fmla="*/ 11973690 w 11973690"/>
              <a:gd name="connsiteY2" fmla="*/ 483004 h 483004"/>
              <a:gd name="connsiteX3" fmla="*/ 0 w 11973690"/>
              <a:gd name="connsiteY3" fmla="*/ 476519 h 483004"/>
              <a:gd name="connsiteX4" fmla="*/ 0 w 11973690"/>
              <a:gd name="connsiteY4" fmla="*/ 0 h 483004"/>
              <a:gd name="connsiteX0" fmla="*/ 0 w 11973690"/>
              <a:gd name="connsiteY0" fmla="*/ 0 h 483004"/>
              <a:gd name="connsiteX1" fmla="*/ 11967205 w 11973690"/>
              <a:gd name="connsiteY1" fmla="*/ 0 h 483004"/>
              <a:gd name="connsiteX2" fmla="*/ 11973690 w 11973690"/>
              <a:gd name="connsiteY2" fmla="*/ 483004 h 483004"/>
              <a:gd name="connsiteX3" fmla="*/ 0 w 11973690"/>
              <a:gd name="connsiteY3" fmla="*/ 476519 h 483004"/>
              <a:gd name="connsiteX4" fmla="*/ 0 w 11973690"/>
              <a:gd name="connsiteY4" fmla="*/ 0 h 483004"/>
              <a:gd name="connsiteX0" fmla="*/ 0 w 11973690"/>
              <a:gd name="connsiteY0" fmla="*/ 0 h 483004"/>
              <a:gd name="connsiteX1" fmla="*/ 11967205 w 11973690"/>
              <a:gd name="connsiteY1" fmla="*/ 0 h 483004"/>
              <a:gd name="connsiteX2" fmla="*/ 11973690 w 11973690"/>
              <a:gd name="connsiteY2" fmla="*/ 483004 h 483004"/>
              <a:gd name="connsiteX3" fmla="*/ 0 w 11973690"/>
              <a:gd name="connsiteY3" fmla="*/ 476519 h 483004"/>
              <a:gd name="connsiteX4" fmla="*/ 0 w 11973690"/>
              <a:gd name="connsiteY4" fmla="*/ 0 h 48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3690" h="483004">
                <a:moveTo>
                  <a:pt x="0" y="0"/>
                </a:moveTo>
                <a:lnTo>
                  <a:pt x="11967205" y="0"/>
                </a:lnTo>
                <a:cubicBezTo>
                  <a:pt x="11074364" y="298526"/>
                  <a:pt x="10423415" y="246364"/>
                  <a:pt x="11973690" y="483004"/>
                </a:cubicBezTo>
                <a:lnTo>
                  <a:pt x="0" y="4765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 smtClean="0">
                <a:solidFill>
                  <a:schemeClr val="tx1"/>
                </a:solidFill>
              </a:rPr>
              <a:t>Key Insights</a:t>
            </a:r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91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Lato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Piyali Goswami</cp:lastModifiedBy>
  <cp:revision>7</cp:revision>
  <dcterms:created xsi:type="dcterms:W3CDTF">2022-12-06T11:13:27Z</dcterms:created>
  <dcterms:modified xsi:type="dcterms:W3CDTF">2023-11-21T16:03:37Z</dcterms:modified>
</cp:coreProperties>
</file>