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0"/>
  </p:notesMasterIdLst>
  <p:sldIdLst>
    <p:sldId id="256" r:id="rId2"/>
    <p:sldId id="257" r:id="rId3"/>
    <p:sldId id="259" r:id="rId4"/>
    <p:sldId id="260" r:id="rId5"/>
    <p:sldId id="348" r:id="rId6"/>
    <p:sldId id="363" r:id="rId7"/>
    <p:sldId id="370" r:id="rId8"/>
    <p:sldId id="371" r:id="rId9"/>
    <p:sldId id="365" r:id="rId10"/>
    <p:sldId id="374" r:id="rId11"/>
    <p:sldId id="372" r:id="rId12"/>
    <p:sldId id="375" r:id="rId13"/>
    <p:sldId id="368" r:id="rId14"/>
    <p:sldId id="369" r:id="rId15"/>
    <p:sldId id="37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66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47" r:id="rId37"/>
    <p:sldId id="339" r:id="rId38"/>
    <p:sldId id="340" r:id="rId39"/>
    <p:sldId id="341" r:id="rId40"/>
    <p:sldId id="342" r:id="rId41"/>
    <p:sldId id="344" r:id="rId42"/>
    <p:sldId id="345" r:id="rId43"/>
    <p:sldId id="346" r:id="rId44"/>
    <p:sldId id="361" r:id="rId45"/>
    <p:sldId id="350" r:id="rId46"/>
    <p:sldId id="315" r:id="rId47"/>
    <p:sldId id="317" r:id="rId48"/>
    <p:sldId id="318" r:id="rId49"/>
    <p:sldId id="320" r:id="rId50"/>
    <p:sldId id="321" r:id="rId51"/>
    <p:sldId id="322" r:id="rId52"/>
    <p:sldId id="351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52" r:id="rId61"/>
    <p:sldId id="273" r:id="rId62"/>
    <p:sldId id="287" r:id="rId63"/>
    <p:sldId id="274" r:id="rId64"/>
    <p:sldId id="276" r:id="rId65"/>
    <p:sldId id="270" r:id="rId66"/>
    <p:sldId id="298" r:id="rId67"/>
    <p:sldId id="302" r:id="rId68"/>
    <p:sldId id="303" r:id="rId69"/>
    <p:sldId id="353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264" r:id="rId7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ลักษณะ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73216" autoAdjust="0"/>
  </p:normalViewPr>
  <p:slideViewPr>
    <p:cSldViewPr>
      <p:cViewPr varScale="1">
        <p:scale>
          <a:sx n="80" d="100"/>
          <a:sy n="80" d="100"/>
        </p:scale>
        <p:origin x="26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oniya\Desktop\&#3612;&#3621;&#3619;&#3633;&#3609;evi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b7157c6e38bbba9b/research01/&#3614;&#3618;&#3634;&#3585;&#3619;&#3603;&#3660;/data%20&#3617;&#3633;&#3609;&#3626;&#3635;&#3611;&#3632;&#3627;&#3621;&#3633;&#3591;%2044-62%20-%20Copy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.USER\Desktop\research\&#3614;&#3618;&#3634;&#3585;&#3619;&#3603;&#3660;\data%20&#3617;&#3633;&#3609;&#3626;&#3635;&#3611;&#3632;&#3627;&#3621;&#3633;&#3591;%2044-62%20-%20Copy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3626;&#3619;&#3640;&#3611;&#3612;&#3621;&#3614;&#3618;&#3634;&#3585;&#3619;&#3603;&#366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gg\results_eg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dk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แนวโน้มความต้องการใช้ข้าวโพดเลี้ยงสัตว์ปี 2531</a:t>
            </a:r>
            <a:r>
              <a:rPr lang="th-TH" sz="2400" b="1" baseline="0" dirty="0">
                <a:latin typeface="TH SarabunPSK" pitchFamily="34" charset="-34"/>
                <a:cs typeface="TH SarabunPSK" pitchFamily="34" charset="-34"/>
              </a:rPr>
              <a:t> - 2562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กราฟ!$A$2:$A$33</c:f>
              <c:numCache>
                <c:formatCode>General</c:formatCode>
                <c:ptCount val="32"/>
                <c:pt idx="0">
                  <c:v>2531</c:v>
                </c:pt>
                <c:pt idx="1">
                  <c:v>2532</c:v>
                </c:pt>
                <c:pt idx="2">
                  <c:v>2533</c:v>
                </c:pt>
                <c:pt idx="3">
                  <c:v>2534</c:v>
                </c:pt>
                <c:pt idx="4">
                  <c:v>2535</c:v>
                </c:pt>
                <c:pt idx="5">
                  <c:v>2536</c:v>
                </c:pt>
                <c:pt idx="6">
                  <c:v>2537</c:v>
                </c:pt>
                <c:pt idx="7">
                  <c:v>2538</c:v>
                </c:pt>
                <c:pt idx="8">
                  <c:v>2539</c:v>
                </c:pt>
                <c:pt idx="9">
                  <c:v>2540</c:v>
                </c:pt>
                <c:pt idx="10">
                  <c:v>2541</c:v>
                </c:pt>
                <c:pt idx="11">
                  <c:v>2542</c:v>
                </c:pt>
                <c:pt idx="12">
                  <c:v>2543</c:v>
                </c:pt>
                <c:pt idx="13">
                  <c:v>2544</c:v>
                </c:pt>
                <c:pt idx="14">
                  <c:v>2545</c:v>
                </c:pt>
                <c:pt idx="15">
                  <c:v>2546</c:v>
                </c:pt>
                <c:pt idx="16">
                  <c:v>2547</c:v>
                </c:pt>
                <c:pt idx="17">
                  <c:v>2548</c:v>
                </c:pt>
                <c:pt idx="18">
                  <c:v>2549</c:v>
                </c:pt>
                <c:pt idx="19">
                  <c:v>2550</c:v>
                </c:pt>
                <c:pt idx="20">
                  <c:v>2551</c:v>
                </c:pt>
                <c:pt idx="21">
                  <c:v>2552</c:v>
                </c:pt>
                <c:pt idx="22">
                  <c:v>2553</c:v>
                </c:pt>
                <c:pt idx="23">
                  <c:v>2554</c:v>
                </c:pt>
                <c:pt idx="24">
                  <c:v>2555</c:v>
                </c:pt>
                <c:pt idx="25">
                  <c:v>2556</c:v>
                </c:pt>
                <c:pt idx="26">
                  <c:v>2557</c:v>
                </c:pt>
                <c:pt idx="27">
                  <c:v>2558</c:v>
                </c:pt>
                <c:pt idx="28">
                  <c:v>2559</c:v>
                </c:pt>
                <c:pt idx="29">
                  <c:v>2560</c:v>
                </c:pt>
                <c:pt idx="30">
                  <c:v>2561</c:v>
                </c:pt>
                <c:pt idx="31">
                  <c:v>2562</c:v>
                </c:pt>
              </c:numCache>
            </c:numRef>
          </c:xVal>
          <c:yVal>
            <c:numRef>
              <c:f>กราฟ!$B$2:$B$33</c:f>
              <c:numCache>
                <c:formatCode>_(* #,##0.00_);_(* \(#,##0.00\);_(* "-"??_);_(@_)</c:formatCode>
                <c:ptCount val="32"/>
                <c:pt idx="0">
                  <c:v>2235625</c:v>
                </c:pt>
                <c:pt idx="1">
                  <c:v>2504912.5</c:v>
                </c:pt>
                <c:pt idx="2">
                  <c:v>2613250</c:v>
                </c:pt>
                <c:pt idx="3">
                  <c:v>2800810</c:v>
                </c:pt>
                <c:pt idx="4">
                  <c:v>3068550</c:v>
                </c:pt>
                <c:pt idx="5">
                  <c:v>3094139.3</c:v>
                </c:pt>
                <c:pt idx="6">
                  <c:v>4174125</c:v>
                </c:pt>
                <c:pt idx="7">
                  <c:v>3977283.3</c:v>
                </c:pt>
                <c:pt idx="8">
                  <c:v>4412664.8</c:v>
                </c:pt>
                <c:pt idx="9">
                  <c:v>4302378</c:v>
                </c:pt>
                <c:pt idx="10">
                  <c:v>3839663.3333333321</c:v>
                </c:pt>
                <c:pt idx="11">
                  <c:v>4519432.833333333</c:v>
                </c:pt>
                <c:pt idx="12">
                  <c:v>4557227.5</c:v>
                </c:pt>
                <c:pt idx="13">
                  <c:v>4774999.1000000006</c:v>
                </c:pt>
                <c:pt idx="14">
                  <c:v>4797446.7</c:v>
                </c:pt>
                <c:pt idx="15">
                  <c:v>4753457.5</c:v>
                </c:pt>
                <c:pt idx="16">
                  <c:v>3858130.6999999997</c:v>
                </c:pt>
                <c:pt idx="17">
                  <c:v>4079835.1000000006</c:v>
                </c:pt>
                <c:pt idx="18">
                  <c:v>4751850.6000000006</c:v>
                </c:pt>
                <c:pt idx="19">
                  <c:v>4755767.5</c:v>
                </c:pt>
                <c:pt idx="20">
                  <c:v>4912377.6000000006</c:v>
                </c:pt>
                <c:pt idx="21">
                  <c:v>4848877.2</c:v>
                </c:pt>
                <c:pt idx="22">
                  <c:v>5086122.5</c:v>
                </c:pt>
                <c:pt idx="23">
                  <c:v>5671868</c:v>
                </c:pt>
                <c:pt idx="24">
                  <c:v>6217117.8999999994</c:v>
                </c:pt>
                <c:pt idx="25">
                  <c:v>6401568.6000000006</c:v>
                </c:pt>
                <c:pt idx="26">
                  <c:v>7034135.8000000007</c:v>
                </c:pt>
                <c:pt idx="27">
                  <c:v>7594237.1000000006</c:v>
                </c:pt>
                <c:pt idx="28">
                  <c:v>7815482.1000000006</c:v>
                </c:pt>
                <c:pt idx="29">
                  <c:v>8082643.4000000004</c:v>
                </c:pt>
                <c:pt idx="30">
                  <c:v>8242790.8999999994</c:v>
                </c:pt>
                <c:pt idx="31">
                  <c:v>8514090.7000000011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22-4A90-88A2-861A4A986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89184"/>
        <c:axId val="84030592"/>
      </c:scatterChart>
      <c:valAx>
        <c:axId val="77389184"/>
        <c:scaling>
          <c:orientation val="minMax"/>
          <c:max val="2562"/>
          <c:min val="253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84030592"/>
        <c:crosses val="autoZero"/>
        <c:crossBetween val="midCat"/>
      </c:valAx>
      <c:valAx>
        <c:axId val="8403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77389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กราฟ!$B$1</c:f>
              <c:strCache>
                <c:ptCount val="1"/>
                <c:pt idx="0">
                  <c:v>ความต้องการใช้ข้าวโพดเลี้ยงสัตว์ในประเทศ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กราฟ!$A$2:$A$33</c:f>
              <c:numCache>
                <c:formatCode>General</c:formatCode>
                <c:ptCount val="32"/>
                <c:pt idx="0">
                  <c:v>2531</c:v>
                </c:pt>
                <c:pt idx="1">
                  <c:v>2532</c:v>
                </c:pt>
                <c:pt idx="2">
                  <c:v>2533</c:v>
                </c:pt>
                <c:pt idx="3">
                  <c:v>2534</c:v>
                </c:pt>
                <c:pt idx="4">
                  <c:v>2535</c:v>
                </c:pt>
                <c:pt idx="5">
                  <c:v>2536</c:v>
                </c:pt>
                <c:pt idx="6">
                  <c:v>2537</c:v>
                </c:pt>
                <c:pt idx="7">
                  <c:v>2538</c:v>
                </c:pt>
                <c:pt idx="8">
                  <c:v>2539</c:v>
                </c:pt>
                <c:pt idx="9">
                  <c:v>2540</c:v>
                </c:pt>
                <c:pt idx="10">
                  <c:v>2541</c:v>
                </c:pt>
                <c:pt idx="11">
                  <c:v>2542</c:v>
                </c:pt>
                <c:pt idx="12">
                  <c:v>2543</c:v>
                </c:pt>
                <c:pt idx="13">
                  <c:v>2544</c:v>
                </c:pt>
                <c:pt idx="14">
                  <c:v>2545</c:v>
                </c:pt>
                <c:pt idx="15">
                  <c:v>2546</c:v>
                </c:pt>
                <c:pt idx="16">
                  <c:v>2547</c:v>
                </c:pt>
                <c:pt idx="17">
                  <c:v>2548</c:v>
                </c:pt>
                <c:pt idx="18">
                  <c:v>2549</c:v>
                </c:pt>
                <c:pt idx="19">
                  <c:v>2550</c:v>
                </c:pt>
                <c:pt idx="20">
                  <c:v>2551</c:v>
                </c:pt>
                <c:pt idx="21">
                  <c:v>2552</c:v>
                </c:pt>
                <c:pt idx="22">
                  <c:v>2553</c:v>
                </c:pt>
                <c:pt idx="23">
                  <c:v>2554</c:v>
                </c:pt>
                <c:pt idx="24">
                  <c:v>2555</c:v>
                </c:pt>
                <c:pt idx="25">
                  <c:v>2556</c:v>
                </c:pt>
                <c:pt idx="26">
                  <c:v>2557</c:v>
                </c:pt>
                <c:pt idx="27">
                  <c:v>2558</c:v>
                </c:pt>
                <c:pt idx="28">
                  <c:v>2559</c:v>
                </c:pt>
                <c:pt idx="29">
                  <c:v>2560</c:v>
                </c:pt>
                <c:pt idx="30">
                  <c:v>2561</c:v>
                </c:pt>
                <c:pt idx="31">
                  <c:v>2562</c:v>
                </c:pt>
              </c:numCache>
            </c:numRef>
          </c:xVal>
          <c:yVal>
            <c:numRef>
              <c:f>กราฟ!$B$2:$B$33</c:f>
              <c:numCache>
                <c:formatCode>_(* #,##0.00_);_(* \(#,##0.00\);_(* "-"??_);_(@_)</c:formatCode>
                <c:ptCount val="32"/>
                <c:pt idx="0">
                  <c:v>2235625</c:v>
                </c:pt>
                <c:pt idx="1">
                  <c:v>2504912.5</c:v>
                </c:pt>
                <c:pt idx="2">
                  <c:v>2613250</c:v>
                </c:pt>
                <c:pt idx="3">
                  <c:v>2800810</c:v>
                </c:pt>
                <c:pt idx="4">
                  <c:v>3068550</c:v>
                </c:pt>
                <c:pt idx="5">
                  <c:v>3094139.3</c:v>
                </c:pt>
                <c:pt idx="6">
                  <c:v>4174125</c:v>
                </c:pt>
                <c:pt idx="7">
                  <c:v>3977283.3</c:v>
                </c:pt>
                <c:pt idx="8">
                  <c:v>4412664.8</c:v>
                </c:pt>
                <c:pt idx="9">
                  <c:v>4302378</c:v>
                </c:pt>
                <c:pt idx="10">
                  <c:v>3839663.3333333321</c:v>
                </c:pt>
                <c:pt idx="11">
                  <c:v>4519432.833333333</c:v>
                </c:pt>
                <c:pt idx="12">
                  <c:v>4557227.5</c:v>
                </c:pt>
                <c:pt idx="13">
                  <c:v>4774999.1000000006</c:v>
                </c:pt>
                <c:pt idx="14">
                  <c:v>4797446.7</c:v>
                </c:pt>
                <c:pt idx="15">
                  <c:v>4753457.5</c:v>
                </c:pt>
                <c:pt idx="16">
                  <c:v>3858130.6999999997</c:v>
                </c:pt>
                <c:pt idx="17">
                  <c:v>4079835.1000000006</c:v>
                </c:pt>
                <c:pt idx="18">
                  <c:v>4751850.6000000006</c:v>
                </c:pt>
                <c:pt idx="19">
                  <c:v>4755767.5</c:v>
                </c:pt>
                <c:pt idx="20">
                  <c:v>4912377.6000000006</c:v>
                </c:pt>
                <c:pt idx="21">
                  <c:v>4848877.2</c:v>
                </c:pt>
                <c:pt idx="22">
                  <c:v>5086122.5</c:v>
                </c:pt>
                <c:pt idx="23">
                  <c:v>5671868</c:v>
                </c:pt>
                <c:pt idx="24">
                  <c:v>6217117.8999999994</c:v>
                </c:pt>
                <c:pt idx="25">
                  <c:v>6401568.6000000006</c:v>
                </c:pt>
                <c:pt idx="26">
                  <c:v>7034135.8000000007</c:v>
                </c:pt>
                <c:pt idx="27">
                  <c:v>7594237.1000000006</c:v>
                </c:pt>
                <c:pt idx="28">
                  <c:v>7815482.1000000006</c:v>
                </c:pt>
                <c:pt idx="29">
                  <c:v>8082643.4000000004</c:v>
                </c:pt>
                <c:pt idx="30">
                  <c:v>8242790.8999999994</c:v>
                </c:pt>
                <c:pt idx="31">
                  <c:v>8514090.7000000011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3C-4DE7-9F95-FA2EC43C3704}"/>
            </c:ext>
          </c:extLst>
        </c:ser>
        <c:ser>
          <c:idx val="1"/>
          <c:order val="1"/>
          <c:tx>
            <c:strRef>
              <c:f>กราฟ!$C$1</c:f>
              <c:strCache>
                <c:ptCount val="1"/>
                <c:pt idx="0">
                  <c:v>Forcast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กราฟ!$A$2:$A$35</c:f>
              <c:numCache>
                <c:formatCode>General</c:formatCode>
                <c:ptCount val="34"/>
                <c:pt idx="0">
                  <c:v>2531</c:v>
                </c:pt>
                <c:pt idx="1">
                  <c:v>2532</c:v>
                </c:pt>
                <c:pt idx="2">
                  <c:v>2533</c:v>
                </c:pt>
                <c:pt idx="3">
                  <c:v>2534</c:v>
                </c:pt>
                <c:pt idx="4">
                  <c:v>2535</c:v>
                </c:pt>
                <c:pt idx="5">
                  <c:v>2536</c:v>
                </c:pt>
                <c:pt idx="6">
                  <c:v>2537</c:v>
                </c:pt>
                <c:pt idx="7">
                  <c:v>2538</c:v>
                </c:pt>
                <c:pt idx="8">
                  <c:v>2539</c:v>
                </c:pt>
                <c:pt idx="9">
                  <c:v>2540</c:v>
                </c:pt>
                <c:pt idx="10">
                  <c:v>2541</c:v>
                </c:pt>
                <c:pt idx="11">
                  <c:v>2542</c:v>
                </c:pt>
                <c:pt idx="12">
                  <c:v>2543</c:v>
                </c:pt>
                <c:pt idx="13">
                  <c:v>2544</c:v>
                </c:pt>
                <c:pt idx="14">
                  <c:v>2545</c:v>
                </c:pt>
                <c:pt idx="15">
                  <c:v>2546</c:v>
                </c:pt>
                <c:pt idx="16">
                  <c:v>2547</c:v>
                </c:pt>
                <c:pt idx="17">
                  <c:v>2548</c:v>
                </c:pt>
                <c:pt idx="18">
                  <c:v>2549</c:v>
                </c:pt>
                <c:pt idx="19">
                  <c:v>2550</c:v>
                </c:pt>
                <c:pt idx="20">
                  <c:v>2551</c:v>
                </c:pt>
                <c:pt idx="21">
                  <c:v>2552</c:v>
                </c:pt>
                <c:pt idx="22">
                  <c:v>2553</c:v>
                </c:pt>
                <c:pt idx="23">
                  <c:v>2554</c:v>
                </c:pt>
                <c:pt idx="24">
                  <c:v>2555</c:v>
                </c:pt>
                <c:pt idx="25">
                  <c:v>2556</c:v>
                </c:pt>
                <c:pt idx="26">
                  <c:v>2557</c:v>
                </c:pt>
                <c:pt idx="27">
                  <c:v>2558</c:v>
                </c:pt>
                <c:pt idx="28">
                  <c:v>2559</c:v>
                </c:pt>
                <c:pt idx="29">
                  <c:v>2560</c:v>
                </c:pt>
                <c:pt idx="30">
                  <c:v>2561</c:v>
                </c:pt>
                <c:pt idx="31">
                  <c:v>2562</c:v>
                </c:pt>
                <c:pt idx="32">
                  <c:v>2563</c:v>
                </c:pt>
                <c:pt idx="33">
                  <c:v>2564</c:v>
                </c:pt>
              </c:numCache>
            </c:numRef>
          </c:xVal>
          <c:yVal>
            <c:numRef>
              <c:f>กราฟ!$C$2:$C$35</c:f>
              <c:numCache>
                <c:formatCode>_(* #,##0.00_);_(* \(#,##0.00\);_(* "-"??_);_(@_)</c:formatCode>
                <c:ptCount val="34"/>
                <c:pt idx="0">
                  <c:v>2235625.0022458644</c:v>
                </c:pt>
                <c:pt idx="1">
                  <c:v>2313183.477412235</c:v>
                </c:pt>
                <c:pt idx="2">
                  <c:v>2558998.1250765948</c:v>
                </c:pt>
                <c:pt idx="3">
                  <c:v>2694847.4713222431</c:v>
                </c:pt>
                <c:pt idx="4">
                  <c:v>2880146.6904642396</c:v>
                </c:pt>
                <c:pt idx="5">
                  <c:v>3142975.1071054568</c:v>
                </c:pt>
                <c:pt idx="6">
                  <c:v>3209513.8912904905</c:v>
                </c:pt>
                <c:pt idx="7">
                  <c:v>4141090.0108221928</c:v>
                </c:pt>
                <c:pt idx="8">
                  <c:v>4141926.7832111912</c:v>
                </c:pt>
                <c:pt idx="9">
                  <c:v>4519723.7061932934</c:v>
                </c:pt>
                <c:pt idx="10">
                  <c:v>4486880.882791955</c:v>
                </c:pt>
                <c:pt idx="11">
                  <c:v>4073141.6062264652</c:v>
                </c:pt>
                <c:pt idx="12">
                  <c:v>4599066.3240035474</c:v>
                </c:pt>
                <c:pt idx="13">
                  <c:v>4722227.7164132651</c:v>
                </c:pt>
                <c:pt idx="14">
                  <c:v>4931875.7316489592</c:v>
                </c:pt>
                <c:pt idx="15">
                  <c:v>4985879.4969405532</c:v>
                </c:pt>
                <c:pt idx="16">
                  <c:v>4956078.7373444727</c:v>
                </c:pt>
                <c:pt idx="17">
                  <c:v>4155195.7970646075</c:v>
                </c:pt>
                <c:pt idx="18">
                  <c:v>4233754.5321254535</c:v>
                </c:pt>
                <c:pt idx="19">
                  <c:v>4826710.0737811597</c:v>
                </c:pt>
                <c:pt idx="20">
                  <c:v>4932427.7277149102</c:v>
                </c:pt>
                <c:pt idx="21">
                  <c:v>5086112.13612267</c:v>
                </c:pt>
                <c:pt idx="22">
                  <c:v>5055589.2218675958</c:v>
                </c:pt>
                <c:pt idx="23">
                  <c:v>5257502.5790888537</c:v>
                </c:pt>
                <c:pt idx="24">
                  <c:v>5797827.4148852648</c:v>
                </c:pt>
                <c:pt idx="25">
                  <c:v>6361330.5322771491</c:v>
                </c:pt>
                <c:pt idx="26">
                  <c:v>6616972.5790983327</c:v>
                </c:pt>
                <c:pt idx="27">
                  <c:v>7207310.7651629671</c:v>
                </c:pt>
                <c:pt idx="28">
                  <c:v>7792219.7207441656</c:v>
                </c:pt>
                <c:pt idx="29">
                  <c:v>8082761.1267553484</c:v>
                </c:pt>
                <c:pt idx="30">
                  <c:v>8363066.5770361833</c:v>
                </c:pt>
                <c:pt idx="31">
                  <c:v>8548543.1032279879</c:v>
                </c:pt>
                <c:pt idx="32">
                  <c:v>8815156.6890647244</c:v>
                </c:pt>
                <c:pt idx="33">
                  <c:v>9120972.7854447849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3C-4DE7-9F95-FA2EC43C3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81152"/>
        <c:axId val="100883072"/>
      </c:scatterChart>
      <c:valAx>
        <c:axId val="100881152"/>
        <c:scaling>
          <c:orientation val="minMax"/>
          <c:max val="2564"/>
          <c:min val="253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1600" b="1" dirty="0">
                    <a:cs typeface="TH SarabunPSK" pitchFamily="34" charset="-34"/>
                  </a:rPr>
                  <a:t>ปี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0883072"/>
        <c:crosses val="autoZero"/>
        <c:crossBetween val="midCat"/>
      </c:valAx>
      <c:valAx>
        <c:axId val="10088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088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3198130143445"/>
          <c:y val="0.85253487879792467"/>
          <c:w val="0.59887162806680772"/>
          <c:h val="8.9976181632030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'[data มันสำปะหลัง 44-62 - Copy.xls]Sheet3'!$B$1</c:f>
              <c:strCache>
                <c:ptCount val="1"/>
                <c:pt idx="0">
                  <c:v>ปริมาณส่งออกมันเส้นไทย (ตัน)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'[data มันสำปะหลัง 44-62 - Copy.xls]Sheet3'!$A$2:$A$157</c:f>
              <c:numCache>
                <c:formatCode>mmm\-yy</c:formatCode>
                <c:ptCount val="156"/>
                <c:pt idx="0">
                  <c:v>18264</c:v>
                </c:pt>
                <c:pt idx="1">
                  <c:v>18295</c:v>
                </c:pt>
                <c:pt idx="2">
                  <c:v>18323</c:v>
                </c:pt>
                <c:pt idx="3">
                  <c:v>18354</c:v>
                </c:pt>
                <c:pt idx="4">
                  <c:v>18384</c:v>
                </c:pt>
                <c:pt idx="5">
                  <c:v>18415</c:v>
                </c:pt>
                <c:pt idx="6">
                  <c:v>18445</c:v>
                </c:pt>
                <c:pt idx="7">
                  <c:v>18476</c:v>
                </c:pt>
                <c:pt idx="8">
                  <c:v>18507</c:v>
                </c:pt>
                <c:pt idx="9">
                  <c:v>18537</c:v>
                </c:pt>
                <c:pt idx="10">
                  <c:v>18568</c:v>
                </c:pt>
                <c:pt idx="11">
                  <c:v>18598</c:v>
                </c:pt>
                <c:pt idx="12">
                  <c:v>18629</c:v>
                </c:pt>
                <c:pt idx="13">
                  <c:v>18660</c:v>
                </c:pt>
                <c:pt idx="14">
                  <c:v>18688</c:v>
                </c:pt>
                <c:pt idx="15">
                  <c:v>18719</c:v>
                </c:pt>
                <c:pt idx="16">
                  <c:v>18749</c:v>
                </c:pt>
                <c:pt idx="17">
                  <c:v>18780</c:v>
                </c:pt>
                <c:pt idx="18">
                  <c:v>18810</c:v>
                </c:pt>
                <c:pt idx="19">
                  <c:v>18841</c:v>
                </c:pt>
                <c:pt idx="20">
                  <c:v>18872</c:v>
                </c:pt>
                <c:pt idx="21">
                  <c:v>18902</c:v>
                </c:pt>
                <c:pt idx="22">
                  <c:v>18933</c:v>
                </c:pt>
                <c:pt idx="23">
                  <c:v>18963</c:v>
                </c:pt>
                <c:pt idx="24">
                  <c:v>18994</c:v>
                </c:pt>
                <c:pt idx="25">
                  <c:v>19025</c:v>
                </c:pt>
                <c:pt idx="26">
                  <c:v>19054</c:v>
                </c:pt>
                <c:pt idx="27">
                  <c:v>19085</c:v>
                </c:pt>
                <c:pt idx="28">
                  <c:v>19115</c:v>
                </c:pt>
                <c:pt idx="29">
                  <c:v>19146</c:v>
                </c:pt>
                <c:pt idx="30">
                  <c:v>19176</c:v>
                </c:pt>
                <c:pt idx="31">
                  <c:v>19207</c:v>
                </c:pt>
                <c:pt idx="32">
                  <c:v>19238</c:v>
                </c:pt>
                <c:pt idx="33">
                  <c:v>19268</c:v>
                </c:pt>
                <c:pt idx="34">
                  <c:v>19299</c:v>
                </c:pt>
                <c:pt idx="35">
                  <c:v>19329</c:v>
                </c:pt>
                <c:pt idx="36">
                  <c:v>19360</c:v>
                </c:pt>
                <c:pt idx="37">
                  <c:v>19391</c:v>
                </c:pt>
                <c:pt idx="38">
                  <c:v>19419</c:v>
                </c:pt>
                <c:pt idx="39">
                  <c:v>19450</c:v>
                </c:pt>
                <c:pt idx="40">
                  <c:v>19480</c:v>
                </c:pt>
                <c:pt idx="41">
                  <c:v>19511</c:v>
                </c:pt>
                <c:pt idx="42">
                  <c:v>19541</c:v>
                </c:pt>
                <c:pt idx="43">
                  <c:v>19572</c:v>
                </c:pt>
                <c:pt idx="44">
                  <c:v>19603</c:v>
                </c:pt>
                <c:pt idx="45">
                  <c:v>19633</c:v>
                </c:pt>
                <c:pt idx="46">
                  <c:v>19664</c:v>
                </c:pt>
                <c:pt idx="47">
                  <c:v>19694</c:v>
                </c:pt>
                <c:pt idx="48">
                  <c:v>19725</c:v>
                </c:pt>
                <c:pt idx="49">
                  <c:v>19756</c:v>
                </c:pt>
                <c:pt idx="50">
                  <c:v>19784</c:v>
                </c:pt>
                <c:pt idx="51">
                  <c:v>19815</c:v>
                </c:pt>
                <c:pt idx="52">
                  <c:v>19845</c:v>
                </c:pt>
                <c:pt idx="53">
                  <c:v>19876</c:v>
                </c:pt>
                <c:pt idx="54">
                  <c:v>19906</c:v>
                </c:pt>
                <c:pt idx="55">
                  <c:v>19937</c:v>
                </c:pt>
                <c:pt idx="56">
                  <c:v>19968</c:v>
                </c:pt>
                <c:pt idx="57">
                  <c:v>19998</c:v>
                </c:pt>
                <c:pt idx="58">
                  <c:v>20029</c:v>
                </c:pt>
                <c:pt idx="59">
                  <c:v>20059</c:v>
                </c:pt>
                <c:pt idx="60">
                  <c:v>20090</c:v>
                </c:pt>
                <c:pt idx="61">
                  <c:v>20121</c:v>
                </c:pt>
                <c:pt idx="62">
                  <c:v>20149</c:v>
                </c:pt>
                <c:pt idx="63">
                  <c:v>20180</c:v>
                </c:pt>
                <c:pt idx="64">
                  <c:v>20210</c:v>
                </c:pt>
                <c:pt idx="65">
                  <c:v>20241</c:v>
                </c:pt>
                <c:pt idx="66">
                  <c:v>20271</c:v>
                </c:pt>
                <c:pt idx="67">
                  <c:v>20302</c:v>
                </c:pt>
                <c:pt idx="68">
                  <c:v>20333</c:v>
                </c:pt>
                <c:pt idx="69">
                  <c:v>20363</c:v>
                </c:pt>
                <c:pt idx="70">
                  <c:v>20394</c:v>
                </c:pt>
                <c:pt idx="71">
                  <c:v>20424</c:v>
                </c:pt>
                <c:pt idx="72">
                  <c:v>20455</c:v>
                </c:pt>
                <c:pt idx="73">
                  <c:v>20486</c:v>
                </c:pt>
                <c:pt idx="74">
                  <c:v>20515</c:v>
                </c:pt>
                <c:pt idx="75">
                  <c:v>20546</c:v>
                </c:pt>
                <c:pt idx="76">
                  <c:v>20576</c:v>
                </c:pt>
                <c:pt idx="77">
                  <c:v>20607</c:v>
                </c:pt>
                <c:pt idx="78">
                  <c:v>20637</c:v>
                </c:pt>
                <c:pt idx="79">
                  <c:v>20668</c:v>
                </c:pt>
                <c:pt idx="80">
                  <c:v>20699</c:v>
                </c:pt>
                <c:pt idx="81">
                  <c:v>20729</c:v>
                </c:pt>
                <c:pt idx="82">
                  <c:v>20760</c:v>
                </c:pt>
                <c:pt idx="83">
                  <c:v>20790</c:v>
                </c:pt>
                <c:pt idx="84">
                  <c:v>20821</c:v>
                </c:pt>
                <c:pt idx="85">
                  <c:v>20852</c:v>
                </c:pt>
                <c:pt idx="86">
                  <c:v>20880</c:v>
                </c:pt>
                <c:pt idx="87">
                  <c:v>20911</c:v>
                </c:pt>
                <c:pt idx="88">
                  <c:v>20941</c:v>
                </c:pt>
                <c:pt idx="89">
                  <c:v>20972</c:v>
                </c:pt>
                <c:pt idx="90">
                  <c:v>21002</c:v>
                </c:pt>
                <c:pt idx="91">
                  <c:v>21033</c:v>
                </c:pt>
                <c:pt idx="92">
                  <c:v>21064</c:v>
                </c:pt>
                <c:pt idx="93">
                  <c:v>21094</c:v>
                </c:pt>
                <c:pt idx="94">
                  <c:v>21125</c:v>
                </c:pt>
                <c:pt idx="95">
                  <c:v>21155</c:v>
                </c:pt>
                <c:pt idx="96">
                  <c:v>21186</c:v>
                </c:pt>
                <c:pt idx="97">
                  <c:v>21217</c:v>
                </c:pt>
                <c:pt idx="98">
                  <c:v>21245</c:v>
                </c:pt>
                <c:pt idx="99">
                  <c:v>21276</c:v>
                </c:pt>
                <c:pt idx="100">
                  <c:v>21306</c:v>
                </c:pt>
                <c:pt idx="101">
                  <c:v>21337</c:v>
                </c:pt>
                <c:pt idx="102">
                  <c:v>21367</c:v>
                </c:pt>
                <c:pt idx="103">
                  <c:v>21398</c:v>
                </c:pt>
                <c:pt idx="104">
                  <c:v>21429</c:v>
                </c:pt>
                <c:pt idx="105">
                  <c:v>21459</c:v>
                </c:pt>
                <c:pt idx="106">
                  <c:v>21490</c:v>
                </c:pt>
                <c:pt idx="107">
                  <c:v>21520</c:v>
                </c:pt>
                <c:pt idx="108">
                  <c:v>21551</c:v>
                </c:pt>
                <c:pt idx="109">
                  <c:v>21582</c:v>
                </c:pt>
                <c:pt idx="110">
                  <c:v>21610</c:v>
                </c:pt>
                <c:pt idx="111">
                  <c:v>21641</c:v>
                </c:pt>
                <c:pt idx="112">
                  <c:v>21671</c:v>
                </c:pt>
                <c:pt idx="113">
                  <c:v>21702</c:v>
                </c:pt>
                <c:pt idx="114">
                  <c:v>21732</c:v>
                </c:pt>
                <c:pt idx="115">
                  <c:v>21763</c:v>
                </c:pt>
                <c:pt idx="116">
                  <c:v>21794</c:v>
                </c:pt>
                <c:pt idx="117">
                  <c:v>21824</c:v>
                </c:pt>
                <c:pt idx="118">
                  <c:v>21855</c:v>
                </c:pt>
                <c:pt idx="119">
                  <c:v>21885</c:v>
                </c:pt>
                <c:pt idx="120">
                  <c:v>21916</c:v>
                </c:pt>
                <c:pt idx="121">
                  <c:v>21947</c:v>
                </c:pt>
                <c:pt idx="122">
                  <c:v>21976</c:v>
                </c:pt>
                <c:pt idx="123">
                  <c:v>22007</c:v>
                </c:pt>
                <c:pt idx="124">
                  <c:v>22037</c:v>
                </c:pt>
                <c:pt idx="125">
                  <c:v>22068</c:v>
                </c:pt>
                <c:pt idx="126">
                  <c:v>22098</c:v>
                </c:pt>
                <c:pt idx="127">
                  <c:v>22129</c:v>
                </c:pt>
                <c:pt idx="128">
                  <c:v>22160</c:v>
                </c:pt>
                <c:pt idx="129">
                  <c:v>22190</c:v>
                </c:pt>
                <c:pt idx="130">
                  <c:v>22221</c:v>
                </c:pt>
                <c:pt idx="131">
                  <c:v>22251</c:v>
                </c:pt>
                <c:pt idx="132">
                  <c:v>22282</c:v>
                </c:pt>
                <c:pt idx="133">
                  <c:v>22313</c:v>
                </c:pt>
                <c:pt idx="134">
                  <c:v>22341</c:v>
                </c:pt>
                <c:pt idx="135">
                  <c:v>22372</c:v>
                </c:pt>
                <c:pt idx="136">
                  <c:v>22402</c:v>
                </c:pt>
                <c:pt idx="137">
                  <c:v>22433</c:v>
                </c:pt>
                <c:pt idx="138">
                  <c:v>22463</c:v>
                </c:pt>
                <c:pt idx="139">
                  <c:v>22494</c:v>
                </c:pt>
                <c:pt idx="140">
                  <c:v>22525</c:v>
                </c:pt>
                <c:pt idx="141">
                  <c:v>22555</c:v>
                </c:pt>
                <c:pt idx="142">
                  <c:v>22586</c:v>
                </c:pt>
                <c:pt idx="143">
                  <c:v>22616</c:v>
                </c:pt>
                <c:pt idx="144">
                  <c:v>22647</c:v>
                </c:pt>
                <c:pt idx="145">
                  <c:v>22678</c:v>
                </c:pt>
                <c:pt idx="146">
                  <c:v>22706</c:v>
                </c:pt>
                <c:pt idx="147">
                  <c:v>22737</c:v>
                </c:pt>
                <c:pt idx="148">
                  <c:v>22767</c:v>
                </c:pt>
                <c:pt idx="149">
                  <c:v>22798</c:v>
                </c:pt>
                <c:pt idx="150">
                  <c:v>22828</c:v>
                </c:pt>
                <c:pt idx="151">
                  <c:v>22859</c:v>
                </c:pt>
                <c:pt idx="152">
                  <c:v>22890</c:v>
                </c:pt>
                <c:pt idx="153">
                  <c:v>22920</c:v>
                </c:pt>
                <c:pt idx="154">
                  <c:v>22951</c:v>
                </c:pt>
                <c:pt idx="155">
                  <c:v>22981</c:v>
                </c:pt>
              </c:numCache>
            </c:numRef>
          </c:cat>
          <c:val>
            <c:numRef>
              <c:f>'[data มันสำปะหลัง 44-62 - Copy.xls]Sheet3'!$B$2:$B$157</c:f>
              <c:numCache>
                <c:formatCode>_(* #,##0.00_);_(* \(#,##0.00\);_(* "-"??_);_(@_)</c:formatCode>
                <c:ptCount val="156"/>
                <c:pt idx="0">
                  <c:v>532732.31000000017</c:v>
                </c:pt>
                <c:pt idx="1">
                  <c:v>458888.52899999992</c:v>
                </c:pt>
                <c:pt idx="2">
                  <c:v>277204.24400000001</c:v>
                </c:pt>
                <c:pt idx="3">
                  <c:v>191904.90099999998</c:v>
                </c:pt>
                <c:pt idx="4">
                  <c:v>258438.72099999999</c:v>
                </c:pt>
                <c:pt idx="5">
                  <c:v>254139.10200000001</c:v>
                </c:pt>
                <c:pt idx="6">
                  <c:v>168817.663</c:v>
                </c:pt>
                <c:pt idx="7">
                  <c:v>123216.745</c:v>
                </c:pt>
                <c:pt idx="8">
                  <c:v>84431.70699999998</c:v>
                </c:pt>
                <c:pt idx="9">
                  <c:v>26540.69</c:v>
                </c:pt>
                <c:pt idx="10">
                  <c:v>85913.751000000004</c:v>
                </c:pt>
                <c:pt idx="11">
                  <c:v>218222.35699999996</c:v>
                </c:pt>
                <c:pt idx="12">
                  <c:v>127350.26</c:v>
                </c:pt>
                <c:pt idx="13">
                  <c:v>68474.12000000001</c:v>
                </c:pt>
                <c:pt idx="14">
                  <c:v>208365.7</c:v>
                </c:pt>
                <c:pt idx="15">
                  <c:v>129029.54599999999</c:v>
                </c:pt>
                <c:pt idx="16">
                  <c:v>36533.75</c:v>
                </c:pt>
                <c:pt idx="17">
                  <c:v>75137.19</c:v>
                </c:pt>
                <c:pt idx="18">
                  <c:v>74047.838000000003</c:v>
                </c:pt>
                <c:pt idx="19">
                  <c:v>133991.36399999997</c:v>
                </c:pt>
                <c:pt idx="20">
                  <c:v>48563.289999999994</c:v>
                </c:pt>
                <c:pt idx="21">
                  <c:v>59576.802000000003</c:v>
                </c:pt>
                <c:pt idx="22">
                  <c:v>10748.48</c:v>
                </c:pt>
                <c:pt idx="23">
                  <c:v>230644.546</c:v>
                </c:pt>
                <c:pt idx="24">
                  <c:v>89024.335000000006</c:v>
                </c:pt>
                <c:pt idx="25">
                  <c:v>193784.82899999997</c:v>
                </c:pt>
                <c:pt idx="26">
                  <c:v>280140.47100000002</c:v>
                </c:pt>
                <c:pt idx="27">
                  <c:v>292929.5</c:v>
                </c:pt>
                <c:pt idx="28">
                  <c:v>166124.049</c:v>
                </c:pt>
                <c:pt idx="29">
                  <c:v>271313.20699999999</c:v>
                </c:pt>
                <c:pt idx="30">
                  <c:v>312270.08100000001</c:v>
                </c:pt>
                <c:pt idx="31">
                  <c:v>351218.02500000002</c:v>
                </c:pt>
                <c:pt idx="32">
                  <c:v>546131.56400000001</c:v>
                </c:pt>
                <c:pt idx="33">
                  <c:v>448926.21399999998</c:v>
                </c:pt>
                <c:pt idx="34">
                  <c:v>404776.88699999999</c:v>
                </c:pt>
                <c:pt idx="35">
                  <c:v>667588.55700000003</c:v>
                </c:pt>
                <c:pt idx="36">
                  <c:v>362730.47600000002</c:v>
                </c:pt>
                <c:pt idx="37">
                  <c:v>485829.94500000001</c:v>
                </c:pt>
                <c:pt idx="38">
                  <c:v>574560.90800000005</c:v>
                </c:pt>
                <c:pt idx="39">
                  <c:v>663212.08199999994</c:v>
                </c:pt>
                <c:pt idx="40">
                  <c:v>406735.09299999999</c:v>
                </c:pt>
                <c:pt idx="41">
                  <c:v>390050.41200000001</c:v>
                </c:pt>
                <c:pt idx="42">
                  <c:v>180661.51500000001</c:v>
                </c:pt>
                <c:pt idx="43">
                  <c:v>200996.55399999997</c:v>
                </c:pt>
                <c:pt idx="44">
                  <c:v>245321.33299999998</c:v>
                </c:pt>
                <c:pt idx="45">
                  <c:v>177645.701</c:v>
                </c:pt>
                <c:pt idx="46">
                  <c:v>181129.56599999999</c:v>
                </c:pt>
                <c:pt idx="47">
                  <c:v>247852.42899999997</c:v>
                </c:pt>
                <c:pt idx="48">
                  <c:v>322971.16799999995</c:v>
                </c:pt>
                <c:pt idx="49">
                  <c:v>410316.90700000001</c:v>
                </c:pt>
                <c:pt idx="50">
                  <c:v>476900.65799999994</c:v>
                </c:pt>
                <c:pt idx="51">
                  <c:v>81386.192999999999</c:v>
                </c:pt>
                <c:pt idx="52">
                  <c:v>414643.55099999992</c:v>
                </c:pt>
                <c:pt idx="53">
                  <c:v>135242.04999999999</c:v>
                </c:pt>
                <c:pt idx="54">
                  <c:v>234722.35799999998</c:v>
                </c:pt>
                <c:pt idx="55">
                  <c:v>368123.15899999993</c:v>
                </c:pt>
                <c:pt idx="56">
                  <c:v>166238.283</c:v>
                </c:pt>
                <c:pt idx="57">
                  <c:v>234393.48399999997</c:v>
                </c:pt>
                <c:pt idx="58">
                  <c:v>237056.579</c:v>
                </c:pt>
                <c:pt idx="59">
                  <c:v>611519.17699999991</c:v>
                </c:pt>
                <c:pt idx="60">
                  <c:v>335047.94300000009</c:v>
                </c:pt>
                <c:pt idx="61">
                  <c:v>558576.03899999999</c:v>
                </c:pt>
                <c:pt idx="62">
                  <c:v>143315.60200000001</c:v>
                </c:pt>
                <c:pt idx="63">
                  <c:v>504954.37099999993</c:v>
                </c:pt>
                <c:pt idx="64">
                  <c:v>415060.26299999992</c:v>
                </c:pt>
                <c:pt idx="65">
                  <c:v>172668.443</c:v>
                </c:pt>
                <c:pt idx="66">
                  <c:v>220161.98899999997</c:v>
                </c:pt>
                <c:pt idx="67">
                  <c:v>677471.78799999971</c:v>
                </c:pt>
                <c:pt idx="68">
                  <c:v>201388.85799999998</c:v>
                </c:pt>
                <c:pt idx="69">
                  <c:v>412296.87800000003</c:v>
                </c:pt>
                <c:pt idx="70">
                  <c:v>474288.81300000002</c:v>
                </c:pt>
                <c:pt idx="71">
                  <c:v>496745.08600000001</c:v>
                </c:pt>
                <c:pt idx="72">
                  <c:v>491024.58899999992</c:v>
                </c:pt>
                <c:pt idx="73">
                  <c:v>600047.72899999993</c:v>
                </c:pt>
                <c:pt idx="74">
                  <c:v>558479.84800000011</c:v>
                </c:pt>
                <c:pt idx="75">
                  <c:v>299041.45299999992</c:v>
                </c:pt>
                <c:pt idx="76">
                  <c:v>423546.13500000001</c:v>
                </c:pt>
                <c:pt idx="77">
                  <c:v>246456.22700000001</c:v>
                </c:pt>
                <c:pt idx="78">
                  <c:v>606918.14599999983</c:v>
                </c:pt>
                <c:pt idx="79">
                  <c:v>347418.25400000002</c:v>
                </c:pt>
                <c:pt idx="80">
                  <c:v>345230.522</c:v>
                </c:pt>
                <c:pt idx="81">
                  <c:v>484115.58399999997</c:v>
                </c:pt>
                <c:pt idx="82">
                  <c:v>386798.81900000002</c:v>
                </c:pt>
                <c:pt idx="83">
                  <c:v>966298.43400000001</c:v>
                </c:pt>
                <c:pt idx="84">
                  <c:v>819868.51</c:v>
                </c:pt>
                <c:pt idx="85">
                  <c:v>816753.57699999993</c:v>
                </c:pt>
                <c:pt idx="86">
                  <c:v>713485.08700000006</c:v>
                </c:pt>
                <c:pt idx="87">
                  <c:v>286897.61900000001</c:v>
                </c:pt>
                <c:pt idx="88">
                  <c:v>472352.38299999991</c:v>
                </c:pt>
                <c:pt idx="89">
                  <c:v>493594.97899999999</c:v>
                </c:pt>
                <c:pt idx="90">
                  <c:v>456972.50400000002</c:v>
                </c:pt>
                <c:pt idx="91">
                  <c:v>674880.01</c:v>
                </c:pt>
                <c:pt idx="92">
                  <c:v>346328.81699999992</c:v>
                </c:pt>
                <c:pt idx="93">
                  <c:v>458449.277</c:v>
                </c:pt>
                <c:pt idx="94">
                  <c:v>404400.58899999992</c:v>
                </c:pt>
                <c:pt idx="95">
                  <c:v>833113.91500000004</c:v>
                </c:pt>
                <c:pt idx="96">
                  <c:v>564183.15700000001</c:v>
                </c:pt>
                <c:pt idx="97">
                  <c:v>808955.97100000002</c:v>
                </c:pt>
                <c:pt idx="98">
                  <c:v>721694.88300000003</c:v>
                </c:pt>
                <c:pt idx="99">
                  <c:v>665123.66200000001</c:v>
                </c:pt>
                <c:pt idx="100">
                  <c:v>1071388.0590000001</c:v>
                </c:pt>
                <c:pt idx="101">
                  <c:v>692037.8600000001</c:v>
                </c:pt>
                <c:pt idx="102">
                  <c:v>641279.22699999996</c:v>
                </c:pt>
                <c:pt idx="103">
                  <c:v>299103.99699999997</c:v>
                </c:pt>
                <c:pt idx="104">
                  <c:v>253148.47200000001</c:v>
                </c:pt>
                <c:pt idx="105">
                  <c:v>559809.06900000002</c:v>
                </c:pt>
                <c:pt idx="106">
                  <c:v>367360.77500000002</c:v>
                </c:pt>
                <c:pt idx="107">
                  <c:v>615689.06299999997</c:v>
                </c:pt>
                <c:pt idx="108">
                  <c:v>530621.72399999993</c:v>
                </c:pt>
                <c:pt idx="109">
                  <c:v>633553.995</c:v>
                </c:pt>
                <c:pt idx="110">
                  <c:v>679985.56099999999</c:v>
                </c:pt>
                <c:pt idx="111">
                  <c:v>554251.88399999996</c:v>
                </c:pt>
                <c:pt idx="112">
                  <c:v>686406.40599999996</c:v>
                </c:pt>
                <c:pt idx="113">
                  <c:v>414296.71</c:v>
                </c:pt>
                <c:pt idx="114">
                  <c:v>349341.52899999992</c:v>
                </c:pt>
                <c:pt idx="115">
                  <c:v>409442.408</c:v>
                </c:pt>
                <c:pt idx="116">
                  <c:v>349909.7</c:v>
                </c:pt>
                <c:pt idx="117">
                  <c:v>354364.28400000004</c:v>
                </c:pt>
                <c:pt idx="118">
                  <c:v>791544.97199999983</c:v>
                </c:pt>
                <c:pt idx="119">
                  <c:v>668851.13699999999</c:v>
                </c:pt>
                <c:pt idx="120">
                  <c:v>452348.64699999994</c:v>
                </c:pt>
                <c:pt idx="121">
                  <c:v>722151.39800000004</c:v>
                </c:pt>
                <c:pt idx="122">
                  <c:v>699284.26599999983</c:v>
                </c:pt>
                <c:pt idx="123">
                  <c:v>557818.42500000005</c:v>
                </c:pt>
                <c:pt idx="124">
                  <c:v>456939.23400000005</c:v>
                </c:pt>
                <c:pt idx="125">
                  <c:v>356403.49800000002</c:v>
                </c:pt>
                <c:pt idx="126">
                  <c:v>526959.375</c:v>
                </c:pt>
                <c:pt idx="127">
                  <c:v>416671.01299999992</c:v>
                </c:pt>
                <c:pt idx="128">
                  <c:v>417263.07900000009</c:v>
                </c:pt>
                <c:pt idx="129">
                  <c:v>596852.20799999987</c:v>
                </c:pt>
                <c:pt idx="130">
                  <c:v>546259.44400000002</c:v>
                </c:pt>
                <c:pt idx="131">
                  <c:v>617251.17499999993</c:v>
                </c:pt>
                <c:pt idx="132">
                  <c:v>683357.72199999983</c:v>
                </c:pt>
                <c:pt idx="133">
                  <c:v>481664.98100000009</c:v>
                </c:pt>
                <c:pt idx="134">
                  <c:v>503950.77899999992</c:v>
                </c:pt>
                <c:pt idx="135">
                  <c:v>490392.26899999991</c:v>
                </c:pt>
                <c:pt idx="136">
                  <c:v>281338.40999999997</c:v>
                </c:pt>
                <c:pt idx="137">
                  <c:v>187399.25099999999</c:v>
                </c:pt>
                <c:pt idx="138">
                  <c:v>124667.51199999999</c:v>
                </c:pt>
                <c:pt idx="139">
                  <c:v>205456.962</c:v>
                </c:pt>
                <c:pt idx="140">
                  <c:v>273152.73800000001</c:v>
                </c:pt>
                <c:pt idx="141">
                  <c:v>279031.62699999992</c:v>
                </c:pt>
                <c:pt idx="142">
                  <c:v>270150.53899999999</c:v>
                </c:pt>
                <c:pt idx="143">
                  <c:v>209118.223</c:v>
                </c:pt>
                <c:pt idx="144">
                  <c:v>265023.02399999998</c:v>
                </c:pt>
                <c:pt idx="145">
                  <c:v>297370.01299999992</c:v>
                </c:pt>
                <c:pt idx="146">
                  <c:v>300576.87400000001</c:v>
                </c:pt>
                <c:pt idx="147">
                  <c:v>435979.27799999999</c:v>
                </c:pt>
                <c:pt idx="148">
                  <c:v>340757.61700000003</c:v>
                </c:pt>
                <c:pt idx="149">
                  <c:v>152756.845</c:v>
                </c:pt>
                <c:pt idx="150">
                  <c:v>200410.065</c:v>
                </c:pt>
                <c:pt idx="151">
                  <c:v>73480.71699999999</c:v>
                </c:pt>
                <c:pt idx="152">
                  <c:v>7015.8200000000006</c:v>
                </c:pt>
                <c:pt idx="153">
                  <c:v>172584.299</c:v>
                </c:pt>
                <c:pt idx="154">
                  <c:v>89277.129000000015</c:v>
                </c:pt>
                <c:pt idx="155">
                  <c:v>67323.785000000003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9B-43D1-B3FB-11DD092FFA09}"/>
            </c:ext>
          </c:extLst>
        </c:ser>
        <c:ser>
          <c:idx val="1"/>
          <c:order val="1"/>
          <c:tx>
            <c:strRef>
              <c:f>'[data มันสำปะหลัง 44-62 - Copy.xls]Sheet3'!$C$1</c:f>
              <c:strCache>
                <c:ptCount val="1"/>
                <c:pt idx="0">
                  <c:v>ปริมาณส่งออกแป้งมันไทย (ตัน)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'[data มันสำปะหลัง 44-62 - Copy.xls]Sheet3'!$A$2:$A$157</c:f>
              <c:numCache>
                <c:formatCode>mmm\-yy</c:formatCode>
                <c:ptCount val="156"/>
                <c:pt idx="0">
                  <c:v>18264</c:v>
                </c:pt>
                <c:pt idx="1">
                  <c:v>18295</c:v>
                </c:pt>
                <c:pt idx="2">
                  <c:v>18323</c:v>
                </c:pt>
                <c:pt idx="3">
                  <c:v>18354</c:v>
                </c:pt>
                <c:pt idx="4">
                  <c:v>18384</c:v>
                </c:pt>
                <c:pt idx="5">
                  <c:v>18415</c:v>
                </c:pt>
                <c:pt idx="6">
                  <c:v>18445</c:v>
                </c:pt>
                <c:pt idx="7">
                  <c:v>18476</c:v>
                </c:pt>
                <c:pt idx="8">
                  <c:v>18507</c:v>
                </c:pt>
                <c:pt idx="9">
                  <c:v>18537</c:v>
                </c:pt>
                <c:pt idx="10">
                  <c:v>18568</c:v>
                </c:pt>
                <c:pt idx="11">
                  <c:v>18598</c:v>
                </c:pt>
                <c:pt idx="12">
                  <c:v>18629</c:v>
                </c:pt>
                <c:pt idx="13">
                  <c:v>18660</c:v>
                </c:pt>
                <c:pt idx="14">
                  <c:v>18688</c:v>
                </c:pt>
                <c:pt idx="15">
                  <c:v>18719</c:v>
                </c:pt>
                <c:pt idx="16">
                  <c:v>18749</c:v>
                </c:pt>
                <c:pt idx="17">
                  <c:v>18780</c:v>
                </c:pt>
                <c:pt idx="18">
                  <c:v>18810</c:v>
                </c:pt>
                <c:pt idx="19">
                  <c:v>18841</c:v>
                </c:pt>
                <c:pt idx="20">
                  <c:v>18872</c:v>
                </c:pt>
                <c:pt idx="21">
                  <c:v>18902</c:v>
                </c:pt>
                <c:pt idx="22">
                  <c:v>18933</c:v>
                </c:pt>
                <c:pt idx="23">
                  <c:v>18963</c:v>
                </c:pt>
                <c:pt idx="24">
                  <c:v>18994</c:v>
                </c:pt>
                <c:pt idx="25">
                  <c:v>19025</c:v>
                </c:pt>
                <c:pt idx="26">
                  <c:v>19054</c:v>
                </c:pt>
                <c:pt idx="27">
                  <c:v>19085</c:v>
                </c:pt>
                <c:pt idx="28">
                  <c:v>19115</c:v>
                </c:pt>
                <c:pt idx="29">
                  <c:v>19146</c:v>
                </c:pt>
                <c:pt idx="30">
                  <c:v>19176</c:v>
                </c:pt>
                <c:pt idx="31">
                  <c:v>19207</c:v>
                </c:pt>
                <c:pt idx="32">
                  <c:v>19238</c:v>
                </c:pt>
                <c:pt idx="33">
                  <c:v>19268</c:v>
                </c:pt>
                <c:pt idx="34">
                  <c:v>19299</c:v>
                </c:pt>
                <c:pt idx="35">
                  <c:v>19329</c:v>
                </c:pt>
                <c:pt idx="36">
                  <c:v>19360</c:v>
                </c:pt>
                <c:pt idx="37">
                  <c:v>19391</c:v>
                </c:pt>
                <c:pt idx="38">
                  <c:v>19419</c:v>
                </c:pt>
                <c:pt idx="39">
                  <c:v>19450</c:v>
                </c:pt>
                <c:pt idx="40">
                  <c:v>19480</c:v>
                </c:pt>
                <c:pt idx="41">
                  <c:v>19511</c:v>
                </c:pt>
                <c:pt idx="42">
                  <c:v>19541</c:v>
                </c:pt>
                <c:pt idx="43">
                  <c:v>19572</c:v>
                </c:pt>
                <c:pt idx="44">
                  <c:v>19603</c:v>
                </c:pt>
                <c:pt idx="45">
                  <c:v>19633</c:v>
                </c:pt>
                <c:pt idx="46">
                  <c:v>19664</c:v>
                </c:pt>
                <c:pt idx="47">
                  <c:v>19694</c:v>
                </c:pt>
                <c:pt idx="48">
                  <c:v>19725</c:v>
                </c:pt>
                <c:pt idx="49">
                  <c:v>19756</c:v>
                </c:pt>
                <c:pt idx="50">
                  <c:v>19784</c:v>
                </c:pt>
                <c:pt idx="51">
                  <c:v>19815</c:v>
                </c:pt>
                <c:pt idx="52">
                  <c:v>19845</c:v>
                </c:pt>
                <c:pt idx="53">
                  <c:v>19876</c:v>
                </c:pt>
                <c:pt idx="54">
                  <c:v>19906</c:v>
                </c:pt>
                <c:pt idx="55">
                  <c:v>19937</c:v>
                </c:pt>
                <c:pt idx="56">
                  <c:v>19968</c:v>
                </c:pt>
                <c:pt idx="57">
                  <c:v>19998</c:v>
                </c:pt>
                <c:pt idx="58">
                  <c:v>20029</c:v>
                </c:pt>
                <c:pt idx="59">
                  <c:v>20059</c:v>
                </c:pt>
                <c:pt idx="60">
                  <c:v>20090</c:v>
                </c:pt>
                <c:pt idx="61">
                  <c:v>20121</c:v>
                </c:pt>
                <c:pt idx="62">
                  <c:v>20149</c:v>
                </c:pt>
                <c:pt idx="63">
                  <c:v>20180</c:v>
                </c:pt>
                <c:pt idx="64">
                  <c:v>20210</c:v>
                </c:pt>
                <c:pt idx="65">
                  <c:v>20241</c:v>
                </c:pt>
                <c:pt idx="66">
                  <c:v>20271</c:v>
                </c:pt>
                <c:pt idx="67">
                  <c:v>20302</c:v>
                </c:pt>
                <c:pt idx="68">
                  <c:v>20333</c:v>
                </c:pt>
                <c:pt idx="69">
                  <c:v>20363</c:v>
                </c:pt>
                <c:pt idx="70">
                  <c:v>20394</c:v>
                </c:pt>
                <c:pt idx="71">
                  <c:v>20424</c:v>
                </c:pt>
                <c:pt idx="72">
                  <c:v>20455</c:v>
                </c:pt>
                <c:pt idx="73">
                  <c:v>20486</c:v>
                </c:pt>
                <c:pt idx="74">
                  <c:v>20515</c:v>
                </c:pt>
                <c:pt idx="75">
                  <c:v>20546</c:v>
                </c:pt>
                <c:pt idx="76">
                  <c:v>20576</c:v>
                </c:pt>
                <c:pt idx="77">
                  <c:v>20607</c:v>
                </c:pt>
                <c:pt idx="78">
                  <c:v>20637</c:v>
                </c:pt>
                <c:pt idx="79">
                  <c:v>20668</c:v>
                </c:pt>
                <c:pt idx="80">
                  <c:v>20699</c:v>
                </c:pt>
                <c:pt idx="81">
                  <c:v>20729</c:v>
                </c:pt>
                <c:pt idx="82">
                  <c:v>20760</c:v>
                </c:pt>
                <c:pt idx="83">
                  <c:v>20790</c:v>
                </c:pt>
                <c:pt idx="84">
                  <c:v>20821</c:v>
                </c:pt>
                <c:pt idx="85">
                  <c:v>20852</c:v>
                </c:pt>
                <c:pt idx="86">
                  <c:v>20880</c:v>
                </c:pt>
                <c:pt idx="87">
                  <c:v>20911</c:v>
                </c:pt>
                <c:pt idx="88">
                  <c:v>20941</c:v>
                </c:pt>
                <c:pt idx="89">
                  <c:v>20972</c:v>
                </c:pt>
                <c:pt idx="90">
                  <c:v>21002</c:v>
                </c:pt>
                <c:pt idx="91">
                  <c:v>21033</c:v>
                </c:pt>
                <c:pt idx="92">
                  <c:v>21064</c:v>
                </c:pt>
                <c:pt idx="93">
                  <c:v>21094</c:v>
                </c:pt>
                <c:pt idx="94">
                  <c:v>21125</c:v>
                </c:pt>
                <c:pt idx="95">
                  <c:v>21155</c:v>
                </c:pt>
                <c:pt idx="96">
                  <c:v>21186</c:v>
                </c:pt>
                <c:pt idx="97">
                  <c:v>21217</c:v>
                </c:pt>
                <c:pt idx="98">
                  <c:v>21245</c:v>
                </c:pt>
                <c:pt idx="99">
                  <c:v>21276</c:v>
                </c:pt>
                <c:pt idx="100">
                  <c:v>21306</c:v>
                </c:pt>
                <c:pt idx="101">
                  <c:v>21337</c:v>
                </c:pt>
                <c:pt idx="102">
                  <c:v>21367</c:v>
                </c:pt>
                <c:pt idx="103">
                  <c:v>21398</c:v>
                </c:pt>
                <c:pt idx="104">
                  <c:v>21429</c:v>
                </c:pt>
                <c:pt idx="105">
                  <c:v>21459</c:v>
                </c:pt>
                <c:pt idx="106">
                  <c:v>21490</c:v>
                </c:pt>
                <c:pt idx="107">
                  <c:v>21520</c:v>
                </c:pt>
                <c:pt idx="108">
                  <c:v>21551</c:v>
                </c:pt>
                <c:pt idx="109">
                  <c:v>21582</c:v>
                </c:pt>
                <c:pt idx="110">
                  <c:v>21610</c:v>
                </c:pt>
                <c:pt idx="111">
                  <c:v>21641</c:v>
                </c:pt>
                <c:pt idx="112">
                  <c:v>21671</c:v>
                </c:pt>
                <c:pt idx="113">
                  <c:v>21702</c:v>
                </c:pt>
                <c:pt idx="114">
                  <c:v>21732</c:v>
                </c:pt>
                <c:pt idx="115">
                  <c:v>21763</c:v>
                </c:pt>
                <c:pt idx="116">
                  <c:v>21794</c:v>
                </c:pt>
                <c:pt idx="117">
                  <c:v>21824</c:v>
                </c:pt>
                <c:pt idx="118">
                  <c:v>21855</c:v>
                </c:pt>
                <c:pt idx="119">
                  <c:v>21885</c:v>
                </c:pt>
                <c:pt idx="120">
                  <c:v>21916</c:v>
                </c:pt>
                <c:pt idx="121">
                  <c:v>21947</c:v>
                </c:pt>
                <c:pt idx="122">
                  <c:v>21976</c:v>
                </c:pt>
                <c:pt idx="123">
                  <c:v>22007</c:v>
                </c:pt>
                <c:pt idx="124">
                  <c:v>22037</c:v>
                </c:pt>
                <c:pt idx="125">
                  <c:v>22068</c:v>
                </c:pt>
                <c:pt idx="126">
                  <c:v>22098</c:v>
                </c:pt>
                <c:pt idx="127">
                  <c:v>22129</c:v>
                </c:pt>
                <c:pt idx="128">
                  <c:v>22160</c:v>
                </c:pt>
                <c:pt idx="129">
                  <c:v>22190</c:v>
                </c:pt>
                <c:pt idx="130">
                  <c:v>22221</c:v>
                </c:pt>
                <c:pt idx="131">
                  <c:v>22251</c:v>
                </c:pt>
                <c:pt idx="132">
                  <c:v>22282</c:v>
                </c:pt>
                <c:pt idx="133">
                  <c:v>22313</c:v>
                </c:pt>
                <c:pt idx="134">
                  <c:v>22341</c:v>
                </c:pt>
                <c:pt idx="135">
                  <c:v>22372</c:v>
                </c:pt>
                <c:pt idx="136">
                  <c:v>22402</c:v>
                </c:pt>
                <c:pt idx="137">
                  <c:v>22433</c:v>
                </c:pt>
                <c:pt idx="138">
                  <c:v>22463</c:v>
                </c:pt>
                <c:pt idx="139">
                  <c:v>22494</c:v>
                </c:pt>
                <c:pt idx="140">
                  <c:v>22525</c:v>
                </c:pt>
                <c:pt idx="141">
                  <c:v>22555</c:v>
                </c:pt>
                <c:pt idx="142">
                  <c:v>22586</c:v>
                </c:pt>
                <c:pt idx="143">
                  <c:v>22616</c:v>
                </c:pt>
                <c:pt idx="144">
                  <c:v>22647</c:v>
                </c:pt>
                <c:pt idx="145">
                  <c:v>22678</c:v>
                </c:pt>
                <c:pt idx="146">
                  <c:v>22706</c:v>
                </c:pt>
                <c:pt idx="147">
                  <c:v>22737</c:v>
                </c:pt>
                <c:pt idx="148">
                  <c:v>22767</c:v>
                </c:pt>
                <c:pt idx="149">
                  <c:v>22798</c:v>
                </c:pt>
                <c:pt idx="150">
                  <c:v>22828</c:v>
                </c:pt>
                <c:pt idx="151">
                  <c:v>22859</c:v>
                </c:pt>
                <c:pt idx="152">
                  <c:v>22890</c:v>
                </c:pt>
                <c:pt idx="153">
                  <c:v>22920</c:v>
                </c:pt>
                <c:pt idx="154">
                  <c:v>22951</c:v>
                </c:pt>
                <c:pt idx="155">
                  <c:v>22981</c:v>
                </c:pt>
              </c:numCache>
            </c:numRef>
          </c:cat>
          <c:val>
            <c:numRef>
              <c:f>'[data มันสำปะหลัง 44-62 - Copy.xls]Sheet3'!$C$2:$C$157</c:f>
              <c:numCache>
                <c:formatCode>_(* #,##0.00_);_(* \(#,##0.00\);_(* "-"??_);_(@_)</c:formatCode>
                <c:ptCount val="156"/>
                <c:pt idx="0">
                  <c:v>144735.03</c:v>
                </c:pt>
                <c:pt idx="1">
                  <c:v>147392.79800000001</c:v>
                </c:pt>
                <c:pt idx="2">
                  <c:v>164183.16800000001</c:v>
                </c:pt>
                <c:pt idx="3">
                  <c:v>150509.579</c:v>
                </c:pt>
                <c:pt idx="4">
                  <c:v>112362.423</c:v>
                </c:pt>
                <c:pt idx="5">
                  <c:v>94586.115999999995</c:v>
                </c:pt>
                <c:pt idx="6">
                  <c:v>79701.587</c:v>
                </c:pt>
                <c:pt idx="7">
                  <c:v>96280.736999999979</c:v>
                </c:pt>
                <c:pt idx="8">
                  <c:v>118313.46699999999</c:v>
                </c:pt>
                <c:pt idx="9">
                  <c:v>120151.18100000001</c:v>
                </c:pt>
                <c:pt idx="10">
                  <c:v>110786.897</c:v>
                </c:pt>
                <c:pt idx="11">
                  <c:v>132105.50399999999</c:v>
                </c:pt>
                <c:pt idx="12">
                  <c:v>114017.31200000001</c:v>
                </c:pt>
                <c:pt idx="13">
                  <c:v>114894.088</c:v>
                </c:pt>
                <c:pt idx="14">
                  <c:v>138631.78700000001</c:v>
                </c:pt>
                <c:pt idx="15">
                  <c:v>89006.565000000002</c:v>
                </c:pt>
                <c:pt idx="16">
                  <c:v>94521.576000000001</c:v>
                </c:pt>
                <c:pt idx="17">
                  <c:v>101297.74800000001</c:v>
                </c:pt>
                <c:pt idx="18">
                  <c:v>115408.06200000001</c:v>
                </c:pt>
                <c:pt idx="19">
                  <c:v>106868.308</c:v>
                </c:pt>
                <c:pt idx="20">
                  <c:v>124261.81299999998</c:v>
                </c:pt>
                <c:pt idx="21">
                  <c:v>117723.84</c:v>
                </c:pt>
                <c:pt idx="22">
                  <c:v>76760.301999999996</c:v>
                </c:pt>
                <c:pt idx="23">
                  <c:v>78777.632000000012</c:v>
                </c:pt>
                <c:pt idx="24">
                  <c:v>72908.683999999994</c:v>
                </c:pt>
                <c:pt idx="25">
                  <c:v>112964.853</c:v>
                </c:pt>
                <c:pt idx="26">
                  <c:v>140552.46799999999</c:v>
                </c:pt>
                <c:pt idx="27">
                  <c:v>133776.96899999998</c:v>
                </c:pt>
                <c:pt idx="28">
                  <c:v>134369.28099999999</c:v>
                </c:pt>
                <c:pt idx="29">
                  <c:v>133042.17300000001</c:v>
                </c:pt>
                <c:pt idx="30">
                  <c:v>141208.571</c:v>
                </c:pt>
                <c:pt idx="31">
                  <c:v>168572.24100000001</c:v>
                </c:pt>
                <c:pt idx="32">
                  <c:v>147256.46399999998</c:v>
                </c:pt>
                <c:pt idx="33">
                  <c:v>237138.033</c:v>
                </c:pt>
                <c:pt idx="34">
                  <c:v>188298.95699999997</c:v>
                </c:pt>
                <c:pt idx="35">
                  <c:v>188011.34899999999</c:v>
                </c:pt>
                <c:pt idx="36">
                  <c:v>193965.25899999999</c:v>
                </c:pt>
                <c:pt idx="37">
                  <c:v>208380.89099999997</c:v>
                </c:pt>
                <c:pt idx="38">
                  <c:v>205417.291</c:v>
                </c:pt>
                <c:pt idx="39">
                  <c:v>188177.25599999999</c:v>
                </c:pt>
                <c:pt idx="40">
                  <c:v>127139.656</c:v>
                </c:pt>
                <c:pt idx="41">
                  <c:v>109965.768</c:v>
                </c:pt>
                <c:pt idx="42">
                  <c:v>92177.823000000004</c:v>
                </c:pt>
                <c:pt idx="43">
                  <c:v>98283.705000000002</c:v>
                </c:pt>
                <c:pt idx="44">
                  <c:v>106354.50199999999</c:v>
                </c:pt>
                <c:pt idx="45">
                  <c:v>121343.46599999999</c:v>
                </c:pt>
                <c:pt idx="46">
                  <c:v>145015.18599999999</c:v>
                </c:pt>
                <c:pt idx="47">
                  <c:v>144584.84899999999</c:v>
                </c:pt>
                <c:pt idx="48">
                  <c:v>109233.15800000001</c:v>
                </c:pt>
                <c:pt idx="49">
                  <c:v>147069.234</c:v>
                </c:pt>
                <c:pt idx="50">
                  <c:v>168163.041</c:v>
                </c:pt>
                <c:pt idx="51">
                  <c:v>125681.103</c:v>
                </c:pt>
                <c:pt idx="52">
                  <c:v>110514.35</c:v>
                </c:pt>
                <c:pt idx="53">
                  <c:v>107462.33100000002</c:v>
                </c:pt>
                <c:pt idx="54">
                  <c:v>150787.21100000001</c:v>
                </c:pt>
                <c:pt idx="55">
                  <c:v>196218.53899999999</c:v>
                </c:pt>
                <c:pt idx="56">
                  <c:v>189378.34899999999</c:v>
                </c:pt>
                <c:pt idx="57">
                  <c:v>214538.872</c:v>
                </c:pt>
                <c:pt idx="58">
                  <c:v>207844.92799999999</c:v>
                </c:pt>
                <c:pt idx="59">
                  <c:v>164452.22200000001</c:v>
                </c:pt>
                <c:pt idx="60">
                  <c:v>142787.98099999997</c:v>
                </c:pt>
                <c:pt idx="61">
                  <c:v>161190.86599999998</c:v>
                </c:pt>
                <c:pt idx="62">
                  <c:v>202896.549</c:v>
                </c:pt>
                <c:pt idx="63">
                  <c:v>154764.10200000001</c:v>
                </c:pt>
                <c:pt idx="64">
                  <c:v>227991.53099999999</c:v>
                </c:pt>
                <c:pt idx="65">
                  <c:v>183699.97399999999</c:v>
                </c:pt>
                <c:pt idx="66">
                  <c:v>188628.96099999998</c:v>
                </c:pt>
                <c:pt idx="67">
                  <c:v>212343.416</c:v>
                </c:pt>
                <c:pt idx="68">
                  <c:v>164439.68099999998</c:v>
                </c:pt>
                <c:pt idx="69">
                  <c:v>253794.69899999999</c:v>
                </c:pt>
                <c:pt idx="70">
                  <c:v>202032.56200000001</c:v>
                </c:pt>
                <c:pt idx="71">
                  <c:v>141003.78599999999</c:v>
                </c:pt>
                <c:pt idx="72">
                  <c:v>198337.514</c:v>
                </c:pt>
                <c:pt idx="73">
                  <c:v>174445.74900000001</c:v>
                </c:pt>
                <c:pt idx="74">
                  <c:v>223575.24300000002</c:v>
                </c:pt>
                <c:pt idx="75">
                  <c:v>160284.85399999996</c:v>
                </c:pt>
                <c:pt idx="76">
                  <c:v>173899.916</c:v>
                </c:pt>
                <c:pt idx="77">
                  <c:v>125965.503</c:v>
                </c:pt>
                <c:pt idx="78">
                  <c:v>175981.527</c:v>
                </c:pt>
                <c:pt idx="79">
                  <c:v>206818.81299999999</c:v>
                </c:pt>
                <c:pt idx="80">
                  <c:v>227510.37399999998</c:v>
                </c:pt>
                <c:pt idx="81">
                  <c:v>261006.79300000001</c:v>
                </c:pt>
                <c:pt idx="82">
                  <c:v>264132.60099999997</c:v>
                </c:pt>
                <c:pt idx="83">
                  <c:v>253653.288</c:v>
                </c:pt>
                <c:pt idx="84">
                  <c:v>224983.573</c:v>
                </c:pt>
                <c:pt idx="85">
                  <c:v>276377.37300000002</c:v>
                </c:pt>
                <c:pt idx="86">
                  <c:v>268059.84099999996</c:v>
                </c:pt>
                <c:pt idx="87">
                  <c:v>189330.698</c:v>
                </c:pt>
                <c:pt idx="88">
                  <c:v>171600.473</c:v>
                </c:pt>
                <c:pt idx="89">
                  <c:v>190234.33</c:v>
                </c:pt>
                <c:pt idx="90">
                  <c:v>249332.93</c:v>
                </c:pt>
                <c:pt idx="91">
                  <c:v>286085.60399999999</c:v>
                </c:pt>
                <c:pt idx="92">
                  <c:v>320829.48500000004</c:v>
                </c:pt>
                <c:pt idx="93">
                  <c:v>326105.77799999999</c:v>
                </c:pt>
                <c:pt idx="94">
                  <c:v>237381.01500000001</c:v>
                </c:pt>
                <c:pt idx="95">
                  <c:v>271789.45500000002</c:v>
                </c:pt>
                <c:pt idx="96">
                  <c:v>260417.67499999999</c:v>
                </c:pt>
                <c:pt idx="97">
                  <c:v>277926.70199999999</c:v>
                </c:pt>
                <c:pt idx="98">
                  <c:v>335344.16399999999</c:v>
                </c:pt>
                <c:pt idx="99">
                  <c:v>236234.37</c:v>
                </c:pt>
                <c:pt idx="100">
                  <c:v>284819.23500000004</c:v>
                </c:pt>
                <c:pt idx="101">
                  <c:v>234236.253</c:v>
                </c:pt>
                <c:pt idx="102">
                  <c:v>162805.28399999999</c:v>
                </c:pt>
                <c:pt idx="103">
                  <c:v>193246.04300000001</c:v>
                </c:pt>
                <c:pt idx="104">
                  <c:v>191949.62299999999</c:v>
                </c:pt>
                <c:pt idx="105">
                  <c:v>218416.45699999997</c:v>
                </c:pt>
                <c:pt idx="106">
                  <c:v>260427.30299999999</c:v>
                </c:pt>
                <c:pt idx="107">
                  <c:v>267617.48000000004</c:v>
                </c:pt>
                <c:pt idx="108">
                  <c:v>272480.84799999994</c:v>
                </c:pt>
                <c:pt idx="109">
                  <c:v>361326.03499999997</c:v>
                </c:pt>
                <c:pt idx="110">
                  <c:v>370650.14199999993</c:v>
                </c:pt>
                <c:pt idx="111">
                  <c:v>256497.46399999998</c:v>
                </c:pt>
                <c:pt idx="112">
                  <c:v>222120.86299999998</c:v>
                </c:pt>
                <c:pt idx="113">
                  <c:v>172864.05899999998</c:v>
                </c:pt>
                <c:pt idx="114">
                  <c:v>161974.003</c:v>
                </c:pt>
                <c:pt idx="115">
                  <c:v>250987.166</c:v>
                </c:pt>
                <c:pt idx="116">
                  <c:v>260125.86899999998</c:v>
                </c:pt>
                <c:pt idx="117">
                  <c:v>323263.84099999996</c:v>
                </c:pt>
                <c:pt idx="118">
                  <c:v>312057.01699999999</c:v>
                </c:pt>
                <c:pt idx="119">
                  <c:v>312631.24099999992</c:v>
                </c:pt>
                <c:pt idx="120">
                  <c:v>296750.58500000002</c:v>
                </c:pt>
                <c:pt idx="121">
                  <c:v>259591.94699999999</c:v>
                </c:pt>
                <c:pt idx="122">
                  <c:v>255037.07</c:v>
                </c:pt>
                <c:pt idx="123">
                  <c:v>207473.65599999999</c:v>
                </c:pt>
                <c:pt idx="124">
                  <c:v>286112.364</c:v>
                </c:pt>
                <c:pt idx="125">
                  <c:v>281281.98400000005</c:v>
                </c:pt>
                <c:pt idx="126">
                  <c:v>233408.18799999999</c:v>
                </c:pt>
                <c:pt idx="127">
                  <c:v>251369.04300000001</c:v>
                </c:pt>
                <c:pt idx="128">
                  <c:v>226569.571</c:v>
                </c:pt>
                <c:pt idx="129">
                  <c:v>268924.30499999999</c:v>
                </c:pt>
                <c:pt idx="130">
                  <c:v>264572.55200000003</c:v>
                </c:pt>
                <c:pt idx="131">
                  <c:v>302686.85699999996</c:v>
                </c:pt>
                <c:pt idx="132">
                  <c:v>266046.91700000002</c:v>
                </c:pt>
                <c:pt idx="133">
                  <c:v>275591.679</c:v>
                </c:pt>
                <c:pt idx="134">
                  <c:v>297610.25900000002</c:v>
                </c:pt>
                <c:pt idx="135">
                  <c:v>173773.761</c:v>
                </c:pt>
                <c:pt idx="136">
                  <c:v>181817.30899999998</c:v>
                </c:pt>
                <c:pt idx="137">
                  <c:v>175001.32299999997</c:v>
                </c:pt>
                <c:pt idx="138">
                  <c:v>177298.80899999998</c:v>
                </c:pt>
                <c:pt idx="139">
                  <c:v>281585.55699999991</c:v>
                </c:pt>
                <c:pt idx="140">
                  <c:v>257841.467</c:v>
                </c:pt>
                <c:pt idx="141">
                  <c:v>317633.57</c:v>
                </c:pt>
                <c:pt idx="142">
                  <c:v>290858.00199999992</c:v>
                </c:pt>
                <c:pt idx="143">
                  <c:v>243971.872</c:v>
                </c:pt>
                <c:pt idx="144">
                  <c:v>295864.80799999996</c:v>
                </c:pt>
                <c:pt idx="145">
                  <c:v>357949.26</c:v>
                </c:pt>
                <c:pt idx="146">
                  <c:v>333730.897</c:v>
                </c:pt>
                <c:pt idx="147">
                  <c:v>202462.76699999999</c:v>
                </c:pt>
                <c:pt idx="148">
                  <c:v>195974.59899999999</c:v>
                </c:pt>
                <c:pt idx="149">
                  <c:v>165085.57</c:v>
                </c:pt>
                <c:pt idx="150">
                  <c:v>192529.508</c:v>
                </c:pt>
                <c:pt idx="151">
                  <c:v>234812.16899999999</c:v>
                </c:pt>
                <c:pt idx="152">
                  <c:v>214838.09599999999</c:v>
                </c:pt>
                <c:pt idx="153">
                  <c:v>231524.12399999998</c:v>
                </c:pt>
                <c:pt idx="154">
                  <c:v>192880.79</c:v>
                </c:pt>
                <c:pt idx="155">
                  <c:v>217831.17600000001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9B-43D1-B3FB-11DD092FF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22496"/>
        <c:axId val="100924032"/>
      </c:lineChart>
      <c:dateAx>
        <c:axId val="1009224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0924032"/>
        <c:crosses val="autoZero"/>
        <c:auto val="1"/>
        <c:lblOffset val="100"/>
        <c:baseTimeUnit val="months"/>
      </c:dateAx>
      <c:valAx>
        <c:axId val="100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0092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FORECAST!$B$1</c:f>
              <c:strCache>
                <c:ptCount val="1"/>
                <c:pt idx="0">
                  <c:v>มันเส้น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FORECAST!$A$3:$A$26</c:f>
              <c:strCache>
                <c:ptCount val="24"/>
                <c:pt idx="0">
                  <c:v>2563_01</c:v>
                </c:pt>
                <c:pt idx="1">
                  <c:v>2563_02</c:v>
                </c:pt>
                <c:pt idx="2">
                  <c:v>2563_03</c:v>
                </c:pt>
                <c:pt idx="3">
                  <c:v>2563_04</c:v>
                </c:pt>
                <c:pt idx="4">
                  <c:v>2563_05</c:v>
                </c:pt>
                <c:pt idx="5">
                  <c:v>2563_06</c:v>
                </c:pt>
                <c:pt idx="6">
                  <c:v>2563_07</c:v>
                </c:pt>
                <c:pt idx="7">
                  <c:v>2563_08</c:v>
                </c:pt>
                <c:pt idx="8">
                  <c:v>2563_09</c:v>
                </c:pt>
                <c:pt idx="9">
                  <c:v>2563_10</c:v>
                </c:pt>
                <c:pt idx="10">
                  <c:v>2563_11</c:v>
                </c:pt>
                <c:pt idx="11">
                  <c:v>2563_12</c:v>
                </c:pt>
                <c:pt idx="12">
                  <c:v>2564_01</c:v>
                </c:pt>
                <c:pt idx="13">
                  <c:v>2564_02</c:v>
                </c:pt>
                <c:pt idx="14">
                  <c:v>2564_03</c:v>
                </c:pt>
                <c:pt idx="15">
                  <c:v>2564_04</c:v>
                </c:pt>
                <c:pt idx="16">
                  <c:v>2564_05</c:v>
                </c:pt>
                <c:pt idx="17">
                  <c:v>2564_06</c:v>
                </c:pt>
                <c:pt idx="18">
                  <c:v>2564_07</c:v>
                </c:pt>
                <c:pt idx="19">
                  <c:v>2564_08</c:v>
                </c:pt>
                <c:pt idx="20">
                  <c:v>2564_09</c:v>
                </c:pt>
                <c:pt idx="21">
                  <c:v>2564_10</c:v>
                </c:pt>
                <c:pt idx="22">
                  <c:v>2564_11</c:v>
                </c:pt>
                <c:pt idx="23">
                  <c:v>2564_12</c:v>
                </c:pt>
              </c:strCache>
            </c:strRef>
          </c:cat>
          <c:val>
            <c:numRef>
              <c:f>FORECAST!$B$3:$B$26</c:f>
              <c:numCache>
                <c:formatCode>_-* #,##0_-;\-* #,##0_-;_-* "-"??_-;_-@_-</c:formatCode>
                <c:ptCount val="24"/>
                <c:pt idx="0">
                  <c:v>226482.99003277632</c:v>
                </c:pt>
                <c:pt idx="1">
                  <c:v>264149.70234161452</c:v>
                </c:pt>
                <c:pt idx="2">
                  <c:v>258720.09576731248</c:v>
                </c:pt>
                <c:pt idx="3">
                  <c:v>207627.74026392112</c:v>
                </c:pt>
                <c:pt idx="4">
                  <c:v>206989.8675244271</c:v>
                </c:pt>
                <c:pt idx="5">
                  <c:v>195386.08715732855</c:v>
                </c:pt>
                <c:pt idx="6">
                  <c:v>174227.54079008021</c:v>
                </c:pt>
                <c:pt idx="7">
                  <c:v>195235.84795890926</c:v>
                </c:pt>
                <c:pt idx="8">
                  <c:v>122681.66607771561</c:v>
                </c:pt>
                <c:pt idx="9">
                  <c:v>164081.31868970077</c:v>
                </c:pt>
                <c:pt idx="10">
                  <c:v>154051.23278739039</c:v>
                </c:pt>
                <c:pt idx="11">
                  <c:v>107449.5077587889</c:v>
                </c:pt>
                <c:pt idx="12">
                  <c:v>296684.66563870932</c:v>
                </c:pt>
                <c:pt idx="13">
                  <c:v>224821.94464862524</c:v>
                </c:pt>
                <c:pt idx="14">
                  <c:v>262212.40610697924</c:v>
                </c:pt>
                <c:pt idx="15">
                  <c:v>256822.62072603381</c:v>
                </c:pt>
                <c:pt idx="16">
                  <c:v>206104.9808746301</c:v>
                </c:pt>
                <c:pt idx="17">
                  <c:v>205471.78634770054</c:v>
                </c:pt>
                <c:pt idx="18">
                  <c:v>193953.10908620246</c:v>
                </c:pt>
                <c:pt idx="19">
                  <c:v>172949.74128566976</c:v>
                </c:pt>
                <c:pt idx="20">
                  <c:v>193803.97175475786</c:v>
                </c:pt>
                <c:pt idx="21">
                  <c:v>121781.90837348855</c:v>
                </c:pt>
                <c:pt idx="22">
                  <c:v>162877.9324354151</c:v>
                </c:pt>
                <c:pt idx="23">
                  <c:v>152921.40803052581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11-4F1E-8831-19CAD5C28891}"/>
            </c:ext>
          </c:extLst>
        </c:ser>
        <c:ser>
          <c:idx val="1"/>
          <c:order val="1"/>
          <c:tx>
            <c:strRef>
              <c:f>FORECAST!$C$1</c:f>
              <c:strCache>
                <c:ptCount val="1"/>
                <c:pt idx="0">
                  <c:v>แป้งมันสำปะหลัง</c:v>
                </c:pt>
              </c:strCache>
            </c:strRef>
          </c:tx>
          <c:spPr>
            <a:ln w="28575" cap="rnd" cmpd="sng">
              <a:solidFill>
                <a:srgbClr val="FF0000">
                  <a:alpha val="99000"/>
                </a:srgbClr>
              </a:solidFill>
              <a:prstDash val="solid"/>
              <a:bevel/>
            </a:ln>
            <a:effectLst/>
          </c:spPr>
          <c:marker>
            <c:symbol val="none"/>
          </c:marker>
          <c:cat>
            <c:strRef>
              <c:f>FORECAST!$A$3:$A$26</c:f>
              <c:strCache>
                <c:ptCount val="24"/>
                <c:pt idx="0">
                  <c:v>2563_01</c:v>
                </c:pt>
                <c:pt idx="1">
                  <c:v>2563_02</c:v>
                </c:pt>
                <c:pt idx="2">
                  <c:v>2563_03</c:v>
                </c:pt>
                <c:pt idx="3">
                  <c:v>2563_04</c:v>
                </c:pt>
                <c:pt idx="4">
                  <c:v>2563_05</c:v>
                </c:pt>
                <c:pt idx="5">
                  <c:v>2563_06</c:v>
                </c:pt>
                <c:pt idx="6">
                  <c:v>2563_07</c:v>
                </c:pt>
                <c:pt idx="7">
                  <c:v>2563_08</c:v>
                </c:pt>
                <c:pt idx="8">
                  <c:v>2563_09</c:v>
                </c:pt>
                <c:pt idx="9">
                  <c:v>2563_10</c:v>
                </c:pt>
                <c:pt idx="10">
                  <c:v>2563_11</c:v>
                </c:pt>
                <c:pt idx="11">
                  <c:v>2563_12</c:v>
                </c:pt>
                <c:pt idx="12">
                  <c:v>2564_01</c:v>
                </c:pt>
                <c:pt idx="13">
                  <c:v>2564_02</c:v>
                </c:pt>
                <c:pt idx="14">
                  <c:v>2564_03</c:v>
                </c:pt>
                <c:pt idx="15">
                  <c:v>2564_04</c:v>
                </c:pt>
                <c:pt idx="16">
                  <c:v>2564_05</c:v>
                </c:pt>
                <c:pt idx="17">
                  <c:v>2564_06</c:v>
                </c:pt>
                <c:pt idx="18">
                  <c:v>2564_07</c:v>
                </c:pt>
                <c:pt idx="19">
                  <c:v>2564_08</c:v>
                </c:pt>
                <c:pt idx="20">
                  <c:v>2564_09</c:v>
                </c:pt>
                <c:pt idx="21">
                  <c:v>2564_10</c:v>
                </c:pt>
                <c:pt idx="22">
                  <c:v>2564_11</c:v>
                </c:pt>
                <c:pt idx="23">
                  <c:v>2564_12</c:v>
                </c:pt>
              </c:strCache>
            </c:strRef>
          </c:cat>
          <c:val>
            <c:numRef>
              <c:f>FORECAST!$C$3:$C$26</c:f>
              <c:numCache>
                <c:formatCode>_-* #,##0_-;\-* #,##0_-;_-* "-"??_-;_-@_-</c:formatCode>
                <c:ptCount val="24"/>
                <c:pt idx="0">
                  <c:v>212011.76937099101</c:v>
                </c:pt>
                <c:pt idx="1">
                  <c:v>237942.33038398952</c:v>
                </c:pt>
                <c:pt idx="2">
                  <c:v>262763.36707227532</c:v>
                </c:pt>
                <c:pt idx="3">
                  <c:v>194700.89292529854</c:v>
                </c:pt>
                <c:pt idx="4">
                  <c:v>194446.64595265311</c:v>
                </c:pt>
                <c:pt idx="5">
                  <c:v>174463.96391656541</c:v>
                </c:pt>
                <c:pt idx="6">
                  <c:v>179908.55222526399</c:v>
                </c:pt>
                <c:pt idx="7">
                  <c:v>215988.81270670856</c:v>
                </c:pt>
                <c:pt idx="8">
                  <c:v>215215.11598680197</c:v>
                </c:pt>
                <c:pt idx="9">
                  <c:v>253308.41439285615</c:v>
                </c:pt>
                <c:pt idx="10">
                  <c:v>229161.59962116493</c:v>
                </c:pt>
                <c:pt idx="11">
                  <c:v>225219.12624500316</c:v>
                </c:pt>
                <c:pt idx="12">
                  <c:v>223824.73203311977</c:v>
                </c:pt>
                <c:pt idx="13">
                  <c:v>251323.21454231671</c:v>
                </c:pt>
                <c:pt idx="14">
                  <c:v>277656.17880048853</c:v>
                </c:pt>
                <c:pt idx="15">
                  <c:v>205459.7166471137</c:v>
                </c:pt>
                <c:pt idx="16">
                  <c:v>205186.17684864081</c:v>
                </c:pt>
                <c:pt idx="17">
                  <c:v>184008.11129509378</c:v>
                </c:pt>
                <c:pt idx="18">
                  <c:v>189772.55770808604</c:v>
                </c:pt>
                <c:pt idx="19">
                  <c:v>228010.25409336947</c:v>
                </c:pt>
                <c:pt idx="20">
                  <c:v>227185.3811160654</c:v>
                </c:pt>
                <c:pt idx="21">
                  <c:v>267584.20162517193</c:v>
                </c:pt>
                <c:pt idx="22">
                  <c:v>241964.86797425404</c:v>
                </c:pt>
                <c:pt idx="23">
                  <c:v>237779.21495937064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11-4F1E-8831-19CAD5C28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17184"/>
        <c:axId val="77518720"/>
      </c:lineChart>
      <c:catAx>
        <c:axId val="775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77518720"/>
        <c:crosses val="autoZero"/>
        <c:auto val="1"/>
        <c:lblAlgn val="ctr"/>
        <c:lblOffset val="100"/>
        <c:noMultiLvlLbl val="0"/>
      </c:catAx>
      <c:valAx>
        <c:axId val="775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775171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9597782215172"/>
          <c:y val="0.14309453421164586"/>
          <c:w val="0.85765031608566211"/>
          <c:h val="0.61424629289556065"/>
        </c:manualLayout>
      </c:layout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export_forecast</c:v>
                </c:pt>
              </c:strCache>
            </c:strRef>
          </c:tx>
          <c:marker>
            <c:symbol val="none"/>
          </c:marker>
          <c:cat>
            <c:numRef>
              <c:f>Sheet4!$A$2:$A$121</c:f>
              <c:numCache>
                <c:formatCode>mmm\-yy</c:formatCode>
                <c:ptCount val="120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  <c:pt idx="12">
                  <c:v>41275</c:v>
                </c:pt>
                <c:pt idx="13">
                  <c:v>41306</c:v>
                </c:pt>
                <c:pt idx="14">
                  <c:v>41334</c:v>
                </c:pt>
                <c:pt idx="15">
                  <c:v>41365</c:v>
                </c:pt>
                <c:pt idx="16">
                  <c:v>41395</c:v>
                </c:pt>
                <c:pt idx="17">
                  <c:v>41426</c:v>
                </c:pt>
                <c:pt idx="18">
                  <c:v>41456</c:v>
                </c:pt>
                <c:pt idx="19">
                  <c:v>41487</c:v>
                </c:pt>
                <c:pt idx="20">
                  <c:v>41518</c:v>
                </c:pt>
                <c:pt idx="21">
                  <c:v>41548</c:v>
                </c:pt>
                <c:pt idx="22">
                  <c:v>41579</c:v>
                </c:pt>
                <c:pt idx="23">
                  <c:v>41609</c:v>
                </c:pt>
                <c:pt idx="24">
                  <c:v>41640</c:v>
                </c:pt>
                <c:pt idx="25">
                  <c:v>41671</c:v>
                </c:pt>
                <c:pt idx="26">
                  <c:v>41699</c:v>
                </c:pt>
                <c:pt idx="27">
                  <c:v>41730</c:v>
                </c:pt>
                <c:pt idx="28">
                  <c:v>41760</c:v>
                </c:pt>
                <c:pt idx="29">
                  <c:v>41791</c:v>
                </c:pt>
                <c:pt idx="30">
                  <c:v>41821</c:v>
                </c:pt>
                <c:pt idx="31">
                  <c:v>41852</c:v>
                </c:pt>
                <c:pt idx="32">
                  <c:v>41883</c:v>
                </c:pt>
                <c:pt idx="33">
                  <c:v>41913</c:v>
                </c:pt>
                <c:pt idx="34">
                  <c:v>41944</c:v>
                </c:pt>
                <c:pt idx="35">
                  <c:v>41974</c:v>
                </c:pt>
                <c:pt idx="36">
                  <c:v>42005</c:v>
                </c:pt>
                <c:pt idx="37">
                  <c:v>42036</c:v>
                </c:pt>
                <c:pt idx="38">
                  <c:v>42064</c:v>
                </c:pt>
                <c:pt idx="39">
                  <c:v>42095</c:v>
                </c:pt>
                <c:pt idx="40">
                  <c:v>42125</c:v>
                </c:pt>
                <c:pt idx="41">
                  <c:v>42156</c:v>
                </c:pt>
                <c:pt idx="42">
                  <c:v>42186</c:v>
                </c:pt>
                <c:pt idx="43">
                  <c:v>42217</c:v>
                </c:pt>
                <c:pt idx="44">
                  <c:v>42248</c:v>
                </c:pt>
                <c:pt idx="45">
                  <c:v>42278</c:v>
                </c:pt>
                <c:pt idx="46">
                  <c:v>42309</c:v>
                </c:pt>
                <c:pt idx="47">
                  <c:v>42339</c:v>
                </c:pt>
                <c:pt idx="48">
                  <c:v>42370</c:v>
                </c:pt>
                <c:pt idx="49">
                  <c:v>42401</c:v>
                </c:pt>
                <c:pt idx="50">
                  <c:v>42430</c:v>
                </c:pt>
                <c:pt idx="51">
                  <c:v>42461</c:v>
                </c:pt>
                <c:pt idx="52">
                  <c:v>42491</c:v>
                </c:pt>
                <c:pt idx="53">
                  <c:v>42522</c:v>
                </c:pt>
                <c:pt idx="54">
                  <c:v>42552</c:v>
                </c:pt>
                <c:pt idx="55">
                  <c:v>42583</c:v>
                </c:pt>
                <c:pt idx="56">
                  <c:v>42614</c:v>
                </c:pt>
                <c:pt idx="57">
                  <c:v>42644</c:v>
                </c:pt>
                <c:pt idx="58">
                  <c:v>42675</c:v>
                </c:pt>
                <c:pt idx="59">
                  <c:v>42705</c:v>
                </c:pt>
                <c:pt idx="60">
                  <c:v>42736</c:v>
                </c:pt>
                <c:pt idx="61">
                  <c:v>42767</c:v>
                </c:pt>
                <c:pt idx="62">
                  <c:v>42795</c:v>
                </c:pt>
                <c:pt idx="63">
                  <c:v>42826</c:v>
                </c:pt>
                <c:pt idx="64">
                  <c:v>42856</c:v>
                </c:pt>
                <c:pt idx="65">
                  <c:v>42887</c:v>
                </c:pt>
                <c:pt idx="66">
                  <c:v>42917</c:v>
                </c:pt>
                <c:pt idx="67">
                  <c:v>42948</c:v>
                </c:pt>
                <c:pt idx="68">
                  <c:v>42979</c:v>
                </c:pt>
                <c:pt idx="69">
                  <c:v>43009</c:v>
                </c:pt>
                <c:pt idx="70">
                  <c:v>43040</c:v>
                </c:pt>
                <c:pt idx="71">
                  <c:v>43070</c:v>
                </c:pt>
                <c:pt idx="72">
                  <c:v>43101</c:v>
                </c:pt>
                <c:pt idx="73">
                  <c:v>43132</c:v>
                </c:pt>
                <c:pt idx="74">
                  <c:v>43160</c:v>
                </c:pt>
                <c:pt idx="75">
                  <c:v>43191</c:v>
                </c:pt>
                <c:pt idx="76">
                  <c:v>43221</c:v>
                </c:pt>
                <c:pt idx="77">
                  <c:v>43252</c:v>
                </c:pt>
                <c:pt idx="78">
                  <c:v>43282</c:v>
                </c:pt>
                <c:pt idx="79">
                  <c:v>43313</c:v>
                </c:pt>
                <c:pt idx="80">
                  <c:v>43344</c:v>
                </c:pt>
                <c:pt idx="81">
                  <c:v>43374</c:v>
                </c:pt>
                <c:pt idx="82">
                  <c:v>43405</c:v>
                </c:pt>
                <c:pt idx="83">
                  <c:v>43435</c:v>
                </c:pt>
                <c:pt idx="84">
                  <c:v>43466</c:v>
                </c:pt>
                <c:pt idx="85">
                  <c:v>43497</c:v>
                </c:pt>
                <c:pt idx="86">
                  <c:v>43525</c:v>
                </c:pt>
                <c:pt idx="87">
                  <c:v>43556</c:v>
                </c:pt>
                <c:pt idx="88">
                  <c:v>43586</c:v>
                </c:pt>
                <c:pt idx="89">
                  <c:v>43617</c:v>
                </c:pt>
                <c:pt idx="90">
                  <c:v>43647</c:v>
                </c:pt>
                <c:pt idx="91">
                  <c:v>43678</c:v>
                </c:pt>
                <c:pt idx="92">
                  <c:v>43709</c:v>
                </c:pt>
                <c:pt idx="93">
                  <c:v>43739</c:v>
                </c:pt>
                <c:pt idx="94">
                  <c:v>43770</c:v>
                </c:pt>
                <c:pt idx="95">
                  <c:v>43800</c:v>
                </c:pt>
                <c:pt idx="96">
                  <c:v>43831</c:v>
                </c:pt>
                <c:pt idx="97">
                  <c:v>43862</c:v>
                </c:pt>
                <c:pt idx="98">
                  <c:v>43891</c:v>
                </c:pt>
                <c:pt idx="99">
                  <c:v>43922</c:v>
                </c:pt>
                <c:pt idx="100">
                  <c:v>43952</c:v>
                </c:pt>
                <c:pt idx="101">
                  <c:v>43983</c:v>
                </c:pt>
                <c:pt idx="102">
                  <c:v>44013</c:v>
                </c:pt>
                <c:pt idx="103">
                  <c:v>44044</c:v>
                </c:pt>
                <c:pt idx="104">
                  <c:v>44075</c:v>
                </c:pt>
                <c:pt idx="105">
                  <c:v>44105</c:v>
                </c:pt>
                <c:pt idx="106">
                  <c:v>44136</c:v>
                </c:pt>
                <c:pt idx="107">
                  <c:v>44166</c:v>
                </c:pt>
                <c:pt idx="108">
                  <c:v>44197</c:v>
                </c:pt>
                <c:pt idx="109">
                  <c:v>44228</c:v>
                </c:pt>
                <c:pt idx="110">
                  <c:v>44256</c:v>
                </c:pt>
                <c:pt idx="111">
                  <c:v>44287</c:v>
                </c:pt>
                <c:pt idx="112">
                  <c:v>44317</c:v>
                </c:pt>
                <c:pt idx="113">
                  <c:v>44348</c:v>
                </c:pt>
                <c:pt idx="114">
                  <c:v>44378</c:v>
                </c:pt>
                <c:pt idx="115">
                  <c:v>44409</c:v>
                </c:pt>
                <c:pt idx="116">
                  <c:v>44440</c:v>
                </c:pt>
                <c:pt idx="117">
                  <c:v>44470</c:v>
                </c:pt>
                <c:pt idx="118">
                  <c:v>44501</c:v>
                </c:pt>
                <c:pt idx="119">
                  <c:v>44531</c:v>
                </c:pt>
              </c:numCache>
            </c:numRef>
          </c:cat>
          <c:val>
            <c:numRef>
              <c:f>Sheet4!$B$2:$B$121</c:f>
              <c:numCache>
                <c:formatCode>0.000</c:formatCode>
                <c:ptCount val="120"/>
                <c:pt idx="0">
                  <c:v>7694.6467987542928</c:v>
                </c:pt>
                <c:pt idx="1">
                  <c:v>8258.0608420261196</c:v>
                </c:pt>
                <c:pt idx="2">
                  <c:v>8862.8108852979512</c:v>
                </c:pt>
                <c:pt idx="3">
                  <c:v>6906.2229285698122</c:v>
                </c:pt>
                <c:pt idx="4">
                  <c:v>9160.4639718416456</c:v>
                </c:pt>
                <c:pt idx="5">
                  <c:v>9980.9270151134842</c:v>
                </c:pt>
                <c:pt idx="6">
                  <c:v>10458.313058385334</c:v>
                </c:pt>
                <c:pt idx="7">
                  <c:v>12163.19410165716</c:v>
                </c:pt>
                <c:pt idx="8">
                  <c:v>11604.446144928988</c:v>
                </c:pt>
                <c:pt idx="9">
                  <c:v>11655.607188200844</c:v>
                </c:pt>
                <c:pt idx="10">
                  <c:v>10690.781231472694</c:v>
                </c:pt>
                <c:pt idx="11">
                  <c:v>10408.401274744523</c:v>
                </c:pt>
                <c:pt idx="12">
                  <c:v>10927.006318016372</c:v>
                </c:pt>
                <c:pt idx="13">
                  <c:v>10811.1033612882</c:v>
                </c:pt>
                <c:pt idx="14">
                  <c:v>12155.10940456004</c:v>
                </c:pt>
                <c:pt idx="15">
                  <c:v>11460.998447831898</c:v>
                </c:pt>
                <c:pt idx="16">
                  <c:v>12710.151491103719</c:v>
                </c:pt>
                <c:pt idx="17">
                  <c:v>13830.310534375549</c:v>
                </c:pt>
                <c:pt idx="18">
                  <c:v>13077.842577647389</c:v>
                </c:pt>
                <c:pt idx="19">
                  <c:v>12886.650620919227</c:v>
                </c:pt>
                <c:pt idx="20">
                  <c:v>12443.865664191066</c:v>
                </c:pt>
                <c:pt idx="21">
                  <c:v>11974.157707462917</c:v>
                </c:pt>
                <c:pt idx="22">
                  <c:v>9954.6827507347716</c:v>
                </c:pt>
                <c:pt idx="23">
                  <c:v>11008.447794006599</c:v>
                </c:pt>
                <c:pt idx="24">
                  <c:v>11855.621837278442</c:v>
                </c:pt>
                <c:pt idx="25" formatCode="General">
                  <c:v>12007.86488055028</c:v>
                </c:pt>
                <c:pt idx="26" formatCode="General">
                  <c:v>14109.862923822104</c:v>
                </c:pt>
                <c:pt idx="27" formatCode="General">
                  <c:v>13965.725967093955</c:v>
                </c:pt>
                <c:pt idx="28" formatCode="General">
                  <c:v>16428.194010365769</c:v>
                </c:pt>
                <c:pt idx="29" formatCode="General">
                  <c:v>16951.36405363763</c:v>
                </c:pt>
                <c:pt idx="30" formatCode="General">
                  <c:v>16185.695096909471</c:v>
                </c:pt>
                <c:pt idx="31" formatCode="General">
                  <c:v>16318.630140181314</c:v>
                </c:pt>
                <c:pt idx="32" formatCode="General">
                  <c:v>17224.322183453161</c:v>
                </c:pt>
                <c:pt idx="33" formatCode="General">
                  <c:v>17088.440226725001</c:v>
                </c:pt>
                <c:pt idx="34" formatCode="General">
                  <c:v>13970.074269996834</c:v>
                </c:pt>
                <c:pt idx="35" formatCode="General">
                  <c:v>13191.488313268652</c:v>
                </c:pt>
                <c:pt idx="36" formatCode="General">
                  <c:v>11098.305356540521</c:v>
                </c:pt>
                <c:pt idx="37" formatCode="General">
                  <c:v>11137.75639981235</c:v>
                </c:pt>
                <c:pt idx="38" formatCode="General">
                  <c:v>15286.833443084191</c:v>
                </c:pt>
                <c:pt idx="39" formatCode="General">
                  <c:v>15684.566486356032</c:v>
                </c:pt>
                <c:pt idx="40" formatCode="General">
                  <c:v>14151.63552962786</c:v>
                </c:pt>
                <c:pt idx="41" formatCode="General">
                  <c:v>16140.251572899719</c:v>
                </c:pt>
                <c:pt idx="42" formatCode="General">
                  <c:v>16167.969616171549</c:v>
                </c:pt>
                <c:pt idx="43" formatCode="General">
                  <c:v>15208.737659443383</c:v>
                </c:pt>
                <c:pt idx="44" formatCode="General">
                  <c:v>17352.363702715225</c:v>
                </c:pt>
                <c:pt idx="45" formatCode="General">
                  <c:v>18646.094745987059</c:v>
                </c:pt>
                <c:pt idx="46" formatCode="General">
                  <c:v>16838.055789258909</c:v>
                </c:pt>
                <c:pt idx="47" formatCode="General">
                  <c:v>14641.84083253075</c:v>
                </c:pt>
                <c:pt idx="48" formatCode="General">
                  <c:v>13304.193875802601</c:v>
                </c:pt>
                <c:pt idx="49" formatCode="General">
                  <c:v>13784.231919074431</c:v>
                </c:pt>
                <c:pt idx="50" formatCode="General">
                  <c:v>17147.726962346256</c:v>
                </c:pt>
                <c:pt idx="51" formatCode="General">
                  <c:v>14995.73600561811</c:v>
                </c:pt>
                <c:pt idx="52" formatCode="General">
                  <c:v>17590.87804888991</c:v>
                </c:pt>
                <c:pt idx="53" formatCode="General">
                  <c:v>17924.334092161789</c:v>
                </c:pt>
                <c:pt idx="54" formatCode="General">
                  <c:v>18660.03513543362</c:v>
                </c:pt>
                <c:pt idx="55" formatCode="General">
                  <c:v>19285.641178705457</c:v>
                </c:pt>
                <c:pt idx="56" formatCode="General">
                  <c:v>20812.178221977272</c:v>
                </c:pt>
                <c:pt idx="57" formatCode="General">
                  <c:v>16543.78326524916</c:v>
                </c:pt>
                <c:pt idx="58" formatCode="General">
                  <c:v>15293.59030852099</c:v>
                </c:pt>
                <c:pt idx="59" formatCode="General">
                  <c:v>16155.18635179283</c:v>
                </c:pt>
                <c:pt idx="60" formatCode="General">
                  <c:v>15858.542395064669</c:v>
                </c:pt>
                <c:pt idx="61" formatCode="General">
                  <c:v>16844.922438336496</c:v>
                </c:pt>
                <c:pt idx="62" formatCode="General">
                  <c:v>21149.85348160833</c:v>
                </c:pt>
                <c:pt idx="63" formatCode="General">
                  <c:v>16930.606524880146</c:v>
                </c:pt>
                <c:pt idx="64" formatCode="General">
                  <c:v>21222.418568152018</c:v>
                </c:pt>
                <c:pt idx="65" formatCode="General">
                  <c:v>20870.355611423849</c:v>
                </c:pt>
                <c:pt idx="66" formatCode="General">
                  <c:v>22266.17865469569</c:v>
                </c:pt>
                <c:pt idx="67" formatCode="General">
                  <c:v>23876.001697967517</c:v>
                </c:pt>
                <c:pt idx="68" formatCode="General">
                  <c:v>22113.924741239371</c:v>
                </c:pt>
                <c:pt idx="69" formatCode="General">
                  <c:v>20529.205784511243</c:v>
                </c:pt>
                <c:pt idx="70" formatCode="General">
                  <c:v>21654.137827783055</c:v>
                </c:pt>
                <c:pt idx="71" formatCode="General">
                  <c:v>19495.716871054901</c:v>
                </c:pt>
                <c:pt idx="72" formatCode="General">
                  <c:v>19294.259914326714</c:v>
                </c:pt>
                <c:pt idx="73" formatCode="General">
                  <c:v>18109.955957598555</c:v>
                </c:pt>
                <c:pt idx="74" formatCode="General">
                  <c:v>21484.008000870417</c:v>
                </c:pt>
                <c:pt idx="75" formatCode="General">
                  <c:v>17804.658044142259</c:v>
                </c:pt>
                <c:pt idx="76" formatCode="General">
                  <c:v>20003.256087414105</c:v>
                </c:pt>
                <c:pt idx="77" formatCode="General">
                  <c:v>18214.793130685932</c:v>
                </c:pt>
                <c:pt idx="78" formatCode="General">
                  <c:v>21656.165173957772</c:v>
                </c:pt>
                <c:pt idx="79" formatCode="General">
                  <c:v>25036.968217229634</c:v>
                </c:pt>
                <c:pt idx="80" formatCode="General">
                  <c:v>26178.783260501448</c:v>
                </c:pt>
                <c:pt idx="81" formatCode="General">
                  <c:v>27939.964303773315</c:v>
                </c:pt>
                <c:pt idx="82" formatCode="General">
                  <c:v>23996.867347045103</c:v>
                </c:pt>
                <c:pt idx="83" formatCode="General">
                  <c:v>23044.601390316948</c:v>
                </c:pt>
                <c:pt idx="84" formatCode="General">
                  <c:v>21916.947433588837</c:v>
                </c:pt>
                <c:pt idx="85" formatCode="General">
                  <c:v>19136.008476860658</c:v>
                </c:pt>
                <c:pt idx="86" formatCode="General">
                  <c:v>22498.569520132492</c:v>
                </c:pt>
                <c:pt idx="87" formatCode="General">
                  <c:v>20799.959563404303</c:v>
                </c:pt>
                <c:pt idx="88" formatCode="General">
                  <c:v>21367.930606676138</c:v>
                </c:pt>
                <c:pt idx="89" formatCode="General">
                  <c:v>20853.577649948002</c:v>
                </c:pt>
                <c:pt idx="90" formatCode="General">
                  <c:v>24030.81869321987</c:v>
                </c:pt>
                <c:pt idx="91" formatCode="General">
                  <c:v>22552.91773649169</c:v>
                </c:pt>
                <c:pt idx="92" formatCode="General">
                  <c:v>22428.227779763525</c:v>
                </c:pt>
                <c:pt idx="93" formatCode="General">
                  <c:v>24016.586823035363</c:v>
                </c:pt>
                <c:pt idx="94" formatCode="General">
                  <c:v>22012.62686630719</c:v>
                </c:pt>
                <c:pt idx="95" formatCode="General">
                  <c:v>21532.20690957905</c:v>
                </c:pt>
                <c:pt idx="96">
                  <c:v>22306.158313481097</c:v>
                </c:pt>
                <c:pt idx="97">
                  <c:v>22152.0344227389</c:v>
                </c:pt>
                <c:pt idx="98">
                  <c:v>23739.438937198098</c:v>
                </c:pt>
                <c:pt idx="99">
                  <c:v>23762.581709558963</c:v>
                </c:pt>
                <c:pt idx="100">
                  <c:v>24051.738070789885</c:v>
                </c:pt>
                <c:pt idx="101">
                  <c:v>24331.793870861638</c:v>
                </c:pt>
                <c:pt idx="102">
                  <c:v>25300.934309707878</c:v>
                </c:pt>
                <c:pt idx="103">
                  <c:v>24262.804488459533</c:v>
                </c:pt>
                <c:pt idx="104">
                  <c:v>23953.143421907946</c:v>
                </c:pt>
                <c:pt idx="105">
                  <c:v>24464.701638406455</c:v>
                </c:pt>
                <c:pt idx="106">
                  <c:v>24564.878148557211</c:v>
                </c:pt>
                <c:pt idx="107">
                  <c:v>24419.211813588401</c:v>
                </c:pt>
                <c:pt idx="108">
                  <c:v>25058.475478735952</c:v>
                </c:pt>
                <c:pt idx="109">
                  <c:v>25494.232412364825</c:v>
                </c:pt>
                <c:pt idx="110">
                  <c:v>25811.73118722151</c:v>
                </c:pt>
                <c:pt idx="111">
                  <c:v>26060.509915267747</c:v>
                </c:pt>
                <c:pt idx="112">
                  <c:v>26269.355290024461</c:v>
                </c:pt>
                <c:pt idx="113">
                  <c:v>26454.995315265809</c:v>
                </c:pt>
                <c:pt idx="114">
                  <c:v>26627.150666624926</c:v>
                </c:pt>
                <c:pt idx="115">
                  <c:v>26791.47004767961</c:v>
                </c:pt>
                <c:pt idx="116">
                  <c:v>26951.2359311006</c:v>
                </c:pt>
                <c:pt idx="117">
                  <c:v>27108.355768161786</c:v>
                </c:pt>
                <c:pt idx="118">
                  <c:v>27263.937982520289</c:v>
                </c:pt>
                <c:pt idx="119">
                  <c:v>27418.626681325957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6C-4D00-A766-63E94421F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865792"/>
        <c:axId val="110871680"/>
      </c:lineChart>
      <c:dateAx>
        <c:axId val="11086579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crossAx val="110871680"/>
        <c:crosses val="autoZero"/>
        <c:auto val="1"/>
        <c:lblOffset val="100"/>
        <c:baseTimeUnit val="months"/>
      </c:dateAx>
      <c:valAx>
        <c:axId val="11087168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th-TH"/>
          </a:p>
        </c:txPr>
        <c:crossAx val="11086579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600"/>
          </a:pPr>
          <a:endParaRPr lang="th-TH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th-TH" dirty="0">
                <a:latin typeface="TH SarabunPSK" pitchFamily="34" charset="-34"/>
                <a:cs typeface="TH SarabunPSK" pitchFamily="34" charset="-34"/>
              </a:rPr>
              <a:t>ปริมาณส่งออกสับปะรดสด กระป๋อง และน้ำสับปะรดของโลก ปี 2548-2562</a:t>
            </a:r>
          </a:p>
        </c:rich>
      </c:tx>
      <c:layout>
        <c:manualLayout>
          <c:xMode val="edge"/>
          <c:yMode val="edge"/>
          <c:x val="0.1311843832020997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8407410467994362E-2"/>
          <c:y val="0.11586252394048702"/>
          <c:w val="0.85643603395152812"/>
          <c:h val="0.651520455109249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กระป๋อง-โลก</c:v>
                </c:pt>
              </c:strCache>
            </c:strRef>
          </c:tx>
          <c:spPr>
            <a:ln>
              <a:solidFill>
                <a:srgbClr val="0000CC"/>
              </a:solidFill>
            </a:ln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2548</c:v>
                </c:pt>
                <c:pt idx="4">
                  <c:v>2549</c:v>
                </c:pt>
                <c:pt idx="8">
                  <c:v>2550</c:v>
                </c:pt>
                <c:pt idx="12">
                  <c:v>2551</c:v>
                </c:pt>
                <c:pt idx="16">
                  <c:v>2552</c:v>
                </c:pt>
                <c:pt idx="20">
                  <c:v>2553</c:v>
                </c:pt>
                <c:pt idx="24">
                  <c:v>2554</c:v>
                </c:pt>
                <c:pt idx="28">
                  <c:v>2555</c:v>
                </c:pt>
                <c:pt idx="32">
                  <c:v>2556</c:v>
                </c:pt>
                <c:pt idx="36">
                  <c:v>2557</c:v>
                </c:pt>
                <c:pt idx="40">
                  <c:v>2558</c:v>
                </c:pt>
                <c:pt idx="44">
                  <c:v>2559</c:v>
                </c:pt>
                <c:pt idx="48">
                  <c:v>2560</c:v>
                </c:pt>
                <c:pt idx="52">
                  <c:v>2561</c:v>
                </c:pt>
                <c:pt idx="56">
                  <c:v>2562</c:v>
                </c:pt>
              </c:numCache>
            </c:numRef>
          </c:cat>
          <c:val>
            <c:numRef>
              <c:f>Sheet1!$B$2:$B$61</c:f>
              <c:numCache>
                <c:formatCode>#,##0</c:formatCode>
                <c:ptCount val="60"/>
                <c:pt idx="0">
                  <c:v>161891</c:v>
                </c:pt>
                <c:pt idx="1">
                  <c:v>203754</c:v>
                </c:pt>
                <c:pt idx="2">
                  <c:v>153746</c:v>
                </c:pt>
                <c:pt idx="3">
                  <c:v>192153</c:v>
                </c:pt>
                <c:pt idx="4">
                  <c:v>251015</c:v>
                </c:pt>
                <c:pt idx="5">
                  <c:v>267536</c:v>
                </c:pt>
                <c:pt idx="6">
                  <c:v>244658</c:v>
                </c:pt>
                <c:pt idx="7">
                  <c:v>267574</c:v>
                </c:pt>
                <c:pt idx="8">
                  <c:v>282085</c:v>
                </c:pt>
                <c:pt idx="9">
                  <c:v>290585</c:v>
                </c:pt>
                <c:pt idx="10">
                  <c:v>252756</c:v>
                </c:pt>
                <c:pt idx="11">
                  <c:v>303459</c:v>
                </c:pt>
                <c:pt idx="12">
                  <c:v>323598</c:v>
                </c:pt>
                <c:pt idx="13">
                  <c:v>421685</c:v>
                </c:pt>
                <c:pt idx="14">
                  <c:v>302385</c:v>
                </c:pt>
                <c:pt idx="15">
                  <c:v>318453</c:v>
                </c:pt>
                <c:pt idx="16">
                  <c:v>252036</c:v>
                </c:pt>
                <c:pt idx="17">
                  <c:v>283242</c:v>
                </c:pt>
                <c:pt idx="18">
                  <c:v>267969</c:v>
                </c:pt>
                <c:pt idx="19">
                  <c:v>267538</c:v>
                </c:pt>
                <c:pt idx="20">
                  <c:v>243256</c:v>
                </c:pt>
                <c:pt idx="21">
                  <c:v>265412</c:v>
                </c:pt>
                <c:pt idx="22">
                  <c:v>238427</c:v>
                </c:pt>
                <c:pt idx="23">
                  <c:v>281297</c:v>
                </c:pt>
                <c:pt idx="24">
                  <c:v>286080</c:v>
                </c:pt>
                <c:pt idx="25">
                  <c:v>334238</c:v>
                </c:pt>
                <c:pt idx="26">
                  <c:v>315590</c:v>
                </c:pt>
                <c:pt idx="27">
                  <c:v>310957</c:v>
                </c:pt>
                <c:pt idx="28">
                  <c:v>284038</c:v>
                </c:pt>
                <c:pt idx="29">
                  <c:v>310826</c:v>
                </c:pt>
                <c:pt idx="30">
                  <c:v>279650</c:v>
                </c:pt>
                <c:pt idx="31">
                  <c:v>301812</c:v>
                </c:pt>
                <c:pt idx="32">
                  <c:v>260857</c:v>
                </c:pt>
                <c:pt idx="33">
                  <c:v>284045</c:v>
                </c:pt>
                <c:pt idx="34">
                  <c:v>287609</c:v>
                </c:pt>
                <c:pt idx="35">
                  <c:v>274982</c:v>
                </c:pt>
                <c:pt idx="36">
                  <c:v>261375</c:v>
                </c:pt>
                <c:pt idx="37">
                  <c:v>302443</c:v>
                </c:pt>
                <c:pt idx="38">
                  <c:v>257542</c:v>
                </c:pt>
                <c:pt idx="39">
                  <c:v>250511</c:v>
                </c:pt>
                <c:pt idx="40">
                  <c:v>289129</c:v>
                </c:pt>
                <c:pt idx="41">
                  <c:v>305747</c:v>
                </c:pt>
                <c:pt idx="42">
                  <c:v>278597</c:v>
                </c:pt>
                <c:pt idx="43">
                  <c:v>282419</c:v>
                </c:pt>
                <c:pt idx="44">
                  <c:v>311532</c:v>
                </c:pt>
                <c:pt idx="45">
                  <c:v>298214</c:v>
                </c:pt>
                <c:pt idx="46">
                  <c:v>272196</c:v>
                </c:pt>
                <c:pt idx="47">
                  <c:v>286263</c:v>
                </c:pt>
                <c:pt idx="48">
                  <c:v>316449.50599999999</c:v>
                </c:pt>
                <c:pt idx="49">
                  <c:v>315013.87</c:v>
                </c:pt>
                <c:pt idx="50">
                  <c:v>289918.75900000002</c:v>
                </c:pt>
                <c:pt idx="51">
                  <c:v>265004.04699999996</c:v>
                </c:pt>
                <c:pt idx="52">
                  <c:v>274069.49599999998</c:v>
                </c:pt>
                <c:pt idx="53">
                  <c:v>279421.74900000001</c:v>
                </c:pt>
                <c:pt idx="54">
                  <c:v>260374.83799999999</c:v>
                </c:pt>
                <c:pt idx="55">
                  <c:v>219688.16200000001</c:v>
                </c:pt>
                <c:pt idx="56">
                  <c:v>142292.17600000001</c:v>
                </c:pt>
                <c:pt idx="57">
                  <c:v>148751.416</c:v>
                </c:pt>
                <c:pt idx="58">
                  <c:v>121905.183</c:v>
                </c:pt>
                <c:pt idx="59">
                  <c:v>102046.682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3-4A42-91BD-3813579F1E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สด-โลก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2548</c:v>
                </c:pt>
                <c:pt idx="4">
                  <c:v>2549</c:v>
                </c:pt>
                <c:pt idx="8">
                  <c:v>2550</c:v>
                </c:pt>
                <c:pt idx="12">
                  <c:v>2551</c:v>
                </c:pt>
                <c:pt idx="16">
                  <c:v>2552</c:v>
                </c:pt>
                <c:pt idx="20">
                  <c:v>2553</c:v>
                </c:pt>
                <c:pt idx="24">
                  <c:v>2554</c:v>
                </c:pt>
                <c:pt idx="28">
                  <c:v>2555</c:v>
                </c:pt>
                <c:pt idx="32">
                  <c:v>2556</c:v>
                </c:pt>
                <c:pt idx="36">
                  <c:v>2557</c:v>
                </c:pt>
                <c:pt idx="40">
                  <c:v>2558</c:v>
                </c:pt>
                <c:pt idx="44">
                  <c:v>2559</c:v>
                </c:pt>
                <c:pt idx="48">
                  <c:v>2560</c:v>
                </c:pt>
                <c:pt idx="52">
                  <c:v>2561</c:v>
                </c:pt>
                <c:pt idx="56">
                  <c:v>2562</c:v>
                </c:pt>
              </c:numCache>
            </c:numRef>
          </c:cat>
          <c:val>
            <c:numRef>
              <c:f>Sheet1!$C$2:$C$61</c:f>
              <c:numCache>
                <c:formatCode>#,##0</c:formatCode>
                <c:ptCount val="60"/>
                <c:pt idx="0">
                  <c:v>391344</c:v>
                </c:pt>
                <c:pt idx="1">
                  <c:v>565561</c:v>
                </c:pt>
                <c:pt idx="2">
                  <c:v>465504</c:v>
                </c:pt>
                <c:pt idx="3">
                  <c:v>545118</c:v>
                </c:pt>
                <c:pt idx="4">
                  <c:v>552885</c:v>
                </c:pt>
                <c:pt idx="5">
                  <c:v>624330</c:v>
                </c:pt>
                <c:pt idx="6">
                  <c:v>491599</c:v>
                </c:pt>
                <c:pt idx="7">
                  <c:v>626577</c:v>
                </c:pt>
                <c:pt idx="8">
                  <c:v>630836</c:v>
                </c:pt>
                <c:pt idx="9">
                  <c:v>769258</c:v>
                </c:pt>
                <c:pt idx="10">
                  <c:v>589927</c:v>
                </c:pt>
                <c:pt idx="11">
                  <c:v>747576</c:v>
                </c:pt>
                <c:pt idx="12">
                  <c:v>661142</c:v>
                </c:pt>
                <c:pt idx="13">
                  <c:v>849853</c:v>
                </c:pt>
                <c:pt idx="14">
                  <c:v>606239</c:v>
                </c:pt>
                <c:pt idx="15">
                  <c:v>698913</c:v>
                </c:pt>
                <c:pt idx="16">
                  <c:v>769199</c:v>
                </c:pt>
                <c:pt idx="17">
                  <c:v>824120</c:v>
                </c:pt>
                <c:pt idx="18">
                  <c:v>554362</c:v>
                </c:pt>
                <c:pt idx="19">
                  <c:v>730609</c:v>
                </c:pt>
                <c:pt idx="20">
                  <c:v>685560</c:v>
                </c:pt>
                <c:pt idx="21">
                  <c:v>821356</c:v>
                </c:pt>
                <c:pt idx="22">
                  <c:v>573257</c:v>
                </c:pt>
                <c:pt idx="23">
                  <c:v>691699</c:v>
                </c:pt>
                <c:pt idx="24">
                  <c:v>690194</c:v>
                </c:pt>
                <c:pt idx="25">
                  <c:v>911230</c:v>
                </c:pt>
                <c:pt idx="26">
                  <c:v>584645</c:v>
                </c:pt>
                <c:pt idx="27">
                  <c:v>773788</c:v>
                </c:pt>
                <c:pt idx="28">
                  <c:v>751175</c:v>
                </c:pt>
                <c:pt idx="29">
                  <c:v>863845</c:v>
                </c:pt>
                <c:pt idx="30">
                  <c:v>722200</c:v>
                </c:pt>
                <c:pt idx="31">
                  <c:v>820664</c:v>
                </c:pt>
                <c:pt idx="32">
                  <c:v>793940</c:v>
                </c:pt>
                <c:pt idx="33">
                  <c:v>868368</c:v>
                </c:pt>
                <c:pt idx="34">
                  <c:v>769991</c:v>
                </c:pt>
                <c:pt idx="35">
                  <c:v>859668</c:v>
                </c:pt>
                <c:pt idx="36">
                  <c:v>836153</c:v>
                </c:pt>
                <c:pt idx="37">
                  <c:v>958131</c:v>
                </c:pt>
                <c:pt idx="38">
                  <c:v>796205</c:v>
                </c:pt>
                <c:pt idx="39">
                  <c:v>848246</c:v>
                </c:pt>
                <c:pt idx="40">
                  <c:v>746045</c:v>
                </c:pt>
                <c:pt idx="41">
                  <c:v>851695</c:v>
                </c:pt>
                <c:pt idx="42">
                  <c:v>676741</c:v>
                </c:pt>
                <c:pt idx="43">
                  <c:v>788895</c:v>
                </c:pt>
                <c:pt idx="44">
                  <c:v>892258</c:v>
                </c:pt>
                <c:pt idx="45">
                  <c:v>958579</c:v>
                </c:pt>
                <c:pt idx="46">
                  <c:v>880599</c:v>
                </c:pt>
                <c:pt idx="47">
                  <c:v>914073</c:v>
                </c:pt>
                <c:pt idx="48">
                  <c:v>813896.81979999982</c:v>
                </c:pt>
                <c:pt idx="49">
                  <c:v>1026734.3210000001</c:v>
                </c:pt>
                <c:pt idx="50">
                  <c:v>860721.65079999983</c:v>
                </c:pt>
                <c:pt idx="51">
                  <c:v>946525.61300000001</c:v>
                </c:pt>
                <c:pt idx="52">
                  <c:v>920665.24100000004</c:v>
                </c:pt>
                <c:pt idx="53">
                  <c:v>1082045.4790000001</c:v>
                </c:pt>
                <c:pt idx="54">
                  <c:v>907163.68799999985</c:v>
                </c:pt>
                <c:pt idx="55">
                  <c:v>965252.39899999998</c:v>
                </c:pt>
                <c:pt idx="56">
                  <c:v>810939.549</c:v>
                </c:pt>
                <c:pt idx="57">
                  <c:v>877930.66099999996</c:v>
                </c:pt>
                <c:pt idx="58">
                  <c:v>694190.47499999986</c:v>
                </c:pt>
                <c:pt idx="59">
                  <c:v>737148.50399999996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43-4A42-91BD-3813579F1E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น้ำ-โลก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2548</c:v>
                </c:pt>
                <c:pt idx="4">
                  <c:v>2549</c:v>
                </c:pt>
                <c:pt idx="8">
                  <c:v>2550</c:v>
                </c:pt>
                <c:pt idx="12">
                  <c:v>2551</c:v>
                </c:pt>
                <c:pt idx="16">
                  <c:v>2552</c:v>
                </c:pt>
                <c:pt idx="20">
                  <c:v>2553</c:v>
                </c:pt>
                <c:pt idx="24">
                  <c:v>2554</c:v>
                </c:pt>
                <c:pt idx="28">
                  <c:v>2555</c:v>
                </c:pt>
                <c:pt idx="32">
                  <c:v>2556</c:v>
                </c:pt>
                <c:pt idx="36">
                  <c:v>2557</c:v>
                </c:pt>
                <c:pt idx="40">
                  <c:v>2558</c:v>
                </c:pt>
                <c:pt idx="44">
                  <c:v>2559</c:v>
                </c:pt>
                <c:pt idx="48">
                  <c:v>2560</c:v>
                </c:pt>
                <c:pt idx="52">
                  <c:v>2561</c:v>
                </c:pt>
                <c:pt idx="56">
                  <c:v>2562</c:v>
                </c:pt>
              </c:numCache>
            </c:numRef>
          </c:cat>
          <c:val>
            <c:numRef>
              <c:f>Sheet1!$D$2:$D$61</c:f>
              <c:numCache>
                <c:formatCode>#,##0</c:formatCode>
                <c:ptCount val="60"/>
                <c:pt idx="0">
                  <c:v>55243</c:v>
                </c:pt>
                <c:pt idx="1">
                  <c:v>74991</c:v>
                </c:pt>
                <c:pt idx="2">
                  <c:v>58997</c:v>
                </c:pt>
                <c:pt idx="3">
                  <c:v>55743</c:v>
                </c:pt>
                <c:pt idx="4">
                  <c:v>68987</c:v>
                </c:pt>
                <c:pt idx="5">
                  <c:v>87620</c:v>
                </c:pt>
                <c:pt idx="6">
                  <c:v>97614</c:v>
                </c:pt>
                <c:pt idx="7">
                  <c:v>74774</c:v>
                </c:pt>
                <c:pt idx="8">
                  <c:v>96630</c:v>
                </c:pt>
                <c:pt idx="9">
                  <c:v>117782</c:v>
                </c:pt>
                <c:pt idx="10">
                  <c:v>101506</c:v>
                </c:pt>
                <c:pt idx="11">
                  <c:v>98235</c:v>
                </c:pt>
                <c:pt idx="12">
                  <c:v>105029</c:v>
                </c:pt>
                <c:pt idx="13">
                  <c:v>130270</c:v>
                </c:pt>
                <c:pt idx="14">
                  <c:v>98061</c:v>
                </c:pt>
                <c:pt idx="15">
                  <c:v>114236</c:v>
                </c:pt>
                <c:pt idx="16">
                  <c:v>108833</c:v>
                </c:pt>
                <c:pt idx="17">
                  <c:v>129318</c:v>
                </c:pt>
                <c:pt idx="18">
                  <c:v>111432</c:v>
                </c:pt>
                <c:pt idx="19">
                  <c:v>116503</c:v>
                </c:pt>
                <c:pt idx="20">
                  <c:v>109756</c:v>
                </c:pt>
                <c:pt idx="21">
                  <c:v>130605</c:v>
                </c:pt>
                <c:pt idx="22">
                  <c:v>108162</c:v>
                </c:pt>
                <c:pt idx="23">
                  <c:v>117349</c:v>
                </c:pt>
                <c:pt idx="24">
                  <c:v>110923</c:v>
                </c:pt>
                <c:pt idx="25">
                  <c:v>163777</c:v>
                </c:pt>
                <c:pt idx="26">
                  <c:v>125043</c:v>
                </c:pt>
                <c:pt idx="27">
                  <c:v>113590</c:v>
                </c:pt>
                <c:pt idx="28">
                  <c:v>121803</c:v>
                </c:pt>
                <c:pt idx="29">
                  <c:v>119615</c:v>
                </c:pt>
                <c:pt idx="30">
                  <c:v>120293</c:v>
                </c:pt>
                <c:pt idx="31">
                  <c:v>107781</c:v>
                </c:pt>
                <c:pt idx="32">
                  <c:v>110075</c:v>
                </c:pt>
                <c:pt idx="33">
                  <c:v>118522</c:v>
                </c:pt>
                <c:pt idx="34">
                  <c:v>110152</c:v>
                </c:pt>
                <c:pt idx="35">
                  <c:v>114107</c:v>
                </c:pt>
                <c:pt idx="36">
                  <c:v>101909</c:v>
                </c:pt>
                <c:pt idx="37">
                  <c:v>125402</c:v>
                </c:pt>
                <c:pt idx="38">
                  <c:v>110063</c:v>
                </c:pt>
                <c:pt idx="39">
                  <c:v>87446</c:v>
                </c:pt>
                <c:pt idx="40">
                  <c:v>102196</c:v>
                </c:pt>
                <c:pt idx="41">
                  <c:v>104690</c:v>
                </c:pt>
                <c:pt idx="42">
                  <c:v>108565</c:v>
                </c:pt>
                <c:pt idx="43">
                  <c:v>109918</c:v>
                </c:pt>
                <c:pt idx="44">
                  <c:v>168709</c:v>
                </c:pt>
                <c:pt idx="45">
                  <c:v>113813</c:v>
                </c:pt>
                <c:pt idx="46">
                  <c:v>101997</c:v>
                </c:pt>
                <c:pt idx="47">
                  <c:v>98664</c:v>
                </c:pt>
                <c:pt idx="48">
                  <c:v>94932.91899999998</c:v>
                </c:pt>
                <c:pt idx="49">
                  <c:v>106558.56079999999</c:v>
                </c:pt>
                <c:pt idx="50">
                  <c:v>132642.796</c:v>
                </c:pt>
                <c:pt idx="51">
                  <c:v>106110.51</c:v>
                </c:pt>
                <c:pt idx="52">
                  <c:v>98000.883000000002</c:v>
                </c:pt>
                <c:pt idx="53">
                  <c:v>97051.816999999981</c:v>
                </c:pt>
                <c:pt idx="54">
                  <c:v>105001.45600000001</c:v>
                </c:pt>
                <c:pt idx="55">
                  <c:v>96678.251999999993</c:v>
                </c:pt>
                <c:pt idx="56">
                  <c:v>60064.916000000005</c:v>
                </c:pt>
                <c:pt idx="57">
                  <c:v>66023.751000000004</c:v>
                </c:pt>
                <c:pt idx="58">
                  <c:v>52367.962</c:v>
                </c:pt>
                <c:pt idx="59">
                  <c:v>47468.906000000003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43-4A42-91BD-3813579F1E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กระป๋อง-ไทย</c:v>
                </c:pt>
              </c:strCache>
            </c:strRef>
          </c:tx>
          <c:marker>
            <c:symbol val="diamond"/>
            <c:size val="3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2548</c:v>
                </c:pt>
                <c:pt idx="4">
                  <c:v>2549</c:v>
                </c:pt>
                <c:pt idx="8">
                  <c:v>2550</c:v>
                </c:pt>
                <c:pt idx="12">
                  <c:v>2551</c:v>
                </c:pt>
                <c:pt idx="16">
                  <c:v>2552</c:v>
                </c:pt>
                <c:pt idx="20">
                  <c:v>2553</c:v>
                </c:pt>
                <c:pt idx="24">
                  <c:v>2554</c:v>
                </c:pt>
                <c:pt idx="28">
                  <c:v>2555</c:v>
                </c:pt>
                <c:pt idx="32">
                  <c:v>2556</c:v>
                </c:pt>
                <c:pt idx="36">
                  <c:v>2557</c:v>
                </c:pt>
                <c:pt idx="40">
                  <c:v>2558</c:v>
                </c:pt>
                <c:pt idx="44">
                  <c:v>2559</c:v>
                </c:pt>
                <c:pt idx="48">
                  <c:v>2560</c:v>
                </c:pt>
                <c:pt idx="52">
                  <c:v>2561</c:v>
                </c:pt>
                <c:pt idx="56">
                  <c:v>2562</c:v>
                </c:pt>
              </c:numCache>
            </c:numRef>
          </c:cat>
          <c:val>
            <c:numRef>
              <c:f>Sheet1!$E$2:$E$61</c:f>
              <c:numCache>
                <c:formatCode>#,##0</c:formatCode>
                <c:ptCount val="60"/>
                <c:pt idx="0">
                  <c:v>112998</c:v>
                </c:pt>
                <c:pt idx="1">
                  <c:v>145694</c:v>
                </c:pt>
                <c:pt idx="2">
                  <c:v>110559</c:v>
                </c:pt>
                <c:pt idx="3">
                  <c:v>142416</c:v>
                </c:pt>
                <c:pt idx="4">
                  <c:v>156448</c:v>
                </c:pt>
                <c:pt idx="5">
                  <c:v>160094</c:v>
                </c:pt>
                <c:pt idx="6">
                  <c:v>138554</c:v>
                </c:pt>
                <c:pt idx="7">
                  <c:v>162403</c:v>
                </c:pt>
                <c:pt idx="8">
                  <c:v>163575</c:v>
                </c:pt>
                <c:pt idx="9">
                  <c:v>149489</c:v>
                </c:pt>
                <c:pt idx="10">
                  <c:v>96070</c:v>
                </c:pt>
                <c:pt idx="11">
                  <c:v>158913</c:v>
                </c:pt>
                <c:pt idx="12">
                  <c:v>169369</c:v>
                </c:pt>
                <c:pt idx="13">
                  <c:v>194363</c:v>
                </c:pt>
                <c:pt idx="14">
                  <c:v>110222</c:v>
                </c:pt>
                <c:pt idx="15">
                  <c:v>144553</c:v>
                </c:pt>
                <c:pt idx="16">
                  <c:v>120278</c:v>
                </c:pt>
                <c:pt idx="17">
                  <c:v>144088</c:v>
                </c:pt>
                <c:pt idx="18">
                  <c:v>111659</c:v>
                </c:pt>
                <c:pt idx="19">
                  <c:v>132904</c:v>
                </c:pt>
                <c:pt idx="20">
                  <c:v>134621</c:v>
                </c:pt>
                <c:pt idx="21">
                  <c:v>134984</c:v>
                </c:pt>
                <c:pt idx="22">
                  <c:v>104014</c:v>
                </c:pt>
                <c:pt idx="23">
                  <c:v>145355</c:v>
                </c:pt>
                <c:pt idx="24">
                  <c:v>166435</c:v>
                </c:pt>
                <c:pt idx="25">
                  <c:v>186382</c:v>
                </c:pt>
                <c:pt idx="26">
                  <c:v>145617</c:v>
                </c:pt>
                <c:pt idx="27">
                  <c:v>142750</c:v>
                </c:pt>
                <c:pt idx="28">
                  <c:v>148114</c:v>
                </c:pt>
                <c:pt idx="29">
                  <c:v>166892</c:v>
                </c:pt>
                <c:pt idx="30">
                  <c:v>122138</c:v>
                </c:pt>
                <c:pt idx="31">
                  <c:v>148970</c:v>
                </c:pt>
                <c:pt idx="32">
                  <c:v>149897</c:v>
                </c:pt>
                <c:pt idx="33">
                  <c:v>144893</c:v>
                </c:pt>
                <c:pt idx="34">
                  <c:v>128723</c:v>
                </c:pt>
                <c:pt idx="35">
                  <c:v>141462</c:v>
                </c:pt>
                <c:pt idx="36">
                  <c:v>146553</c:v>
                </c:pt>
                <c:pt idx="37">
                  <c:v>166985</c:v>
                </c:pt>
                <c:pt idx="38">
                  <c:v>116821</c:v>
                </c:pt>
                <c:pt idx="39">
                  <c:v>97800</c:v>
                </c:pt>
                <c:pt idx="40">
                  <c:v>125047</c:v>
                </c:pt>
                <c:pt idx="41">
                  <c:v>143934</c:v>
                </c:pt>
                <c:pt idx="42">
                  <c:v>98336</c:v>
                </c:pt>
                <c:pt idx="43">
                  <c:v>123533</c:v>
                </c:pt>
                <c:pt idx="44">
                  <c:v>156769</c:v>
                </c:pt>
                <c:pt idx="45">
                  <c:v>138340</c:v>
                </c:pt>
                <c:pt idx="46">
                  <c:v>83475</c:v>
                </c:pt>
                <c:pt idx="47">
                  <c:v>115890</c:v>
                </c:pt>
                <c:pt idx="48">
                  <c:v>153512.72</c:v>
                </c:pt>
                <c:pt idx="49">
                  <c:v>143382.72</c:v>
                </c:pt>
                <c:pt idx="50">
                  <c:v>117365.60799999999</c:v>
                </c:pt>
                <c:pt idx="51">
                  <c:v>120478.40700000001</c:v>
                </c:pt>
                <c:pt idx="52">
                  <c:v>124525.29</c:v>
                </c:pt>
                <c:pt idx="53">
                  <c:v>120657.42600000001</c:v>
                </c:pt>
                <c:pt idx="54">
                  <c:v>123035.251</c:v>
                </c:pt>
                <c:pt idx="55">
                  <c:v>109007.133</c:v>
                </c:pt>
                <c:pt idx="56">
                  <c:v>108944.70999999999</c:v>
                </c:pt>
                <c:pt idx="57">
                  <c:v>114945.24199999998</c:v>
                </c:pt>
                <c:pt idx="58">
                  <c:v>86044.504000000001</c:v>
                </c:pt>
                <c:pt idx="59">
                  <c:v>79740.744999999981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43-4A42-91BD-3813579F1E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น้ำ-ไทย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circle"/>
            <c:size val="3"/>
            <c:spPr>
              <a:solidFill>
                <a:srgbClr val="FF0000"/>
              </a:solidFill>
            </c:spPr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2548</c:v>
                </c:pt>
                <c:pt idx="4">
                  <c:v>2549</c:v>
                </c:pt>
                <c:pt idx="8">
                  <c:v>2550</c:v>
                </c:pt>
                <c:pt idx="12">
                  <c:v>2551</c:v>
                </c:pt>
                <c:pt idx="16">
                  <c:v>2552</c:v>
                </c:pt>
                <c:pt idx="20">
                  <c:v>2553</c:v>
                </c:pt>
                <c:pt idx="24">
                  <c:v>2554</c:v>
                </c:pt>
                <c:pt idx="28">
                  <c:v>2555</c:v>
                </c:pt>
                <c:pt idx="32">
                  <c:v>2556</c:v>
                </c:pt>
                <c:pt idx="36">
                  <c:v>2557</c:v>
                </c:pt>
                <c:pt idx="40">
                  <c:v>2558</c:v>
                </c:pt>
                <c:pt idx="44">
                  <c:v>2559</c:v>
                </c:pt>
                <c:pt idx="48">
                  <c:v>2560</c:v>
                </c:pt>
                <c:pt idx="52">
                  <c:v>2561</c:v>
                </c:pt>
                <c:pt idx="56">
                  <c:v>2562</c:v>
                </c:pt>
              </c:numCache>
            </c:numRef>
          </c:cat>
          <c:val>
            <c:numRef>
              <c:f>Sheet1!$F$2:$F$61</c:f>
              <c:numCache>
                <c:formatCode>#,##0</c:formatCode>
                <c:ptCount val="60"/>
                <c:pt idx="0">
                  <c:v>28213</c:v>
                </c:pt>
                <c:pt idx="1">
                  <c:v>32566</c:v>
                </c:pt>
                <c:pt idx="2">
                  <c:v>24292</c:v>
                </c:pt>
                <c:pt idx="3">
                  <c:v>28782</c:v>
                </c:pt>
                <c:pt idx="4">
                  <c:v>38826</c:v>
                </c:pt>
                <c:pt idx="5">
                  <c:v>46920</c:v>
                </c:pt>
                <c:pt idx="6">
                  <c:v>57101</c:v>
                </c:pt>
                <c:pt idx="7">
                  <c:v>38269</c:v>
                </c:pt>
                <c:pt idx="8">
                  <c:v>35185</c:v>
                </c:pt>
                <c:pt idx="9">
                  <c:v>36484</c:v>
                </c:pt>
                <c:pt idx="10">
                  <c:v>26963</c:v>
                </c:pt>
                <c:pt idx="11">
                  <c:v>33967</c:v>
                </c:pt>
                <c:pt idx="12">
                  <c:v>36687</c:v>
                </c:pt>
                <c:pt idx="13">
                  <c:v>44823</c:v>
                </c:pt>
                <c:pt idx="14">
                  <c:v>20453</c:v>
                </c:pt>
                <c:pt idx="15">
                  <c:v>41520</c:v>
                </c:pt>
                <c:pt idx="16">
                  <c:v>36159</c:v>
                </c:pt>
                <c:pt idx="17">
                  <c:v>38390</c:v>
                </c:pt>
                <c:pt idx="18">
                  <c:v>24598</c:v>
                </c:pt>
                <c:pt idx="19">
                  <c:v>41357</c:v>
                </c:pt>
                <c:pt idx="20">
                  <c:v>43146</c:v>
                </c:pt>
                <c:pt idx="21">
                  <c:v>35126</c:v>
                </c:pt>
                <c:pt idx="22">
                  <c:v>20907</c:v>
                </c:pt>
                <c:pt idx="23">
                  <c:v>32138</c:v>
                </c:pt>
                <c:pt idx="24">
                  <c:v>36504</c:v>
                </c:pt>
                <c:pt idx="25">
                  <c:v>45999</c:v>
                </c:pt>
                <c:pt idx="26">
                  <c:v>27732</c:v>
                </c:pt>
                <c:pt idx="27">
                  <c:v>30434</c:v>
                </c:pt>
                <c:pt idx="28">
                  <c:v>32288</c:v>
                </c:pt>
                <c:pt idx="29">
                  <c:v>37159</c:v>
                </c:pt>
                <c:pt idx="30">
                  <c:v>32103</c:v>
                </c:pt>
                <c:pt idx="31">
                  <c:v>34775</c:v>
                </c:pt>
                <c:pt idx="32">
                  <c:v>36442</c:v>
                </c:pt>
                <c:pt idx="33">
                  <c:v>38090</c:v>
                </c:pt>
                <c:pt idx="34">
                  <c:v>33399</c:v>
                </c:pt>
                <c:pt idx="35">
                  <c:v>28922</c:v>
                </c:pt>
                <c:pt idx="36">
                  <c:v>29080</c:v>
                </c:pt>
                <c:pt idx="37">
                  <c:v>34010</c:v>
                </c:pt>
                <c:pt idx="38">
                  <c:v>23730</c:v>
                </c:pt>
                <c:pt idx="39">
                  <c:v>15707</c:v>
                </c:pt>
                <c:pt idx="40">
                  <c:v>21581</c:v>
                </c:pt>
                <c:pt idx="41">
                  <c:v>26144</c:v>
                </c:pt>
                <c:pt idx="42">
                  <c:v>14709</c:v>
                </c:pt>
                <c:pt idx="43">
                  <c:v>22895</c:v>
                </c:pt>
                <c:pt idx="44">
                  <c:v>28099</c:v>
                </c:pt>
                <c:pt idx="45">
                  <c:v>25193</c:v>
                </c:pt>
                <c:pt idx="46">
                  <c:v>16824</c:v>
                </c:pt>
                <c:pt idx="47">
                  <c:v>15054</c:v>
                </c:pt>
                <c:pt idx="48">
                  <c:v>22027.696</c:v>
                </c:pt>
                <c:pt idx="49">
                  <c:v>30221.304</c:v>
                </c:pt>
                <c:pt idx="50">
                  <c:v>27041.010999999995</c:v>
                </c:pt>
                <c:pt idx="51">
                  <c:v>25570.707999999999</c:v>
                </c:pt>
                <c:pt idx="52">
                  <c:v>32357.941999999999</c:v>
                </c:pt>
                <c:pt idx="53">
                  <c:v>29771.911</c:v>
                </c:pt>
                <c:pt idx="54">
                  <c:v>24006.991999999998</c:v>
                </c:pt>
                <c:pt idx="55">
                  <c:v>23710.111999999997</c:v>
                </c:pt>
                <c:pt idx="56">
                  <c:v>26355.35</c:v>
                </c:pt>
                <c:pt idx="57">
                  <c:v>22922.834999999995</c:v>
                </c:pt>
                <c:pt idx="58">
                  <c:v>19250.227999999999</c:v>
                </c:pt>
                <c:pt idx="59">
                  <c:v>13453.540999999997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43-4A42-91BD-3813579F1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94912"/>
        <c:axId val="141513088"/>
      </c:lineChart>
      <c:catAx>
        <c:axId val="141494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th-TH"/>
          </a:p>
        </c:txPr>
        <c:crossAx val="141513088"/>
        <c:crosses val="autoZero"/>
        <c:auto val="1"/>
        <c:lblAlgn val="ctr"/>
        <c:lblOffset val="100"/>
        <c:noMultiLvlLbl val="0"/>
      </c:catAx>
      <c:valAx>
        <c:axId val="141513088"/>
        <c:scaling>
          <c:orientation val="minMax"/>
        </c:scaling>
        <c:delete val="0"/>
        <c:axPos val="l"/>
        <c:majorGridlines>
          <c:spPr>
            <a:ln w="2540">
              <a:solidFill>
                <a:schemeClr val="bg1">
                  <a:lumMod val="85000"/>
                </a:schemeClr>
              </a:solidFill>
              <a:prstDash val="sysDot"/>
            </a:ln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th-TH"/>
          </a:p>
        </c:txPr>
        <c:crossAx val="141494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8605278506853305E-2"/>
          <c:y val="0.87724670622594447"/>
          <c:w val="0.81457567804024511"/>
          <c:h val="7.926504809600984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844003268272622E-2"/>
          <c:y val="4.2328997783749746E-2"/>
          <c:w val="0.85538649714026149"/>
          <c:h val="0.693610913470090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lnQTHex_200820</c:v>
                </c:pt>
              </c:strCache>
            </c:strRef>
          </c:tx>
          <c:spPr>
            <a:ln w="31750">
              <a:solidFill>
                <a:srgbClr val="3333FF"/>
              </a:solidFill>
              <a:prstDash val="sysDash"/>
            </a:ln>
          </c:spPr>
          <c:marker>
            <c:symbol val="none"/>
          </c:marker>
          <c:cat>
            <c:strRef>
              <c:f>Sheet1!$A$2:$A$41</c:f>
              <c:strCache>
                <c:ptCount val="40"/>
                <c:pt idx="0">
                  <c:v>2555q1</c:v>
                </c:pt>
                <c:pt idx="1">
                  <c:v>2555q2</c:v>
                </c:pt>
                <c:pt idx="2">
                  <c:v>2555q3</c:v>
                </c:pt>
                <c:pt idx="3">
                  <c:v>2555q4</c:v>
                </c:pt>
                <c:pt idx="4">
                  <c:v>2556q1</c:v>
                </c:pt>
                <c:pt idx="5">
                  <c:v>2556q2</c:v>
                </c:pt>
                <c:pt idx="6">
                  <c:v>2556q3</c:v>
                </c:pt>
                <c:pt idx="7">
                  <c:v>2556q4</c:v>
                </c:pt>
                <c:pt idx="8">
                  <c:v>2557q1</c:v>
                </c:pt>
                <c:pt idx="9">
                  <c:v>2557q2</c:v>
                </c:pt>
                <c:pt idx="10">
                  <c:v>2557q3</c:v>
                </c:pt>
                <c:pt idx="11">
                  <c:v>2557q4</c:v>
                </c:pt>
                <c:pt idx="12">
                  <c:v>2558q1</c:v>
                </c:pt>
                <c:pt idx="13">
                  <c:v>2558q2</c:v>
                </c:pt>
                <c:pt idx="14">
                  <c:v>2558q3</c:v>
                </c:pt>
                <c:pt idx="15">
                  <c:v>2558q4</c:v>
                </c:pt>
                <c:pt idx="16">
                  <c:v>2559q1</c:v>
                </c:pt>
                <c:pt idx="17">
                  <c:v>2559q2</c:v>
                </c:pt>
                <c:pt idx="18">
                  <c:v>2559q3</c:v>
                </c:pt>
                <c:pt idx="19">
                  <c:v>2559q4</c:v>
                </c:pt>
                <c:pt idx="20">
                  <c:v>2560q1</c:v>
                </c:pt>
                <c:pt idx="21">
                  <c:v>2560q1</c:v>
                </c:pt>
                <c:pt idx="22">
                  <c:v>2560q2</c:v>
                </c:pt>
                <c:pt idx="23">
                  <c:v>2560q3</c:v>
                </c:pt>
                <c:pt idx="24">
                  <c:v>2560q4</c:v>
                </c:pt>
                <c:pt idx="25">
                  <c:v>2561q1</c:v>
                </c:pt>
                <c:pt idx="26">
                  <c:v>2561q2</c:v>
                </c:pt>
                <c:pt idx="27">
                  <c:v>2561q3</c:v>
                </c:pt>
                <c:pt idx="28">
                  <c:v>2561q4</c:v>
                </c:pt>
                <c:pt idx="29">
                  <c:v>2562q1</c:v>
                </c:pt>
                <c:pt idx="30">
                  <c:v>2562q2</c:v>
                </c:pt>
                <c:pt idx="31">
                  <c:v>2562q3</c:v>
                </c:pt>
                <c:pt idx="32">
                  <c:v>2562q4</c:v>
                </c:pt>
                <c:pt idx="33">
                  <c:v>2563q2</c:v>
                </c:pt>
                <c:pt idx="34">
                  <c:v>2563q3</c:v>
                </c:pt>
                <c:pt idx="35">
                  <c:v>2563q4</c:v>
                </c:pt>
                <c:pt idx="36">
                  <c:v>2564q1</c:v>
                </c:pt>
                <c:pt idx="37">
                  <c:v>2564q2</c:v>
                </c:pt>
                <c:pt idx="38">
                  <c:v>2564q3</c:v>
                </c:pt>
                <c:pt idx="39">
                  <c:v>2564q4</c:v>
                </c:pt>
              </c:strCache>
            </c:strRef>
          </c:cat>
          <c:val>
            <c:numRef>
              <c:f>Sheet1!$B$2:$B$41</c:f>
              <c:numCache>
                <c:formatCode>#,##0</c:formatCode>
                <c:ptCount val="40"/>
                <c:pt idx="0">
                  <c:v>148114</c:v>
                </c:pt>
                <c:pt idx="1">
                  <c:v>166892</c:v>
                </c:pt>
                <c:pt idx="2">
                  <c:v>122138</c:v>
                </c:pt>
                <c:pt idx="3">
                  <c:v>148970</c:v>
                </c:pt>
                <c:pt idx="4">
                  <c:v>149897</c:v>
                </c:pt>
                <c:pt idx="5">
                  <c:v>144893</c:v>
                </c:pt>
                <c:pt idx="6">
                  <c:v>128723</c:v>
                </c:pt>
                <c:pt idx="7">
                  <c:v>141462</c:v>
                </c:pt>
                <c:pt idx="8">
                  <c:v>146553</c:v>
                </c:pt>
                <c:pt idx="9">
                  <c:v>166985</c:v>
                </c:pt>
                <c:pt idx="10">
                  <c:v>116821</c:v>
                </c:pt>
                <c:pt idx="11">
                  <c:v>97800</c:v>
                </c:pt>
                <c:pt idx="12">
                  <c:v>125047</c:v>
                </c:pt>
                <c:pt idx="13">
                  <c:v>143934</c:v>
                </c:pt>
                <c:pt idx="14">
                  <c:v>98336</c:v>
                </c:pt>
                <c:pt idx="15">
                  <c:v>123533</c:v>
                </c:pt>
                <c:pt idx="16">
                  <c:v>156769</c:v>
                </c:pt>
                <c:pt idx="17">
                  <c:v>138340</c:v>
                </c:pt>
                <c:pt idx="18">
                  <c:v>83475</c:v>
                </c:pt>
                <c:pt idx="19">
                  <c:v>115890</c:v>
                </c:pt>
                <c:pt idx="20">
                  <c:v>153512.72</c:v>
                </c:pt>
                <c:pt idx="21">
                  <c:v>153512.72</c:v>
                </c:pt>
                <c:pt idx="22">
                  <c:v>143382.72</c:v>
                </c:pt>
                <c:pt idx="23">
                  <c:v>117365.60799999999</c:v>
                </c:pt>
                <c:pt idx="24">
                  <c:v>120478.40700000001</c:v>
                </c:pt>
                <c:pt idx="25">
                  <c:v>124525.29</c:v>
                </c:pt>
                <c:pt idx="26">
                  <c:v>120657.42600000001</c:v>
                </c:pt>
                <c:pt idx="27">
                  <c:v>123035.251</c:v>
                </c:pt>
                <c:pt idx="28">
                  <c:v>109007.133</c:v>
                </c:pt>
                <c:pt idx="29">
                  <c:v>108944.70999999999</c:v>
                </c:pt>
                <c:pt idx="30">
                  <c:v>114945.24199999998</c:v>
                </c:pt>
                <c:pt idx="31">
                  <c:v>86044.504000000001</c:v>
                </c:pt>
                <c:pt idx="32">
                  <c:v>79740.744999999981</c:v>
                </c:pt>
                <c:pt idx="33">
                  <c:v>97693.75540795672</c:v>
                </c:pt>
                <c:pt idx="34">
                  <c:v>74953.079494133068</c:v>
                </c:pt>
                <c:pt idx="35">
                  <c:v>85678.527591430509</c:v>
                </c:pt>
                <c:pt idx="36">
                  <c:v>93315.523907598923</c:v>
                </c:pt>
                <c:pt idx="37">
                  <c:v>96570.378269200577</c:v>
                </c:pt>
                <c:pt idx="38">
                  <c:v>72509.528515000478</c:v>
                </c:pt>
                <c:pt idx="39">
                  <c:v>83659.820549811237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09-4EC7-9F5B-29C836C168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lnQTHex_200949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Sheet1!$A$2:$A$41</c:f>
              <c:strCache>
                <c:ptCount val="40"/>
                <c:pt idx="0">
                  <c:v>2555q1</c:v>
                </c:pt>
                <c:pt idx="1">
                  <c:v>2555q2</c:v>
                </c:pt>
                <c:pt idx="2">
                  <c:v>2555q3</c:v>
                </c:pt>
                <c:pt idx="3">
                  <c:v>2555q4</c:v>
                </c:pt>
                <c:pt idx="4">
                  <c:v>2556q1</c:v>
                </c:pt>
                <c:pt idx="5">
                  <c:v>2556q2</c:v>
                </c:pt>
                <c:pt idx="6">
                  <c:v>2556q3</c:v>
                </c:pt>
                <c:pt idx="7">
                  <c:v>2556q4</c:v>
                </c:pt>
                <c:pt idx="8">
                  <c:v>2557q1</c:v>
                </c:pt>
                <c:pt idx="9">
                  <c:v>2557q2</c:v>
                </c:pt>
                <c:pt idx="10">
                  <c:v>2557q3</c:v>
                </c:pt>
                <c:pt idx="11">
                  <c:v>2557q4</c:v>
                </c:pt>
                <c:pt idx="12">
                  <c:v>2558q1</c:v>
                </c:pt>
                <c:pt idx="13">
                  <c:v>2558q2</c:v>
                </c:pt>
                <c:pt idx="14">
                  <c:v>2558q3</c:v>
                </c:pt>
                <c:pt idx="15">
                  <c:v>2558q4</c:v>
                </c:pt>
                <c:pt idx="16">
                  <c:v>2559q1</c:v>
                </c:pt>
                <c:pt idx="17">
                  <c:v>2559q2</c:v>
                </c:pt>
                <c:pt idx="18">
                  <c:v>2559q3</c:v>
                </c:pt>
                <c:pt idx="19">
                  <c:v>2559q4</c:v>
                </c:pt>
                <c:pt idx="20">
                  <c:v>2560q1</c:v>
                </c:pt>
                <c:pt idx="21">
                  <c:v>2560q1</c:v>
                </c:pt>
                <c:pt idx="22">
                  <c:v>2560q2</c:v>
                </c:pt>
                <c:pt idx="23">
                  <c:v>2560q3</c:v>
                </c:pt>
                <c:pt idx="24">
                  <c:v>2560q4</c:v>
                </c:pt>
                <c:pt idx="25">
                  <c:v>2561q1</c:v>
                </c:pt>
                <c:pt idx="26">
                  <c:v>2561q2</c:v>
                </c:pt>
                <c:pt idx="27">
                  <c:v>2561q3</c:v>
                </c:pt>
                <c:pt idx="28">
                  <c:v>2561q4</c:v>
                </c:pt>
                <c:pt idx="29">
                  <c:v>2562q1</c:v>
                </c:pt>
                <c:pt idx="30">
                  <c:v>2562q2</c:v>
                </c:pt>
                <c:pt idx="31">
                  <c:v>2562q3</c:v>
                </c:pt>
                <c:pt idx="32">
                  <c:v>2562q4</c:v>
                </c:pt>
                <c:pt idx="33">
                  <c:v>2563q2</c:v>
                </c:pt>
                <c:pt idx="34">
                  <c:v>2563q3</c:v>
                </c:pt>
                <c:pt idx="35">
                  <c:v>2563q4</c:v>
                </c:pt>
                <c:pt idx="36">
                  <c:v>2564q1</c:v>
                </c:pt>
                <c:pt idx="37">
                  <c:v>2564q2</c:v>
                </c:pt>
                <c:pt idx="38">
                  <c:v>2564q3</c:v>
                </c:pt>
                <c:pt idx="39">
                  <c:v>2564q4</c:v>
                </c:pt>
              </c:strCache>
            </c:strRef>
          </c:cat>
          <c:val>
            <c:numRef>
              <c:f>Sheet1!$C$2:$C$41</c:f>
              <c:numCache>
                <c:formatCode>#,##0</c:formatCode>
                <c:ptCount val="40"/>
                <c:pt idx="0">
                  <c:v>32288</c:v>
                </c:pt>
                <c:pt idx="1">
                  <c:v>37159</c:v>
                </c:pt>
                <c:pt idx="2">
                  <c:v>32103</c:v>
                </c:pt>
                <c:pt idx="3">
                  <c:v>34775</c:v>
                </c:pt>
                <c:pt idx="4">
                  <c:v>36442</c:v>
                </c:pt>
                <c:pt idx="5">
                  <c:v>38090</c:v>
                </c:pt>
                <c:pt idx="6">
                  <c:v>33399</c:v>
                </c:pt>
                <c:pt idx="7">
                  <c:v>28922</c:v>
                </c:pt>
                <c:pt idx="8">
                  <c:v>29080</c:v>
                </c:pt>
                <c:pt idx="9">
                  <c:v>34010</c:v>
                </c:pt>
                <c:pt idx="10">
                  <c:v>23730</c:v>
                </c:pt>
                <c:pt idx="11">
                  <c:v>15707</c:v>
                </c:pt>
                <c:pt idx="12">
                  <c:v>21581</c:v>
                </c:pt>
                <c:pt idx="13">
                  <c:v>26144</c:v>
                </c:pt>
                <c:pt idx="14">
                  <c:v>14709</c:v>
                </c:pt>
                <c:pt idx="15">
                  <c:v>22895</c:v>
                </c:pt>
                <c:pt idx="16">
                  <c:v>28099</c:v>
                </c:pt>
                <c:pt idx="17">
                  <c:v>25193</c:v>
                </c:pt>
                <c:pt idx="18">
                  <c:v>16824</c:v>
                </c:pt>
                <c:pt idx="19">
                  <c:v>15054</c:v>
                </c:pt>
                <c:pt idx="20">
                  <c:v>22027.696</c:v>
                </c:pt>
                <c:pt idx="21">
                  <c:v>22027.696</c:v>
                </c:pt>
                <c:pt idx="22">
                  <c:v>30221.304</c:v>
                </c:pt>
                <c:pt idx="23">
                  <c:v>27041.010999999995</c:v>
                </c:pt>
                <c:pt idx="24">
                  <c:v>25570.707999999999</c:v>
                </c:pt>
                <c:pt idx="25">
                  <c:v>32357.941999999999</c:v>
                </c:pt>
                <c:pt idx="26">
                  <c:v>29771.911</c:v>
                </c:pt>
                <c:pt idx="27">
                  <c:v>24006.991999999998</c:v>
                </c:pt>
                <c:pt idx="28">
                  <c:v>23710.111999999997</c:v>
                </c:pt>
                <c:pt idx="29">
                  <c:v>26355.35</c:v>
                </c:pt>
                <c:pt idx="30">
                  <c:v>22922.834999999995</c:v>
                </c:pt>
                <c:pt idx="31">
                  <c:v>19250.227999999999</c:v>
                </c:pt>
                <c:pt idx="32">
                  <c:v>13453.540999999997</c:v>
                </c:pt>
                <c:pt idx="33">
                  <c:v>19285.901196718682</c:v>
                </c:pt>
                <c:pt idx="34">
                  <c:v>14767.326199636529</c:v>
                </c:pt>
                <c:pt idx="35">
                  <c:v>15590.040190263868</c:v>
                </c:pt>
                <c:pt idx="36">
                  <c:v>18081.806934140684</c:v>
                </c:pt>
                <c:pt idx="37">
                  <c:v>19232.739151218182</c:v>
                </c:pt>
                <c:pt idx="38">
                  <c:v>14027.085526811878</c:v>
                </c:pt>
                <c:pt idx="39">
                  <c:v>15112.530755131698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09-4EC7-9F5B-29C836C16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500992"/>
        <c:axId val="142502528"/>
      </c:lineChart>
      <c:catAx>
        <c:axId val="142500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3600000" vert="horz"/>
          <a:lstStyle/>
          <a:p>
            <a:pPr>
              <a:defRPr sz="1200" b="1"/>
            </a:pPr>
            <a:endParaRPr lang="th-TH"/>
          </a:p>
        </c:txPr>
        <c:crossAx val="142502528"/>
        <c:crosses val="autoZero"/>
        <c:auto val="1"/>
        <c:lblAlgn val="ctr"/>
        <c:lblOffset val="100"/>
        <c:noMultiLvlLbl val="0"/>
      </c:catAx>
      <c:valAx>
        <c:axId val="1425025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th-TH"/>
          </a:p>
        </c:txPr>
        <c:crossAx val="142500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8382760565281715E-2"/>
          <c:y val="0.89280481854150562"/>
          <c:w val="0.88482696718648701"/>
          <c:h val="0.10719518145849462"/>
        </c:manualLayout>
      </c:layout>
      <c:overlay val="0"/>
      <c:txPr>
        <a:bodyPr/>
        <a:lstStyle/>
        <a:p>
          <a:pPr>
            <a:defRPr b="1">
              <a:solidFill>
                <a:srgbClr val="3333FF"/>
              </a:solidFill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TH SarabunPSK" pitchFamily="34" charset="-34"/>
          <a:cs typeface="TH SarabunPSK" pitchFamily="34" charset="-34"/>
        </a:defRPr>
      </a:pPr>
      <a:endParaRPr lang="th-TH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รูปเทียบความแม่นยำ!$B$1</c:f>
              <c:strCache>
                <c:ptCount val="1"/>
                <c:pt idx="0">
                  <c:v>consump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รูปเทียบความแม่นยำ!$A$74:$A$97</c:f>
              <c:strCache>
                <c:ptCount val="24"/>
                <c:pt idx="0">
                  <c:v>2561m1</c:v>
                </c:pt>
                <c:pt idx="1">
                  <c:v>2561m2</c:v>
                </c:pt>
                <c:pt idx="2">
                  <c:v>2561m3</c:v>
                </c:pt>
                <c:pt idx="3">
                  <c:v>2561m4</c:v>
                </c:pt>
                <c:pt idx="4">
                  <c:v>2561m5</c:v>
                </c:pt>
                <c:pt idx="5">
                  <c:v>2561m6</c:v>
                </c:pt>
                <c:pt idx="6">
                  <c:v>2561m7</c:v>
                </c:pt>
                <c:pt idx="7">
                  <c:v>2561m8</c:v>
                </c:pt>
                <c:pt idx="8">
                  <c:v>2561m9</c:v>
                </c:pt>
                <c:pt idx="9">
                  <c:v>2561m10</c:v>
                </c:pt>
                <c:pt idx="10">
                  <c:v>2561m11</c:v>
                </c:pt>
                <c:pt idx="11">
                  <c:v>2561m12</c:v>
                </c:pt>
                <c:pt idx="12">
                  <c:v>2562m1</c:v>
                </c:pt>
                <c:pt idx="13">
                  <c:v>2562m2</c:v>
                </c:pt>
                <c:pt idx="14">
                  <c:v>2562m3</c:v>
                </c:pt>
                <c:pt idx="15">
                  <c:v>2562m4</c:v>
                </c:pt>
                <c:pt idx="16">
                  <c:v>2562m5</c:v>
                </c:pt>
                <c:pt idx="17">
                  <c:v>2562m6</c:v>
                </c:pt>
                <c:pt idx="18">
                  <c:v>2562m7</c:v>
                </c:pt>
                <c:pt idx="19">
                  <c:v>2562m8</c:v>
                </c:pt>
                <c:pt idx="20">
                  <c:v>2562m9</c:v>
                </c:pt>
                <c:pt idx="21">
                  <c:v>2562m10</c:v>
                </c:pt>
                <c:pt idx="22">
                  <c:v>2562m11</c:v>
                </c:pt>
                <c:pt idx="23">
                  <c:v>2562m12</c:v>
                </c:pt>
              </c:strCache>
            </c:strRef>
          </c:cat>
          <c:val>
            <c:numRef>
              <c:f>รูปเทียบความแม่นยำ!$B$74:$B$97</c:f>
              <c:numCache>
                <c:formatCode>0.000</c:formatCode>
                <c:ptCount val="24"/>
                <c:pt idx="0">
                  <c:v>1266.4919</c:v>
                </c:pt>
                <c:pt idx="1">
                  <c:v>1676.0915</c:v>
                </c:pt>
                <c:pt idx="2">
                  <c:v>1257.9013</c:v>
                </c:pt>
                <c:pt idx="3">
                  <c:v>1230.1736999999998</c:v>
                </c:pt>
                <c:pt idx="4">
                  <c:v>1262.8357000000001</c:v>
                </c:pt>
                <c:pt idx="5">
                  <c:v>1214.574499999999</c:v>
                </c:pt>
                <c:pt idx="6">
                  <c:v>1282.2986000000001</c:v>
                </c:pt>
                <c:pt idx="7">
                  <c:v>1258.0425</c:v>
                </c:pt>
                <c:pt idx="8">
                  <c:v>1231.2610999999999</c:v>
                </c:pt>
                <c:pt idx="9">
                  <c:v>1240.721</c:v>
                </c:pt>
                <c:pt idx="10">
                  <c:v>1201.6078</c:v>
                </c:pt>
                <c:pt idx="11">
                  <c:v>1222.6097</c:v>
                </c:pt>
                <c:pt idx="12">
                  <c:v>1241.1687999999999</c:v>
                </c:pt>
                <c:pt idx="13">
                  <c:v>1231.3330999999998</c:v>
                </c:pt>
                <c:pt idx="14">
                  <c:v>1240.1465000000001</c:v>
                </c:pt>
                <c:pt idx="15">
                  <c:v>1245.2643999999998</c:v>
                </c:pt>
                <c:pt idx="16">
                  <c:v>1295.1705999999999</c:v>
                </c:pt>
                <c:pt idx="17">
                  <c:v>1298.8368</c:v>
                </c:pt>
                <c:pt idx="18">
                  <c:v>1354.5062</c:v>
                </c:pt>
                <c:pt idx="19">
                  <c:v>1380.5582999999999</c:v>
                </c:pt>
                <c:pt idx="20">
                  <c:v>1350.4635000000001</c:v>
                </c:pt>
                <c:pt idx="21">
                  <c:v>1375.3989999999999</c:v>
                </c:pt>
                <c:pt idx="22">
                  <c:v>1337.422</c:v>
                </c:pt>
                <c:pt idx="23">
                  <c:v>1398.7263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8B-41EE-8236-41337B16805B}"/>
            </c:ext>
          </c:extLst>
        </c:ser>
        <c:ser>
          <c:idx val="1"/>
          <c:order val="1"/>
          <c:tx>
            <c:strRef>
              <c:f>รูปเทียบความแม่นยำ!$C$1</c:f>
              <c:strCache>
                <c:ptCount val="1"/>
                <c:pt idx="0">
                  <c:v>arima_f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รูปเทียบความแม่นยำ!$A$74:$A$97</c:f>
              <c:strCache>
                <c:ptCount val="24"/>
                <c:pt idx="0">
                  <c:v>2561m1</c:v>
                </c:pt>
                <c:pt idx="1">
                  <c:v>2561m2</c:v>
                </c:pt>
                <c:pt idx="2">
                  <c:v>2561m3</c:v>
                </c:pt>
                <c:pt idx="3">
                  <c:v>2561m4</c:v>
                </c:pt>
                <c:pt idx="4">
                  <c:v>2561m5</c:v>
                </c:pt>
                <c:pt idx="5">
                  <c:v>2561m6</c:v>
                </c:pt>
                <c:pt idx="6">
                  <c:v>2561m7</c:v>
                </c:pt>
                <c:pt idx="7">
                  <c:v>2561m8</c:v>
                </c:pt>
                <c:pt idx="8">
                  <c:v>2561m9</c:v>
                </c:pt>
                <c:pt idx="9">
                  <c:v>2561m10</c:v>
                </c:pt>
                <c:pt idx="10">
                  <c:v>2561m11</c:v>
                </c:pt>
                <c:pt idx="11">
                  <c:v>2561m12</c:v>
                </c:pt>
                <c:pt idx="12">
                  <c:v>2562m1</c:v>
                </c:pt>
                <c:pt idx="13">
                  <c:v>2562m2</c:v>
                </c:pt>
                <c:pt idx="14">
                  <c:v>2562m3</c:v>
                </c:pt>
                <c:pt idx="15">
                  <c:v>2562m4</c:v>
                </c:pt>
                <c:pt idx="16">
                  <c:v>2562m5</c:v>
                </c:pt>
                <c:pt idx="17">
                  <c:v>2562m6</c:v>
                </c:pt>
                <c:pt idx="18">
                  <c:v>2562m7</c:v>
                </c:pt>
                <c:pt idx="19">
                  <c:v>2562m8</c:v>
                </c:pt>
                <c:pt idx="20">
                  <c:v>2562m9</c:v>
                </c:pt>
                <c:pt idx="21">
                  <c:v>2562m10</c:v>
                </c:pt>
                <c:pt idx="22">
                  <c:v>2562m11</c:v>
                </c:pt>
                <c:pt idx="23">
                  <c:v>2562m12</c:v>
                </c:pt>
              </c:strCache>
            </c:strRef>
          </c:cat>
          <c:val>
            <c:numRef>
              <c:f>รูปเทียบความแม่นยำ!$C$74:$C$97</c:f>
              <c:numCache>
                <c:formatCode>General</c:formatCode>
                <c:ptCount val="24"/>
                <c:pt idx="0">
                  <c:v>1258.0650000000001</c:v>
                </c:pt>
                <c:pt idx="1">
                  <c:v>1269.71</c:v>
                </c:pt>
                <c:pt idx="2">
                  <c:v>1351.998</c:v>
                </c:pt>
                <c:pt idx="3">
                  <c:v>1362.93</c:v>
                </c:pt>
                <c:pt idx="4">
                  <c:v>1260.0450000000001</c:v>
                </c:pt>
                <c:pt idx="5">
                  <c:v>1262.81</c:v>
                </c:pt>
                <c:pt idx="6">
                  <c:v>1262.7370000000001</c:v>
                </c:pt>
                <c:pt idx="7">
                  <c:v>1268.07</c:v>
                </c:pt>
                <c:pt idx="8">
                  <c:v>1281.432</c:v>
                </c:pt>
                <c:pt idx="9">
                  <c:v>1272.3929999999998</c:v>
                </c:pt>
                <c:pt idx="10">
                  <c:v>1270.453</c:v>
                </c:pt>
                <c:pt idx="11">
                  <c:v>1266.808</c:v>
                </c:pt>
                <c:pt idx="12">
                  <c:v>1264.3889999999999</c:v>
                </c:pt>
                <c:pt idx="13">
                  <c:v>1275.742</c:v>
                </c:pt>
                <c:pt idx="14">
                  <c:v>1280.48</c:v>
                </c:pt>
                <c:pt idx="15">
                  <c:v>1282.432</c:v>
                </c:pt>
                <c:pt idx="16">
                  <c:v>1288.0309999999999</c:v>
                </c:pt>
                <c:pt idx="17">
                  <c:v>1302.268</c:v>
                </c:pt>
                <c:pt idx="18">
                  <c:v>1317.327</c:v>
                </c:pt>
                <c:pt idx="19">
                  <c:v>1332.443</c:v>
                </c:pt>
                <c:pt idx="20">
                  <c:v>1353.6289999999999</c:v>
                </c:pt>
                <c:pt idx="21">
                  <c:v>1355.8439999999998</c:v>
                </c:pt>
                <c:pt idx="22">
                  <c:v>1356.4050000000009</c:v>
                </c:pt>
                <c:pt idx="23">
                  <c:v>1356.6799999999998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8B-41EE-8236-41337B16805B}"/>
            </c:ext>
          </c:extLst>
        </c:ser>
        <c:ser>
          <c:idx val="2"/>
          <c:order val="2"/>
          <c:tx>
            <c:strRef>
              <c:f>รูปเทียบความแม่นยำ!$D$1</c:f>
              <c:strCache>
                <c:ptCount val="1"/>
                <c:pt idx="0">
                  <c:v>HW (multiplicative)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รูปเทียบความแม่นยำ!$A$74:$A$97</c:f>
              <c:strCache>
                <c:ptCount val="24"/>
                <c:pt idx="0">
                  <c:v>2561m1</c:v>
                </c:pt>
                <c:pt idx="1">
                  <c:v>2561m2</c:v>
                </c:pt>
                <c:pt idx="2">
                  <c:v>2561m3</c:v>
                </c:pt>
                <c:pt idx="3">
                  <c:v>2561m4</c:v>
                </c:pt>
                <c:pt idx="4">
                  <c:v>2561m5</c:v>
                </c:pt>
                <c:pt idx="5">
                  <c:v>2561m6</c:v>
                </c:pt>
                <c:pt idx="6">
                  <c:v>2561m7</c:v>
                </c:pt>
                <c:pt idx="7">
                  <c:v>2561m8</c:v>
                </c:pt>
                <c:pt idx="8">
                  <c:v>2561m9</c:v>
                </c:pt>
                <c:pt idx="9">
                  <c:v>2561m10</c:v>
                </c:pt>
                <c:pt idx="10">
                  <c:v>2561m11</c:v>
                </c:pt>
                <c:pt idx="11">
                  <c:v>2561m12</c:v>
                </c:pt>
                <c:pt idx="12">
                  <c:v>2562m1</c:v>
                </c:pt>
                <c:pt idx="13">
                  <c:v>2562m2</c:v>
                </c:pt>
                <c:pt idx="14">
                  <c:v>2562m3</c:v>
                </c:pt>
                <c:pt idx="15">
                  <c:v>2562m4</c:v>
                </c:pt>
                <c:pt idx="16">
                  <c:v>2562m5</c:v>
                </c:pt>
                <c:pt idx="17">
                  <c:v>2562m6</c:v>
                </c:pt>
                <c:pt idx="18">
                  <c:v>2562m7</c:v>
                </c:pt>
                <c:pt idx="19">
                  <c:v>2562m8</c:v>
                </c:pt>
                <c:pt idx="20">
                  <c:v>2562m9</c:v>
                </c:pt>
                <c:pt idx="21">
                  <c:v>2562m10</c:v>
                </c:pt>
                <c:pt idx="22">
                  <c:v>2562m11</c:v>
                </c:pt>
                <c:pt idx="23">
                  <c:v>2562m12</c:v>
                </c:pt>
              </c:strCache>
            </c:strRef>
          </c:cat>
          <c:val>
            <c:numRef>
              <c:f>รูปเทียบความแม่นยำ!$D$74:$D$97</c:f>
              <c:numCache>
                <c:formatCode>General</c:formatCode>
                <c:ptCount val="24"/>
                <c:pt idx="0">
                  <c:v>1251.9384857841412</c:v>
                </c:pt>
                <c:pt idx="1">
                  <c:v>1284.4881700799999</c:v>
                </c:pt>
                <c:pt idx="2">
                  <c:v>1411.4530752293899</c:v>
                </c:pt>
                <c:pt idx="3">
                  <c:v>1340.4359058396601</c:v>
                </c:pt>
                <c:pt idx="4">
                  <c:v>1350.3355991775509</c:v>
                </c:pt>
                <c:pt idx="5">
                  <c:v>1302.4657913657215</c:v>
                </c:pt>
                <c:pt idx="6">
                  <c:v>1316.603198832089</c:v>
                </c:pt>
                <c:pt idx="7">
                  <c:v>1303.8053986788798</c:v>
                </c:pt>
                <c:pt idx="8">
                  <c:v>1251.431865281101</c:v>
                </c:pt>
                <c:pt idx="9">
                  <c:v>1268.2064515839108</c:v>
                </c:pt>
                <c:pt idx="10">
                  <c:v>1220.77397414292</c:v>
                </c:pt>
                <c:pt idx="11">
                  <c:v>1262.7652283718</c:v>
                </c:pt>
                <c:pt idx="12">
                  <c:v>1217.3887022744198</c:v>
                </c:pt>
                <c:pt idx="13">
                  <c:v>1252.7776217464809</c:v>
                </c:pt>
                <c:pt idx="14">
                  <c:v>1229.74603783871</c:v>
                </c:pt>
                <c:pt idx="15">
                  <c:v>1221.000349529359</c:v>
                </c:pt>
                <c:pt idx="16">
                  <c:v>1278.16736344992</c:v>
                </c:pt>
                <c:pt idx="17">
                  <c:v>1269.4544606107499</c:v>
                </c:pt>
                <c:pt idx="18">
                  <c:v>1327.3272496784498</c:v>
                </c:pt>
                <c:pt idx="19">
                  <c:v>1337.1694456583182</c:v>
                </c:pt>
                <c:pt idx="20">
                  <c:v>1315.7490437777601</c:v>
                </c:pt>
                <c:pt idx="21">
                  <c:v>1354.2061719765609</c:v>
                </c:pt>
                <c:pt idx="22">
                  <c:v>1321.3825461387698</c:v>
                </c:pt>
                <c:pt idx="23">
                  <c:v>1380.6186194038801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8B-41EE-8236-41337B168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68896"/>
        <c:axId val="111170688"/>
      </c:lineChart>
      <c:catAx>
        <c:axId val="11116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th-TH"/>
          </a:p>
        </c:txPr>
        <c:crossAx val="111170688"/>
        <c:crosses val="autoZero"/>
        <c:auto val="1"/>
        <c:lblAlgn val="ctr"/>
        <c:lblOffset val="100"/>
        <c:noMultiLvlLbl val="0"/>
      </c:catAx>
      <c:valAx>
        <c:axId val="11117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th-TH"/>
          </a:p>
        </c:txPr>
        <c:crossAx val="11116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th-TH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H SarabunPSK" pitchFamily="34" charset="-34"/>
          <a:cs typeface="TH SarabunPSK" pitchFamily="34" charset="-34"/>
        </a:defRPr>
      </a:pPr>
      <a:endParaRPr lang="th-TH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0.78481</cdr:x>
      <cdr:y>0.08654</cdr:y>
    </cdr:from>
    <cdr:to>
      <cdr:x>0.78481</cdr:x>
      <cdr:y>0.73563</cdr:y>
    </cdr:to>
    <cdr:sp macro="" textlink="">
      <cdr:nvSpPr>
        <cdr:cNvPr id="3" name="ตัวเชื่อมต่อตรง 2"/>
        <cdr:cNvSpPr/>
      </cdr:nvSpPr>
      <cdr:spPr>
        <a:xfrm xmlns:a="http://schemas.openxmlformats.org/drawingml/2006/main" flipV="1">
          <a:off x="4464496" y="288032"/>
          <a:ext cx="0" cy="216024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th-TH" dirty="0">
            <a:cs typeface="TH SarabunPSK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TH SarabunPSK" pitchFamily="34" charset="-34"/>
              </a:defRPr>
            </a:lvl1pPr>
          </a:lstStyle>
          <a:p>
            <a:fld id="{1EF7F1E1-D2F7-4896-B447-056FC70B2CAB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TH SarabunPSK" pitchFamily="34" charset="-34"/>
              </a:defRPr>
            </a:lvl1pPr>
          </a:lstStyle>
          <a:p>
            <a:fld id="{8893158A-0DDE-428E-AE4D-1E7562E37DB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9393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TH SarabunPSK" pitchFamily="34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TH SarabunPSK" pitchFamily="34" charset="-34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TH SarabunPSK" pitchFamily="34" charset="-34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TH SarabunPSK" pitchFamily="34" charset="-34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TH SarabunPSK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8956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9754-F851-451E-83C9-CF8EF83CFAF0}" type="slidenum">
              <a:rPr lang="th-TH" smtClean="0"/>
              <a:pPr/>
              <a:t>54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814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2527-5732-494A-AF0B-D81ED5065B44}" type="slidenum">
              <a:rPr lang="th-TH" smtClean="0"/>
              <a:pPr/>
              <a:t>77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436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th-TH" dirty="0"/>
              <a:t>ข้าวหอมมะลิมีแนวโน้มบริโภคในประเทศมากขึ้น ในขณะที่การส่งออกมีแนวโน้มลดลงเล็กน้อย </a:t>
            </a:r>
          </a:p>
          <a:p>
            <a:pPr marL="342900" indent="-342900">
              <a:buAutoNum type="arabicPeriod"/>
            </a:pPr>
            <a:r>
              <a:rPr lang="th-TH" dirty="0"/>
              <a:t>ข้าวหอมปทุมเป็นที่นิยมในช่วงต้นทศวรรษ 2550 ส่วนการส่งออกมีแนวโน้มดีขึ้นในช่วง 2 ปี ที่ผ่านมา</a:t>
            </a:r>
          </a:p>
          <a:p>
            <a:pPr marL="342900" indent="-342900">
              <a:buAutoNum type="arabicPeriod"/>
            </a:pPr>
            <a:r>
              <a:rPr lang="th-TH" dirty="0"/>
              <a:t>ข้าวเจ้าขาวมีลักษณะผันผวนมากที่สุด โดยช่วงที่ผันผวนมาก คือช่วงปี 2555-2561 โดยในปี 2555-2557 เป็นช่วงที่มีนโยบายจำนำข้าว ทำให้ไทยมีผลิตข้าวมากกว่าความต้องการ และมีสต็อกสะสมสูงถึง 18 ล้านตันข้าวสาร ใช้เวลาประมาณ 3 ปี กว่าจะระบายข้าวในสต็อกหมด สอดคล้องกับกราฟ</a:t>
            </a:r>
          </a:p>
          <a:p>
            <a:pPr marL="342900" indent="-342900">
              <a:buAutoNum type="arabicPeriod"/>
            </a:pPr>
            <a:r>
              <a:rPr lang="th-TH" dirty="0"/>
              <a:t>ข้าวเหนียวส่วนใหญ่บริโภคในประเทศ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72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th-TH" dirty="0"/>
              <a:t>ข้าวเจ้าขาวมีปริมาณส่งออกมากที่สุด (ทั้งเป็นข้าวสาร และขาวนึ่ง) แต่ตั้งแต่ปี 2562 การส่งออกมีแนวโน้มลดลงอย่างมาก เนื่องจาก ค่าเงินบาท และจีนเทขายสต็อกข้าว</a:t>
            </a:r>
          </a:p>
          <a:p>
            <a:pPr marL="342900" indent="-342900">
              <a:buAutoNum type="arabicPeriod"/>
            </a:pPr>
            <a:r>
              <a:rPr lang="th-TH" dirty="0"/>
              <a:t>ข้าวหอมมะลิมีปริมาณส่งออกรองลงมา มีความผันผวนน้อยกว่าข้าวเจ้าขาว มีแนวโน้มลดลงเล็กน้อย</a:t>
            </a:r>
          </a:p>
          <a:p>
            <a:pPr marL="342900" indent="-342900">
              <a:buAutoNum type="arabicPeriod"/>
            </a:pPr>
            <a:r>
              <a:rPr lang="th-TH" dirty="0"/>
              <a:t>ข้าวเหนียวและข้าวหอมปทุมมีปริมาณการส่งออกค่อนข้างน้อยเมื่อเทียบกับข้าวอีกสองชนิด ประเด็นหนึ่งที่น่าสนใจคือ ข้าวหอมปทุมมีแนวโน้มการส่งออกดีขึ้นในช่วง 2 ปีที่ผ่านมา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99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37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Error, Trend, Seasonal and Damped</a:t>
            </a:r>
          </a:p>
          <a:p>
            <a:r>
              <a:rPr lang="en-US" dirty="0"/>
              <a:t>A = Additive</a:t>
            </a:r>
          </a:p>
          <a:p>
            <a:r>
              <a:rPr lang="en-US" dirty="0"/>
              <a:t>M = Multiplicative</a:t>
            </a:r>
          </a:p>
          <a:p>
            <a:r>
              <a:rPr lang="en-US" dirty="0"/>
              <a:t>N =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185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เมื่อการพยากรณ์ด้วยแบบจำลอง กับข้อมูลจริง ปรากฏว่า แบบจำลองคาดการณ์ต่ำว่าปริมาณการส่งออกจริงในสินค้า ข้าวหอมมะลิ ข้าวหอมปทุมธานี ข้าวเหนียว ในขณะที่ข้าวเจ้าขาว ปริมาณส่งออกจริงต่ำกว่าการคาดการณ์จากแบบจำลอง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13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869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th-TH" dirty="0"/>
              <a:t>การบริโภคภายใน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th-TH" dirty="0"/>
              <a:t>มีแนวโน้มทรงตัว ยกเว้นข้าวมะลิที่เพิ่มขึ้น 19 </a:t>
            </a:r>
            <a:r>
              <a:rPr lang="en-US" dirty="0"/>
              <a:t>% </a:t>
            </a:r>
            <a:r>
              <a:rPr lang="th-TH" dirty="0"/>
              <a:t>ซึ่งน่าจะเป็นการคาดการณ์ที่มากเกินไป (ตรวจสอบกับผู้เชี่ยวชาญ)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th-TH" dirty="0"/>
              <a:t>การส่งออก</a:t>
            </a:r>
          </a:p>
          <a:p>
            <a:pPr marL="285750" indent="-285750">
              <a:buFontTx/>
              <a:buChar char="-"/>
            </a:pPr>
            <a:r>
              <a:rPr lang="th-TH" dirty="0"/>
              <a:t>ข้าวหอมมะลิลดลง เพราะการแข่งขัน และสภาพเศรษฐกิจ</a:t>
            </a:r>
          </a:p>
          <a:p>
            <a:pPr marL="285750" indent="-285750">
              <a:buFontTx/>
              <a:buChar char="-"/>
            </a:pPr>
            <a:r>
              <a:rPr lang="th-TH" dirty="0"/>
              <a:t>ข้าวหอมปทุมธานีลดลง</a:t>
            </a:r>
          </a:p>
          <a:p>
            <a:pPr marL="285750" indent="-285750">
              <a:buFontTx/>
              <a:buChar char="-"/>
            </a:pPr>
            <a:r>
              <a:rPr lang="th-TH" dirty="0"/>
              <a:t>ข้าวเจ้าขาวลดลง เนื่องจากการแข่งขันจากจีน</a:t>
            </a:r>
          </a:p>
          <a:p>
            <a:pPr marL="285750" indent="-285750">
              <a:buFontTx/>
              <a:buChar char="-"/>
            </a:pPr>
            <a:r>
              <a:rPr lang="th-TH" dirty="0"/>
              <a:t>ข้าวเหนียวเพิ่มขึ้นเท่ากับปีก่อนหน้า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14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342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3158A-0DDE-428E-AE4D-1E7562E37DB6}" type="slidenum">
              <a:rPr lang="th-TH" smtClean="0"/>
              <a:pPr/>
              <a:t>15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257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BADA-3C91-4BF2-8D7E-69EB7AA56CC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  <a:cs typeface="TH SarabunPSK" pitchFamily="34" charset="-34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h-TH" dirty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cs typeface="TH SarabunPSK" pitchFamily="34" charset="-34"/>
              </a:defRPr>
            </a:lvl1pPr>
            <a:lvl2pPr>
              <a:defRPr>
                <a:cs typeface="TH SarabunPSK" pitchFamily="34" charset="-34"/>
              </a:defRPr>
            </a:lvl2pPr>
            <a:lvl3pPr>
              <a:defRPr>
                <a:cs typeface="TH SarabunPSK" pitchFamily="34" charset="-34"/>
              </a:defRPr>
            </a:lvl3pPr>
            <a:lvl4pPr>
              <a:defRPr>
                <a:cs typeface="TH SarabunPSK" pitchFamily="34" charset="-34"/>
              </a:defRPr>
            </a:lvl4pPr>
            <a:lvl5pPr>
              <a:defRPr>
                <a:cs typeface="TH SarabunPSK" pitchFamily="34" charset="-34"/>
              </a:defRPr>
            </a:lvl5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240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>
            <a:lvl1pPr>
              <a:defRPr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>
            <a:lvl1pPr>
              <a:defRPr>
                <a:cs typeface="TH SarabunPSK" pitchFamily="34" charset="-34"/>
              </a:defRPr>
            </a:lvl1pPr>
            <a:lvl2pPr>
              <a:defRPr>
                <a:cs typeface="TH SarabunPSK" pitchFamily="34" charset="-34"/>
              </a:defRPr>
            </a:lvl2pPr>
            <a:lvl3pPr>
              <a:defRPr>
                <a:cs typeface="TH SarabunPSK" pitchFamily="34" charset="-34"/>
              </a:defRPr>
            </a:lvl3pPr>
            <a:lvl4pPr>
              <a:defRPr>
                <a:cs typeface="TH SarabunPSK" pitchFamily="34" charset="-34"/>
              </a:defRPr>
            </a:lvl4pPr>
            <a:lvl5pPr>
              <a:defRPr>
                <a:cs typeface="TH SarabunPSK" pitchFamily="34" charset="-34"/>
              </a:defRPr>
            </a:lvl5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8483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>
                <a:cs typeface="TH SarabunPSK" pitchFamily="34" charset="-34"/>
              </a:defRPr>
            </a:lvl1pPr>
            <a:lvl2pPr>
              <a:defRPr>
                <a:cs typeface="TH SarabunPSK" pitchFamily="34" charset="-34"/>
              </a:defRPr>
            </a:lvl2pPr>
            <a:lvl3pPr>
              <a:defRPr>
                <a:cs typeface="TH SarabunPSK" pitchFamily="34" charset="-34"/>
              </a:defRPr>
            </a:lvl3pPr>
            <a:lvl4pPr>
              <a:defRPr>
                <a:cs typeface="TH SarabunPSK" pitchFamily="34" charset="-34"/>
              </a:defRPr>
            </a:lvl4pPr>
            <a:lvl5pPr>
              <a:defRPr>
                <a:cs typeface="TH SarabunPSK" pitchFamily="34" charset="-34"/>
              </a:defRPr>
            </a:lvl5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035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cs typeface="TH SarabunPSK" pitchFamily="34" charset="-34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cs typeface="TH SarabunPSK" pitchFamily="34" charset="-34"/>
              </a:defRPr>
            </a:lvl1pPr>
            <a:lvl2pPr>
              <a:defRPr sz="1500">
                <a:cs typeface="TH SarabunPSK" pitchFamily="34" charset="-34"/>
              </a:defRPr>
            </a:lvl2pPr>
            <a:lvl3pPr>
              <a:defRPr sz="1350">
                <a:cs typeface="TH SarabunPSK" pitchFamily="34" charset="-34"/>
              </a:defRPr>
            </a:lvl3pPr>
            <a:lvl4pPr>
              <a:defRPr sz="1200">
                <a:cs typeface="TH SarabunPSK" pitchFamily="34" charset="-34"/>
              </a:defRPr>
            </a:lvl4pPr>
            <a:lvl5pPr>
              <a:defRPr sz="1200">
                <a:cs typeface="TH SarabunPSK" pitchFamily="34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cs typeface="TH SarabunPSK" pitchFamily="34" charset="-34"/>
              </a:defRPr>
            </a:lvl1pPr>
            <a:lvl2pPr>
              <a:defRPr sz="1500">
                <a:cs typeface="TH SarabunPSK" pitchFamily="34" charset="-34"/>
              </a:defRPr>
            </a:lvl2pPr>
            <a:lvl3pPr>
              <a:defRPr sz="1350">
                <a:cs typeface="TH SarabunPSK" pitchFamily="34" charset="-34"/>
              </a:defRPr>
            </a:lvl3pPr>
            <a:lvl4pPr>
              <a:defRPr sz="1200">
                <a:cs typeface="TH SarabunPSK" pitchFamily="34" charset="-34"/>
              </a:defRPr>
            </a:lvl4pPr>
            <a:lvl5pPr>
              <a:defRPr sz="1200">
                <a:cs typeface="TH SarabunPSK" pitchFamily="34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593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cs typeface="TH SarabunPSK" pitchFamily="34" charset="-34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cs typeface="TH SarabunPSK" pitchFamily="34" charset="-34"/>
              </a:defRPr>
            </a:lvl1pPr>
            <a:lvl2pPr>
              <a:defRPr sz="1500">
                <a:cs typeface="TH SarabunPSK" pitchFamily="34" charset="-34"/>
              </a:defRPr>
            </a:lvl2pPr>
            <a:lvl3pPr>
              <a:defRPr sz="1350">
                <a:cs typeface="TH SarabunPSK" pitchFamily="34" charset="-34"/>
              </a:defRPr>
            </a:lvl3pPr>
            <a:lvl4pPr>
              <a:defRPr sz="1200">
                <a:cs typeface="TH SarabunPSK" pitchFamily="34" charset="-34"/>
              </a:defRPr>
            </a:lvl4pPr>
            <a:lvl5pPr>
              <a:defRPr sz="1200">
                <a:cs typeface="TH SarabunPSK" pitchFamily="34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cs typeface="TH SarabunPSK" pitchFamily="34" charset="-34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cs typeface="TH SarabunPSK" pitchFamily="34" charset="-34"/>
              </a:defRPr>
            </a:lvl1pPr>
            <a:lvl2pPr>
              <a:defRPr sz="1500">
                <a:cs typeface="TH SarabunPSK" pitchFamily="34" charset="-34"/>
              </a:defRPr>
            </a:lvl2pPr>
            <a:lvl3pPr>
              <a:defRPr sz="1350">
                <a:cs typeface="TH SarabunPSK" pitchFamily="34" charset="-34"/>
              </a:defRPr>
            </a:lvl3pPr>
            <a:lvl4pPr>
              <a:defRPr sz="1200">
                <a:cs typeface="TH SarabunPSK" pitchFamily="34" charset="-34"/>
              </a:defRPr>
            </a:lvl4pPr>
            <a:lvl5pPr>
              <a:defRPr sz="1200">
                <a:cs typeface="TH SarabunPSK" pitchFamily="34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8102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208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6551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>
                <a:cs typeface="TH SarabunPSK" pitchFamily="34" charset="-34"/>
              </a:defRPr>
            </a:lvl1pPr>
            <a:lvl2pPr>
              <a:defRPr sz="2100">
                <a:cs typeface="TH SarabunPSK" pitchFamily="34" charset="-34"/>
              </a:defRPr>
            </a:lvl2pPr>
            <a:lvl3pPr>
              <a:defRPr sz="1800">
                <a:cs typeface="TH SarabunPSK" pitchFamily="34" charset="-34"/>
              </a:defRPr>
            </a:lvl3pPr>
            <a:lvl4pPr>
              <a:defRPr sz="1500">
                <a:cs typeface="TH SarabunPSK" pitchFamily="34" charset="-34"/>
              </a:defRPr>
            </a:lvl4pPr>
            <a:lvl5pPr>
              <a:defRPr sz="1500">
                <a:cs typeface="TH SarabunPSK" pitchFamily="34" charset="-34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cs typeface="TH SarabunPSK" pitchFamily="34" charset="-34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34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cs typeface="TH SarabunPSK" pitchFamily="34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>
                <a:cs typeface="TH SarabunPSK" pitchFamily="34" charset="-34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 dirty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cs typeface="TH SarabunPSK" pitchFamily="34" charset="-34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836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  <a:cs typeface="TH SarabunPSK" pitchFamily="34" charset="-34"/>
              </a:defRPr>
            </a:lvl1pPr>
          </a:lstStyle>
          <a:p>
            <a:fld id="{3F5F293D-20BF-487A-BFA7-792ABC73B8A5}" type="datetimeFigureOut">
              <a:rPr lang="th-TH" smtClean="0"/>
              <a:pPr/>
              <a:t>24/08/63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  <a:cs typeface="TH SarabunPSK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cs typeface="TH SarabunPSK" pitchFamily="34" charset="-34"/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963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TH SarabunPSK" pitchFamily="34" charset="-34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TH SarabunPSK" pitchFamily="34" charset="-34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TH SarabunPSK" pitchFamily="34" charset="-34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TH SarabunPSK" pitchFamily="34" charset="-34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TH SarabunPSK" pitchFamily="34" charset="-34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TH SarabunPSK" pitchFamily="34" charset="-34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2475707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itchFamily="34" charset="-34"/>
              </a:rPr>
              <a:t>แบบจำลองการพยากรณ์</a:t>
            </a:r>
            <a:br>
              <a:rPr lang="th-TH" dirty="0">
                <a:latin typeface="TH SarabunPSK" pitchFamily="34" charset="-34"/>
              </a:rPr>
            </a:br>
            <a:r>
              <a:rPr lang="th-TH" dirty="0">
                <a:latin typeface="TH SarabunPSK" pitchFamily="34" charset="-34"/>
              </a:rPr>
              <a:t>ความต้องการสินค้าเกษตรที่สำคัญ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4000" dirty="0">
                <a:latin typeface="TH SarabunPSK" pitchFamily="34" charset="-34"/>
              </a:rPr>
              <a:t>สำนักวิจัยเศรษฐกิจการเกษตร</a:t>
            </a:r>
          </a:p>
          <a:p>
            <a:r>
              <a:rPr lang="th-TH" sz="4000" dirty="0">
                <a:latin typeface="TH SarabunPSK" pitchFamily="34" charset="-34"/>
              </a:rPr>
              <a:t>สำนักงานเศรษฐกิจการเกษตร</a:t>
            </a:r>
          </a:p>
        </p:txBody>
      </p:sp>
    </p:spTree>
    <p:extLst>
      <p:ext uri="{BB962C8B-B14F-4D97-AF65-F5344CB8AC3E}">
        <p14:creationId xmlns:p14="http://schemas.microsoft.com/office/powerpoint/2010/main" val="23571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5677A9-7E67-403D-9894-5DC2A894A629}"/>
              </a:ext>
            </a:extLst>
          </p:cNvPr>
          <p:cNvSpPr txBox="1"/>
          <p:nvPr/>
        </p:nvSpPr>
        <p:spPr>
          <a:xfrm>
            <a:off x="223944" y="285728"/>
            <a:ext cx="855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ผลการพยากรณ์ปริมาณการบริโภคในประเทศจากแบบจำลอง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BD4765-4AB9-4290-8797-E011CE206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1" y="3717032"/>
            <a:ext cx="4320000" cy="27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D564E2-577B-4843-83A8-C6DB4E3A3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856294"/>
            <a:ext cx="4320000" cy="27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022424-871A-4F87-A882-F4C5D0E255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1" y="856294"/>
            <a:ext cx="4320000" cy="27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996319-B695-4453-AD47-BB221DF271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8" y="3717032"/>
            <a:ext cx="432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8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DE32DF2-B791-426C-A516-E1DFCB82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2610"/>
              </p:ext>
            </p:extLst>
          </p:nvPr>
        </p:nvGraphicFramePr>
        <p:xfrm>
          <a:off x="480117" y="1566060"/>
          <a:ext cx="818376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01">
                  <a:extLst>
                    <a:ext uri="{9D8B030D-6E8A-4147-A177-3AD203B41FA5}">
                      <a16:colId xmlns:a16="http://schemas.microsoft.com/office/drawing/2014/main" val="2718459637"/>
                    </a:ext>
                  </a:extLst>
                </a:gridCol>
                <a:gridCol w="1109444">
                  <a:extLst>
                    <a:ext uri="{9D8B030D-6E8A-4147-A177-3AD203B41FA5}">
                      <a16:colId xmlns:a16="http://schemas.microsoft.com/office/drawing/2014/main" val="3902691612"/>
                    </a:ext>
                  </a:extLst>
                </a:gridCol>
                <a:gridCol w="1109444">
                  <a:extLst>
                    <a:ext uri="{9D8B030D-6E8A-4147-A177-3AD203B41FA5}">
                      <a16:colId xmlns:a16="http://schemas.microsoft.com/office/drawing/2014/main" val="1541061681"/>
                    </a:ext>
                  </a:extLst>
                </a:gridCol>
                <a:gridCol w="1109444">
                  <a:extLst>
                    <a:ext uri="{9D8B030D-6E8A-4147-A177-3AD203B41FA5}">
                      <a16:colId xmlns:a16="http://schemas.microsoft.com/office/drawing/2014/main" val="3428498254"/>
                    </a:ext>
                  </a:extLst>
                </a:gridCol>
                <a:gridCol w="1109444">
                  <a:extLst>
                    <a:ext uri="{9D8B030D-6E8A-4147-A177-3AD203B41FA5}">
                      <a16:colId xmlns:a16="http://schemas.microsoft.com/office/drawing/2014/main" val="2982403491"/>
                    </a:ext>
                  </a:extLst>
                </a:gridCol>
                <a:gridCol w="1109444">
                  <a:extLst>
                    <a:ext uri="{9D8B030D-6E8A-4147-A177-3AD203B41FA5}">
                      <a16:colId xmlns:a16="http://schemas.microsoft.com/office/drawing/2014/main" val="2642634023"/>
                    </a:ext>
                  </a:extLst>
                </a:gridCol>
                <a:gridCol w="1109444">
                  <a:extLst>
                    <a:ext uri="{9D8B030D-6E8A-4147-A177-3AD203B41FA5}">
                      <a16:colId xmlns:a16="http://schemas.microsoft.com/office/drawing/2014/main" val="2314660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แบบจำลอง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Exponential Smoothing</a:t>
                      </a:r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ARIMA</a:t>
                      </a:r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ชนิดข้าว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(ETS-Damped)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RMSE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(pdq – PDQ)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RMSE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4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ข้าวหอมมะลิ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AAA-FALSE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29,738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14.7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1,0,1-1,0,1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34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</a:t>
                      </a: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18.5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23880"/>
                  </a:ext>
                </a:extLst>
              </a:tr>
              <a:tr h="598124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ข้าวหอมปทุม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MMM-FALSE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36.3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1,0,1-1,0,1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15,905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33.1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42804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ข้าวเจ้าขาว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ANN-FALSE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133</a:t>
                      </a: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1,0,1-1,0,1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133,521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8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ข้าวเหนียว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MAA-TRUE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32.4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2,0,1-1,0,1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5,292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33.7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19152"/>
                  </a:ext>
                </a:extLst>
              </a:tr>
            </a:tbl>
          </a:graphicData>
        </a:graphic>
      </p:graphicFrame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A9EC13A-A2AB-4A18-9E1C-D1C018F4113C}"/>
              </a:ext>
            </a:extLst>
          </p:cNvPr>
          <p:cNvSpPr/>
          <p:nvPr/>
        </p:nvSpPr>
        <p:spPr>
          <a:xfrm>
            <a:off x="6172799" y="5661248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การส่งออก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35365-BFAE-4228-AFE2-7FA97D2C1C6E}"/>
              </a:ext>
            </a:extLst>
          </p:cNvPr>
          <p:cNvSpPr txBox="1"/>
          <p:nvPr/>
        </p:nvSpPr>
        <p:spPr>
          <a:xfrm>
            <a:off x="432869" y="1083513"/>
            <a:ext cx="2674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dirty="0">
                <a:latin typeface="TH SarabunPSK" pitchFamily="34" charset="-34"/>
                <a:cs typeface="TH SarabunPSK" pitchFamily="34" charset="-34"/>
              </a:rPr>
              <a:t>ตัวแปรทุกตัวเป็น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I(0)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8DA3849-89E6-497F-988F-75B90E50E6C8}"/>
              </a:ext>
            </a:extLst>
          </p:cNvPr>
          <p:cNvSpPr/>
          <p:nvPr/>
        </p:nvSpPr>
        <p:spPr>
          <a:xfrm>
            <a:off x="2776591" y="3222690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B0AA98B-4FF0-4317-BBD5-680282238057}"/>
              </a:ext>
            </a:extLst>
          </p:cNvPr>
          <p:cNvSpPr/>
          <p:nvPr/>
        </p:nvSpPr>
        <p:spPr>
          <a:xfrm>
            <a:off x="2776591" y="4892942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FDC32EC9-1CF3-40D0-AA47-03A9BDA70AD5}"/>
              </a:ext>
            </a:extLst>
          </p:cNvPr>
          <p:cNvSpPr/>
          <p:nvPr/>
        </p:nvSpPr>
        <p:spPr>
          <a:xfrm>
            <a:off x="6156176" y="4083477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5677A9-7E67-403D-9894-5DC2A894A629}"/>
              </a:ext>
            </a:extLst>
          </p:cNvPr>
          <p:cNvSpPr txBox="1"/>
          <p:nvPr/>
        </p:nvSpPr>
        <p:spPr>
          <a:xfrm>
            <a:off x="223944" y="285728"/>
            <a:ext cx="855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ผลการพยากรณ์ปริมาณการส่งออกจากแบบจำลอง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42768-5EFA-4E75-94B9-FA44288F5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464376"/>
            <a:ext cx="4320000" cy="27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880A1-5DC1-4310-B6FB-F2183187D6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56" y="3434301"/>
            <a:ext cx="4320000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A0BDD-5C29-4616-9D84-58363508FB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799752"/>
            <a:ext cx="4320000" cy="27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05BF4-E15E-4B4B-B31A-94AD7811D7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56" y="870503"/>
            <a:ext cx="432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5677A9-7E67-403D-9894-5DC2A894A629}"/>
              </a:ext>
            </a:extLst>
          </p:cNvPr>
          <p:cNvSpPr txBox="1"/>
          <p:nvPr/>
        </p:nvSpPr>
        <p:spPr>
          <a:xfrm>
            <a:off x="467544" y="476672"/>
            <a:ext cx="830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ผลการพยากรณ์ปริมาณการส่งออกจากแบบจำลองระหว่าง ม.ค. – มิ.ย. 63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8144A2E-796D-4DD6-B141-97F40E6D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69202"/>
              </p:ext>
            </p:extLst>
          </p:nvPr>
        </p:nvGraphicFramePr>
        <p:xfrm>
          <a:off x="611560" y="1916832"/>
          <a:ext cx="7632849" cy="263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391">
                  <a:extLst>
                    <a:ext uri="{9D8B030D-6E8A-4147-A177-3AD203B41FA5}">
                      <a16:colId xmlns:a16="http://schemas.microsoft.com/office/drawing/2014/main" val="3712432153"/>
                    </a:ext>
                  </a:extLst>
                </a:gridCol>
                <a:gridCol w="1619891">
                  <a:extLst>
                    <a:ext uri="{9D8B030D-6E8A-4147-A177-3AD203B41FA5}">
                      <a16:colId xmlns:a16="http://schemas.microsoft.com/office/drawing/2014/main" val="751621310"/>
                    </a:ext>
                  </a:extLst>
                </a:gridCol>
                <a:gridCol w="1775081">
                  <a:extLst>
                    <a:ext uri="{9D8B030D-6E8A-4147-A177-3AD203B41FA5}">
                      <a16:colId xmlns:a16="http://schemas.microsoft.com/office/drawing/2014/main" val="3418761843"/>
                    </a:ext>
                  </a:extLst>
                </a:gridCol>
                <a:gridCol w="1450486">
                  <a:extLst>
                    <a:ext uri="{9D8B030D-6E8A-4147-A177-3AD203B41FA5}">
                      <a16:colId xmlns:a16="http://schemas.microsoft.com/office/drawing/2014/main" val="38939111"/>
                    </a:ext>
                  </a:extLst>
                </a:gridCol>
              </a:tblGrid>
              <a:tr h="52520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Actual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Forecast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∆%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97055"/>
                  </a:ext>
                </a:extLst>
              </a:tr>
              <a:tr h="525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ข้าวหอมมะลิ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804,243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641,355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-20.2536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72592"/>
                  </a:ext>
                </a:extLst>
              </a:tr>
              <a:tr h="538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ข้าวหอมปทุม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361,018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205,892</a:t>
                      </a:r>
                    </a:p>
                  </a:txBody>
                  <a:tcPr marL="9525" marR="9525" marT="9525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-42.9692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38647"/>
                  </a:ext>
                </a:extLst>
              </a:tr>
              <a:tr h="525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ข้าวเจ้าขาว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1,579,464</a:t>
                      </a:r>
                    </a:p>
                  </a:txBody>
                  <a:tcPr marL="9525" marR="9525" marT="9525" marB="0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2,080,586</a:t>
                      </a:r>
                    </a:p>
                  </a:txBody>
                  <a:tcPr marL="9525" marR="9525" marT="9525" marB="0">
                    <a:lnB w="12700" cmpd="sng"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31.72736</a:t>
                      </a:r>
                    </a:p>
                  </a:txBody>
                  <a:tcPr marL="9525" marR="9525" marT="9525" marB="0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92482"/>
                  </a:ext>
                </a:extLst>
              </a:tr>
              <a:tr h="525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ข้าวเหนียว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132,822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73,944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-44.3284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3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FDB06-0380-4194-8A86-D580C80D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9261"/>
              </p:ext>
            </p:extLst>
          </p:nvPr>
        </p:nvGraphicFramePr>
        <p:xfrm>
          <a:off x="359533" y="1146048"/>
          <a:ext cx="8424933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037">
                  <a:extLst>
                    <a:ext uri="{9D8B030D-6E8A-4147-A177-3AD203B41FA5}">
                      <a16:colId xmlns:a16="http://schemas.microsoft.com/office/drawing/2014/main" val="46980121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1200689628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1820532562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455155986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3326903508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307778315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48785526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92173792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24649094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พยากรณ์ (ตัน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∆ จากปีฐาน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87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ข้าวหอมมะลิ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ข้าวหอมปทุม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ข้าวเจ้าขาว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ข้าวเหนียว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ข้าวหอมมะลิ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ข้าวหอมปทุม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ข้าวเจ้าขาว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ข้าวเหนียว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0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2562 </a:t>
                      </a:r>
                      <a:endParaRPr lang="th-TH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ปีฐาน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4,449,573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 626,045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4,722,370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3,981,332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9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4,880,816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624,050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4,721,885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3,981,879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5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5,301,448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 622,089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4,721,885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3,981,879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783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251520" y="2606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อภิปรายผล</a:t>
            </a:r>
            <a:r>
              <a:rPr lang="en-US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 -</a:t>
            </a:r>
            <a:endParaRPr lang="en-US" sz="3200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5530E6-6477-482D-83C8-233C51E1F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4464"/>
              </p:ext>
            </p:extLst>
          </p:nvPr>
        </p:nvGraphicFramePr>
        <p:xfrm>
          <a:off x="359532" y="3861048"/>
          <a:ext cx="8424933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037">
                  <a:extLst>
                    <a:ext uri="{9D8B030D-6E8A-4147-A177-3AD203B41FA5}">
                      <a16:colId xmlns:a16="http://schemas.microsoft.com/office/drawing/2014/main" val="46980121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1200689628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1820532562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455155986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3326903508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307778315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48785526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921737929"/>
                    </a:ext>
                  </a:extLst>
                </a:gridCol>
                <a:gridCol w="936737">
                  <a:extLst>
                    <a:ext uri="{9D8B030D-6E8A-4147-A177-3AD203B41FA5}">
                      <a16:colId xmlns:a16="http://schemas.microsoft.com/office/drawing/2014/main" val="24649094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พยากรณ์ (ตัน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∆ จากปีฐาน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87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ข้าวหอมมะลิ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ข้าวหอมปทุม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ข้าวเจ้าขาว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ข้าวเหนียว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ข้าวหอมมะลิ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ข้าวหอมปทุม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ข้าวเจ้าขาว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ข้าวเหนียว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0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2562 </a:t>
                      </a:r>
                      <a:endParaRPr lang="th-TH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ปีฐาน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1,410,811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514,008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5,515,012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130,604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9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1,300,461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381,596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4,161,172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156,820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5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1,240,875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281,374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4,161,172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205,495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7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35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FF0C-0675-4ADB-9B5F-36ACC589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64" y="980728"/>
            <a:ext cx="8409108" cy="511256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พัฒนาพันธุ์ข้าว ที่ตอบสนองต่อความต้องการของตลาด เช่น ข้าวเพื่อสุขภาพ ข้าวพื้นนุ่ม นอกจากการพัฒนาพันธุ์ข้าวแล้วต้องเพิ่มประสิทธิภาพตลาดเมล็ดพันธุ์ เพื่อให้เกษตรกรสามารถเข้าถึงเมล็ดพันธุ์ที่ต้องการและได้รับเมล็ดพันธุ์ที่มีคุณภาพ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endParaRPr lang="th-TH" sz="12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จากสถานการณ์การแข่งขันของตลาดข้าวเจ้าขาว (จีนระบายสต็อก) ทำให้เกษตรกรควรปรับเปลี่ยนเปลี่ยนไปเพาะปลูกพืชอื่น แต่รัฐบาลต้องมีมาตรการสนับสนุน เช่น การอุดหนุนให้เกษตรกรงดการทำการเพาะปลูก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endParaRPr lang="th-TH" sz="11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สนับสนุนให้มีการวิจัยและพัฒนาการแปรรูปข้าวเป็นผลิตภัณฑ์ สามารถสร้างมูลค่าเพิ่ม และเพิ่มความต้องการใช้ข้าว เช่น การแปรรูปข้าวเป็นเครื่องสำอาง เวชภัณฑ์ เป็นต้น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endParaRPr lang="th-TH" sz="16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สนับสนุนให้เกษตรกรรวมกลุ่มเป็นเกษตรแปลงใหญ่ ร่วมกันวางแผนการผลิต โดยเชื่อมโยงการตลาดกับผู้รับซื้อสินค้าหรือผู้ประกอบการ เพื่อให้ได้ความต้องการก่อนดำเนินการเพาะปลูก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endParaRPr lang="th-TH" sz="11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สนับสนุนให้เกษตรกรได้รับการรับรองมาตรฐานการผลิต เช่น </a:t>
            </a:r>
            <a:r>
              <a:rPr lang="en-US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GAP </a:t>
            </a: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หรือ เกษตรอินทรีย์ เพื่อให้ทำการตลาดได้ง่ายขึ้น</a:t>
            </a:r>
          </a:p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endParaRPr lang="th-TH" sz="28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29F8F-D134-450D-98B1-CA95FA5F0068}"/>
              </a:ext>
            </a:extLst>
          </p:cNvPr>
          <p:cNvSpPr txBox="1"/>
          <p:nvPr/>
        </p:nvSpPr>
        <p:spPr>
          <a:xfrm>
            <a:off x="251520" y="2606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ข้อเสนอแนะ </a:t>
            </a:r>
            <a:r>
              <a:rPr lang="en-US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-</a:t>
            </a:r>
            <a:endParaRPr lang="en-US" sz="3200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714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362" y="857250"/>
            <a:ext cx="5908638" cy="5143500"/>
          </a:xfrm>
          <a:prstGeom prst="rect">
            <a:avLst/>
          </a:prstGeom>
          <a:gradFill flip="none" rotWithShape="1">
            <a:gsLst>
              <a:gs pos="27000">
                <a:schemeClr val="accent4">
                  <a:lumMod val="5000"/>
                  <a:lumOff val="95000"/>
                </a:schemeClr>
              </a:gs>
              <a:gs pos="100000">
                <a:srgbClr val="EFC36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4" name="TextBox 3"/>
          <p:cNvSpPr txBox="1"/>
          <p:nvPr/>
        </p:nvSpPr>
        <p:spPr>
          <a:xfrm>
            <a:off x="4020688" y="1531694"/>
            <a:ext cx="484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ผลการศึกษา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0688" y="3124438"/>
            <a:ext cx="4840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ข้าวโพดเลี้ยงสัตว์</a:t>
            </a:r>
            <a:endParaRPr lang="en-US" sz="6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808-9872-4675-B58A-E7736A9B1B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250"/>
            <a:ext cx="37383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</a:rPr>
              <a:t>ผลการศึกษา - ข้าวโพดเลี้ยงสัตว์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268960"/>
          </a:xfrm>
        </p:spPr>
        <p:txBody>
          <a:bodyPr>
            <a:no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ข้อมูลการความต้องการข้าวโพดเลี้ยงสัตว์จากสมาคมผู้ผลิตอาหารสัตว์ไทย</a:t>
            </a:r>
            <a:b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</a:b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ตั้งแต่ปี 2531 - 2562 (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N=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32 ค่าสังเกต)</a:t>
            </a:r>
          </a:p>
          <a:p>
            <a:r>
              <a:rPr lang="th-TH" sz="2400" b="1" dirty="0">
                <a:solidFill>
                  <a:srgbClr val="C00000"/>
                </a:solidFill>
                <a:latin typeface="TH SarabunPSK" pitchFamily="34" charset="-34"/>
              </a:rPr>
              <a:t>ทำการ </a:t>
            </a:r>
            <a:r>
              <a:rPr lang="en-US" sz="2400" b="1" dirty="0">
                <a:solidFill>
                  <a:srgbClr val="C00000"/>
                </a:solidFill>
                <a:latin typeface="TH SarabunPSK" pitchFamily="34" charset="-34"/>
              </a:rPr>
              <a:t>Take natural log </a:t>
            </a:r>
            <a:r>
              <a:rPr lang="th-TH" sz="2400" b="1" dirty="0">
                <a:solidFill>
                  <a:srgbClr val="C00000"/>
                </a:solidFill>
                <a:latin typeface="TH SarabunPSK" pitchFamily="34" charset="-34"/>
              </a:rPr>
              <a:t>ตัวแปรทุกตัว</a:t>
            </a: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ตั้งแต่ปี 2531 –ปี 2558</a:t>
            </a:r>
          </a:p>
          <a:p>
            <a:r>
              <a:rPr lang="th-TH" sz="2400" b="1" dirty="0">
                <a:solidFill>
                  <a:srgbClr val="C00000"/>
                </a:solidFill>
                <a:latin typeface="TH SarabunPSK" pitchFamily="34" charset="-34"/>
              </a:rPr>
              <a:t>ข้อมูล </a:t>
            </a:r>
            <a:r>
              <a:rPr lang="en-US" sz="2400" b="1" dirty="0">
                <a:solidFill>
                  <a:srgbClr val="C00000"/>
                </a:solidFill>
                <a:latin typeface="TH SarabunPSK" pitchFamily="34" charset="-34"/>
              </a:rPr>
              <a:t>Out-of-sample </a:t>
            </a:r>
            <a:r>
              <a:rPr lang="th-TH" sz="2400" b="1" dirty="0">
                <a:solidFill>
                  <a:srgbClr val="C00000"/>
                </a:solidFill>
                <a:latin typeface="TH SarabunPSK" pitchFamily="34" charset="-34"/>
              </a:rPr>
              <a:t>ตั้งแต่ปี 2559 –ปี 2562</a:t>
            </a:r>
            <a:endParaRPr lang="en-US" sz="2400" b="1" dirty="0">
              <a:solidFill>
                <a:srgbClr val="C00000"/>
              </a:solidFill>
              <a:latin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ใช้วิธี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    1) Exponential Smoothing (Holt-Winters No Seasonal)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              2) ARIMA</a:t>
            </a: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ตัวแปรที่ใช้และแหล่งข้อมูล</a:t>
            </a:r>
          </a:p>
          <a:p>
            <a:endParaRPr lang="th-TH" sz="2400" b="1" dirty="0">
              <a:solidFill>
                <a:srgbClr val="0070C0"/>
              </a:solidFill>
              <a:latin typeface="TH SarabunPSK" pitchFamily="34" charset="-34"/>
            </a:endParaRPr>
          </a:p>
          <a:p>
            <a:endParaRPr lang="th-TH" sz="2400" b="1" dirty="0">
              <a:solidFill>
                <a:srgbClr val="0070C0"/>
              </a:solidFill>
              <a:latin typeface="TH SarabunPSK" pitchFamily="34" charset="-34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666" l="9752" r="898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667"/>
          <a:stretch/>
        </p:blipFill>
        <p:spPr>
          <a:xfrm>
            <a:off x="7690987" y="2222923"/>
            <a:ext cx="1991625" cy="2800793"/>
          </a:xfrm>
          <a:prstGeom prst="rect">
            <a:avLst/>
          </a:prstGeom>
        </p:spPr>
      </p:pic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99A5B085-614F-45E1-B6FC-B1828FC6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2958"/>
              </p:ext>
            </p:extLst>
          </p:nvPr>
        </p:nvGraphicFramePr>
        <p:xfrm>
          <a:off x="436801" y="5445224"/>
          <a:ext cx="8250000" cy="115212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792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หน่วย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err="1">
                          <a:solidFill>
                            <a:srgbClr val="7030A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Dcorn</a:t>
                      </a:r>
                      <a:endParaRPr 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rgbClr val="7030A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ความต้องการใช้ข้าวโพดเลี้ยงสัตว์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solidFill>
                            <a:srgbClr val="7030A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(ตัน)</a:t>
                      </a:r>
                      <a:endParaRPr lang="th-TH" sz="2400" b="1" i="0" u="none" strike="noStrike" dirty="0">
                        <a:solidFill>
                          <a:srgbClr val="7030A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rgbClr val="7030A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สมาคมผู้ผลิตอาหารสัตว์ไทย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9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5796" y="962206"/>
            <a:ext cx="60387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700" b="1" dirty="0">
                <a:latin typeface="TH SarabunPSK" pitchFamily="34" charset="-34"/>
                <a:cs typeface="TH SarabunPSK" pitchFamily="34" charset="-34"/>
              </a:rPr>
              <a:t>ความต้องการใช้ข้าวโพดเลี้ยงสัตว์ในประเทศ ปี 2531 - 2562</a:t>
            </a:r>
            <a:endParaRPr lang="en-US" sz="27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6419677"/>
            <a:ext cx="269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itchFamily="34" charset="-34"/>
                <a:cs typeface="TH SarabunPSK" pitchFamily="34" charset="-34"/>
              </a:rPr>
              <a:t>ที่มา</a:t>
            </a:r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1800" b="1" dirty="0">
                <a:latin typeface="TH SarabunPSK" pitchFamily="34" charset="-34"/>
                <a:cs typeface="TH SarabunPSK" pitchFamily="34" charset="-34"/>
              </a:rPr>
              <a:t>สมาคมผู้ผลิตอาหารสัตว์ไทย</a:t>
            </a:r>
            <a:endParaRPr lang="en-US" sz="1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808-9872-4675-B58A-E7736A9B1B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251520" y="178249"/>
            <a:ext cx="8640960" cy="7839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87971"/>
              </p:ext>
            </p:extLst>
          </p:nvPr>
        </p:nvGraphicFramePr>
        <p:xfrm>
          <a:off x="179512" y="1431367"/>
          <a:ext cx="3939319" cy="4758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ความต้องการใช้ข้าวโพดเลี้ยงสัตว์</a:t>
                      </a:r>
                    </a:p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ในประเทศ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2531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2,235,625.00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2532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2,504,912.50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2533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2,613,250.00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2534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2,800,810.00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2535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3,068,550.00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2536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3,094,139.30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2537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4,174,125.00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2538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3,977,283.30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2539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4,412,664.80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2540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4,302,378.00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2541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3,839,663.33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2542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4,519,432.83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2543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4,557,227.50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2544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4,774,999.10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2545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4,797,446.70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04325"/>
              </p:ext>
            </p:extLst>
          </p:nvPr>
        </p:nvGraphicFramePr>
        <p:xfrm>
          <a:off x="4582344" y="1413424"/>
          <a:ext cx="4104456" cy="503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ความต้องการใช้ข้าวโพดเลี้ยงสัตว์</a:t>
                      </a:r>
                    </a:p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ในประเทศ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2547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3,858,130.70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2548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4,079,835.10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2549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4,751,850.60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2550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4,755,767.50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2551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4,912,377.60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2552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4,848,877.20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2553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5,086,122.50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2554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5,671,868.00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2555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6,217,117.90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2556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6,401,568.60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2557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7,034,135.80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2558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7,594,237.10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2559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7,815,482.10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2560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8,082,643.40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2561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8,242,790.90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2562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8,514,090.70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24774"/>
              </p:ext>
            </p:extLst>
          </p:nvPr>
        </p:nvGraphicFramePr>
        <p:xfrm>
          <a:off x="179512" y="6149399"/>
          <a:ext cx="3960440" cy="28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2546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baseline="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</a:t>
                      </a:r>
                      <a:r>
                        <a:rPr lang="th-TH" sz="1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4,753,457.50 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5963" marR="5963" marT="59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98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11364" y="332656"/>
            <a:ext cx="8229600" cy="90872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</a:rPr>
              <a:t>ผลการศึกษา - ข้าวโพดเลี้ยงสัตว์</a:t>
            </a:r>
          </a:p>
        </p:txBody>
      </p:sp>
      <p:graphicFrame>
        <p:nvGraphicFramePr>
          <p:cNvPr id="6" name="แผนภูมิ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008649"/>
              </p:ext>
            </p:extLst>
          </p:nvPr>
        </p:nvGraphicFramePr>
        <p:xfrm>
          <a:off x="395536" y="1553019"/>
          <a:ext cx="8229600" cy="474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กล่องข้อความ 3"/>
          <p:cNvSpPr txBox="1"/>
          <p:nvPr/>
        </p:nvSpPr>
        <p:spPr>
          <a:xfrm>
            <a:off x="539552" y="1628800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ตัน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8326656" y="587727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0738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tx1"/>
                </a:solidFill>
                <a:latin typeface="TH SarabunPSK" pitchFamily="34" charset="-34"/>
              </a:rPr>
              <a:t>ความสำคัญของการศึกษา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32716" y="1700807"/>
            <a:ext cx="7655708" cy="3096345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การพยากรณ์ความต้องการสินค้าเกษตรที่สำคัญแม่นยำ จะช่วยในการวางแผนการผลิต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ซึ่งการพยากรณ์จะต้องมาจากแบบจำลองที่เหมาะสม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สินค้าเกษตรที่จะดำเนินการ ได้แก่</a:t>
            </a:r>
          </a:p>
          <a:p>
            <a:pPr marL="0" indent="0">
              <a:buNone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     - สินค้าเกษตรที่อยู่ในโครงการประกันรายได้ ได้แก่ </a:t>
            </a:r>
            <a:b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        ข้าว ข้าวโพดเลี้ยงสัตว์ มันสำปะหลัง ปาล์มน้ำมัน และยางพารา </a:t>
            </a:r>
          </a:p>
          <a:p>
            <a:pPr marL="0" indent="0">
              <a:buNone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     - สินค้าเกษตรที่มีมูลค่าการส่งออกและการบริโภคในประเทศสูง ได้แก่     </a:t>
            </a:r>
            <a:b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        สับปะรดโรงงาน มะพร้าว และไข่ไก่</a:t>
            </a:r>
          </a:p>
          <a:p>
            <a:pPr marL="0" indent="0">
              <a:buNone/>
            </a:pP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34290" indent="0">
              <a:buNone/>
            </a:pP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857250" y="4382255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solidFill>
                  <a:schemeClr val="tx1"/>
                </a:solidFill>
                <a:cs typeface="TH SarabunPSK" pitchFamily="34" charset="-34"/>
              </a:rPr>
              <a:t>วัตถุประสงค์</a:t>
            </a: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732716" y="5517232"/>
            <a:ext cx="765570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เพื่อจัดทำแบบจำลองที่เหมาะสมในการพยากรณ์ความต้องการสินค้าเกษตรที่สำคัญ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เพื่อพยากรณ์ปริมาณความต้องการสินค้าเกษตรในปี 2563 และ 2564</a:t>
            </a: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685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2286000" y="230561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h-TH" dirty="0">
              <a:cs typeface="TH SarabunPSK" pitchFamily="34" charset="-34"/>
            </a:endParaRPr>
          </a:p>
          <a:p>
            <a:pPr marR="200" algn="r"/>
            <a:r>
              <a:rPr lang="th-TH" dirty="0">
                <a:solidFill>
                  <a:srgbClr val="000000"/>
                </a:solidFill>
                <a:latin typeface="Arial" panose="020B0604020202020204" pitchFamily="34" charset="0"/>
                <a:cs typeface="TH SarabunPSK" pitchFamily="34" charset="-34"/>
              </a:rPr>
              <a:t>	</a:t>
            </a:r>
          </a:p>
          <a:p>
            <a:pPr marR="200" algn="r"/>
            <a:r>
              <a:rPr lang="th-TH" dirty="0">
                <a:solidFill>
                  <a:srgbClr val="000000"/>
                </a:solidFill>
                <a:latin typeface="Arial" panose="020B0604020202020204" pitchFamily="34" charset="0"/>
                <a:cs typeface="TH SarabunPSK" pitchFamily="34" charset="-34"/>
              </a:rPr>
              <a:t>	</a:t>
            </a:r>
          </a:p>
          <a:p>
            <a:br>
              <a:rPr lang="th-TH" dirty="0">
                <a:cs typeface="TH SarabunPSK" pitchFamily="34" charset="-34"/>
              </a:rPr>
            </a:br>
            <a:endParaRPr lang="th-TH" dirty="0">
              <a:cs typeface="TH SarabunPSK" pitchFamily="34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215" y="2096333"/>
            <a:ext cx="3979746" cy="3717032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2096333"/>
            <a:ext cx="4447068" cy="3737460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4365518" y="1462518"/>
            <a:ext cx="4572000" cy="46166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2400" b="1" dirty="0" err="1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Correlogram</a:t>
            </a:r>
            <a:r>
              <a:rPr lang="th-TH" sz="2400" b="1" dirty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ของผลต่างลำดับที่ </a:t>
            </a:r>
            <a:r>
              <a:rPr lang="en-US" sz="2400" b="1" dirty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2400" b="1" dirty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2400" b="1" dirty="0" err="1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Dcorn</a:t>
            </a:r>
            <a:endParaRPr lang="en-US" sz="24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0227" y="1462518"/>
            <a:ext cx="37799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err="1">
                <a:latin typeface="TH SarabunPSK" pitchFamily="34" charset="-34"/>
                <a:cs typeface="TH SarabunPSK" pitchFamily="34" charset="-34"/>
              </a:rPr>
              <a:t>Correlogram</a:t>
            </a: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 ของ </a:t>
            </a:r>
            <a:r>
              <a:rPr lang="en-US" sz="2400" b="1" dirty="0" err="1">
                <a:latin typeface="TH SarabunPSK" pitchFamily="34" charset="-34"/>
                <a:cs typeface="TH SarabunPSK" pitchFamily="34" charset="-34"/>
              </a:rPr>
              <a:t>Dcorn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411364" y="332656"/>
            <a:ext cx="82296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</p:spTree>
    <p:extLst>
      <p:ext uri="{BB962C8B-B14F-4D97-AF65-F5344CB8AC3E}">
        <p14:creationId xmlns:p14="http://schemas.microsoft.com/office/powerpoint/2010/main" val="33956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086" y="1161674"/>
            <a:ext cx="8464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000" b="1" dirty="0">
                <a:latin typeface="TH SarabunPSK" pitchFamily="34" charset="-34"/>
                <a:cs typeface="TH SarabunPSK" pitchFamily="34" charset="-34"/>
              </a:rPr>
              <a:t>การทดสอบ </a:t>
            </a:r>
            <a:r>
              <a:rPr lang="en-US" sz="3000" b="1" dirty="0">
                <a:latin typeface="TH SarabunPSK" pitchFamily="34" charset="-34"/>
                <a:cs typeface="TH SarabunPSK" pitchFamily="34" charset="-34"/>
              </a:rPr>
              <a:t>unit root test </a:t>
            </a:r>
            <a:r>
              <a:rPr lang="th-TH" sz="3000" b="1" dirty="0">
                <a:latin typeface="TH SarabunPSK" pitchFamily="34" charset="-34"/>
                <a:cs typeface="TH SarabunPSK" pitchFamily="34" charset="-34"/>
              </a:rPr>
              <a:t>โดยวิธี 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Augmented Dickey-Fuller (ADF) test</a:t>
            </a:r>
            <a:endParaRPr lang="en-US" sz="3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65869"/>
              </p:ext>
            </p:extLst>
          </p:nvPr>
        </p:nvGraphicFramePr>
        <p:xfrm>
          <a:off x="932147" y="1908700"/>
          <a:ext cx="7289386" cy="3316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94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Test for unit root 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Include in test equation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corn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Status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44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lag Length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ADF Test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92"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Level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None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0(7)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2.718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I(1)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66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Intercept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0(7)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-1.263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I(1)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97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Trend with intercept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0(7)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-2.454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I(1)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First difference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None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0(7)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-5.280**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3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Intercept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0(7)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-6.435**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08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Trend with intercept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0(7)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-6.335**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3756" y="5373216"/>
            <a:ext cx="5158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ที่มา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จากการคำนวณ</a:t>
            </a:r>
          </a:p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หมายเหตุ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en-US" sz="2000" dirty="0" err="1">
                <a:latin typeface="TH SarabunPSK" pitchFamily="34" charset="-34"/>
                <a:cs typeface="TH SarabunPSK" pitchFamily="34" charset="-34"/>
              </a:rPr>
              <a:t>dcorn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คือ ความต้องการใช้ข้าวโพดเลี้ยงสัตว์ในประเทศ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           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**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มีนัยสำคัญที่ระดับ 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0.01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808-9872-4675-B58A-E7736A9B1B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411364" y="332656"/>
            <a:ext cx="82296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</p:spTree>
    <p:extLst>
      <p:ext uri="{BB962C8B-B14F-4D97-AF65-F5344CB8AC3E}">
        <p14:creationId xmlns:p14="http://schemas.microsoft.com/office/powerpoint/2010/main" val="142458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84784"/>
            <a:ext cx="81127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300" b="1" dirty="0">
                <a:latin typeface="TH SarabunPSK" pitchFamily="34" charset="-34"/>
                <a:cs typeface="TH SarabunPSK" pitchFamily="34" charset="-34"/>
              </a:rPr>
              <a:t>การพยากรณ์ด้วยวิธี </a:t>
            </a:r>
            <a:r>
              <a:rPr lang="en-US" sz="33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Exponential Smoothing </a:t>
            </a:r>
            <a:r>
              <a:rPr lang="th-TH" sz="3300" b="1" dirty="0"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sz="3300" b="1" dirty="0">
                <a:solidFill>
                  <a:srgbClr val="FF66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3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dcorn</a:t>
            </a:r>
            <a:endParaRPr lang="en-US" sz="33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2808-9872-4675-B58A-E7736A9B1BAD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91709"/>
              </p:ext>
            </p:extLst>
          </p:nvPr>
        </p:nvGraphicFramePr>
        <p:xfrm>
          <a:off x="251517" y="2185855"/>
          <a:ext cx="8640966" cy="1603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 fontAlgn="b"/>
                      <a:r>
                        <a:rPr lang="th-TH" sz="2400" b="1" i="0" u="none" strike="noStrike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วิธี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IN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 OUT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ALL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32">
                <a:tc vMerge="1">
                  <a:txBody>
                    <a:bodyPr/>
                    <a:lstStyle/>
                    <a:p>
                      <a:pPr algn="ctr" fontAlgn="b"/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Holt-Winters - no seasonal</a:t>
                      </a:r>
                      <a:endParaRPr lang="en-US" sz="2400" b="1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0.400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0.355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11364" y="332656"/>
            <a:ext cx="82296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</p:spTree>
    <p:extLst>
      <p:ext uri="{BB962C8B-B14F-4D97-AF65-F5344CB8AC3E}">
        <p14:creationId xmlns:p14="http://schemas.microsoft.com/office/powerpoint/2010/main" val="1911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788" y="19168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800" b="1" dirty="0">
                <a:solidFill>
                  <a:schemeClr val="tx1"/>
                </a:solidFill>
                <a:latin typeface="TH SarabunPSK" pitchFamily="34" charset="-34"/>
              </a:rPr>
              <a:t>การระบุแบบจำลอง </a:t>
            </a: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ARIMA </a:t>
            </a:r>
            <a:r>
              <a:rPr lang="th-TH" sz="2800" b="1" dirty="0">
                <a:solidFill>
                  <a:schemeClr val="tx1"/>
                </a:solidFill>
                <a:latin typeface="TH SarabunPSK" pitchFamily="34" charset="-34"/>
              </a:rPr>
              <a:t>ของผลต่างลำดับที่ </a:t>
            </a: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1 </a:t>
            </a:r>
            <a:r>
              <a:rPr lang="th-TH" sz="2800" b="1" dirty="0">
                <a:solidFill>
                  <a:schemeClr val="tx1"/>
                </a:solidFill>
                <a:latin typeface="TH SarabunPSK" pitchFamily="34" charset="-34"/>
              </a:rPr>
              <a:t>ของ </a:t>
            </a:r>
            <a:r>
              <a:rPr lang="en-US" sz="2800" dirty="0" err="1">
                <a:solidFill>
                  <a:schemeClr val="tx1"/>
                </a:solidFill>
                <a:latin typeface="TH SarabunPSK" pitchFamily="34" charset="-34"/>
              </a:rPr>
              <a:t>dcorn</a:t>
            </a:r>
            <a:endParaRPr lang="en-US" sz="2800" b="1" dirty="0">
              <a:solidFill>
                <a:schemeClr val="tx1"/>
              </a:solidFill>
              <a:latin typeface="TH SarabunPSK" pitchFamily="34" charset="-34"/>
            </a:endParaRPr>
          </a:p>
          <a:p>
            <a:pPr>
              <a:buNone/>
            </a:pP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TH SarabunPSK" pitchFamily="34" charset="-34"/>
              </a:rPr>
              <a:t>		1) ARIMA(1,1,1)</a:t>
            </a:r>
            <a:endParaRPr lang="en-US" sz="2800" b="0" i="0" u="none" strike="noStrike" dirty="0">
              <a:solidFill>
                <a:schemeClr val="tx1"/>
              </a:solidFill>
              <a:effectLst/>
              <a:latin typeface="TH SarabunPSK" pitchFamily="34" charset="-34"/>
            </a:endParaRPr>
          </a:p>
          <a:p>
            <a:pPr marL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TH SarabunPSK" pitchFamily="34" charset="-34"/>
              </a:rPr>
              <a:t>	2) ARIMA(1,1,0)</a:t>
            </a:r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TH SarabunPSK" pitchFamily="34" charset="-34"/>
              </a:rPr>
              <a:t>	3) ARIMA(0,1,1)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		4) ARIMA(2,1,1)</a:t>
            </a:r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 fontAlgn="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	5) ARIMA(01,2)</a:t>
            </a:r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 fontAlgn="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	6) ARIMA(2,1,2)</a:t>
            </a:r>
          </a:p>
          <a:p>
            <a:pPr marL="0" indent="0" fontAlgn="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	7) ARIMA(2,1,0)</a:t>
            </a:r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 fontAlgn="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1"/>
                </a:solidFill>
                <a:latin typeface="TH SarabunPSK" pitchFamily="34" charset="-34"/>
              </a:rPr>
              <a:t>	8) ARIMA(1,1,2)</a:t>
            </a:r>
          </a:p>
          <a:p>
            <a:pPr marL="0" indent="0" fontAlgn="t">
              <a:lnSpc>
                <a:spcPct val="107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0000"/>
              </a:solidFill>
              <a:latin typeface="TH SarabunPSK" pitchFamily="34" charset="-34"/>
            </a:endParaRPr>
          </a:p>
          <a:p>
            <a:pPr marL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effectLst/>
              <a:latin typeface="TH SarabunPSK" pitchFamily="34" charset="-34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76788" y="1316668"/>
            <a:ext cx="81127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300" b="1" dirty="0">
                <a:latin typeface="TH SarabunPSK" pitchFamily="34" charset="-34"/>
                <a:cs typeface="TH SarabunPSK" pitchFamily="34" charset="-34"/>
              </a:rPr>
              <a:t>การพยากรณ์ด้วยวิธี</a:t>
            </a:r>
            <a:r>
              <a:rPr lang="en-US" sz="3300" b="1" dirty="0">
                <a:latin typeface="TH SarabunPSK" pitchFamily="34" charset="-34"/>
                <a:cs typeface="TH SarabunPSK" pitchFamily="34" charset="-34"/>
              </a:rPr>
              <a:t> ARIMA </a:t>
            </a:r>
            <a:r>
              <a:rPr lang="th-TH" sz="3300" b="1" dirty="0"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sz="3300" b="1" dirty="0">
                <a:solidFill>
                  <a:srgbClr val="FF66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3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dcorn</a:t>
            </a:r>
            <a:endParaRPr lang="en-US" sz="33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11364" y="332656"/>
            <a:ext cx="82296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</p:spTree>
    <p:extLst>
      <p:ext uri="{BB962C8B-B14F-4D97-AF65-F5344CB8AC3E}">
        <p14:creationId xmlns:p14="http://schemas.microsoft.com/office/powerpoint/2010/main" val="2086041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สี่เหลี่ยมผืนผ้า 12"/>
          <p:cNvSpPr/>
          <p:nvPr/>
        </p:nvSpPr>
        <p:spPr>
          <a:xfrm>
            <a:off x="2123728" y="6093296"/>
            <a:ext cx="4561656" cy="48750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th-TH" sz="2400" b="1" u="sng" dirty="0">
                <a:solidFill>
                  <a:srgbClr val="3333FF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สรุป</a:t>
            </a:r>
            <a:r>
              <a:rPr lang="th-TH" sz="2400" b="1" dirty="0">
                <a:solidFill>
                  <a:srgbClr val="3333FF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Holt-Winters 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มีค่าความ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แม่นยำกว่า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ARIMA </a:t>
            </a:r>
            <a:endParaRPr lang="en-US" sz="2400" b="1" dirty="0">
              <a:solidFill>
                <a:srgbClr val="FF0000"/>
              </a:solidFill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AA551-CF5B-4A46-94FA-8C7727590C98}"/>
              </a:ext>
            </a:extLst>
          </p:cNvPr>
          <p:cNvSpPr txBox="1"/>
          <p:nvPr/>
        </p:nvSpPr>
        <p:spPr>
          <a:xfrm>
            <a:off x="377818" y="1316979"/>
            <a:ext cx="586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rgbClr val="0000CC"/>
                </a:solidFill>
                <a:cs typeface="TH SarabunPSK" pitchFamily="34" charset="-34"/>
              </a:rPr>
              <a:t>เปรียบเทียบความแม่นยำของแบบจำลองแต่ละวิธี</a:t>
            </a:r>
            <a:endParaRPr lang="en-US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5425"/>
              </p:ext>
            </p:extLst>
          </p:nvPr>
        </p:nvGraphicFramePr>
        <p:xfrm>
          <a:off x="237883" y="1851917"/>
          <a:ext cx="8640960" cy="4059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9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826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วิธี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28 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 OUT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32 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6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HW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0.089453007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0.400422927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0.007665569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0.033786521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0.083719505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0.354593376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ARIMA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ARIMA(1,1,1)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0.155103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0.871862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0.084703623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0.517992875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0.137343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0.726492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ARIMA(1,1,0)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0.155172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0.872205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0.085133762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0.520749986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0.137340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0.726699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ARIMA(0,1,1)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0.160934</a:t>
                      </a:r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0.892992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0.027649079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0.137015052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0.152981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0.786909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ARIMA(2,1,1)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0.148060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0.792336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0.050418862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0.302799918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0.137203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0.728917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marL="0" indent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ARIMA(01,2)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0.160963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0.896473</a:t>
                      </a:r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0.031706164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0.157613735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0.152882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0.786384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marL="0" indent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ARIMA(2,1,2)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0.159353</a:t>
                      </a:r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0.840037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0.10777317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0.672452185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0.154977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0.826966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marL="0" indent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ARIMA(2,1,0)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0.158746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0.901217</a:t>
                      </a:r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0.092953178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0.571106239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0.139092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0.751975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267">
                <a:tc>
                  <a:txBody>
                    <a:bodyPr/>
                    <a:lstStyle/>
                    <a:p>
                      <a:pPr marL="0" indent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ARIMA(1,1,2)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0.150922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0.844147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0.059273211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0.353808258</a:t>
                      </a:r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0.136447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0.711102</a:t>
                      </a:r>
                      <a:endParaRPr lang="th-TH" sz="18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สี่เหลี่ยมผืนผ้า 14"/>
          <p:cNvSpPr/>
          <p:nvPr/>
        </p:nvSpPr>
        <p:spPr>
          <a:xfrm>
            <a:off x="1835696" y="2514217"/>
            <a:ext cx="6942819" cy="3436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5" name="พระอาทิตย์ 4"/>
          <p:cNvSpPr/>
          <p:nvPr/>
        </p:nvSpPr>
        <p:spPr>
          <a:xfrm>
            <a:off x="399647" y="2439023"/>
            <a:ext cx="474005" cy="418874"/>
          </a:xfrm>
          <a:prstGeom prst="su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411364" y="332656"/>
            <a:ext cx="82296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</p:spTree>
    <p:extLst>
      <p:ext uri="{BB962C8B-B14F-4D97-AF65-F5344CB8AC3E}">
        <p14:creationId xmlns:p14="http://schemas.microsoft.com/office/powerpoint/2010/main" val="1783608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3" y="107630"/>
            <a:ext cx="8229600" cy="836712"/>
          </a:xfrm>
        </p:spPr>
        <p:txBody>
          <a:bodyPr>
            <a:normAutofit/>
          </a:bodyPr>
          <a:lstStyle/>
          <a:p>
            <a:r>
              <a:rPr lang="th-TH" sz="3600" b="1" dirty="0"/>
              <a:t>ผลการศึกษา - ข้าวโพดเลี้ยงสัตว์</a:t>
            </a:r>
            <a:endParaRPr lang="th-TH" sz="3600" b="1" dirty="0">
              <a:solidFill>
                <a:srgbClr val="3333FF"/>
              </a:solidFill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619672" y="1043353"/>
            <a:ext cx="2160240" cy="432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>
                <a:solidFill>
                  <a:schemeClr val="tx1"/>
                </a:solidFill>
                <a:latin typeface="TH SarabunPSK" pitchFamily="34" charset="-34"/>
              </a:rPr>
              <a:t>ใช้ </a:t>
            </a:r>
            <a:r>
              <a:rPr lang="en-US" sz="2800" b="1" dirty="0">
                <a:solidFill>
                  <a:srgbClr val="C00000"/>
                </a:solidFill>
                <a:latin typeface="TH SarabunPSK" pitchFamily="34" charset="-34"/>
              </a:rPr>
              <a:t>Holt Winters</a:t>
            </a:r>
          </a:p>
        </p:txBody>
      </p:sp>
      <p:graphicFrame>
        <p:nvGraphicFramePr>
          <p:cNvPr id="4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870239"/>
              </p:ext>
            </p:extLst>
          </p:nvPr>
        </p:nvGraphicFramePr>
        <p:xfrm>
          <a:off x="6228184" y="594917"/>
          <a:ext cx="2592288" cy="1043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พยากรณ์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Dcorn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2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2563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2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8,815,156.69 </a:t>
                      </a:r>
                      <a:endParaRPr lang="th-TH" sz="22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2564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2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9,120,972.79 </a:t>
                      </a:r>
                      <a:endParaRPr lang="th-TH" sz="22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527951"/>
              </p:ext>
            </p:extLst>
          </p:nvPr>
        </p:nvGraphicFramePr>
        <p:xfrm>
          <a:off x="358559" y="5367247"/>
          <a:ext cx="4051332" cy="133235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ปี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dcorn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ค่าจริง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∆%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8,815,156.69 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2000" b="1" i="0" u="none" strike="noStrike" dirty="0">
                          <a:solidFill>
                            <a:srgbClr val="0070C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8,517,295.40</a:t>
                      </a: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1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3.50</a:t>
                      </a: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9,120,972.79 </a:t>
                      </a:r>
                      <a:endParaRPr lang="th-TH" sz="20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th-TH" sz="2000" b="1" i="0" u="none" strike="noStrike" dirty="0">
                        <a:solidFill>
                          <a:srgbClr val="00B05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th-TH" sz="2000" b="1" i="0" u="none" strike="noStrike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สี่เหลี่ยมผืนผ้า 7"/>
          <p:cNvSpPr/>
          <p:nvPr/>
        </p:nvSpPr>
        <p:spPr>
          <a:xfrm>
            <a:off x="5148064" y="5432796"/>
            <a:ext cx="3672408" cy="9814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65100" indent="-1651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th-TH" sz="18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ความต้องการใช้ข้าวโพดเลี้ยงสัตว์มากขึ้น เนื่องจากมีการผลิตสินค้าปศุสัตว์และประมงเพิ่มมากขึ้นตามความต้องการบริโภคที่เพิ่มขึ้น</a:t>
            </a:r>
            <a:endParaRPr lang="en-US" sz="1800" b="1" dirty="0">
              <a:solidFill>
                <a:srgbClr val="FF0000"/>
              </a:solidFill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</p:txBody>
      </p:sp>
      <p:sp>
        <p:nvSpPr>
          <p:cNvPr id="12" name="ลูกศรขวา 11"/>
          <p:cNvSpPr/>
          <p:nvPr/>
        </p:nvSpPr>
        <p:spPr>
          <a:xfrm>
            <a:off x="5117069" y="809966"/>
            <a:ext cx="720080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3" name="ลูกศรขวา 12"/>
          <p:cNvSpPr/>
          <p:nvPr/>
        </p:nvSpPr>
        <p:spPr>
          <a:xfrm rot="10800000">
            <a:off x="4370088" y="5899141"/>
            <a:ext cx="720080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56B5C-B10C-4607-88F9-8FF3F7108D24}"/>
              </a:ext>
            </a:extLst>
          </p:cNvPr>
          <p:cNvSpPr txBox="1"/>
          <p:nvPr/>
        </p:nvSpPr>
        <p:spPr>
          <a:xfrm>
            <a:off x="341784" y="638689"/>
            <a:ext cx="5526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cs typeface="TH SarabunPSK" pitchFamily="34" charset="-34"/>
              </a:rPr>
              <a:t>การพยากรณ์จากแบบจำลองที่แม่นยำที่สุด</a:t>
            </a:r>
            <a:endParaRPr lang="en-US" dirty="0"/>
          </a:p>
        </p:txBody>
      </p:sp>
      <p:graphicFrame>
        <p:nvGraphicFramePr>
          <p:cNvPr id="18" name="แผนภูมิ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175489"/>
              </p:ext>
            </p:extLst>
          </p:nvPr>
        </p:nvGraphicFramePr>
        <p:xfrm>
          <a:off x="310666" y="1735051"/>
          <a:ext cx="6751320" cy="3755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กล่องข้อความ 4"/>
          <p:cNvSpPr txBox="1"/>
          <p:nvPr/>
        </p:nvSpPr>
        <p:spPr>
          <a:xfrm>
            <a:off x="342964" y="1476844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TH SarabunPSK" pitchFamily="34" charset="-34"/>
                <a:cs typeface="TH SarabunPSK" pitchFamily="34" charset="-34"/>
              </a:rPr>
              <a:t>ความต้องการใช้ข้าวโพดเลี้ยงสัตว์ (ตัน)</a:t>
            </a:r>
          </a:p>
        </p:txBody>
      </p:sp>
    </p:spTree>
    <p:extLst>
      <p:ext uri="{BB962C8B-B14F-4D97-AF65-F5344CB8AC3E}">
        <p14:creationId xmlns:p14="http://schemas.microsoft.com/office/powerpoint/2010/main" val="111750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71492" y="4509120"/>
            <a:ext cx="8604448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แนวโน้มค่าพยากรณ์ที่ในอนาคตเพิ่มขึ้น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2-3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%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สอดคล้องไปในทิศทางเดียวกันกับสถานการณ์ในปัจจุบัน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h-TH" b="1" u="sng" dirty="0">
                <a:latin typeface="TH SarabunPSK" pitchFamily="34" charset="-34"/>
                <a:cs typeface="TH SarabunPSK" pitchFamily="34" charset="-34"/>
              </a:rPr>
              <a:t>ข้อเสนอแน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ะ</a:t>
            </a:r>
            <a:endParaRPr kumimoji="0" lang="th-TH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th-TH" sz="20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สนับสนุนให้เกษตรกรเพิ่มประสิทธิภาพการปลูกข้าวโพดเลี้ยงสัตว์และปลูกในพื้นที่ที่เหมาะสม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h-TH" sz="20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สนับสนุนให้เกษตรกรมีการปลูกข้าวโพดเลี้ยงสัตว์ในพื้นที่หลังนา เพื่อเพิ่มรายได้ให้แก่เกษตรกร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th-TH" sz="2000" b="1" dirty="0">
              <a:solidFill>
                <a:srgbClr val="3333FF"/>
              </a:solidFill>
              <a:latin typeface="TH SarabunPSK" pitchFamily="34" charset="-34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th-TH" sz="2000" b="1" dirty="0">
              <a:solidFill>
                <a:srgbClr val="3333FF"/>
              </a:solidFill>
              <a:latin typeface="TH SarabunPSK" pitchFamily="34" charset="-34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446985" y="14847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อภิปรายผลและข้อเสนอแนะ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7019"/>
              </p:ext>
            </p:extLst>
          </p:nvPr>
        </p:nvGraphicFramePr>
        <p:xfrm>
          <a:off x="582627" y="2093692"/>
          <a:ext cx="7887073" cy="227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พยากรณ์ความต้องการใช้</a:t>
                      </a:r>
                    </a:p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ข้าวโพดเลี้ยงสัตว์ในประเทศ</a:t>
                      </a:r>
                    </a:p>
                    <a:p>
                      <a:pPr algn="ctr" rtl="0" fontAlgn="ctr"/>
                      <a:r>
                        <a:rPr lang="th-TH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(ล้านตัน)</a:t>
                      </a:r>
                      <a:r>
                        <a:rPr lang="th-TH" sz="2400" b="1" u="none" strike="noStrike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4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%∆ จากปี 2562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l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ความเห็นผู้เกี่ยวข้อง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%∆ จากปี 2562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ctr" rtl="0" fontAlgn="ctr"/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 2562 (ปีฐาน)</a:t>
                      </a:r>
                      <a:endParaRPr lang="th-TH" sz="2400" b="1" i="0" u="none" strike="noStrike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8,514,090.70</a:t>
                      </a:r>
                      <a:endParaRPr lang="th-TH" sz="2400" b="1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 2563</a:t>
                      </a:r>
                      <a:endParaRPr lang="th-TH" sz="2400" b="1" i="0" u="none" strike="noStrike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8,815,156.69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3.54</a:t>
                      </a:r>
                      <a:endParaRPr lang="th-TH" sz="2400" b="1" i="1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2 - 3%</a:t>
                      </a:r>
                      <a:endParaRPr lang="th-TH" sz="2400" b="1" i="1" u="none" strike="noStrike" dirty="0"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 2564</a:t>
                      </a:r>
                      <a:endParaRPr lang="th-TH" sz="2400" b="1" i="0" u="none" strike="noStrike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9,120,972.79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3.47</a:t>
                      </a:r>
                      <a:endParaRPr lang="th-TH" sz="2400" b="1" i="1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2 - 3%</a:t>
                      </a:r>
                      <a:endParaRPr lang="th-TH" sz="2400" b="1" i="1" u="none" strike="noStrike" dirty="0">
                        <a:solidFill>
                          <a:srgbClr val="00B05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411364" y="332656"/>
            <a:ext cx="82296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ข้าวโพดเลี้ยงสัตว์</a:t>
            </a:r>
          </a:p>
        </p:txBody>
      </p:sp>
    </p:spTree>
    <p:extLst>
      <p:ext uri="{BB962C8B-B14F-4D97-AF65-F5344CB8AC3E}">
        <p14:creationId xmlns:p14="http://schemas.microsoft.com/office/powerpoint/2010/main" val="278895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</a:p>
          <a:p>
            <a:pPr marL="34290" indent="0" algn="ctr">
              <a:buNone/>
            </a:pPr>
            <a:r>
              <a:rPr lang="th-TH" sz="9600" b="1" dirty="0"/>
              <a:t>มันสำปะหลัง</a:t>
            </a:r>
          </a:p>
        </p:txBody>
      </p:sp>
    </p:spTree>
    <p:extLst>
      <p:ext uri="{BB962C8B-B14F-4D97-AF65-F5344CB8AC3E}">
        <p14:creationId xmlns:p14="http://schemas.microsoft.com/office/powerpoint/2010/main" val="103492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6B0649EA-BC31-483B-BE18-A8E46D16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24744"/>
            <a:ext cx="8386471" cy="576064"/>
          </a:xfrm>
        </p:spPr>
        <p:txBody>
          <a:bodyPr>
            <a:normAutofit fontScale="90000"/>
          </a:bodyPr>
          <a:lstStyle/>
          <a:p>
            <a:r>
              <a:rPr lang="th-TH" sz="3600" b="1" dirty="0">
                <a:solidFill>
                  <a:schemeClr val="tx1"/>
                </a:solidFill>
                <a:latin typeface="TH SarabunPSK" pitchFamily="34" charset="-34"/>
              </a:rPr>
              <a:t>ปริมาณส่งออก</a:t>
            </a:r>
            <a:r>
              <a:rPr lang="th-TH" sz="3100" b="1" dirty="0">
                <a:solidFill>
                  <a:schemeClr val="tx1"/>
                </a:solidFill>
                <a:latin typeface="TH SarabunPSK" pitchFamily="34" charset="-34"/>
              </a:rPr>
              <a:t>แป้งมันสำปะหลังไทย ปริมาณส่งออกมันเส้นไทย ปี 2550 - 2562</a:t>
            </a:r>
            <a:endParaRPr lang="th-TH" sz="3200" b="1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D5939-3A2A-4571-9A80-E99AEB0823D9}"/>
              </a:ext>
            </a:extLst>
          </p:cNvPr>
          <p:cNvSpPr txBox="1"/>
          <p:nvPr/>
        </p:nvSpPr>
        <p:spPr>
          <a:xfrm>
            <a:off x="751759" y="1921694"/>
            <a:ext cx="172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หน่วย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ตัน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430F03-0BD0-41CD-B6A8-DE11C2165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39456"/>
              </p:ext>
            </p:extLst>
          </p:nvPr>
        </p:nvGraphicFramePr>
        <p:xfrm>
          <a:off x="611560" y="2291026"/>
          <a:ext cx="7920880" cy="4306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มันสำปะหลัง</a:t>
            </a:r>
          </a:p>
        </p:txBody>
      </p:sp>
    </p:spTree>
    <p:extLst>
      <p:ext uri="{BB962C8B-B14F-4D97-AF65-F5344CB8AC3E}">
        <p14:creationId xmlns:p14="http://schemas.microsoft.com/office/powerpoint/2010/main" val="319539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527FCD-8BE7-45E3-9134-46A19B45F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33520"/>
              </p:ext>
            </p:extLst>
          </p:nvPr>
        </p:nvGraphicFramePr>
        <p:xfrm>
          <a:off x="868760" y="783868"/>
          <a:ext cx="7632847" cy="2865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45463">
                  <a:extLst>
                    <a:ext uri="{9D8B030D-6E8A-4147-A177-3AD203B41FA5}">
                      <a16:colId xmlns:a16="http://schemas.microsoft.com/office/drawing/2014/main" val="545788409"/>
                    </a:ext>
                  </a:extLst>
                </a:gridCol>
                <a:gridCol w="1507065">
                  <a:extLst>
                    <a:ext uri="{9D8B030D-6E8A-4147-A177-3AD203B41FA5}">
                      <a16:colId xmlns:a16="http://schemas.microsoft.com/office/drawing/2014/main" val="3927355747"/>
                    </a:ext>
                  </a:extLst>
                </a:gridCol>
                <a:gridCol w="1017183">
                  <a:extLst>
                    <a:ext uri="{9D8B030D-6E8A-4147-A177-3AD203B41FA5}">
                      <a16:colId xmlns:a16="http://schemas.microsoft.com/office/drawing/2014/main" val="1098944692"/>
                    </a:ext>
                  </a:extLst>
                </a:gridCol>
                <a:gridCol w="1863136">
                  <a:extLst>
                    <a:ext uri="{9D8B030D-6E8A-4147-A177-3AD203B41FA5}">
                      <a16:colId xmlns:a16="http://schemas.microsoft.com/office/drawing/2014/main" val="3941442640"/>
                    </a:ext>
                  </a:extLst>
                </a:gridCol>
              </a:tblGrid>
              <a:tr h="4195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ลักษณะข้อมูล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หน่วย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ปริมาณส่งออกมันเส้นไทย 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0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ปริมาณส่งออกแป้งมันไทย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0572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ตัวแปรอื่นๆ เพิ่มเติม ที่ใช้ใน</a:t>
                      </a:r>
                      <a:r>
                        <a:rPr lang="th-TH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</a:t>
                      </a:r>
                      <a:endParaRPr lang="th-TH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800" b="1" i="0" u="none" strike="noStrike" dirty="0">
                        <a:solidFill>
                          <a:srgbClr val="FF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99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ราคาส่งออกมันเส้น (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FOB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บาท/ตัน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0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ราคาส่งออกแป้งมันสำปะหลัง (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FOB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I(0)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บาท/ตัน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765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7E11D1-BD07-4CA6-AB50-0766A07D67D0}"/>
              </a:ext>
            </a:extLst>
          </p:cNvPr>
          <p:cNvSpPr txBox="1"/>
          <p:nvPr/>
        </p:nvSpPr>
        <p:spPr>
          <a:xfrm>
            <a:off x="241176" y="241896"/>
            <a:ext cx="52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33CC"/>
                </a:solidFill>
                <a:cs typeface="TH SarabunPSK" pitchFamily="34" charset="-34"/>
              </a:rPr>
              <a:t>- ตัวแปรที่ใช้และแหล่งข้อมูล -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129ADEAF-C1F9-4D37-8A1C-1040AC5B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294128"/>
            <a:ext cx="8435280" cy="34792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พยากรณ์ความต้องการของตลาดโลกต่อแป้งมันสำปะหลังและมันเส้นของไทย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ใช้ข้อมูลการส่งออกแป้งมันสำปะหลังไทย และมันเส้นไทย โดยใช้ข้อมูลเป็น</a:t>
            </a:r>
            <a:r>
              <a:rPr lang="th-TH" sz="2400" u="sng" dirty="0">
                <a:solidFill>
                  <a:schemeClr val="tx1"/>
                </a:solidFill>
                <a:latin typeface="TH SarabunPSK" pitchFamily="34" charset="-34"/>
              </a:rPr>
              <a:t>รายเดือน </a:t>
            </a:r>
            <a:br>
              <a:rPr lang="th-TH" sz="2400" u="sng" dirty="0">
                <a:solidFill>
                  <a:schemeClr val="tx1"/>
                </a:solidFill>
                <a:latin typeface="TH SarabunPSK" pitchFamily="34" charset="-34"/>
              </a:rPr>
            </a:br>
            <a:r>
              <a:rPr lang="th-TH" sz="2400" u="sng" dirty="0">
                <a:solidFill>
                  <a:schemeClr val="tx1"/>
                </a:solidFill>
                <a:latin typeface="TH SarabunPSK" pitchFamily="34" charset="-34"/>
              </a:rPr>
              <a:t> ตั้งแต่ ปี 2550 – 2562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(156 ค่าสังเกต)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ตั้งแต่เดือนที่ 1 ปี 2550 - เดือนที่ 12 ของปี 2560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Out-of-sample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ตั้งแต่เดือนที่ 1 ปี 2561 - เดือนที่ 12 ของปี 2562</a:t>
            </a:r>
            <a:b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dirty="0">
              <a:latin typeface="TH SarabunPSK" pitchFamily="34" charset="-34"/>
            </a:endParaRPr>
          </a:p>
          <a:p>
            <a:endParaRPr lang="th-TH" sz="2400" dirty="0">
              <a:latin typeface="TH SarabunPSK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A5F4E-5A96-4D5C-A4AC-C330B2B478D7}"/>
              </a:ext>
            </a:extLst>
          </p:cNvPr>
          <p:cNvSpPr txBox="1"/>
          <p:nvPr/>
        </p:nvSpPr>
        <p:spPr>
          <a:xfrm>
            <a:off x="241176" y="370994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33CC"/>
                </a:solidFill>
                <a:cs typeface="TH SarabunPSK" pitchFamily="34" charset="-34"/>
              </a:rPr>
              <a:t>- ขอบเขตการศึกษา -</a:t>
            </a:r>
            <a:endParaRPr 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tx1"/>
                </a:solidFill>
              </a:rPr>
              <a:t>แนวคิดและทฤษฎี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7250" y="1898404"/>
            <a:ext cx="7404653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แบบจำลองทางสถิติที่ใช้ในการศึกษา</a:t>
            </a:r>
            <a:endParaRPr lang="en-US" sz="2400" b="1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Exponential smoothing (ES)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Autoregressive integrated moving average (ARIMA) models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Vector autoregressive (VAR)/ </a:t>
            </a:r>
            <a:r>
              <a:rPr lang="es-ES" sz="2400" dirty="0">
                <a:solidFill>
                  <a:schemeClr val="tx1"/>
                </a:solidFill>
                <a:latin typeface="TH SarabunPSK" pitchFamily="34" charset="-34"/>
              </a:rPr>
              <a:t>Vector Error Correction Model (VECM)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การทดสอบ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Unit root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Augmented Dickey Fuller (ADF)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การตรวจสอบความแม่นยำ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Root mean square error (RMSE)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Mean absolute percentage error (MAPE)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3643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CF19D69-AB5E-4AE5-A4FD-432C1CD4F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4"/>
          <a:stretch/>
        </p:blipFill>
        <p:spPr bwMode="auto">
          <a:xfrm>
            <a:off x="5670586" y="4524772"/>
            <a:ext cx="3277010" cy="20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1DE8D37F-E654-441E-8687-F69060C4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44825"/>
            <a:ext cx="8915400" cy="4176464"/>
          </a:xfrm>
        </p:spPr>
        <p:txBody>
          <a:bodyPr>
            <a:normAutofit/>
          </a:bodyPr>
          <a:lstStyle/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ข้อมูลการส่งออกแป้งมันสำปะหลัง และมันเส้น ตั้งแต่ปี 2550 – 2562 (156 ค่าสังเกต)</a:t>
            </a: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ทำการ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Take natural log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ตัวแปรทุกตัว</a:t>
            </a: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ตัวแปรทุกตัวเป็น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I(0)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 พิจารณาจาก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ADF test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(ระดับนัยสำคัญทางสถิติที่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0.05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)</a:t>
            </a: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ตั้งแต่ปี 2550 - 2560</a:t>
            </a: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Out-of-sample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ตั้งแต่ปี 2561 - 2562</a:t>
            </a:r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ใช้วิธี  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1) ES Holt-Winters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ทั้ง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additive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multiplicative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           2) ARIMA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           3) VAR</a:t>
            </a:r>
          </a:p>
          <a:p>
            <a:endParaRPr lang="th-TH" sz="2800" dirty="0">
              <a:latin typeface="TH SarabunPSK" pitchFamily="34" charset="-34"/>
            </a:endParaRPr>
          </a:p>
          <a:p>
            <a:endParaRPr lang="th-TH" sz="2800" dirty="0">
              <a:latin typeface="TH SarabunPSK" pitchFamily="34" charset="-34"/>
            </a:endParaRPr>
          </a:p>
          <a:p>
            <a:endParaRPr lang="th-TH" sz="2800" dirty="0">
              <a:latin typeface="TH SarabunPSK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มันสำปะหลัง</a:t>
            </a:r>
          </a:p>
        </p:txBody>
      </p:sp>
    </p:spTree>
    <p:extLst>
      <p:ext uri="{BB962C8B-B14F-4D97-AF65-F5344CB8AC3E}">
        <p14:creationId xmlns:p14="http://schemas.microsoft.com/office/powerpoint/2010/main" val="239619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19698-F2FA-4976-9AAC-BF02F38D51FA}"/>
              </a:ext>
            </a:extLst>
          </p:cNvPr>
          <p:cNvSpPr txBox="1"/>
          <p:nvPr/>
        </p:nvSpPr>
        <p:spPr>
          <a:xfrm>
            <a:off x="631795" y="16815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H SarabunPSK" pitchFamily="34" charset="-34"/>
              </a:rPr>
              <a:t>- 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2800" b="1" dirty="0">
                <a:latin typeface="TH SarabunPSK" pitchFamily="34" charset="-34"/>
              </a:rPr>
              <a:t>ARIMA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E1310-5551-4297-BC90-F318CF3EE4E1}"/>
              </a:ext>
            </a:extLst>
          </p:cNvPr>
          <p:cNvSpPr txBox="1"/>
          <p:nvPr/>
        </p:nvSpPr>
        <p:spPr>
          <a:xfrm>
            <a:off x="963539" y="2368953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2">
                    <a:lumMod val="25000"/>
                  </a:schemeClr>
                </a:solidFill>
                <a:cs typeface="TH SarabunPSK" pitchFamily="34" charset="-34"/>
              </a:rPr>
              <a:t>แป้งมันสำปะหลัง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8FAEF-48BD-4D3D-BA26-E5FB3123BBAA}"/>
              </a:ext>
            </a:extLst>
          </p:cNvPr>
          <p:cNvSpPr txBox="1"/>
          <p:nvPr/>
        </p:nvSpPr>
        <p:spPr>
          <a:xfrm>
            <a:off x="534076" y="2987751"/>
            <a:ext cx="5832648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(1) ARIMA(1,0,0) 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(2) ARIMA(2,0,0)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(3) ARIMA(3,0,0)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(4) ARIMA(1,0,0) + Seasonal dummies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(5) ARIMA(2,0,0) + Seasonal dummies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r>
              <a:rPr lang="th-TH" sz="2400" dirty="0">
                <a:solidFill>
                  <a:srgbClr val="FF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         </a:t>
            </a:r>
            <a:r>
              <a:rPr lang="en-US" sz="2400" dirty="0">
                <a:solidFill>
                  <a:srgbClr val="00206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(6) ARIMA(3,0,0) + Seasonal dummies</a:t>
            </a:r>
            <a:endParaRPr lang="en-US" sz="3600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DA47B-E5EC-4C57-80D7-C4AA6AB685BA}"/>
              </a:ext>
            </a:extLst>
          </p:cNvPr>
          <p:cNvSpPr txBox="1"/>
          <p:nvPr/>
        </p:nvSpPr>
        <p:spPr>
          <a:xfrm>
            <a:off x="5264138" y="2272060"/>
            <a:ext cx="3329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2">
                    <a:lumMod val="25000"/>
                  </a:schemeClr>
                </a:solidFill>
                <a:cs typeface="TH SarabunPSK" pitchFamily="34" charset="-34"/>
              </a:rPr>
              <a:t>มันเส้น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598B8-6248-469E-81FD-FF1D632F58FF}"/>
              </a:ext>
            </a:extLst>
          </p:cNvPr>
          <p:cNvSpPr txBox="1"/>
          <p:nvPr/>
        </p:nvSpPr>
        <p:spPr>
          <a:xfrm>
            <a:off x="5004048" y="2984324"/>
            <a:ext cx="4256460" cy="301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(1) ARIMA (1,0,1)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(2) ARIMA (1,0,0)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(3) ARIMA (2,0,0)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(4) ARIMA (2,0,1)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(5) ARIMA (1,0,1) + Seasonal dummies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(6) ARIMA (2,0,1) + Seasonal dummies</a:t>
            </a:r>
            <a:endParaRPr lang="en-US" sz="2400" dirty="0"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  <a:p>
            <a:endParaRPr lang="en-US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53FAE59-A8C7-40D6-99BD-276E10C17DAF}"/>
              </a:ext>
            </a:extLst>
          </p:cNvPr>
          <p:cNvSpPr/>
          <p:nvPr/>
        </p:nvSpPr>
        <p:spPr>
          <a:xfrm>
            <a:off x="5104241" y="4653136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A9EC13A-A2AB-4A18-9E1C-D1C018F4113C}"/>
              </a:ext>
            </a:extLst>
          </p:cNvPr>
          <p:cNvSpPr/>
          <p:nvPr/>
        </p:nvSpPr>
        <p:spPr>
          <a:xfrm>
            <a:off x="643745" y="4268186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มันสำปะหลัง</a:t>
            </a:r>
          </a:p>
        </p:txBody>
      </p:sp>
    </p:spTree>
    <p:extLst>
      <p:ext uri="{BB962C8B-B14F-4D97-AF65-F5344CB8AC3E}">
        <p14:creationId xmlns:p14="http://schemas.microsoft.com/office/powerpoint/2010/main" val="137764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19698-F2FA-4976-9AAC-BF02F38D51FA}"/>
              </a:ext>
            </a:extLst>
          </p:cNvPr>
          <p:cNvSpPr txBox="1"/>
          <p:nvPr/>
        </p:nvSpPr>
        <p:spPr>
          <a:xfrm>
            <a:off x="642910" y="150017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SarabunPSK" pitchFamily="34" charset="-34"/>
              </a:rPr>
              <a:t>-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3200" b="1" dirty="0">
                <a:latin typeface="TH SarabunPSK" pitchFamily="34" charset="-34"/>
              </a:rPr>
              <a:t>VAR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E1310-5551-4297-BC90-F318CF3EE4E1}"/>
              </a:ext>
            </a:extLst>
          </p:cNvPr>
          <p:cNvSpPr txBox="1"/>
          <p:nvPr/>
        </p:nvSpPr>
        <p:spPr>
          <a:xfrm>
            <a:off x="570942" y="2301528"/>
            <a:ext cx="8573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b="1" u="sng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แป้งมันสำปะหลัง</a:t>
            </a:r>
          </a:p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แปรภายใน ได้แก่ ปริมาณส่งออกแป้งมันสำปะหลัง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+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ราคาส่งออกแป้งมันสำปะหลัง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FOB</a:t>
            </a:r>
          </a:p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b="1" u="sng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มันเส้น</a:t>
            </a:r>
          </a:p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กำหนดตัวแปรภายใน ได้แก่ ปริมาณส่งออกมันเส้น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+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ราคาส่งออกมันเส้น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FOB</a:t>
            </a:r>
          </a:p>
          <a:p>
            <a:endParaRPr lang="th-TH" dirty="0">
              <a:latin typeface="TH SarabunPSK" pitchFamily="34" charset="-34"/>
              <a:cs typeface="TH SarabunPSK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dirty="0">
                <a:latin typeface="TH SarabunPSK" pitchFamily="34" charset="-34"/>
                <a:cs typeface="TH SarabunPSK" pitchFamily="34" charset="-34"/>
              </a:rPr>
              <a:t>ใส่ค่าคงที่ในแบบจำลองด้วย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dirty="0">
                <a:latin typeface="TH SarabunPSK" pitchFamily="34" charset="-34"/>
                <a:cs typeface="TH SarabunPSK" pitchFamily="34" charset="-34"/>
              </a:rPr>
              <a:t>ตัวแปรทุกตัวเป็น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I(0)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268A921D-772E-425A-9E1A-C19321275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4"/>
          <a:stretch/>
        </p:blipFill>
        <p:spPr bwMode="auto">
          <a:xfrm>
            <a:off x="5940152" y="5009120"/>
            <a:ext cx="2501814" cy="15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มันสำปะหลัง</a:t>
            </a:r>
          </a:p>
        </p:txBody>
      </p:sp>
    </p:spTree>
    <p:extLst>
      <p:ext uri="{BB962C8B-B14F-4D97-AF65-F5344CB8AC3E}">
        <p14:creationId xmlns:p14="http://schemas.microsoft.com/office/powerpoint/2010/main" val="244557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0E6B2F-A9F4-4168-AEC9-07CEDA93E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816648"/>
              </p:ext>
            </p:extLst>
          </p:nvPr>
        </p:nvGraphicFramePr>
        <p:xfrm>
          <a:off x="467544" y="1580051"/>
          <a:ext cx="8229600" cy="430486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686861">
                  <a:extLst>
                    <a:ext uri="{9D8B030D-6E8A-4147-A177-3AD203B41FA5}">
                      <a16:colId xmlns:a16="http://schemas.microsoft.com/office/drawing/2014/main" val="3755479624"/>
                    </a:ext>
                  </a:extLst>
                </a:gridCol>
                <a:gridCol w="1196584">
                  <a:extLst>
                    <a:ext uri="{9D8B030D-6E8A-4147-A177-3AD203B41FA5}">
                      <a16:colId xmlns:a16="http://schemas.microsoft.com/office/drawing/2014/main" val="1335040882"/>
                    </a:ext>
                  </a:extLst>
                </a:gridCol>
                <a:gridCol w="1196584">
                  <a:extLst>
                    <a:ext uri="{9D8B030D-6E8A-4147-A177-3AD203B41FA5}">
                      <a16:colId xmlns:a16="http://schemas.microsoft.com/office/drawing/2014/main" val="745932390"/>
                    </a:ext>
                  </a:extLst>
                </a:gridCol>
                <a:gridCol w="1104412">
                  <a:extLst>
                    <a:ext uri="{9D8B030D-6E8A-4147-A177-3AD203B41FA5}">
                      <a16:colId xmlns:a16="http://schemas.microsoft.com/office/drawing/2014/main" val="3258896171"/>
                    </a:ext>
                  </a:extLst>
                </a:gridCol>
                <a:gridCol w="1045159">
                  <a:extLst>
                    <a:ext uri="{9D8B030D-6E8A-4147-A177-3AD203B41FA5}">
                      <a16:colId xmlns:a16="http://schemas.microsoft.com/office/drawing/2014/main" val="1569703319"/>
                    </a:ext>
                  </a:extLst>
                </a:gridCol>
              </a:tblGrid>
              <a:tr h="18796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แบบจำลอง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In-sample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Out-of-sample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28158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2550M01-2560M12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2561M01-2562M12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12912"/>
                  </a:ext>
                </a:extLst>
              </a:tr>
              <a:tr h="450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73272"/>
                  </a:ext>
                </a:extLst>
              </a:tr>
              <a:tr h="5651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ปริมาณส่งออกแป้งมันสำปะหลัง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8859"/>
                  </a:ext>
                </a:extLst>
              </a:tr>
              <a:tr h="74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Holt-Winters (Multiplicative)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0.16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1.02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0.07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0.51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675549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ARIMA (1,0,0) + Seasonal dummies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0.16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0.13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0.86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516919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 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0.19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1.28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0.15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1.00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751577"/>
                  </a:ext>
                </a:extLst>
              </a:tr>
              <a:tr h="6794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ปริมาณส่งออกมันเส้น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75395"/>
                  </a:ext>
                </a:extLst>
              </a:tr>
              <a:tr h="120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Holt-Winters (Additive)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0.53</a:t>
                      </a:r>
                      <a:endParaRPr lang="en-US" sz="24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2.95</a:t>
                      </a:r>
                      <a:endParaRPr lang="en-US" sz="24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0.50</a:t>
                      </a:r>
                      <a:endParaRPr lang="en-US" sz="24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2.97</a:t>
                      </a:r>
                      <a:endParaRPr lang="en-US" sz="24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83974"/>
                  </a:ext>
                </a:extLst>
              </a:tr>
              <a:tr h="51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ARIMA (1,0,1) + Seasonal dummies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728636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 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5529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E082E9-0568-46C1-8BCE-7180C765AF83}"/>
              </a:ext>
            </a:extLst>
          </p:cNvPr>
          <p:cNvSpPr txBox="1"/>
          <p:nvPr/>
        </p:nvSpPr>
        <p:spPr>
          <a:xfrm>
            <a:off x="432048" y="1033572"/>
            <a:ext cx="586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- </a:t>
            </a:r>
            <a:r>
              <a:rPr lang="th-TH" sz="2800" b="1" dirty="0">
                <a:cs typeface="TH SarabunPSK" pitchFamily="34" charset="-34"/>
              </a:rPr>
              <a:t>เปรียบเทียบความแม่นยำของแบบจำลองแต่ละวิธี</a:t>
            </a:r>
            <a:r>
              <a:rPr lang="en-US" sz="2800" b="1" dirty="0"/>
              <a:t> -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096DC-3712-481B-ADF3-18DD04080B1D}"/>
              </a:ext>
            </a:extLst>
          </p:cNvPr>
          <p:cNvSpPr txBox="1"/>
          <p:nvPr/>
        </p:nvSpPr>
        <p:spPr>
          <a:xfrm>
            <a:off x="2771800" y="6165304"/>
            <a:ext cx="592534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u="sng" dirty="0">
                <a:latin typeface="TH SarabunPSK" pitchFamily="34" charset="-34"/>
                <a:cs typeface="TH SarabunPSK" pitchFamily="34" charset="-34"/>
              </a:rPr>
              <a:t>สรุป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 แบบจำลอง </a:t>
            </a:r>
            <a:r>
              <a:rPr lang="en-US" sz="2400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Holt-Winters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แม่นยำที่สุด ทั้งแป้งมันและมันเส้น</a:t>
            </a:r>
            <a:endParaRPr lang="en-US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มันสำปะหลัง</a:t>
            </a:r>
          </a:p>
        </p:txBody>
      </p:sp>
    </p:spTree>
    <p:extLst>
      <p:ext uri="{BB962C8B-B14F-4D97-AF65-F5344CB8AC3E}">
        <p14:creationId xmlns:p14="http://schemas.microsoft.com/office/powerpoint/2010/main" val="3307812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218076"/>
              </p:ext>
            </p:extLst>
          </p:nvPr>
        </p:nvGraphicFramePr>
        <p:xfrm>
          <a:off x="428596" y="500042"/>
          <a:ext cx="8143932" cy="3505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8E6C41-B2AC-4BEB-A8A3-BF50AD4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42922"/>
              </p:ext>
            </p:extLst>
          </p:nvPr>
        </p:nvGraphicFramePr>
        <p:xfrm>
          <a:off x="395536" y="4005064"/>
          <a:ext cx="43204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66">
                  <a:extLst>
                    <a:ext uri="{9D8B030D-6E8A-4147-A177-3AD203B41FA5}">
                      <a16:colId xmlns:a16="http://schemas.microsoft.com/office/drawing/2014/main" val="3529766045"/>
                    </a:ext>
                  </a:extLst>
                </a:gridCol>
                <a:gridCol w="2103662">
                  <a:extLst>
                    <a:ext uri="{9D8B030D-6E8A-4147-A177-3AD203B41FA5}">
                      <a16:colId xmlns:a16="http://schemas.microsoft.com/office/drawing/2014/main" val="365010661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22285515"/>
                    </a:ext>
                  </a:extLst>
                </a:gridCol>
              </a:tblGrid>
              <a:tr h="220643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แป้งมันสำปะหลัง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(</a:t>
                      </a:r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มันเส้น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3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2,591,888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2,595,131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2,736,154 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2,739,755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643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5677A9-7E67-403D-9894-5DC2A894A629}"/>
              </a:ext>
            </a:extLst>
          </p:cNvPr>
          <p:cNvSpPr txBox="1"/>
          <p:nvPr/>
        </p:nvSpPr>
        <p:spPr>
          <a:xfrm>
            <a:off x="1357290" y="285728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ผลการพยากรณ์ปริมาณการส่งออกจาก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algn="r"/>
            <a:r>
              <a:rPr lang="th-TH" sz="32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Holt-winters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8144A2E-796D-4DD6-B141-97F40E6D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95100"/>
              </p:ext>
            </p:extLst>
          </p:nvPr>
        </p:nvGraphicFramePr>
        <p:xfrm>
          <a:off x="323528" y="5301208"/>
          <a:ext cx="61926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468">
                  <a:extLst>
                    <a:ext uri="{9D8B030D-6E8A-4147-A177-3AD203B41FA5}">
                      <a16:colId xmlns:a16="http://schemas.microsoft.com/office/drawing/2014/main" val="3712432153"/>
                    </a:ext>
                  </a:extLst>
                </a:gridCol>
                <a:gridCol w="1314251">
                  <a:extLst>
                    <a:ext uri="{9D8B030D-6E8A-4147-A177-3AD203B41FA5}">
                      <a16:colId xmlns:a16="http://schemas.microsoft.com/office/drawing/2014/main" val="7516213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18761843"/>
                    </a:ext>
                  </a:extLst>
                </a:gridCol>
                <a:gridCol w="1176809">
                  <a:extLst>
                    <a:ext uri="{9D8B030D-6E8A-4147-A177-3AD203B41FA5}">
                      <a16:colId xmlns:a16="http://schemas.microsoft.com/office/drawing/2014/main" val="3893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en-US" sz="20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Actual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Forecast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∆%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9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แป้งมันสำปะหลัง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(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1,354,995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1,276,329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- 6.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16%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7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มันเส้น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ตัน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1,812,222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 1,359,356  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-33.31%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386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C1F5DC-8ABB-4BE0-83A5-08BB3296BD33}"/>
              </a:ext>
            </a:extLst>
          </p:cNvPr>
          <p:cNvSpPr txBox="1"/>
          <p:nvPr/>
        </p:nvSpPr>
        <p:spPr>
          <a:xfrm>
            <a:off x="4932040" y="4149080"/>
            <a:ext cx="3630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ปริมาณการส่งออก ช่วงเดือน ม.ค.-มิ.ย. 63ค่าจริงเทียบค่าพยากรณ์</a:t>
            </a:r>
            <a:endParaRPr lang="en-US" sz="2400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9272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FDB06-0380-4194-8A86-D580C80D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03739"/>
              </p:ext>
            </p:extLst>
          </p:nvPr>
        </p:nvGraphicFramePr>
        <p:xfrm>
          <a:off x="858960" y="1074935"/>
          <a:ext cx="7387184" cy="1956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131">
                  <a:extLst>
                    <a:ext uri="{9D8B030D-6E8A-4147-A177-3AD203B41FA5}">
                      <a16:colId xmlns:a16="http://schemas.microsoft.com/office/drawing/2014/main" val="469801219"/>
                    </a:ext>
                  </a:extLst>
                </a:gridCol>
                <a:gridCol w="1645573">
                  <a:extLst>
                    <a:ext uri="{9D8B030D-6E8A-4147-A177-3AD203B41FA5}">
                      <a16:colId xmlns:a16="http://schemas.microsoft.com/office/drawing/2014/main" val="120068962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82053256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07778315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8785526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พยากรณ์ (ตัน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∆ จากปี 256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87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แป้งมันสำปะหลัง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มันเส้น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แป้งมันสำปะหลัง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มันเส้น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0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2561 (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ปีฐาน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939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03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989</a:t>
                      </a:r>
                      <a:r>
                        <a:rPr lang="en-US" sz="24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681</a:t>
                      </a:r>
                      <a:endParaRPr lang="en-US" sz="24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9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2,595,131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</a:t>
                      </a: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277</a:t>
                      </a: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084</a:t>
                      </a:r>
                      <a:endParaRPr lang="en-US" sz="24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-11.70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-42.93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5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2,739,755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th-TH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</a:t>
                      </a: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450</a:t>
                      </a:r>
                      <a:r>
                        <a:rPr lang="en-US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,</a:t>
                      </a:r>
                      <a:r>
                        <a:rPr lang="th-TH" sz="24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406</a:t>
                      </a:r>
                      <a:endParaRPr lang="en-US" sz="24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-6.78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-38.58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783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9C8A40-51BE-4EFB-B1E7-4CA7E0955D85}"/>
              </a:ext>
            </a:extLst>
          </p:cNvPr>
          <p:cNvSpPr txBox="1"/>
          <p:nvPr/>
        </p:nvSpPr>
        <p:spPr>
          <a:xfrm>
            <a:off x="832320" y="3185206"/>
            <a:ext cx="6636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หมายเหตุ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2561 เป็นปีฐาน เนื่องจากเป็นปีที่ปริมาณการส่งออกมีความคงที่ 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E134-EB0A-40E0-821D-E0156C7B3483}"/>
              </a:ext>
            </a:extLst>
          </p:cNvPr>
          <p:cNvSpPr txBox="1"/>
          <p:nvPr/>
        </p:nvSpPr>
        <p:spPr>
          <a:xfrm>
            <a:off x="785786" y="3735468"/>
            <a:ext cx="8185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ปริมาณการส่งออกแป้งมันสำปะหลัง 6 -15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%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ปริมาณการส่งออกมันเส้นมีแนวโน้มลดลงถึง 30 – 45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%  </a:t>
            </a:r>
          </a:p>
          <a:p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- ผลกระทบจาก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COVID-19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จีนมีการชะลอการนำเข้าแป้งมันและมันเส้นจากไทย</a:t>
            </a:r>
          </a:p>
          <a:p>
            <a:endParaRPr lang="en-US" sz="24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u="sng" dirty="0">
                <a:latin typeface="TH SarabunPSK" pitchFamily="34" charset="-34"/>
                <a:cs typeface="TH SarabunPSK" pitchFamily="34" charset="-34"/>
              </a:rPr>
              <a:t>ข้อเสนอแนะ</a:t>
            </a:r>
          </a:p>
          <a:p>
            <a:r>
              <a:rPr lang="th-TH" sz="24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- หาตลาด เพิ่มช่องทางการกระจายสินค้า</a:t>
            </a:r>
          </a:p>
          <a:p>
            <a:r>
              <a:rPr lang="th-TH" sz="2400" dirty="0">
                <a:solidFill>
                  <a:schemeClr val="tx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- เน้นการบริภาคภายในประเทศมากกว่าการส่งออก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785786" y="42860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อภิปรายผลและข้อเสนอแนะ</a:t>
            </a:r>
            <a:r>
              <a:rPr lang="en-US" sz="32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 -</a:t>
            </a:r>
            <a:endParaRPr lang="en-US" sz="3200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44877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</a:p>
          <a:p>
            <a:pPr marL="34290" indent="0" algn="ctr">
              <a:buNone/>
            </a:pPr>
            <a:r>
              <a:rPr lang="th-TH" sz="9600" b="1" dirty="0"/>
              <a:t>ปาล์มน้ำมัน</a:t>
            </a:r>
          </a:p>
        </p:txBody>
      </p:sp>
    </p:spTree>
    <p:extLst>
      <p:ext uri="{BB962C8B-B14F-4D97-AF65-F5344CB8AC3E}">
        <p14:creationId xmlns:p14="http://schemas.microsoft.com/office/powerpoint/2010/main" val="359685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9125"/>
              </p:ext>
            </p:extLst>
          </p:nvPr>
        </p:nvGraphicFramePr>
        <p:xfrm>
          <a:off x="425798" y="2067081"/>
          <a:ext cx="8215166" cy="3522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ตัวแปร (ตัวย่อ)</a:t>
                      </a:r>
                      <a:endParaRPr lang="en-US" sz="2000" dirty="0"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en-US" sz="2000" dirty="0"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ความต้องการใช้บริโภคและอุปโภค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(CONSUMP)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กรมการค้าภายใน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ความต้องการใช้ไบโอดีเซล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(ENERGY)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กรมการค้าภายใน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ตัวแปรที่เพิ่มเติมใน </a:t>
                      </a:r>
                      <a:r>
                        <a:rPr lang="en-US" sz="24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VAR/ VECM</a:t>
                      </a:r>
                      <a:endParaRPr lang="en-US" sz="2400" dirty="0"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ราคาขายส่ง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CPO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กรมการค้าภายใน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ราคาน้ำมันปาล์มแบบขวด 1 ลิตร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กรมการค้าภายใน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ราคาขายส่งน้ำมันถั่วเหลืองบริสุทธิ์ ขวด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ลิตร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กรมการค้าภายใน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ราคาน้ำมันดีเซล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การปิโตรเลียมแห่งประเทศไทย (ปตท.)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ราคาน้ำมันดีเซล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B100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กรมธุรกิจพลังงาน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Times New Roman" panose="02020603050405020304" pitchFamily="18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197E11D1-BD07-4CA6-AB50-0766A07D67D0}"/>
              </a:ext>
            </a:extLst>
          </p:cNvPr>
          <p:cNvSpPr txBox="1"/>
          <p:nvPr/>
        </p:nvSpPr>
        <p:spPr>
          <a:xfrm>
            <a:off x="421975" y="1465620"/>
            <a:ext cx="52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33CC"/>
                </a:solidFill>
                <a:cs typeface="TH SarabunPSK" pitchFamily="34" charset="-34"/>
              </a:rPr>
              <a:t>- ตัวแปรที่ใช้และแหล่งข้อมูล -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</p:spTree>
    <p:extLst>
      <p:ext uri="{BB962C8B-B14F-4D97-AF65-F5344CB8AC3E}">
        <p14:creationId xmlns:p14="http://schemas.microsoft.com/office/powerpoint/2010/main" val="115581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3D8-1D9A-4D70-A795-B6BDD79C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1217752"/>
            <a:ext cx="7202456" cy="786926"/>
          </a:xfrm>
        </p:spPr>
        <p:txBody>
          <a:bodyPr>
            <a:normAutofit/>
          </a:bodyPr>
          <a:lstStyle/>
          <a:p>
            <a:r>
              <a:rPr lang="th-TH" sz="3000" b="1" dirty="0">
                <a:solidFill>
                  <a:schemeClr val="tx1"/>
                </a:solidFill>
              </a:rPr>
              <a:t>กราฟแสดงแนวโน้ม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2BF0A9-BFBF-468A-B01B-DD808771B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702148"/>
              </p:ext>
            </p:extLst>
          </p:nvPr>
        </p:nvGraphicFramePr>
        <p:xfrm>
          <a:off x="1403648" y="2004679"/>
          <a:ext cx="6624736" cy="439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r:id="rId3" imgW="4432320" imgH="2923560" progId="EViews.Workfile.2">
                  <p:embed/>
                </p:oleObj>
              </mc:Choice>
              <mc:Fallback>
                <p:oleObj r:id="rId3" imgW="4432320" imgH="2923560" progId="EViews.Workfile.2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004679"/>
                        <a:ext cx="6624736" cy="4390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55FB84F7-2092-442A-9122-61AD800628C1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</p:spTree>
    <p:extLst>
      <p:ext uri="{BB962C8B-B14F-4D97-AF65-F5344CB8AC3E}">
        <p14:creationId xmlns:p14="http://schemas.microsoft.com/office/powerpoint/2010/main" val="158978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3CF6-576F-4365-A734-AE4BB486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628800"/>
            <a:ext cx="7404653" cy="4038600"/>
          </a:xfrm>
        </p:spPr>
        <p:txBody>
          <a:bodyPr>
            <a:normAutofit/>
          </a:bodyPr>
          <a:lstStyle/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จากการทดสอบ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unit root test: ADF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พบว่า ตัวแปรทุกตัวเป็น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I(0) </a:t>
            </a:r>
            <a:r>
              <a:rPr lang="th-TH" sz="2800" dirty="0">
                <a:solidFill>
                  <a:srgbClr val="FF0000"/>
                </a:solidFill>
                <a:latin typeface="TH SarabunPSK" pitchFamily="34" charset="-34"/>
              </a:rPr>
              <a:t>ยกเว้น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 ราคาน้ำมันถั่วเหลืองบรรจุขวด และ ราคาน้ำมันปาล์มบรรจุขวด เป็น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I(1)</a:t>
            </a:r>
            <a:endParaRPr lang="th-TH" sz="2800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แบ่งข้อมูลเป็น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 ม.ค.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52 –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ธ.ค.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60</a:t>
            </a: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out-sample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ม.ค.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61 – 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ธ.ค. 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62 </a:t>
            </a:r>
          </a:p>
          <a:p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แบบจำลองที่ใช้ </a:t>
            </a:r>
          </a:p>
          <a:p>
            <a:pPr marL="34290" indent="0">
              <a:buNone/>
            </a:pPr>
            <a:r>
              <a:rPr lang="th-TH" sz="2800" dirty="0">
                <a:solidFill>
                  <a:srgbClr val="3333FF"/>
                </a:solidFill>
                <a:latin typeface="TH SarabunPSK" pitchFamily="34" charset="-34"/>
              </a:rPr>
              <a:t>  </a:t>
            </a:r>
            <a:r>
              <a:rPr lang="en-US" sz="2800" dirty="0">
                <a:solidFill>
                  <a:srgbClr val="3333FF"/>
                </a:solidFill>
                <a:latin typeface="TH SarabunPSK" pitchFamily="34" charset="-34"/>
              </a:rPr>
              <a:t>-</a:t>
            </a:r>
            <a:r>
              <a:rPr lang="th-TH" sz="2800" dirty="0">
                <a:solidFill>
                  <a:srgbClr val="3333FF"/>
                </a:solidFill>
                <a:latin typeface="TH SarabunPSK" pitchFamily="34" charset="-34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TH SarabunPSK" pitchFamily="34" charset="-34"/>
              </a:rPr>
              <a:t>ES (Holt-Winter) </a:t>
            </a:r>
            <a:r>
              <a:rPr lang="th-TH" sz="2800" dirty="0">
                <a:solidFill>
                  <a:srgbClr val="3333FF"/>
                </a:solidFill>
                <a:latin typeface="TH SarabunPSK" pitchFamily="34" charset="-34"/>
              </a:rPr>
              <a:t>ทั้งแบบ </a:t>
            </a:r>
            <a:r>
              <a:rPr lang="en-US" sz="2800" dirty="0">
                <a:solidFill>
                  <a:srgbClr val="3333FF"/>
                </a:solidFill>
                <a:latin typeface="TH SarabunPSK" pitchFamily="34" charset="-34"/>
              </a:rPr>
              <a:t>additive </a:t>
            </a:r>
            <a:r>
              <a:rPr lang="th-TH" sz="2800" dirty="0">
                <a:solidFill>
                  <a:srgbClr val="3333FF"/>
                </a:solidFill>
                <a:latin typeface="TH SarabunPSK" pitchFamily="34" charset="-34"/>
              </a:rPr>
              <a:t>และ </a:t>
            </a:r>
            <a:r>
              <a:rPr lang="en-US" sz="2800" dirty="0">
                <a:solidFill>
                  <a:srgbClr val="3333FF"/>
                </a:solidFill>
                <a:latin typeface="TH SarabunPSK" pitchFamily="34" charset="-34"/>
              </a:rPr>
              <a:t>multiplicative</a:t>
            </a:r>
          </a:p>
          <a:p>
            <a:pPr marL="34290" indent="0">
              <a:buNone/>
            </a:pPr>
            <a:r>
              <a:rPr lang="en-US" sz="2800" dirty="0">
                <a:solidFill>
                  <a:srgbClr val="3333FF"/>
                </a:solidFill>
                <a:latin typeface="TH SarabunPSK" pitchFamily="34" charset="-34"/>
              </a:rPr>
              <a:t>  - ARIMA</a:t>
            </a:r>
          </a:p>
          <a:p>
            <a:pPr marL="34290" indent="0">
              <a:buNone/>
            </a:pPr>
            <a:r>
              <a:rPr lang="en-US" sz="2800" dirty="0">
                <a:solidFill>
                  <a:srgbClr val="3333FF"/>
                </a:solidFill>
                <a:latin typeface="TH SarabunPSK" pitchFamily="34" charset="-34"/>
              </a:rPr>
              <a:t>  - VAR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618781C7-7091-4C3C-B93A-2AA7A899B560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</p:spTree>
    <p:extLst>
      <p:ext uri="{BB962C8B-B14F-4D97-AF65-F5344CB8AC3E}">
        <p14:creationId xmlns:p14="http://schemas.microsoft.com/office/powerpoint/2010/main" val="27480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tx1"/>
                </a:solidFill>
              </a:rPr>
              <a:t>วิธีการศึกษา และการเก็บรวบรวมข้อมูล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7251" y="1844824"/>
            <a:ext cx="7404653" cy="4251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การวิเคราะห์ข้อมูล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เปรียบเทียบความแม่นยำของแต่ละวิธี ทั้ง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ES, ARIMA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และ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VAR/ VECM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ซึ่งการพิจารณาเพิ่มตัวแปรภายนอกและฤดูกาลจะขึ้นอยู่กับบริบทของแต่ละสินค้า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เปรียบเทียบความแม่นยำของการพยากรณ์ จากค่า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RMSE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MAPE 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จากนั้นจะใช้แบบจำลองที่แม่นยำที่สุดพยากรณ์ความต้องการในปี 2563 และ 2564</a:t>
            </a:r>
          </a:p>
          <a:p>
            <a:pPr marL="0" indent="0">
              <a:buNone/>
            </a:pP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การเก็บรวบรวมข้อมูล</a:t>
            </a:r>
          </a:p>
          <a:p>
            <a:pPr marL="342900" indent="-342900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ใช้ข้อมูลอนุกรมเวลาซึ่งเป็นข้อมูลทุติยภูมิ โดยสืบค้นจากแหล่งข้อมูลของหน่วยงานราชการ และภาคเอกชนที่เกี่ยวข้อง </a:t>
            </a:r>
          </a:p>
          <a:p>
            <a:pPr marL="342900" indent="-342900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รายละเอียดตัวแปรและข้อมูลที่ใช้จะถูกอธิบายจากการนำเสนอของแต่ละสินค้า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2842265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F2F5C-3514-47FC-92EC-EB3AD23577A9}"/>
              </a:ext>
            </a:extLst>
          </p:cNvPr>
          <p:cNvSpPr/>
          <p:nvPr/>
        </p:nvSpPr>
        <p:spPr>
          <a:xfrm>
            <a:off x="395536" y="1340768"/>
            <a:ext cx="5472608" cy="12701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2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ARIMA </a:t>
            </a:r>
            <a:r>
              <a:rPr lang="th-TH" sz="2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เพื่อหา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ความต้องการใช้บริโภคและอุปโภค</a:t>
            </a:r>
          </a:p>
          <a:p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ARIMA(2,0,0) + seasonal dummies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ARIMA(2,0,0)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083F2-BF52-4878-A9CA-1D09CFD74750}"/>
              </a:ext>
            </a:extLst>
          </p:cNvPr>
          <p:cNvSpPr/>
          <p:nvPr/>
        </p:nvSpPr>
        <p:spPr>
          <a:xfrm>
            <a:off x="395536" y="2708920"/>
            <a:ext cx="5400600" cy="12241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24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ARIMA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เพื่อหา ความต้องการ</a:t>
            </a:r>
            <a:r>
              <a:rPr lang="th-TH" sz="2400" b="1" dirty="0" err="1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ใช้ไบ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โอดีเซล</a:t>
            </a:r>
          </a:p>
          <a:p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ARIMA(1,0,0)</a:t>
            </a:r>
          </a:p>
          <a:p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ARIMA (1,0,0) + seasonal dummies</a:t>
            </a:r>
            <a:endParaRPr lang="en-US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ชื่อเรื่อง 1">
            <a:extLst>
              <a:ext uri="{FF2B5EF4-FFF2-40B4-BE49-F238E27FC236}">
                <a16:creationId xmlns:a16="http://schemas.microsoft.com/office/drawing/2014/main" id="{0C6942BE-BFEB-4C2A-8FC4-14D59DD60038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A32028-1FD8-4F44-BDCD-31E14308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137032"/>
            <a:ext cx="8496944" cy="2232248"/>
          </a:xfrm>
          <a:ln>
            <a:solidFill>
              <a:srgbClr val="3333FF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h-TH" sz="2400" b="1" dirty="0">
                <a:solidFill>
                  <a:srgbClr val="3333FF"/>
                </a:solidFill>
                <a:latin typeface="TH SarabunPSK" pitchFamily="34" charset="-34"/>
              </a:rPr>
              <a:t>แบบจำลอง </a:t>
            </a:r>
            <a:r>
              <a:rPr lang="en-US" sz="2400" b="1" dirty="0">
                <a:solidFill>
                  <a:srgbClr val="3333FF"/>
                </a:solidFill>
                <a:latin typeface="TH SarabunPSK" pitchFamily="34" charset="-34"/>
              </a:rPr>
              <a:t>VAR</a:t>
            </a:r>
          </a:p>
          <a:p>
            <a:pPr marL="0" indent="0">
              <a:buNone/>
            </a:pP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ตัวแปรภายใน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: 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ความต้องการใช้บริโภคและอุปโภค, ความต้องการใช้ไบโอดีเซล, ราคาน้ำมันปาล์มดิบ, ราคาน้ำมันถั่วเหลืองบรรจุขวด, ราคาน้ำมันดีเซล, ราคาน้ำมันปาล์มบรรจุขวด, ราคา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B100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ตัวแปรภายนอก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: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ค่าคงที่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(c)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, แนวโน้ม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(trend)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,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ฤดูกาล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(seasonal dummies)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buNone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ตัวแปรทุกตัวเป็น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I(0)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ยกเว้น ราคาน้ำมันปาล์มบรรจุขวด , ราคาน้ำมันถั่วเหลืองบรรจุขวด เป็น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I(1)</a:t>
            </a:r>
          </a:p>
        </p:txBody>
      </p:sp>
    </p:spTree>
    <p:extLst>
      <p:ext uri="{BB962C8B-B14F-4D97-AF65-F5344CB8AC3E}">
        <p14:creationId xmlns:p14="http://schemas.microsoft.com/office/powerpoint/2010/main" val="297684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1AD31-C646-4D03-BBF9-823A86A9475A}"/>
              </a:ext>
            </a:extLst>
          </p:cNvPr>
          <p:cNvSpPr txBox="1"/>
          <p:nvPr/>
        </p:nvSpPr>
        <p:spPr>
          <a:xfrm>
            <a:off x="475456" y="5634785"/>
            <a:ext cx="81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การพยากรณ์ความต้องการใช้บริโภคและอุปโภค แบบจำลอง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 ARIMA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แม่นยำที่สุด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การพยากรณ์ความต้องการใช้ไบโอดีเซล แบบจำลอง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ARIMA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แม่นยำที่สุด</a:t>
            </a:r>
            <a:endParaRPr lang="en-US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5DA533F5-FF1F-4879-863C-1C045DF50EEB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EB32071-8B07-44F8-B796-286B6D70B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083143"/>
              </p:ext>
            </p:extLst>
          </p:nvPr>
        </p:nvGraphicFramePr>
        <p:xfrm>
          <a:off x="475457" y="1484784"/>
          <a:ext cx="8101413" cy="386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874">
                  <a:extLst>
                    <a:ext uri="{9D8B030D-6E8A-4147-A177-3AD203B41FA5}">
                      <a16:colId xmlns:a16="http://schemas.microsoft.com/office/drawing/2014/main" val="410784578"/>
                    </a:ext>
                  </a:extLst>
                </a:gridCol>
                <a:gridCol w="1358321">
                  <a:extLst>
                    <a:ext uri="{9D8B030D-6E8A-4147-A177-3AD203B41FA5}">
                      <a16:colId xmlns:a16="http://schemas.microsoft.com/office/drawing/2014/main" val="2971662381"/>
                    </a:ext>
                  </a:extLst>
                </a:gridCol>
                <a:gridCol w="1382576">
                  <a:extLst>
                    <a:ext uri="{9D8B030D-6E8A-4147-A177-3AD203B41FA5}">
                      <a16:colId xmlns:a16="http://schemas.microsoft.com/office/drawing/2014/main" val="4098010344"/>
                    </a:ext>
                  </a:extLst>
                </a:gridCol>
                <a:gridCol w="1358321">
                  <a:extLst>
                    <a:ext uri="{9D8B030D-6E8A-4147-A177-3AD203B41FA5}">
                      <a16:colId xmlns:a16="http://schemas.microsoft.com/office/drawing/2014/main" val="1943030934"/>
                    </a:ext>
                  </a:extLst>
                </a:gridCol>
                <a:gridCol w="1358321">
                  <a:extLst>
                    <a:ext uri="{9D8B030D-6E8A-4147-A177-3AD203B41FA5}">
                      <a16:colId xmlns:a16="http://schemas.microsoft.com/office/drawing/2014/main" val="4143928270"/>
                    </a:ext>
                  </a:extLst>
                </a:gridCol>
              </a:tblGrid>
              <a:tr h="39970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แบบจำลอง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In-sample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Out-sample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4449"/>
                  </a:ext>
                </a:extLst>
              </a:tr>
              <a:tr h="227499">
                <a:tc vMerge="1">
                  <a:txBody>
                    <a:bodyPr/>
                    <a:lstStyle/>
                    <a:p>
                      <a:pPr algn="l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26665"/>
                  </a:ext>
                </a:extLst>
              </a:tr>
              <a:tr h="223674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ความต้องการใช้บริโภคและอุปโภค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93624907"/>
                  </a:ext>
                </a:extLst>
              </a:tr>
              <a:tr h="4287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-HW (additive)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12847.047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13.807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23024.431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18.896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0458028"/>
                  </a:ext>
                </a:extLst>
              </a:tr>
              <a:tr h="34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-ARIMA(2,0,0)+s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13629.489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14.549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21384.567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15.585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73563"/>
                  </a:ext>
                </a:extLst>
              </a:tr>
              <a:tr h="2187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-VAR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14314.443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15.382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25599.766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17.622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9268072"/>
                  </a:ext>
                </a:extLst>
              </a:tr>
              <a:tr h="218749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ความต้องการใช้ไบโอดีเซล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2358079"/>
                  </a:ext>
                </a:extLst>
              </a:tr>
              <a:tr h="4287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-HW (additive)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8400.330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13.353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16301.779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12.475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3537845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-ARIMA(1,0,0)+s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12263.340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19.891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11009.363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7.999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9162890"/>
                  </a:ext>
                </a:extLst>
              </a:tr>
              <a:tr h="2187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-VAR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11855.528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19.424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14871.778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11.263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848421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572C0AA-46E9-49B4-AC17-BC3F21DC9329}"/>
              </a:ext>
            </a:extLst>
          </p:cNvPr>
          <p:cNvSpPr/>
          <p:nvPr/>
        </p:nvSpPr>
        <p:spPr>
          <a:xfrm>
            <a:off x="5818373" y="3068960"/>
            <a:ext cx="2758497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A2742D-1A10-4AD3-B11F-942095E5FBCB}"/>
              </a:ext>
            </a:extLst>
          </p:cNvPr>
          <p:cNvSpPr/>
          <p:nvPr/>
        </p:nvSpPr>
        <p:spPr>
          <a:xfrm>
            <a:off x="5796135" y="4638581"/>
            <a:ext cx="2758497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E2B-366D-41A0-92A9-5251F284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1AB3A-C44C-4EC8-B016-0B56B4AEC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86169"/>
              </p:ext>
            </p:extLst>
          </p:nvPr>
        </p:nvGraphicFramePr>
        <p:xfrm>
          <a:off x="835744" y="1555086"/>
          <a:ext cx="7380840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280">
                  <a:extLst>
                    <a:ext uri="{9D8B030D-6E8A-4147-A177-3AD203B41FA5}">
                      <a16:colId xmlns:a16="http://schemas.microsoft.com/office/drawing/2014/main" val="2527618582"/>
                    </a:ext>
                  </a:extLst>
                </a:gridCol>
                <a:gridCol w="2460280">
                  <a:extLst>
                    <a:ext uri="{9D8B030D-6E8A-4147-A177-3AD203B41FA5}">
                      <a16:colId xmlns:a16="http://schemas.microsoft.com/office/drawing/2014/main" val="1180942295"/>
                    </a:ext>
                  </a:extLst>
                </a:gridCol>
                <a:gridCol w="2460280">
                  <a:extLst>
                    <a:ext uri="{9D8B030D-6E8A-4147-A177-3AD203B41FA5}">
                      <a16:colId xmlns:a16="http://schemas.microsoft.com/office/drawing/2014/main" val="2530577911"/>
                    </a:ext>
                  </a:extLst>
                </a:gridCol>
              </a:tblGrid>
              <a:tr h="433765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itchFamily="34" charset="-34"/>
                          <a:cs typeface="TH SarabunPSK" pitchFamily="34" charset="-34"/>
                        </a:rPr>
                        <a:t>พยากรณ์</a:t>
                      </a:r>
                      <a:endParaRPr lang="en-US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itchFamily="34" charset="-34"/>
                          <a:cs typeface="TH SarabunPSK" pitchFamily="34" charset="-34"/>
                        </a:rPr>
                        <a:t>บริโภคและอุปโภค</a:t>
                      </a:r>
                      <a:endParaRPr lang="en-US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itchFamily="34" charset="-34"/>
                          <a:cs typeface="TH SarabunPSK" pitchFamily="34" charset="-34"/>
                        </a:rPr>
                        <a:t>ไบโอดีเซล</a:t>
                      </a:r>
                      <a:endParaRPr lang="en-US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6430892"/>
                  </a:ext>
                </a:extLst>
              </a:tr>
              <a:tr h="4337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PSK" pitchFamily="34" charset="-34"/>
                          <a:cs typeface="TH SarabunPSK" pitchFamily="34" charset="-34"/>
                        </a:rPr>
                        <a:t>1,311,456.119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PSK" pitchFamily="34" charset="-34"/>
                          <a:cs typeface="TH SarabunPSK" pitchFamily="34" charset="-34"/>
                        </a:rPr>
                        <a:t>1,421,299.112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7537982"/>
                  </a:ext>
                </a:extLst>
              </a:tr>
              <a:tr h="4337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PSK" pitchFamily="34" charset="-34"/>
                          <a:cs typeface="TH SarabunPSK" pitchFamily="34" charset="-34"/>
                        </a:rPr>
                        <a:t>1,400,882.229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PSK" pitchFamily="34" charset="-34"/>
                          <a:cs typeface="TH SarabunPSK" pitchFamily="34" charset="-34"/>
                        </a:rPr>
                        <a:t>1,442,495.402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3742239"/>
                  </a:ext>
                </a:extLst>
              </a:tr>
            </a:tbl>
          </a:graphicData>
        </a:graphic>
      </p:graphicFrame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E67626C-3DC8-4050-826F-D1D8B9071F50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94CA8D-11FC-40DE-B285-13D00DAF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9359"/>
              </p:ext>
            </p:extLst>
          </p:nvPr>
        </p:nvGraphicFramePr>
        <p:xfrm>
          <a:off x="539552" y="3645024"/>
          <a:ext cx="8229600" cy="2880732"/>
        </p:xfrm>
        <a:graphic>
          <a:graphicData uri="http://schemas.openxmlformats.org/drawingml/2006/table">
            <a:tbl>
              <a:tblPr firstRow="1" bandRow="1"/>
              <a:tblGrid>
                <a:gridCol w="740768">
                  <a:extLst>
                    <a:ext uri="{9D8B030D-6E8A-4147-A177-3AD203B41FA5}">
                      <a16:colId xmlns:a16="http://schemas.microsoft.com/office/drawing/2014/main" val="1956338723"/>
                    </a:ext>
                  </a:extLst>
                </a:gridCol>
                <a:gridCol w="1519474">
                  <a:extLst>
                    <a:ext uri="{9D8B030D-6E8A-4147-A177-3AD203B41FA5}">
                      <a16:colId xmlns:a16="http://schemas.microsoft.com/office/drawing/2014/main" val="440759553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1912559699"/>
                    </a:ext>
                  </a:extLst>
                </a:gridCol>
                <a:gridCol w="946597">
                  <a:extLst>
                    <a:ext uri="{9D8B030D-6E8A-4147-A177-3AD203B41FA5}">
                      <a16:colId xmlns:a16="http://schemas.microsoft.com/office/drawing/2014/main" val="34587608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34893821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3359371150"/>
                    </a:ext>
                  </a:extLst>
                </a:gridCol>
                <a:gridCol w="946597">
                  <a:extLst>
                    <a:ext uri="{9D8B030D-6E8A-4147-A177-3AD203B41FA5}">
                      <a16:colId xmlns:a16="http://schemas.microsoft.com/office/drawing/2014/main" val="231912354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บริโภคและอุปโภค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ค่าจริง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∆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ไบโอดีเซล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ค่าจริง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∆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821691"/>
                  </a:ext>
                </a:extLst>
              </a:tr>
              <a:tr h="261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Jan-63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97,399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72,245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25.826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134,995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125,439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7.079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07745"/>
                  </a:ext>
                </a:extLst>
              </a:tr>
              <a:tr h="261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Feb-63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94,037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78,196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16.846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119,485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113,544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4.972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5956"/>
                  </a:ext>
                </a:extLst>
              </a:tr>
              <a:tr h="261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Mar-63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110,684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111,591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-0.820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119,932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103,943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13.331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27767"/>
                  </a:ext>
                </a:extLst>
              </a:tr>
              <a:tr h="261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Apr-63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109,440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85,423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21.946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116,470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91,671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21.292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3353"/>
                  </a:ext>
                </a:extLst>
              </a:tr>
              <a:tr h="2615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May-83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109,464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134,999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-23.327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121,749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117,359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3.606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46738"/>
                  </a:ext>
                </a:extLst>
              </a:tr>
              <a:tr h="2663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Jun-63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109,719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  89,364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18.552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115,835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    120,951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C0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-4.417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110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A64AA8-0095-423E-A610-044FA29423A8}"/>
              </a:ext>
            </a:extLst>
          </p:cNvPr>
          <p:cNvSpPr txBox="1"/>
          <p:nvPr/>
        </p:nvSpPr>
        <p:spPr>
          <a:xfrm>
            <a:off x="539552" y="3182425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เปรียบเทียบผลการพยากรณ์กับค่าจริง ในช่วง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เดือนแรก ของปี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2563</a:t>
            </a:r>
          </a:p>
        </p:txBody>
      </p:sp>
    </p:spTree>
    <p:extLst>
      <p:ext uri="{BB962C8B-B14F-4D97-AF65-F5344CB8AC3E}">
        <p14:creationId xmlns:p14="http://schemas.microsoft.com/office/powerpoint/2010/main" val="1960241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9CF5-9BBD-4E8C-AD24-4E1DEB71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56792"/>
            <a:ext cx="8029404" cy="2088232"/>
          </a:xfrm>
          <a:ln w="28575">
            <a:solidFill>
              <a:srgbClr val="FF99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b="1" dirty="0">
                <a:latin typeface="TH SarabunPSK" pitchFamily="34" charset="-34"/>
              </a:rPr>
              <a:t>ความต้องการใช้บริโภคและอุปโภค</a:t>
            </a:r>
            <a:endParaRPr lang="en-US" sz="2400" b="1" dirty="0">
              <a:latin typeface="TH SarabunPSK" pitchFamily="34" charset="-34"/>
            </a:endParaRPr>
          </a:p>
          <a:p>
            <a:r>
              <a:rPr lang="th-TH" sz="2400" dirty="0">
                <a:latin typeface="TH SarabunPSK" pitchFamily="34" charset="-34"/>
              </a:rPr>
              <a:t>ผลพยากรณ์ปี </a:t>
            </a:r>
            <a:r>
              <a:rPr lang="en-US" sz="2400" dirty="0">
                <a:latin typeface="TH SarabunPSK" pitchFamily="34" charset="-34"/>
              </a:rPr>
              <a:t>2563 </a:t>
            </a:r>
            <a:r>
              <a:rPr lang="th-TH" sz="2400" dirty="0">
                <a:latin typeface="TH SarabunPSK" pitchFamily="34" charset="-34"/>
              </a:rPr>
              <a:t>ลดลง </a:t>
            </a:r>
            <a:r>
              <a:rPr lang="en-US" sz="2400" dirty="0">
                <a:latin typeface="TH SarabunPSK" pitchFamily="34" charset="-34"/>
              </a:rPr>
              <a:t>10.36%</a:t>
            </a:r>
            <a:r>
              <a:rPr lang="th-TH" sz="2400" dirty="0">
                <a:latin typeface="TH SarabunPSK" pitchFamily="34" charset="-34"/>
              </a:rPr>
              <a:t> และในปี </a:t>
            </a:r>
            <a:r>
              <a:rPr lang="en-US" sz="2400" dirty="0">
                <a:latin typeface="TH SarabunPSK" pitchFamily="34" charset="-34"/>
              </a:rPr>
              <a:t>2564 </a:t>
            </a:r>
            <a:r>
              <a:rPr lang="th-TH" sz="2400" dirty="0">
                <a:latin typeface="TH SarabunPSK" pitchFamily="34" charset="-34"/>
              </a:rPr>
              <a:t>ลดลง </a:t>
            </a:r>
            <a:r>
              <a:rPr lang="en-US" sz="2400" dirty="0">
                <a:latin typeface="TH SarabunPSK" pitchFamily="34" charset="-34"/>
              </a:rPr>
              <a:t>4.24% </a:t>
            </a:r>
            <a:r>
              <a:rPr lang="th-TH" sz="2400" dirty="0">
                <a:latin typeface="TH SarabunPSK" pitchFamily="34" charset="-34"/>
              </a:rPr>
              <a:t>จาก </a:t>
            </a:r>
            <a:r>
              <a:rPr lang="en-US" sz="2400" dirty="0">
                <a:latin typeface="TH SarabunPSK" pitchFamily="34" charset="-34"/>
              </a:rPr>
              <a:t>1,462,953</a:t>
            </a:r>
            <a:r>
              <a:rPr lang="th-TH" sz="2400" dirty="0">
                <a:latin typeface="TH SarabunPSK" pitchFamily="34" charset="-34"/>
              </a:rPr>
              <a:t> ในปี </a:t>
            </a:r>
            <a:r>
              <a:rPr lang="en-US" sz="2400" dirty="0">
                <a:latin typeface="TH SarabunPSK" pitchFamily="34" charset="-34"/>
              </a:rPr>
              <a:t>2562</a:t>
            </a:r>
            <a:endParaRPr lang="th-TH" sz="2400" dirty="0">
              <a:latin typeface="TH SarabunPSK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latin typeface="TH SarabunPSK" pitchFamily="34" charset="-34"/>
              </a:rPr>
              <a:t>ความต้องการใช้ไบโอดีเซล</a:t>
            </a:r>
          </a:p>
          <a:p>
            <a:r>
              <a:rPr lang="th-TH" sz="2400" dirty="0">
                <a:latin typeface="TH SarabunPSK" pitchFamily="34" charset="-34"/>
              </a:rPr>
              <a:t>ผลพยากรณ์ปี </a:t>
            </a:r>
            <a:r>
              <a:rPr lang="en-US" sz="2400" dirty="0">
                <a:latin typeface="TH SarabunPSK" pitchFamily="34" charset="-34"/>
              </a:rPr>
              <a:t>2563 </a:t>
            </a:r>
            <a:r>
              <a:rPr lang="th-TH" sz="2400" dirty="0">
                <a:latin typeface="TH SarabunPSK" pitchFamily="34" charset="-34"/>
              </a:rPr>
              <a:t>เพิ่มขึ้น </a:t>
            </a:r>
            <a:r>
              <a:rPr lang="en-US" sz="2400" dirty="0">
                <a:latin typeface="TH SarabunPSK" pitchFamily="34" charset="-34"/>
              </a:rPr>
              <a:t>6.29% </a:t>
            </a:r>
            <a:r>
              <a:rPr lang="th-TH" sz="2400" dirty="0">
                <a:latin typeface="TH SarabunPSK" pitchFamily="34" charset="-34"/>
              </a:rPr>
              <a:t>และในปี </a:t>
            </a:r>
            <a:r>
              <a:rPr lang="en-US" sz="2400" dirty="0">
                <a:latin typeface="TH SarabunPSK" pitchFamily="34" charset="-34"/>
              </a:rPr>
              <a:t>2564 </a:t>
            </a:r>
            <a:r>
              <a:rPr lang="th-TH" sz="2400" dirty="0">
                <a:latin typeface="TH SarabunPSK" pitchFamily="34" charset="-34"/>
              </a:rPr>
              <a:t>เพิ่มขึ้น </a:t>
            </a:r>
            <a:r>
              <a:rPr lang="en-US" sz="2400" dirty="0">
                <a:latin typeface="TH SarabunPSK" pitchFamily="34" charset="-34"/>
              </a:rPr>
              <a:t>7.88% </a:t>
            </a:r>
            <a:r>
              <a:rPr lang="th-TH" sz="2400" dirty="0">
                <a:latin typeface="TH SarabunPSK" pitchFamily="34" charset="-34"/>
              </a:rPr>
              <a:t>จาก 1,337,160 ในปี </a:t>
            </a:r>
            <a:r>
              <a:rPr lang="en-US" sz="2400" dirty="0">
                <a:latin typeface="TH SarabunPSK" pitchFamily="34" charset="-34"/>
              </a:rPr>
              <a:t>2562</a:t>
            </a:r>
          </a:p>
          <a:p>
            <a:pPr marL="0" indent="0">
              <a:buNone/>
            </a:pPr>
            <a:endParaRPr lang="th-TH" sz="2400" dirty="0">
              <a:latin typeface="TH SarabunPSK" pitchFamily="34" charset="-34"/>
            </a:endParaRPr>
          </a:p>
          <a:p>
            <a:pPr marL="0" indent="0">
              <a:buNone/>
            </a:pPr>
            <a:endParaRPr lang="th-TH" sz="2400" dirty="0">
              <a:latin typeface="TH SarabunPSK" pitchFamily="34" charset="-34"/>
            </a:endParaRPr>
          </a:p>
          <a:p>
            <a:endParaRPr lang="en-US" sz="2400" dirty="0">
              <a:latin typeface="TH SarabunPSK" pitchFamily="34" charset="-34"/>
            </a:endParaRPr>
          </a:p>
          <a:p>
            <a:endParaRPr lang="en-US" sz="2400" dirty="0">
              <a:latin typeface="TH SarabunPSK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331617-2A80-4111-BD67-2F033F80D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66854"/>
              </p:ext>
            </p:extLst>
          </p:nvPr>
        </p:nvGraphicFramePr>
        <p:xfrm>
          <a:off x="629975" y="4077072"/>
          <a:ext cx="8010989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5559">
                  <a:extLst>
                    <a:ext uri="{9D8B030D-6E8A-4147-A177-3AD203B41FA5}">
                      <a16:colId xmlns:a16="http://schemas.microsoft.com/office/drawing/2014/main" val="4109091100"/>
                    </a:ext>
                  </a:extLst>
                </a:gridCol>
                <a:gridCol w="1284061">
                  <a:extLst>
                    <a:ext uri="{9D8B030D-6E8A-4147-A177-3AD203B41FA5}">
                      <a16:colId xmlns:a16="http://schemas.microsoft.com/office/drawing/2014/main" val="1896404588"/>
                    </a:ext>
                  </a:extLst>
                </a:gridCol>
                <a:gridCol w="912410">
                  <a:extLst>
                    <a:ext uri="{9D8B030D-6E8A-4147-A177-3AD203B41FA5}">
                      <a16:colId xmlns:a16="http://schemas.microsoft.com/office/drawing/2014/main" val="519584092"/>
                    </a:ext>
                  </a:extLst>
                </a:gridCol>
                <a:gridCol w="1284061">
                  <a:extLst>
                    <a:ext uri="{9D8B030D-6E8A-4147-A177-3AD203B41FA5}">
                      <a16:colId xmlns:a16="http://schemas.microsoft.com/office/drawing/2014/main" val="1544349803"/>
                    </a:ext>
                  </a:extLst>
                </a:gridCol>
                <a:gridCol w="1384898">
                  <a:extLst>
                    <a:ext uri="{9D8B030D-6E8A-4147-A177-3AD203B41FA5}">
                      <a16:colId xmlns:a16="http://schemas.microsoft.com/office/drawing/2014/main" val="709229682"/>
                    </a:ext>
                  </a:extLst>
                </a:gridCol>
              </a:tblGrid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รายการ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2563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2564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2516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ผลพยากรณ์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Expert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ผลพยากรณ์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Expert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170405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ความต้องการใช้บริโภคและอุปโภค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-10.36%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คงตัว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-4.24%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คงตัว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03069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ความต้องการใช้ไบโอดีเซล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+6.29%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+ 3-5%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+7.88%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+ 3-5%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8700426"/>
                  </a:ext>
                </a:extLst>
              </a:tr>
            </a:tbl>
          </a:graphicData>
        </a:graphic>
      </p:graphicFrame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8C9F974F-3EA4-4A68-94F6-620C7419B311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น้ำมันปาล์ม</a:t>
            </a:r>
          </a:p>
        </p:txBody>
      </p:sp>
    </p:spTree>
    <p:extLst>
      <p:ext uri="{BB962C8B-B14F-4D97-AF65-F5344CB8AC3E}">
        <p14:creationId xmlns:p14="http://schemas.microsoft.com/office/powerpoint/2010/main" val="641064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FF0C-0675-4ADB-9B5F-36ACC589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484784"/>
            <a:ext cx="7404653" cy="40386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 จากแนวโน้มการลดลงของการบริโภคและอุปโภค </a:t>
            </a:r>
            <a:r>
              <a:rPr lang="en-US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CPO </a:t>
            </a: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เห็นว่าควรเพิ่มการใช้และเพิ่มมูลค่าให้ </a:t>
            </a:r>
            <a:r>
              <a:rPr lang="en-US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CPO </a:t>
            </a: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โดยการนำไปใช้ในอุตสาหกรรมต่อเนื่อง</a:t>
            </a:r>
            <a:endParaRPr lang="en-US" sz="28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pPr marL="285750" indent="-285750" algn="thaiDist">
              <a:lnSpc>
                <a:spcPct val="107000"/>
              </a:lnSpc>
              <a:spcBef>
                <a:spcPts val="0"/>
              </a:spcBef>
            </a:pP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ปัจจัยที่อาจส่งผลกระทบต่อความต้องการใช้ </a:t>
            </a:r>
            <a:r>
              <a:rPr lang="en-US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CPO</a:t>
            </a: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 ในปัจจุบัน ได้แก่ ภาวะโลกร้อน ปัจจัยเรื่องสุขภาพ รถพลังงานไฟฟ้า </a:t>
            </a:r>
            <a:r>
              <a:rPr lang="en-US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COVID-19</a:t>
            </a:r>
            <a:r>
              <a:rPr lang="th-TH" sz="2800" dirty="0">
                <a:solidFill>
                  <a:schemeClr val="tx1"/>
                </a:solidFill>
                <a:effectLst/>
                <a:latin typeface="TH SarabunPSK" pitchFamily="34" charset="-34"/>
                <a:ea typeface="Calibri" panose="020F0502020204030204" pitchFamily="34" charset="0"/>
              </a:rPr>
              <a:t> ซึ่งสามารถนำไปศึกษาเพิ่มเติมต่อไปได้</a:t>
            </a:r>
            <a:endParaRPr lang="en-US" sz="2800" dirty="0">
              <a:solidFill>
                <a:schemeClr val="tx1"/>
              </a:solidFill>
              <a:effectLst/>
              <a:latin typeface="TH SarabunPSK" pitchFamily="34" charset="-34"/>
              <a:ea typeface="Calibri" panose="020F050202020403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97D0EC88-C527-40AF-88C7-07F3198B0913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ข้อเสนอแนะ - น้ำมันปาล์ม</a:t>
            </a:r>
          </a:p>
        </p:txBody>
      </p:sp>
    </p:spTree>
    <p:extLst>
      <p:ext uri="{BB962C8B-B14F-4D97-AF65-F5344CB8AC3E}">
        <p14:creationId xmlns:p14="http://schemas.microsoft.com/office/powerpoint/2010/main" val="407121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  <a:endParaRPr lang="th-TH" sz="9600" b="1" dirty="0"/>
          </a:p>
          <a:p>
            <a:pPr marL="34290" indent="0" algn="ctr">
              <a:buNone/>
            </a:pPr>
            <a:r>
              <a:rPr lang="th-TH" sz="9600" b="1" dirty="0"/>
              <a:t>มะพร้าว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1275165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99A5B085-614F-45E1-B6FC-B1828FC6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97424"/>
              </p:ext>
            </p:extLst>
          </p:nvPr>
        </p:nvGraphicFramePr>
        <p:xfrm>
          <a:off x="467544" y="1340768"/>
          <a:ext cx="8136904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th-TH" sz="2400" b="1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หน่วย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export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ปริมาณส่งออกกะทิสำเร็จรูป</a:t>
                      </a:r>
                      <a:endParaRPr lang="th-TH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(ตัน)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89">
                <a:tc gridSpan="4">
                  <a:txBody>
                    <a:bodyPr/>
                    <a:lstStyle/>
                    <a:p>
                      <a:pPr algn="l" fontAlgn="b"/>
                      <a:r>
                        <a:rPr lang="th-TH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ตัวแปรอื่นๆ เพิ่มเติม ที่ใช้ใน</a:t>
                      </a:r>
                      <a:r>
                        <a:rPr lang="th-TH" sz="2400" b="1" i="1" u="none" strike="noStrike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1" i="1" u="none" strike="noStrike" baseline="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</a:t>
                      </a:r>
                      <a:endParaRPr lang="th-TH" sz="2400" b="1" i="1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p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ราคาส่งออกกะทิสำเร็จรูป</a:t>
                      </a:r>
                      <a:r>
                        <a:rPr lang="th-TH" sz="2400" u="none" strike="noStrike" baseline="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u="none" strike="noStrike" baseline="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(F.O.B.)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th-TH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บาท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/</a:t>
                      </a:r>
                      <a:r>
                        <a:rPr lang="th-TH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กก.)</a:t>
                      </a:r>
                      <a:endParaRPr lang="th-TH" sz="2400" b="0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7814AE0-0887-4B50-B7A6-F1F7C7BD614C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มะพร้าว</a:t>
            </a:r>
          </a:p>
        </p:txBody>
      </p:sp>
      <p:sp>
        <p:nvSpPr>
          <p:cNvPr id="7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7544" y="2996952"/>
            <a:ext cx="8280919" cy="3672408"/>
          </a:xfrm>
        </p:spPr>
        <p:txBody>
          <a:bodyPr>
            <a:normAutofit lnSpcReduction="10000"/>
          </a:bodyPr>
          <a:lstStyle/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ข้อมูลการส่งออกกะทิสำเร็จรูปของไทย เป็นข้อมูลรายเดือน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ตั้งแต่เดือนมกราคมปี 2555 – ธันวาคม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ปี2562 (60 ค่าสังเกต)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ตัวแปร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export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มีระดับความนิ่งที่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Trend Stationary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และตัวแปร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P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มีระดับความนิ่งที่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I(1)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จาก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ADF test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เมื่อพิจารณาระดับนัยสำคัญทางสถิติที่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0.05 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ตั้งแต่เดือนมกราคม ปี 2555 – ธันวาคม ปี 2560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Out-of-sample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ตั้งแต่เดือนมกราคม ปี 2561 – ธันวาคม ปี 2562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ใช้วิธี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1 ) ES Holt-Winters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ทั้ง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additive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multiplicative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         2) ARIMA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         3) VAR</a:t>
            </a: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7945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4114800" cy="4525963"/>
          </a:xfrm>
        </p:spPr>
        <p:txBody>
          <a:bodyPr>
            <a:normAutofit/>
          </a:bodyPr>
          <a:lstStyle/>
          <a:p>
            <a:r>
              <a:rPr lang="th-TH" sz="2400" b="1" u="sng" dirty="0">
                <a:solidFill>
                  <a:schemeClr val="tx1"/>
                </a:solidFill>
                <a:latin typeface="TH SarabunPSK" pitchFamily="34" charset="-34"/>
              </a:rPr>
              <a:t>แบบจำลอง </a:t>
            </a:r>
            <a:r>
              <a:rPr lang="en-US" sz="2400" b="1" u="sng" dirty="0">
                <a:solidFill>
                  <a:schemeClr val="tx1"/>
                </a:solidFill>
                <a:latin typeface="TH SarabunPSK" pitchFamily="34" charset="-34"/>
              </a:rPr>
              <a:t>ARIMA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จะทำการ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de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trend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ตัวแปร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export </a:t>
            </a:r>
          </a:p>
          <a:p>
            <a:pPr>
              <a:buNone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 ก่อนจะประมาณการ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ARIMA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H SarabunPSK" pitchFamily="34" charset="-34"/>
              </a:rPr>
              <a:t>correlogram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ของตัวแปร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export </a:t>
            </a:r>
          </a:p>
          <a:p>
            <a:pPr>
              <a:buNone/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 ที่มีการ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de-trend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โดยมีระดับความนิ่งที่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I(0)</a:t>
            </a:r>
          </a:p>
          <a:p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pic>
        <p:nvPicPr>
          <p:cNvPr id="6" name="Picture 5" descr="corr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210" y="1339266"/>
            <a:ext cx="3836754" cy="5256584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F005EF-7D02-4890-AC68-5507F8EA96DE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มะพร้าว</a:t>
            </a:r>
          </a:p>
        </p:txBody>
      </p:sp>
    </p:spTree>
    <p:extLst>
      <p:ext uri="{BB962C8B-B14F-4D97-AF65-F5344CB8AC3E}">
        <p14:creationId xmlns:p14="http://schemas.microsoft.com/office/powerpoint/2010/main" val="1485417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1"/>
            <a:ext cx="8229600" cy="1584176"/>
          </a:xfrm>
          <a:ln>
            <a:solidFill>
              <a:srgbClr val="3333FF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แบบจำลอง </a:t>
            </a:r>
            <a:r>
              <a:rPr lang="en-US" sz="2400" b="1" u="sng" dirty="0">
                <a:solidFill>
                  <a:srgbClr val="FF0000"/>
                </a:solidFill>
                <a:latin typeface="TH SarabunPSK" pitchFamily="34" charset="-34"/>
              </a:rPr>
              <a:t>ARIMA </a:t>
            </a: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ของ</a:t>
            </a:r>
            <a:r>
              <a:rPr lang="en-US" sz="2400" b="1" u="sng" dirty="0">
                <a:solidFill>
                  <a:srgbClr val="FF0000"/>
                </a:solidFill>
                <a:latin typeface="TH SarabunPSK" pitchFamily="34" charset="-34"/>
              </a:rPr>
              <a:t> export </a:t>
            </a: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ที่มีการ </a:t>
            </a:r>
            <a:r>
              <a:rPr lang="en-US" sz="2400" b="1" u="sng" dirty="0">
                <a:solidFill>
                  <a:srgbClr val="FF0000"/>
                </a:solidFill>
                <a:latin typeface="TH SarabunPSK" pitchFamily="34" charset="-34"/>
              </a:rPr>
              <a:t>de - trend</a:t>
            </a:r>
          </a:p>
          <a:p>
            <a:pPr marL="0" font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1)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SARIMA(1,0,0)(0,0,1)</a:t>
            </a:r>
            <a:r>
              <a:rPr lang="en-US" sz="2400" baseline="-25000" dirty="0">
                <a:solidFill>
                  <a:schemeClr val="tx1"/>
                </a:solidFill>
                <a:latin typeface="TH SarabunPSK" pitchFamily="34" charset="-34"/>
              </a:rPr>
              <a:t>12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fontAlgn="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2)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SARIMA(1,0,0)(0,0,1)</a:t>
            </a:r>
            <a:r>
              <a:rPr lang="en-US" sz="2400" baseline="-25000" dirty="0">
                <a:solidFill>
                  <a:schemeClr val="tx1"/>
                </a:solidFill>
                <a:latin typeface="TH SarabunPSK" pitchFamily="34" charset="-34"/>
              </a:rPr>
              <a:t>12</a:t>
            </a:r>
            <a:r>
              <a:rPr lang="th-TH" sz="2400" baseline="-250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+ Seasonal Dummies</a:t>
            </a:r>
            <a:r>
              <a:rPr lang="th-TH" sz="2400" baseline="-250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302BC2-09CD-4D1D-A102-58AE7CFBC702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มะพร้าว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17032"/>
            <a:ext cx="8229600" cy="230425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th-TH" sz="2400" b="1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แบบจำลอง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VAR</a:t>
            </a:r>
            <a:endParaRPr kumimoji="0" lang="th-TH" sz="2400" b="1" i="0" u="sng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ก่อนประมาณการ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VAR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จะแปลงตัวแปร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export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ให้ได้ค่า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Seasonally Adjusted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exportsa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)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เป็นข้อมูลที่ดึงผลของฤดูกาล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(Seasonal)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ออกไป เหลือแต่ผลของแนวโน้ม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(Trend)</a:t>
            </a: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กำหนดตัวแปรภายใน ได้แก่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exportsa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มีระดับความนิ่งที่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Trend Stationary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และ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P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มีระดับความนิ่งที่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I(1)</a:t>
            </a: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ตัวแปรภายนอก ได้แก่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ค่าคงที่ และแนวโน้ม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Trend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)</a:t>
            </a:r>
          </a:p>
          <a:p>
            <a:pPr marL="34290" marR="0" lvl="0" indent="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0095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AA551-CF5B-4A46-94FA-8C7727590C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57251" y="2057400"/>
            <a:ext cx="7404653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rgbClr val="0000CC"/>
                </a:solidFill>
              </a:rPr>
              <a:t>เปรียบเทียบความแม่นยำของแบบจำลองแต่ละวิธี</a:t>
            </a:r>
            <a:endParaRPr lang="en-US" dirty="0"/>
          </a:p>
        </p:txBody>
      </p:sp>
      <p:graphicFrame>
        <p:nvGraphicFramePr>
          <p:cNvPr id="5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605775"/>
              </p:ext>
            </p:extLst>
          </p:nvPr>
        </p:nvGraphicFramePr>
        <p:xfrm>
          <a:off x="491212" y="1670204"/>
          <a:ext cx="8069903" cy="2353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292055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38615145"/>
                    </a:ext>
                  </a:extLst>
                </a:gridCol>
                <a:gridCol w="920031">
                  <a:extLst>
                    <a:ext uri="{9D8B030D-6E8A-4147-A177-3AD203B41FA5}">
                      <a16:colId xmlns:a16="http://schemas.microsoft.com/office/drawing/2014/main" val="182588234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11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แบบจำลอง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In-sample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Out-of-sample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2555m1-2560m12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2561m1-2562m12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2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">
                <a:tc gridSpan="6"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ปริมาณส่งออกกะทิสำเร็จรูป</a:t>
                      </a:r>
                      <a:endParaRPr lang="th-TH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Holt-Winters (additive)</a:t>
                      </a:r>
                      <a:r>
                        <a:rPr lang="th-TH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l-GR" sz="2000" dirty="0">
                          <a:effectLst/>
                          <a:cs typeface="TH SarabunPSK" pitchFamily="34" charset="-34"/>
                        </a:rPr>
                        <a:t>α</a:t>
                      </a: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=0.480,</a:t>
                      </a:r>
                      <a:r>
                        <a:rPr lang="el-GR" sz="2000" dirty="0">
                          <a:effectLst/>
                          <a:cs typeface="TH SarabunPSK" pitchFamily="34" charset="-34"/>
                        </a:rPr>
                        <a:t> β</a:t>
                      </a: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=0.00, </a:t>
                      </a:r>
                      <a:r>
                        <a:rPr lang="el-GR" sz="2000" dirty="0">
                          <a:effectLst/>
                          <a:cs typeface="TH SarabunPSK" pitchFamily="34" charset="-34"/>
                        </a:rPr>
                        <a:t>γ</a:t>
                      </a: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</a:t>
                      </a:r>
                      <a:r>
                        <a:rPr lang="el-GR" sz="2000" dirty="0">
                          <a:effectLst/>
                          <a:cs typeface="TH SarabunPSK" pitchFamily="34" charset="-34"/>
                        </a:rPr>
                        <a:t>0.</a:t>
                      </a: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1,167.519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6.956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2,840.541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TH SarabunIT๙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11.607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SARIMA(1,0,0)(0,0,1)</a:t>
                      </a:r>
                      <a:r>
                        <a:rPr lang="en-US" sz="2000" baseline="-25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1,832.808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10.156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2,303</a:t>
                      </a:r>
                      <a:r>
                        <a:rPr lang="th-TH" sz="2000" dirty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860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TH SarabunIT๙"/>
                        <a:ea typeface="Calibri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8.755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 </a:t>
                      </a:r>
                      <a:endParaRPr lang="en-US" sz="2000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1,799.284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9.980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2,663.329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TH SarabunIT๙"/>
                        <a:ea typeface="Calibri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cs typeface="TH SarabunPSK" pitchFamily="34" charset="-34"/>
                        </a:rPr>
                        <a:t>10.129</a:t>
                      </a:r>
                      <a:endParaRPr lang="en-US" sz="2000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465313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4581128"/>
            <a:ext cx="6264696" cy="5232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u="sng" dirty="0">
                <a:latin typeface="TH SarabunPSK" pitchFamily="34" charset="-34"/>
                <a:cs typeface="TH SarabunPSK" pitchFamily="34" charset="-34"/>
              </a:rPr>
              <a:t>สรุป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 การพยากรณ์วิธี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ARIMA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แม่นยำกว่า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ES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VAR</a:t>
            </a:r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929380-2738-40F0-9BBD-C1318E087850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มะพร้าว</a:t>
            </a:r>
          </a:p>
        </p:txBody>
      </p:sp>
    </p:spTree>
    <p:extLst>
      <p:ext uri="{BB962C8B-B14F-4D97-AF65-F5344CB8AC3E}">
        <p14:creationId xmlns:p14="http://schemas.microsoft.com/office/powerpoint/2010/main" val="319135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</a:p>
          <a:p>
            <a:pPr marL="34290" indent="0" algn="ctr">
              <a:buNone/>
            </a:pPr>
            <a:r>
              <a:rPr lang="th-TH" sz="9600" b="1" dirty="0"/>
              <a:t>ข้าว</a:t>
            </a:r>
          </a:p>
        </p:txBody>
      </p:sp>
    </p:spTree>
    <p:extLst>
      <p:ext uri="{BB962C8B-B14F-4D97-AF65-F5344CB8AC3E}">
        <p14:creationId xmlns:p14="http://schemas.microsoft.com/office/powerpoint/2010/main" val="1689303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endParaRPr lang="th-TH" b="1" u="sng" dirty="0"/>
          </a:p>
          <a:p>
            <a:endParaRPr lang="th-TH" b="1" u="sng" dirty="0"/>
          </a:p>
          <a:p>
            <a:pPr algn="r"/>
            <a:r>
              <a:rPr lang="th-TH" b="1" u="sng" dirty="0">
                <a:solidFill>
                  <a:schemeClr val="tx1"/>
                </a:solidFill>
                <a:latin typeface="TH SarabunPSK" pitchFamily="34" charset="-34"/>
              </a:rPr>
              <a:t>ผลการพยากรณ์โดยวิธี </a:t>
            </a:r>
            <a:r>
              <a:rPr lang="en-US" b="1" u="sng" dirty="0">
                <a:solidFill>
                  <a:schemeClr val="tx1"/>
                </a:solidFill>
                <a:latin typeface="TH SarabunPSK" pitchFamily="34" charset="-34"/>
              </a:rPr>
              <a:t>ARIMA </a:t>
            </a:r>
            <a:r>
              <a:rPr lang="th-TH" b="1" u="sng" dirty="0">
                <a:solidFill>
                  <a:schemeClr val="tx1"/>
                </a:solidFill>
                <a:latin typeface="TH SarabunPSK" pitchFamily="34" charset="-34"/>
              </a:rPr>
              <a:t>ปี 2563 - 2564</a:t>
            </a:r>
            <a:endParaRPr lang="en-US" b="1" u="sng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55663"/>
              </p:ext>
            </p:extLst>
          </p:nvPr>
        </p:nvGraphicFramePr>
        <p:xfrm>
          <a:off x="395536" y="1556792"/>
          <a:ext cx="3384376" cy="44280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9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เดือน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ปี 2563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ปี 2564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มกราคม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22,306.158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25,058.475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กุมภาพันธ์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22,152.034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25,494.232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มีนาคม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23,739.439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25,811.731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เมษายน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23,762.582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26,060.510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พฤษภาคม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24,051.738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26,269.355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มิถุนายน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24,331.794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26,454.995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กรกฎาคม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25,300.934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26,627.151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สิงหาคม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24,262.804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26,791.470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กันยายน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23,953.143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26,951.236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ตุลาคม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24,464.702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27,108.356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พฤศจิกายน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24,564.878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27,263.938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ธันวาคม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24,419.212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27,418.627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รวม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287,309</a:t>
                      </a:r>
                      <a:r>
                        <a:rPr lang="th-TH" sz="1800" dirty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419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cs typeface="TH SarabunPSK" pitchFamily="34" charset="-34"/>
                        </a:rPr>
                        <a:t>317,310.077</a:t>
                      </a:r>
                      <a:endParaRPr lang="en-US" sz="18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06812049"/>
              </p:ext>
            </p:extLst>
          </p:nvPr>
        </p:nvGraphicFramePr>
        <p:xfrm>
          <a:off x="3923928" y="2348880"/>
          <a:ext cx="507605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956376" y="2811661"/>
            <a:ext cx="0" cy="187220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134A4358-243E-416F-BBBD-38474B929915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มะพร้าว</a:t>
            </a:r>
          </a:p>
        </p:txBody>
      </p:sp>
    </p:spTree>
    <p:extLst>
      <p:ext uri="{BB962C8B-B14F-4D97-AF65-F5344CB8AC3E}">
        <p14:creationId xmlns:p14="http://schemas.microsoft.com/office/powerpoint/2010/main" val="2894994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805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400" b="1" u="sng" dirty="0">
                <a:solidFill>
                  <a:srgbClr val="3333FF"/>
                </a:solidFill>
                <a:latin typeface="TH SarabunPSK" pitchFamily="34" charset="-34"/>
              </a:rPr>
              <a:t>อภิปรายผล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การพยากรณ์ของ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ARIMA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ในปี 2563 และ 2564 พบว่ามีแนวโน้มที่เพิ่มขึ้น แต่ผู้ประกอบการมีความเห็นว่ามีแนวโน้มที่ลดลง เนื่องจาก</a:t>
            </a:r>
          </a:p>
          <a:p>
            <a:pPr>
              <a:buNone/>
            </a:pP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1</a:t>
            </a:r>
            <a:r>
              <a:rPr lang="en-US" sz="2200" dirty="0">
                <a:solidFill>
                  <a:srgbClr val="3333FF"/>
                </a:solidFill>
                <a:latin typeface="TH SarabunPSK" pitchFamily="34" charset="-34"/>
              </a:rPr>
              <a:t>) </a:t>
            </a: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มะพร้าวผลที่ใช้ในการผลิตกะทิสำเร็จรูปในประเทศไม่เพียงพอต่อความต้องการตลาดโลก ทำให้กระบวนการผลิตไม่ต่อเนื่อง</a:t>
            </a:r>
          </a:p>
          <a:p>
            <a:pPr>
              <a:buNone/>
            </a:pP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2</a:t>
            </a:r>
            <a:r>
              <a:rPr lang="en-US" sz="2200" dirty="0">
                <a:solidFill>
                  <a:srgbClr val="3333FF"/>
                </a:solidFill>
                <a:latin typeface="TH SarabunPSK" pitchFamily="34" charset="-34"/>
              </a:rPr>
              <a:t>) </a:t>
            </a: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สถานการณ์การแพร่ระบาด</a:t>
            </a:r>
            <a:r>
              <a:rPr lang="th-TH" sz="2200" dirty="0" err="1">
                <a:solidFill>
                  <a:srgbClr val="3333FF"/>
                </a:solidFill>
                <a:latin typeface="TH SarabunPSK" pitchFamily="34" charset="-34"/>
              </a:rPr>
              <a:t>ไวรัส</a:t>
            </a: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โคโรน่า 2019 ทำให้ลูกค้าจากต่างประเทศหลายรายยกเลิกการสั่งสินค้า</a:t>
            </a:r>
          </a:p>
          <a:p>
            <a:pPr>
              <a:buNone/>
            </a:pP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3</a:t>
            </a:r>
            <a:r>
              <a:rPr lang="en-US" sz="2200" dirty="0">
                <a:solidFill>
                  <a:srgbClr val="3333FF"/>
                </a:solidFill>
                <a:latin typeface="TH SarabunPSK" pitchFamily="34" charset="-34"/>
              </a:rPr>
              <a:t>) </a:t>
            </a:r>
            <a:r>
              <a:rPr lang="th-TH" sz="2200" dirty="0">
                <a:solidFill>
                  <a:srgbClr val="3333FF"/>
                </a:solidFill>
                <a:latin typeface="TH SarabunPSK" pitchFamily="34" charset="-34"/>
              </a:rPr>
              <a:t>อังกฤษแบนกะทิ – ผลิตภัณฑ์มะพร้าวไทย เนื่องจากการใช้ลิงในการเก็บมะพร้าว</a:t>
            </a:r>
          </a:p>
          <a:p>
            <a:pPr>
              <a:buNone/>
            </a:pP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ข้อเสนอแนะ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นโยบายส่งเสริมการส่งออกกะทิสำเร็จรูปไทย เพื่อเพิ่มขีดความสามารถการแข่งขันในตลาดโลก เช่น เพิ่มผลผลิตมะพร้าวผลให้เพียงพอต่อความต้องการจากต่างประเทศ การประชาสัมพันธ์อาหารไทยที่ใช้กะทิสำเร็จรูปในการประกอบอาหาร เป็นต้น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การหาตลาดใหม่ เพื่อทดแทนการสูญเสียลูกค้าของอังกฤษจากกรณีแบนสินค้ามะพร้าวไทย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ศึกษาเพิ่มเติมเกี่ยวกับผลกระทบจากกรณีที่อังกฤษแบนกะทิ -ผลิตภัณฑ์มะพร้าวไทย เนื่องจากการใช้ลิงเก็บมะพร้าว 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en-US" sz="22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467544" y="1124744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070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</a:p>
          <a:p>
            <a:pPr marL="34290" indent="0" algn="ctr">
              <a:buNone/>
            </a:pPr>
            <a:r>
              <a:rPr lang="th-TH" sz="9600" b="1" dirty="0"/>
              <a:t>ยางพารา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1261534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90418" y="1446630"/>
            <a:ext cx="8296382" cy="1496569"/>
          </a:xfrm>
        </p:spPr>
        <p:txBody>
          <a:bodyPr>
            <a:normAutofit/>
          </a:bodyPr>
          <a:lstStyle/>
          <a:p>
            <a:pPr marL="457200" indent="-457200" algn="thaiDist"/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	ข้อมูลแบบรายเดือนปี 2550-2562 (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156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 ค่าสังเกต) ได้แก่ ปริมาณการส่งออกยางพาราของไทย (</a:t>
            </a:r>
            <a:r>
              <a:rPr lang="en-US" sz="2800" dirty="0" err="1">
                <a:solidFill>
                  <a:schemeClr val="tx1"/>
                </a:solidFill>
                <a:latin typeface="TH SarabunPSK" pitchFamily="34" charset="-34"/>
              </a:rPr>
              <a:t>RubberEX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)</a:t>
            </a:r>
            <a:r>
              <a:rPr lang="th-TH" sz="2800" dirty="0">
                <a:solidFill>
                  <a:schemeClr val="tx1"/>
                </a:solidFill>
                <a:latin typeface="TH SarabunPSK" pitchFamily="34" charset="-34"/>
              </a:rPr>
              <a:t> และปริมาณความต้องการใช้ยางพารภายในประเทศของไทย (</a:t>
            </a:r>
            <a:r>
              <a:rPr lang="en-US" sz="2800" dirty="0" err="1">
                <a:solidFill>
                  <a:schemeClr val="tx1"/>
                </a:solidFill>
                <a:latin typeface="TH SarabunPSK" pitchFamily="34" charset="-34"/>
              </a:rPr>
              <a:t>RubberD</a:t>
            </a:r>
            <a:r>
              <a:rPr lang="en-US" sz="2800" dirty="0">
                <a:solidFill>
                  <a:schemeClr val="tx1"/>
                </a:solidFill>
                <a:latin typeface="TH SarabunPSK" pitchFamily="34" charset="-34"/>
              </a:rPr>
              <a:t>)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>
          <a:xfrm>
            <a:off x="465696" y="3144377"/>
            <a:ext cx="8229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ตัวแปรที่ใช้และแหล่งข้อมูล</a:t>
            </a: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99A5B085-614F-45E1-B6FC-B1828FC6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49033"/>
              </p:ext>
            </p:extLst>
          </p:nvPr>
        </p:nvGraphicFramePr>
        <p:xfrm>
          <a:off x="259316" y="3731062"/>
          <a:ext cx="8642359" cy="245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93"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หน่วย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th-TH" sz="2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 err="1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lnRubberD</a:t>
                      </a:r>
                      <a:endParaRPr lang="en-US" sz="2800" b="1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8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ปริมาณความต้องการใช้ยางพาราภายในประเทศของไทย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(ตัน)</a:t>
                      </a:r>
                      <a:endParaRPr lang="en-US" sz="2800" u="none" strike="noStrike" dirty="0"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b="0" i="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กรมวิชาการเกษตร</a:t>
                      </a:r>
                      <a:endParaRPr lang="en-US" sz="28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9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 err="1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lnRubberEx</a:t>
                      </a:r>
                      <a:endParaRPr lang="en-US" sz="28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8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ปริมาณความต้องการใช้ยางพารา</a:t>
                      </a:r>
                      <a:br>
                        <a:rPr lang="th-TH" sz="28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8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เพื่อการส่งออกของไทย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(ตัน)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800" b="0" i="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กรมศุลกากร</a:t>
                      </a:r>
                      <a:endParaRPr lang="en-US" sz="28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A5C873D3-0E6E-4C3A-ABC0-84A91B982571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ยางพารา</a:t>
            </a:r>
          </a:p>
        </p:txBody>
      </p:sp>
    </p:spTree>
    <p:extLst>
      <p:ext uri="{BB962C8B-B14F-4D97-AF65-F5344CB8AC3E}">
        <p14:creationId xmlns:p14="http://schemas.microsoft.com/office/powerpoint/2010/main" val="1192308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67544" y="1484784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thaiDist">
              <a:buFont typeface="Arial" panose="020B0604020202020204" pitchFamily="34" charset="0"/>
              <a:buChar char="•"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Take natural logarithm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ทุกตัวแปร และกำหนดช่วงข้อมูลเพื่อใช้วิเคราะห์โดยแยกเป็นช่วงข้อมูล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In-Sample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 ช่วงข้อมูล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Out-of-Sample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 ช่วงข้อมูล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All-of-Sample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และทดสอบ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Unit Root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ด้วยวิธี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Augmented Dickey Fuller (ADF)</a:t>
            </a:r>
          </a:p>
          <a:p>
            <a:pPr marL="457200" indent="-457200" algn="thaiDist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พยากรณ์ข้อมูลด้วยวิธี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ES Holt-Winters, ARIMA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VAR/ VECM</a:t>
            </a:r>
          </a:p>
          <a:p>
            <a:pPr marL="457200" indent="-457200" algn="thaiDist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เปรียบเทียบความแม่นยำของการพยากรณ์ จากค่า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RMSE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MAPE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ที่ต่ำที่สุด</a:t>
            </a:r>
          </a:p>
          <a:p>
            <a:pPr marL="457200" indent="-457200" algn="thaiDist">
              <a:buFont typeface="Arial" panose="020B0604020202020204" pitchFamily="34" charset="0"/>
              <a:buChar char="•"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ใช้แบบจำลองที่แม่นยำที่สุดทำการพยากรณ์ความต้องการในปี 2563 และ 2564 </a:t>
            </a:r>
          </a:p>
          <a:p>
            <a:pPr marL="514350" indent="-514350" algn="thaiDist">
              <a:buFont typeface="+mj-lt"/>
              <a:buAutoNum type="arabicPeriod"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776457C-7527-47ED-A2AA-6ED5DF0DD519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ยางพารา</a:t>
            </a:r>
          </a:p>
        </p:txBody>
      </p:sp>
    </p:spTree>
    <p:extLst>
      <p:ext uri="{BB962C8B-B14F-4D97-AF65-F5344CB8AC3E}">
        <p14:creationId xmlns:p14="http://schemas.microsoft.com/office/powerpoint/2010/main" val="646963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51520" y="1345718"/>
            <a:ext cx="8640960" cy="49971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ก่อนการทดสอบและประมาณค่าแบบจำลอง จะทำการ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Take Natural Logarithm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กับตัวแปร</a:t>
            </a:r>
          </a:p>
          <a:p>
            <a:pPr>
              <a:spcBef>
                <a:spcPts val="0"/>
              </a:spcBef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ทดสอบคุณสมบัติ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Stationary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ทั้ง 2 ตัวแปร ด้วยวิธี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ADF-test (N=156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ค่าสังเกต)</a:t>
            </a:r>
          </a:p>
          <a:p>
            <a:pPr>
              <a:spcBef>
                <a:spcPts val="0"/>
              </a:spcBef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ใช้ข้อมูลในระดับ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Level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เพื่อกำหนดรูปแบบของสมการพยากรณ์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การวิเคราะห์แบบจำลองเพื่อการพยากรณ์  โดยใช้วิธี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1. ES Holt-Winters</a:t>
            </a: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1.1 Additive</a:t>
            </a: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	1.2 Multiplicative</a:t>
            </a: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2. ARIMA</a:t>
            </a: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2.1 </a:t>
            </a:r>
            <a:r>
              <a:rPr lang="en-US" sz="2400" dirty="0" err="1">
                <a:solidFill>
                  <a:schemeClr val="tx1"/>
                </a:solidFill>
                <a:latin typeface="TH SarabunPSK" pitchFamily="34" charset="-34"/>
              </a:rPr>
              <a:t>Correlogram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2.2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การเลือกแบบจำลองที่ดีที่สุดด้วยโปรแกรม </a:t>
            </a:r>
            <a:r>
              <a:rPr lang="en-US" sz="2400" dirty="0" err="1">
                <a:solidFill>
                  <a:schemeClr val="tx1"/>
                </a:solidFill>
                <a:latin typeface="TH SarabunPSK" pitchFamily="34" charset="-34"/>
              </a:rPr>
              <a:t>Eview</a:t>
            </a:r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2.3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นำตัวแปร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Seasonal Dummy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กำหนดแบบจำลอง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23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3. VAR/VECM</a:t>
            </a:r>
          </a:p>
        </p:txBody>
      </p:sp>
      <p:sp>
        <p:nvSpPr>
          <p:cNvPr id="4" name="วงเล็บปีกกาขวา 3"/>
          <p:cNvSpPr/>
          <p:nvPr/>
        </p:nvSpPr>
        <p:spPr>
          <a:xfrm>
            <a:off x="2411760" y="2969657"/>
            <a:ext cx="43204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969657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เลือกวิธี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Multiplicative 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สำหรับตัวแปร </a:t>
            </a:r>
            <a:r>
              <a:rPr lang="en-US" sz="2400" dirty="0" err="1">
                <a:latin typeface="TH SarabunPSK" pitchFamily="34" charset="-34"/>
                <a:cs typeface="TH SarabunPSK" pitchFamily="34" charset="-34"/>
              </a:rPr>
              <a:t>lnRubberD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400" dirty="0" err="1">
                <a:latin typeface="TH SarabunPSK" pitchFamily="34" charset="-34"/>
                <a:cs typeface="TH SarabunPSK" pitchFamily="34" charset="-34"/>
              </a:rPr>
              <a:t>lnRubberEX</a:t>
            </a:r>
            <a:endParaRPr lang="en-US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5076056" y="4219868"/>
            <a:ext cx="432048" cy="11744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193793"/>
            <a:ext cx="3450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- เลือก </a:t>
            </a:r>
            <a:r>
              <a:rPr lang="en-US" sz="2000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ARIMA(3,0,0)+Seasonal dummies</a:t>
            </a:r>
          </a:p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  สำหรับตัวแปร </a:t>
            </a:r>
            <a:r>
              <a:rPr lang="en-US" sz="2000" dirty="0" err="1">
                <a:latin typeface="TH SarabunPSK" pitchFamily="34" charset="-34"/>
                <a:cs typeface="TH SarabunPSK" pitchFamily="34" charset="-34"/>
              </a:rPr>
              <a:t>lnRubberD</a:t>
            </a:r>
            <a:r>
              <a:rPr lang="en-US" sz="20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2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- เลือก </a:t>
            </a:r>
            <a:r>
              <a:rPr lang="en-US" sz="2000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ARIMA(1,0,0)+Seasonal dummies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  สำหรับตัวแปร </a:t>
            </a:r>
            <a:r>
              <a:rPr lang="en-US" sz="2000" dirty="0" err="1">
                <a:latin typeface="TH SarabunPSK" pitchFamily="34" charset="-34"/>
                <a:cs typeface="TH SarabunPSK" pitchFamily="34" charset="-34"/>
              </a:rPr>
              <a:t>lnRubberEX</a:t>
            </a:r>
            <a:endParaRPr lang="th-TH" sz="2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81416" y="5460896"/>
            <a:ext cx="7470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- กำหนดตัวแปรภายใน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ตัวแปร ได้แก่ </a:t>
            </a:r>
            <a:r>
              <a:rPr lang="en-US" sz="2400" dirty="0" err="1">
                <a:latin typeface="TH SarabunPSK" pitchFamily="34" charset="-34"/>
                <a:cs typeface="TH SarabunPSK" pitchFamily="34" charset="-34"/>
              </a:rPr>
              <a:t>lnRubberD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400" dirty="0" err="1">
                <a:latin typeface="TH SarabunPSK" pitchFamily="34" charset="-34"/>
                <a:cs typeface="TH SarabunPSK" pitchFamily="34" charset="-34"/>
              </a:rPr>
              <a:t>lnRubberEX</a:t>
            </a:r>
            <a:endParaRPr lang="en-US" sz="24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- ตัวแปรทุกตัวยังคงอยู่ในรูป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I(0) </a:t>
            </a:r>
          </a:p>
          <a:p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- ค่าย้อนหลังในแบบจำลอง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VAR 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เป็น 4 ค่าย้อนหลัง</a:t>
            </a:r>
          </a:p>
        </p:txBody>
      </p:sp>
      <p:sp>
        <p:nvSpPr>
          <p:cNvPr id="12" name="ชื่อเรื่อง 1">
            <a:extLst>
              <a:ext uri="{FF2B5EF4-FFF2-40B4-BE49-F238E27FC236}">
                <a16:creationId xmlns:a16="http://schemas.microsoft.com/office/drawing/2014/main" id="{1AF354CB-D516-48D7-B244-7A41F8A8E52D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ยางพารา</a:t>
            </a:r>
          </a:p>
        </p:txBody>
      </p:sp>
    </p:spTree>
    <p:extLst>
      <p:ext uri="{BB962C8B-B14F-4D97-AF65-F5344CB8AC3E}">
        <p14:creationId xmlns:p14="http://schemas.microsoft.com/office/powerpoint/2010/main" val="3483435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7AA551-CF5B-4A46-94FA-8C7727590C98}"/>
              </a:ext>
            </a:extLst>
          </p:cNvPr>
          <p:cNvSpPr txBox="1"/>
          <p:nvPr/>
        </p:nvSpPr>
        <p:spPr>
          <a:xfrm>
            <a:off x="395536" y="1196752"/>
            <a:ext cx="8341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เปรียบเทียบความแม่นยำของแบบจำลอง </a:t>
            </a:r>
            <a:r>
              <a:rPr lang="en-US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Holt-Winters, ARIMA </a:t>
            </a:r>
            <a:r>
              <a:rPr lang="th-TH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VAR/VECM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"/>
          <a:stretch/>
        </p:blipFill>
        <p:spPr bwMode="auto">
          <a:xfrm>
            <a:off x="107504" y="1772816"/>
            <a:ext cx="8905316" cy="405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9" y="5733256"/>
            <a:ext cx="5730875" cy="107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0D174AD8-9D70-4A12-BE16-FEB7ABEFE146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ยางพารา</a:t>
            </a:r>
          </a:p>
        </p:txBody>
      </p:sp>
    </p:spTree>
    <p:extLst>
      <p:ext uri="{BB962C8B-B14F-4D97-AF65-F5344CB8AC3E}">
        <p14:creationId xmlns:p14="http://schemas.microsoft.com/office/powerpoint/2010/main" val="2466629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395536" y="50372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อภิปรายผลและข้อเสนอแนะ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6" y="1010851"/>
            <a:ext cx="8604448" cy="290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6294" y="3991224"/>
            <a:ext cx="86044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ในปี 2563 สถานการณ์การแพร่ระบาดของเชื้อ</a:t>
            </a:r>
            <a:r>
              <a:rPr lang="th-TH" sz="2200" dirty="0" err="1">
                <a:latin typeface="TH SarabunPSK" pitchFamily="34" charset="-34"/>
                <a:cs typeface="TH SarabunPSK" pitchFamily="34" charset="-34"/>
              </a:rPr>
              <a:t>ไวรัส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200" dirty="0">
                <a:latin typeface="TH SarabunPSK" pitchFamily="34" charset="-34"/>
                <a:cs typeface="TH SarabunPSK" pitchFamily="34" charset="-34"/>
              </a:rPr>
              <a:t>COVID-19 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ส่งผลให้เศรษฐกิจโลกชะลอตัว กำลังซื้อของผู้บริโภคหรือความต้องการผลิตภัณฑ์ยางลดลง ผู้แปรรูปผลิตภัณฑ์ยางทั่วโลกจึงลดกำลังการผลิตหรือชะลอ</a:t>
            </a:r>
            <a:br>
              <a:rPr lang="th-TH" sz="2200" dirty="0">
                <a:latin typeface="TH SarabunPSK" pitchFamily="34" charset="-34"/>
                <a:cs typeface="TH SarabunPSK" pitchFamily="34" charset="-34"/>
              </a:rPr>
            </a:b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การซื้อวัตถุดิบในช่วงที่มีการแพร่ระบาดรุนแรง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ผู้ประกอบการจึงคาดว่าความต้องการใช้ยางภายในประเทศและความต้องการใช้ยางเพื่อส่งออกของไทยในปี 2563 จะ</a:t>
            </a:r>
            <a:r>
              <a:rPr lang="th-TH" sz="2200" b="1" u="sng" dirty="0">
                <a:latin typeface="TH SarabunPSK" pitchFamily="34" charset="-34"/>
                <a:cs typeface="TH SarabunPSK" pitchFamily="34" charset="-34"/>
              </a:rPr>
              <a:t>ลดลงร้อยละ 15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 เมื่อเทียบกับปีที่ผ่านมา และคาดว่าในปี 2564 สถานการณ์จะดีขึ้นและทำให้ความต้องการใช้ยางภายในประเทศ และความต้องการยางเพื่อส่งออกของไทย</a:t>
            </a:r>
            <a:r>
              <a:rPr lang="th-TH" sz="2200" b="1" u="sng" dirty="0">
                <a:latin typeface="TH SarabunPSK" pitchFamily="34" charset="-34"/>
                <a:cs typeface="TH SarabunPSK" pitchFamily="34" charset="-34"/>
              </a:rPr>
              <a:t>ลดลงร้อยละ 10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 เมื่อเทียบกับปีที่ผ่านมา ทั้งนี้ ต้องคำนึงถึงปัจจัยต่าง ๆ โดยเฉพาะสถานการณ์การแพร่ระบาดของเชื้อ</a:t>
            </a:r>
            <a:r>
              <a:rPr lang="th-TH" sz="2200" dirty="0" err="1">
                <a:latin typeface="TH SarabunPSK" pitchFamily="34" charset="-34"/>
                <a:cs typeface="TH SarabunPSK" pitchFamily="34" charset="-34"/>
              </a:rPr>
              <a:t>ไวรัส</a:t>
            </a:r>
            <a:r>
              <a:rPr lang="th-TH" sz="2200" dirty="0">
                <a:latin typeface="TH SarabunPSK" pitchFamily="34" charset="-34"/>
                <a:cs typeface="TH SarabunPSK" pitchFamily="34" charset="-34"/>
              </a:rPr>
              <a:t>/ความสำเร็จในการสร้างวัคซีนป้องกัน รวมทั้งมาตรการทางการค้าระหว่างจีนและสหรัฐอเมริกา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69776" y="3549117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ที่มา</a:t>
            </a:r>
            <a:r>
              <a:rPr lang="en-US" sz="18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1800" dirty="0">
                <a:latin typeface="TH SarabunPSK" pitchFamily="34" charset="-34"/>
                <a:cs typeface="TH SarabunPSK" pitchFamily="34" charset="-34"/>
              </a:rPr>
              <a:t>จากการคำนวณ</a:t>
            </a:r>
            <a:endParaRPr lang="en-US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5646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395536" y="69269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อภิปรายผลและข้อเสนอแนะ (ต่อ)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2768"/>
            <a:ext cx="8424936" cy="360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สี่เหลี่ยมผืนผ้า 8"/>
          <p:cNvSpPr/>
          <p:nvPr/>
        </p:nvSpPr>
        <p:spPr>
          <a:xfrm>
            <a:off x="2555776" y="5138028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ผลการการพยากรณ์ล่วงหน้า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24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เดือน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8659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</a:rPr>
              <a:t>ข้อเสนอแนะ</a:t>
            </a:r>
            <a:r>
              <a:rPr lang="en-US" b="1" dirty="0">
                <a:latin typeface="TH SarabunPSK" pitchFamily="34" charset="-34"/>
              </a:rPr>
              <a:t> - </a:t>
            </a:r>
            <a:r>
              <a:rPr lang="th-TH" b="1" dirty="0">
                <a:latin typeface="TH SarabunPSK" pitchFamily="34" charset="-34"/>
              </a:rPr>
              <a:t>ยางพารา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จากผลการพยากรณ์ความต้องการใช้ยางพาราภายในประเทศซึ่งไม่สอดคล้องกับความเห็นของผู้ประกอบการ ดังนั้น จึงควรมีการศึกษาปัจจัยอื่น ๆ เพิ่มเติมที่อาจมีผลกระทบต่อความต้องการใช้ยางพารา เช่น ปริมาณผลผลิต สต็อก ภาวะเศรษฐกิจโลก ภาวะเศรษฐกิจของประเทศคู่ค้าที่สำคัญ ผลกระทบจาก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Covid-19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algn="thaiDist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จากแนวโน้มการส่งออกที่ลดลงซึ่งสอดคล้องกับผลการพยากรณ์ด้วยแบบจำลองทางสถิติ ดังนั้น จึงควรมีการขยายช่องทางการตลาดยางพาราเพื่อเพิ่มการส่งออก เพิ่มขีดความสามารถในการแข่งขันให้กับผู้ประกอบการภายในประเทศ หรือมีการส่งเสริมการใช้ยางภายในประเทศเพื่อสร้างมูลค่าเพิ่มให้มากขึ้น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769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527FCD-8BE7-45E3-9134-46A19B45F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09474"/>
              </p:ext>
            </p:extLst>
          </p:nvPr>
        </p:nvGraphicFramePr>
        <p:xfrm>
          <a:off x="899592" y="5109847"/>
          <a:ext cx="7726144" cy="13392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9690">
                  <a:extLst>
                    <a:ext uri="{9D8B030D-6E8A-4147-A177-3AD203B41FA5}">
                      <a16:colId xmlns:a16="http://schemas.microsoft.com/office/drawing/2014/main" val="545788409"/>
                    </a:ext>
                  </a:extLst>
                </a:gridCol>
                <a:gridCol w="1988128">
                  <a:extLst>
                    <a:ext uri="{9D8B030D-6E8A-4147-A177-3AD203B41FA5}">
                      <a16:colId xmlns:a16="http://schemas.microsoft.com/office/drawing/2014/main" val="1098944692"/>
                    </a:ext>
                  </a:extLst>
                </a:gridCol>
                <a:gridCol w="2338326">
                  <a:extLst>
                    <a:ext uri="{9D8B030D-6E8A-4147-A177-3AD203B41FA5}">
                      <a16:colId xmlns:a16="http://schemas.microsoft.com/office/drawing/2014/main" val="3941442640"/>
                    </a:ext>
                  </a:extLst>
                </a:gridCol>
              </a:tblGrid>
              <a:tr h="329643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หน่วย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en-US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7296"/>
                  </a:ext>
                </a:extLst>
              </a:tr>
              <a:tr h="270582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ปริมาณการผลิตของไทย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(ตันข้าวเปลือก)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สศ</a:t>
                      </a:r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06695"/>
                  </a:ext>
                </a:extLst>
              </a:tr>
              <a:tr h="270582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ปริมาณส่งออกข้าวของไทย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(ตันข้าวสาร)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กรมศุลกากร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05720"/>
                  </a:ext>
                </a:extLst>
              </a:tr>
              <a:tr h="270582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ปริมาณการบริโภคภายในประเทศไทย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(ตันข้าวสาร)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ผู้วิจัยคำนวณ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54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7E11D1-BD07-4CA6-AB50-0766A07D67D0}"/>
              </a:ext>
            </a:extLst>
          </p:cNvPr>
          <p:cNvSpPr txBox="1"/>
          <p:nvPr/>
        </p:nvSpPr>
        <p:spPr>
          <a:xfrm>
            <a:off x="363978" y="4586563"/>
            <a:ext cx="3261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33CC"/>
                </a:solidFill>
                <a:cs typeface="TH SarabunPSK" pitchFamily="34" charset="-34"/>
              </a:rPr>
              <a:t>- ตัวแปรที่ใช้และแหล่งข้อมูล -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129ADEAF-C1F9-4D37-8A1C-1040AC5B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3816424"/>
          </a:xfrm>
        </p:spPr>
        <p:txBody>
          <a:bodyPr>
            <a:noAutofit/>
          </a:bodyPr>
          <a:lstStyle/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พยากรณ์ความต้องการข้าวของไทย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</a:t>
            </a:r>
          </a:p>
          <a:p>
            <a:pPr lvl="1"/>
            <a:r>
              <a:rPr lang="th-TH" sz="2200" dirty="0">
                <a:solidFill>
                  <a:schemeClr val="tx1"/>
                </a:solidFill>
                <a:latin typeface="TH SarabunPSK" pitchFamily="34" charset="-34"/>
              </a:rPr>
              <a:t> แบ่งตามกลุ่มพันธุ์ข้าว ได้แก่ ข้าวหอมมะลิ ข้าวหอมปทุมธานี ข้าวเจ้าขาว และข้าวเหนียว</a:t>
            </a:r>
          </a:p>
          <a:p>
            <a:pPr lvl="1"/>
            <a:r>
              <a:rPr lang="th-TH" sz="2200" dirty="0">
                <a:solidFill>
                  <a:schemeClr val="tx1"/>
                </a:solidFill>
                <a:latin typeface="TH SarabunPSK" pitchFamily="34" charset="-34"/>
              </a:rPr>
              <a:t> แบ่งความต้องการบริโภคในประเทศ และส่งออก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ข้อมูล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ปริมาณความต้องการบริโภคในประเทศ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เป็นข้อมูล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รายปี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ตั้งแต่ปี 2549 – 2562 โดยประมาณการจากผลต่างระหว่างปริมาณการผลิตและการส่งออก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ข้อมูล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ปริมาณการส่งออกข้าว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เป็นข้อมูล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รายเดือน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ตั้งแต่ปี ม.ค. 2549 – 2562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ข้อมูล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ตั้งแต่ ปี 2549 - 2559 (ประมาณร้อยละ 80)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Out-of-sample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ปี 2560 - 2562 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ทำการ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Take natural log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ตัวแปรทุกตัว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ใช้วิธี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    1) Exponential Smoothing  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2) ARIMA</a:t>
            </a:r>
            <a:endParaRPr lang="th-TH" sz="2400" dirty="0">
              <a:solidFill>
                <a:srgbClr val="0070C0"/>
              </a:solidFill>
              <a:latin typeface="TH SarabunPSK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A5F4E-5A96-4D5C-A4AC-C330B2B478D7}"/>
              </a:ext>
            </a:extLst>
          </p:cNvPr>
          <p:cNvSpPr txBox="1"/>
          <p:nvPr/>
        </p:nvSpPr>
        <p:spPr>
          <a:xfrm>
            <a:off x="309264" y="26064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33CC"/>
                </a:solidFill>
                <a:cs typeface="TH SarabunPSK" pitchFamily="34" charset="-34"/>
              </a:rPr>
              <a:t>- ขอบเขตการศึกษา -</a:t>
            </a:r>
            <a:endParaRPr 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92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  <a:endParaRPr lang="th-TH" sz="9600" b="1" dirty="0"/>
          </a:p>
          <a:p>
            <a:pPr marL="34290" indent="0" algn="ctr">
              <a:buNone/>
            </a:pPr>
            <a:r>
              <a:rPr lang="th-TH" sz="9600" b="1" dirty="0"/>
              <a:t>สับปะรด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1683888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ตัวแทนเนื้อหา 3">
            <a:extLst>
              <a:ext uri="{FF2B5EF4-FFF2-40B4-BE49-F238E27FC236}">
                <a16:creationId xmlns:a16="http://schemas.microsoft.com/office/drawing/2014/main" id="{917EC1AD-9508-439E-BE9C-5B00768A7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19846"/>
              </p:ext>
            </p:extLst>
          </p:nvPr>
        </p:nvGraphicFramePr>
        <p:xfrm>
          <a:off x="457200" y="1340768"/>
          <a:ext cx="82296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กล่องข้อความ 4"/>
          <p:cNvSpPr txBox="1"/>
          <p:nvPr/>
        </p:nvSpPr>
        <p:spPr>
          <a:xfrm>
            <a:off x="677170" y="1765905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ตัน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9EFBA7F0-A577-4BEC-827A-BFD0E0B741CB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สับปะรด</a:t>
            </a:r>
          </a:p>
        </p:txBody>
      </p:sp>
    </p:spTree>
    <p:extLst>
      <p:ext uri="{BB962C8B-B14F-4D97-AF65-F5344CB8AC3E}">
        <p14:creationId xmlns:p14="http://schemas.microsoft.com/office/powerpoint/2010/main" val="2929853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57251" y="1700808"/>
            <a:ext cx="7404653" cy="4395192"/>
          </a:xfrm>
        </p:spPr>
        <p:txBody>
          <a:bodyPr>
            <a:norm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ตัวแปรที่ใช้และแหล่งข้อมูล</a:t>
            </a: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graphicFrame>
        <p:nvGraphicFramePr>
          <p:cNvPr id="5" name="ตาราง 6">
            <a:extLst>
              <a:ext uri="{FF2B5EF4-FFF2-40B4-BE49-F238E27FC236}">
                <a16:creationId xmlns:a16="http://schemas.microsoft.com/office/drawing/2014/main" id="{99A5B085-614F-45E1-B6FC-B1828FC6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943"/>
              </p:ext>
            </p:extLst>
          </p:nvPr>
        </p:nvGraphicFramePr>
        <p:xfrm>
          <a:off x="549896" y="2276872"/>
          <a:ext cx="8136904" cy="3752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คำอธิบาย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หน่วย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แหล่งข้อมูล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QTHex_200820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ปริมาณส่งออกสับปะรดกระป๋องของไทย</a:t>
                      </a:r>
                      <a:endParaRPr lang="th-TH" sz="2400" b="0" i="0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(ตัน)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Trademap.org</a:t>
                      </a:r>
                      <a:endParaRPr lang="en-US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QTHex_200949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ปริมาณส่งออกน้ำสับปะรดไทย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(ตัน)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Trademap.org</a:t>
                      </a:r>
                      <a:endParaRPr lang="en-US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89">
                <a:tc gridSpan="4">
                  <a:txBody>
                    <a:bodyPr/>
                    <a:lstStyle/>
                    <a:p>
                      <a:pPr algn="l" fontAlgn="b"/>
                      <a:r>
                        <a:rPr lang="th-TH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ตัวแปรอื่นๆ เพิ่มเติม ที่ใช้ใน</a:t>
                      </a:r>
                      <a:r>
                        <a:rPr lang="th-TH" sz="2400" b="1" i="1" u="none" strike="noStrike" baseline="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="1" i="1" u="none" strike="noStrike" baseline="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</a:t>
                      </a:r>
                      <a:endParaRPr lang="th-TH" sz="2400" b="1" i="1" u="none" strike="noStrike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PTHex_200820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ราคาส่งออกสับปะรดกระป๋องของไทย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กก.)</a:t>
                      </a:r>
                      <a:endParaRPr lang="th-TH" sz="2400" b="0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Trademap.org</a:t>
                      </a:r>
                      <a:endParaRPr lang="th-TH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PTHex_200949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ราคาส่งออกน้ำสับปะรดของไทย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กก.)</a:t>
                      </a:r>
                      <a:endParaRPr lang="th-TH" sz="2400" b="0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Trademap.org</a:t>
                      </a:r>
                      <a:endParaRPr lang="th-TH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PWex_080430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ราคาส่งออกสับปะรดสดของโลก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กก.)</a:t>
                      </a:r>
                      <a:endParaRPr lang="th-TH" sz="2400" b="0" i="0" u="none" strike="noStrike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ใช้มูลค่าต่อหน่วย</a:t>
                      </a:r>
                      <a:endParaRPr lang="th-TH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GDP_EU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GDP Per </a:t>
                      </a:r>
                      <a:r>
                        <a:rPr lang="en-US" sz="2400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Capitar</a:t>
                      </a:r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EU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คน)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OECD</a:t>
                      </a:r>
                      <a:endParaRPr lang="en-US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GDP_USA</a:t>
                      </a:r>
                      <a:endParaRPr lang="en-US" sz="2400" b="1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GDP Per </a:t>
                      </a:r>
                      <a:r>
                        <a:rPr lang="en-US" sz="2400" u="none" strike="noStrike" dirty="0" err="1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Capitar</a:t>
                      </a:r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ของ </a:t>
                      </a:r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USA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คน)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OECD</a:t>
                      </a:r>
                      <a:endParaRPr lang="en-US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EXR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อัตราแลกเปลี่ยน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(บาท/</a:t>
                      </a:r>
                      <a:r>
                        <a:rPr lang="en-US" sz="2400" u="none" strike="noStrike" dirty="0"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US)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ธปท.</a:t>
                      </a:r>
                      <a:endParaRPr lang="th-TH" sz="2400" b="0" i="0" u="none" strike="noStrike" dirty="0">
                        <a:solidFill>
                          <a:srgbClr val="0000CC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ชื่อเรื่อง 1">
            <a:extLst>
              <a:ext uri="{FF2B5EF4-FFF2-40B4-BE49-F238E27FC236}">
                <a16:creationId xmlns:a16="http://schemas.microsoft.com/office/drawing/2014/main" id="{6AFE75D1-A1C0-4A56-A043-618D985A684B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สับปะรด</a:t>
            </a:r>
          </a:p>
        </p:txBody>
      </p:sp>
    </p:spTree>
    <p:extLst>
      <p:ext uri="{BB962C8B-B14F-4D97-AF65-F5344CB8AC3E}">
        <p14:creationId xmlns:p14="http://schemas.microsoft.com/office/powerpoint/2010/main" val="4174189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7545" y="1556792"/>
            <a:ext cx="7992888" cy="4539208"/>
          </a:xfrm>
        </p:spPr>
        <p:txBody>
          <a:bodyPr>
            <a:norm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ข้อมูลการส่งออกสับปะรดกระป๋อง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และน้ำสับปะรดของไทย </a:t>
            </a:r>
            <a:b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</a:br>
            <a:r>
              <a:rPr lang="th-TH" sz="2400" b="1" dirty="0" err="1">
                <a:solidFill>
                  <a:schemeClr val="tx1"/>
                </a:solidFill>
                <a:latin typeface="TH SarabunPSK" pitchFamily="34" charset="-34"/>
              </a:rPr>
              <a:t>ไตรมาส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1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ปี 2548 – </a:t>
            </a:r>
            <a:r>
              <a:rPr lang="th-TH" sz="2400" b="1" dirty="0" err="1">
                <a:solidFill>
                  <a:schemeClr val="tx1"/>
                </a:solidFill>
                <a:latin typeface="TH SarabunPSK" pitchFamily="34" charset="-34"/>
              </a:rPr>
              <a:t>ไตรมาส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4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ปี2562 (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N=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60 ค่าสังเกต)</a:t>
            </a: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ทำการ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Take natural log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ตัวแปรทุกตัว</a:t>
            </a: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ตัวแปรทุกตัวเป็น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I(1) </a:t>
            </a: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ยกเว้น </a:t>
            </a:r>
            <a:r>
              <a:rPr lang="en-US" sz="2400" b="1" u="sng" strike="noStrike" dirty="0">
                <a:solidFill>
                  <a:srgbClr val="FF0000"/>
                </a:solidFill>
                <a:effectLst/>
                <a:latin typeface="TH SarabunPSK" pitchFamily="34" charset="-34"/>
              </a:rPr>
              <a:t>PWex_080430</a:t>
            </a: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 เป็น </a:t>
            </a:r>
            <a:r>
              <a:rPr lang="en-US" sz="2400" b="1" u="sng" dirty="0">
                <a:solidFill>
                  <a:srgbClr val="FF0000"/>
                </a:solidFill>
                <a:latin typeface="TH SarabunPSK" pitchFamily="34" charset="-34"/>
              </a:rPr>
              <a:t>I(0)</a:t>
            </a:r>
            <a:r>
              <a:rPr lang="th-TH" sz="2400" b="1" u="sng" dirty="0">
                <a:solidFill>
                  <a:srgbClr val="FF0000"/>
                </a:solidFill>
                <a:latin typeface="TH SarabunPSK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จาก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ADF test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เมื่อพิจารณาระดับนัยสำคัญทางสถิติที่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0.05 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sz="2400" b="1" u="sng" dirty="0">
                <a:solidFill>
                  <a:srgbClr val="3333FF"/>
                </a:solidFill>
                <a:latin typeface="TH SarabunPSK" pitchFamily="34" charset="-34"/>
              </a:rPr>
              <a:t>ข้อมูล </a:t>
            </a:r>
            <a:r>
              <a:rPr lang="en-US" sz="2400" b="1" u="sng" dirty="0">
                <a:solidFill>
                  <a:srgbClr val="3333FF"/>
                </a:solidFill>
                <a:latin typeface="TH SarabunPSK" pitchFamily="34" charset="-34"/>
              </a:rPr>
              <a:t>In-sample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ตั้งแต่ไตรมาส 1 ปี 2548 – ไตรมาส 4 ของปี 2560</a:t>
            </a:r>
          </a:p>
          <a:p>
            <a:r>
              <a:rPr lang="th-TH" sz="2400" b="1" u="sng" dirty="0">
                <a:solidFill>
                  <a:srgbClr val="3333FF"/>
                </a:solidFill>
                <a:latin typeface="TH SarabunPSK" pitchFamily="34" charset="-34"/>
              </a:rPr>
              <a:t>ข้อมูล </a:t>
            </a:r>
            <a:r>
              <a:rPr lang="en-US" sz="2400" b="1" u="sng" dirty="0">
                <a:solidFill>
                  <a:srgbClr val="3333FF"/>
                </a:solidFill>
                <a:latin typeface="TH SarabunPSK" pitchFamily="34" charset="-34"/>
              </a:rPr>
              <a:t>Out-of-sample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ตั้งแต่ไตรมาส 1 ปี 2561 – ไตรมาส 4 ของปี 2562</a:t>
            </a:r>
            <a:endParaRPr lang="en-US" sz="2400" b="1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ใช้วิธี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1 ) ES Holt-Winters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ทั้ง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additive </a:t>
            </a: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multiplicative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            2) ARIMA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H SarabunPSK" pitchFamily="34" charset="-34"/>
              </a:rPr>
              <a:t>            3) VAR</a:t>
            </a:r>
          </a:p>
          <a:p>
            <a:endParaRPr lang="th-TH" sz="2400" b="1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b="1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sz="2400" b="1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B0113E85-0DF9-4BA2-8CE1-4D2CFA47AA77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สับปะรด</a:t>
            </a:r>
          </a:p>
        </p:txBody>
      </p:sp>
    </p:spTree>
    <p:extLst>
      <p:ext uri="{BB962C8B-B14F-4D97-AF65-F5344CB8AC3E}">
        <p14:creationId xmlns:p14="http://schemas.microsoft.com/office/powerpoint/2010/main" val="3535815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770529"/>
            <a:ext cx="8229600" cy="42050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Correlogram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 ของผลต่างลำดับที่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1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ของ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lnQTHex_200820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และ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lnQTHex_200949 </a:t>
            </a:r>
          </a:p>
        </p:txBody>
      </p:sp>
      <p:pic>
        <p:nvPicPr>
          <p:cNvPr id="5" name="Picture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04256"/>
            <a:ext cx="3240361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4" y="4395738"/>
            <a:ext cx="3240360" cy="218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875AA-B8CD-4545-BF59-26B15D74B6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15" y="2295006"/>
            <a:ext cx="3466726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266DED9B-122F-4943-A6FE-2FD00BE8E49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15" y="4383889"/>
            <a:ext cx="3466726" cy="2153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C4986-119B-4E53-B2BD-E01A61612295}"/>
              </a:ext>
            </a:extLst>
          </p:cNvPr>
          <p:cNvSpPr txBox="1"/>
          <p:nvPr/>
        </p:nvSpPr>
        <p:spPr>
          <a:xfrm>
            <a:off x="467544" y="124730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28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ARIMA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0D7FF794-143B-4535-A0DC-0C6BFFBDD59D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สับปะรด</a:t>
            </a:r>
          </a:p>
        </p:txBody>
      </p:sp>
    </p:spTree>
    <p:extLst>
      <p:ext uri="{BB962C8B-B14F-4D97-AF65-F5344CB8AC3E}">
        <p14:creationId xmlns:p14="http://schemas.microsoft.com/office/powerpoint/2010/main" val="611932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39552" y="1412776"/>
            <a:ext cx="7920880" cy="2232248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CC"/>
                </a:solidFill>
                <a:latin typeface="TH SarabunPSK" pitchFamily="34" charset="-34"/>
              </a:rPr>
              <a:t> </a:t>
            </a:r>
            <a:r>
              <a:rPr lang="th-TH" b="1" dirty="0">
                <a:solidFill>
                  <a:srgbClr val="3333FF"/>
                </a:solidFill>
                <a:latin typeface="TH SarabunPSK" pitchFamily="34" charset="-34"/>
              </a:rPr>
              <a:t>แบบจำลอง </a:t>
            </a:r>
            <a:r>
              <a:rPr lang="en-US" b="1" dirty="0">
                <a:solidFill>
                  <a:srgbClr val="3333FF"/>
                </a:solidFill>
                <a:latin typeface="TH SarabunPSK" pitchFamily="34" charset="-34"/>
              </a:rPr>
              <a:t>ARIMA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th-TH" b="1" dirty="0">
                <a:solidFill>
                  <a:srgbClr val="FF0000"/>
                </a:solidFill>
                <a:latin typeface="TH SarabunPSK" pitchFamily="34" charset="-34"/>
              </a:rPr>
              <a:t>ระบุแบบจำลอง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</a:rPr>
              <a:t>ARIMA 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</a:rPr>
              <a:t>ของผลต่างลำดับที่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</a:rPr>
              <a:t>1 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</a:rPr>
              <a:t>ของ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</a:rPr>
              <a:t>lnQTHex_200820 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</a:rPr>
              <a:t>และ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</a:rPr>
              <a:t>lnQTHex_200949</a:t>
            </a:r>
            <a:r>
              <a:rPr lang="en-US" b="1" dirty="0">
                <a:solidFill>
                  <a:srgbClr val="3333FF"/>
                </a:solidFill>
                <a:latin typeface="TH SarabunPSK" pitchFamily="34" charset="-34"/>
              </a:rPr>
              <a:t> </a:t>
            </a:r>
          </a:p>
          <a:p>
            <a:pPr marL="0" algn="l" rtl="0" eaLnBrk="1" fontAlgn="ctr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TH SarabunPSK" pitchFamily="34" charset="-34"/>
              </a:rPr>
              <a:t>1) ARIMA(0,1,(1,4))</a:t>
            </a:r>
            <a:endParaRPr lang="en-US" b="0" i="0" u="none" strike="noStrike" dirty="0">
              <a:effectLst/>
              <a:latin typeface="TH SarabunPSK" pitchFamily="34" charset="-34"/>
            </a:endParaRPr>
          </a:p>
          <a:p>
            <a:pPr marL="0" algn="l" rtl="0" eaLnBrk="1" fontAlgn="t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TH SarabunPSK" pitchFamily="34" charset="-34"/>
              </a:rPr>
              <a:t>2) ARIMA(1,1,(1,4))</a:t>
            </a:r>
            <a:endParaRPr lang="en-US" b="0" i="0" u="none" strike="noStrike" dirty="0">
              <a:effectLst/>
              <a:latin typeface="TH SarabunPSK" pitchFamily="34" charset="-34"/>
            </a:endParaRPr>
          </a:p>
          <a:p>
            <a:pPr marL="0" algn="l" rtl="0" eaLnBrk="1" fontAlgn="t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TH SarabunPSK" pitchFamily="34" charset="-34"/>
              </a:rPr>
              <a:t>3) ARIMA(1,1,(1,4)) + Seasonal dummies </a:t>
            </a:r>
            <a:endParaRPr lang="en-US" b="0" i="0" u="none" strike="noStrike" dirty="0">
              <a:effectLst/>
              <a:latin typeface="TH SarabunPSK" pitchFamily="34" charset="-34"/>
            </a:endParaRPr>
          </a:p>
          <a:p>
            <a:pPr marL="0" algn="l" rtl="0" eaLnBrk="1" fontAlgn="t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b="1" i="0" u="none" strike="noStrike" kern="1200" dirty="0">
                <a:solidFill>
                  <a:srgbClr val="0000CC"/>
                </a:solidFill>
                <a:effectLst/>
                <a:latin typeface="TH SarabunPSK" pitchFamily="34" charset="-34"/>
              </a:rPr>
              <a:t>4) SARIMA(0,1,1)(0,0,1)</a:t>
            </a:r>
            <a:r>
              <a:rPr lang="en-US" b="1" i="0" u="none" strike="noStrike" kern="1200" baseline="-25000" dirty="0">
                <a:solidFill>
                  <a:srgbClr val="0000CC"/>
                </a:solidFill>
                <a:effectLst/>
                <a:latin typeface="TH SarabunPSK" pitchFamily="34" charset="-34"/>
              </a:rPr>
              <a:t>4</a:t>
            </a:r>
            <a:r>
              <a:rPr lang="en-US" b="1" i="0" u="none" strike="noStrike" kern="1200" dirty="0">
                <a:solidFill>
                  <a:srgbClr val="0000CC"/>
                </a:solidFill>
                <a:effectLst/>
                <a:latin typeface="TH SarabunPSK" pitchFamily="34" charset="-34"/>
              </a:rPr>
              <a:t> + Seasonal dummies </a:t>
            </a:r>
            <a:endParaRPr lang="en-US" b="0" i="0" u="none" strike="noStrike" dirty="0">
              <a:effectLst/>
              <a:latin typeface="TH SarabunPSK" pitchFamily="34" charset="-34"/>
            </a:endParaRPr>
          </a:p>
          <a:p>
            <a:pPr marL="0" algn="l" rtl="0" eaLnBrk="1" fontAlgn="t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TH SarabunPSK" pitchFamily="34" charset="-34"/>
              </a:rPr>
              <a:t>5) SARIMA(0,1,1)(0,1,0)</a:t>
            </a:r>
            <a:r>
              <a:rPr lang="en-US" b="1" i="0" u="none" strike="noStrike" kern="1200" baseline="-25000" dirty="0">
                <a:solidFill>
                  <a:srgbClr val="000000"/>
                </a:solidFill>
                <a:effectLst/>
                <a:latin typeface="TH SarabunPSK" pitchFamily="34" charset="-34"/>
              </a:rPr>
              <a:t>4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TH SarabunPSK" pitchFamily="34" charset="-34"/>
              </a:rPr>
              <a:t> + Seasonal dummies </a:t>
            </a:r>
            <a:endParaRPr lang="en-US" b="0" i="0" u="none" strike="noStrike" dirty="0">
              <a:effectLst/>
              <a:latin typeface="TH SarabunPSK" pitchFamily="34" charset="-34"/>
            </a:endParaRPr>
          </a:p>
        </p:txBody>
      </p:sp>
      <p:sp>
        <p:nvSpPr>
          <p:cNvPr id="10" name="ชื่อเรื่อง 1">
            <a:extLst>
              <a:ext uri="{FF2B5EF4-FFF2-40B4-BE49-F238E27FC236}">
                <a16:creationId xmlns:a16="http://schemas.microsoft.com/office/drawing/2014/main" id="{499BCC14-D267-4B1C-A962-D18041D87959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สับปะรด</a:t>
            </a: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539552" y="3861048"/>
            <a:ext cx="7920880" cy="2304257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แบบจำลอง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VAR</a:t>
            </a:r>
            <a:endParaRPr kumimoji="0" lang="th-TH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th-TH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กำหนดตัวแปรภายใน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ได้แก่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lnQTHex_200820, lnQTHex_200949, lnPTHex_200820, lnPTHex_200949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และ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lnPWex_080430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th-TH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ตัวแปรภายนอก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ได้แก่,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lnGDP_EU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lnGDP_USA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และ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lnEXR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นอกจากนี้ ยังใส่ ค่าคงที่ และตัวแปรหุ่นฤดูกาล ในแบบจำลอง</a:t>
            </a:r>
          </a:p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ตัวแปรทุกตัวอยู่ในรูปผลต่างลำดับที่ 1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ยกเว้น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lnPWex_080430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6569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105703"/>
              </p:ext>
            </p:extLst>
          </p:nvPr>
        </p:nvGraphicFramePr>
        <p:xfrm>
          <a:off x="479354" y="1923920"/>
          <a:ext cx="8064450" cy="3544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292055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38615145"/>
                    </a:ext>
                  </a:extLst>
                </a:gridCol>
                <a:gridCol w="920031">
                  <a:extLst>
                    <a:ext uri="{9D8B030D-6E8A-4147-A177-3AD203B41FA5}">
                      <a16:colId xmlns:a16="http://schemas.microsoft.com/office/drawing/2014/main" val="1825882344"/>
                    </a:ext>
                  </a:extLst>
                </a:gridCol>
                <a:gridCol w="102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11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แบบจำลอง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In-sample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Out-of-sample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2548q1-2560q4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2561q1-2562q4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2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lnQTHex_200820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Holt-Winters (additive)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l-GR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α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=0.029,</a:t>
                      </a:r>
                      <a:r>
                        <a:rPr lang="el-GR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β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=0.00, </a:t>
                      </a:r>
                      <a:r>
                        <a:rPr lang="el-GR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γ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=</a:t>
                      </a:r>
                      <a:r>
                        <a:rPr lang="el-GR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0.105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0.133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0.888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0.211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1.627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SARIMA(0,1,1)(0,0,1)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 + Seasonal dummies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0.127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0.831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0.231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1.787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VAR </a:t>
                      </a:r>
                      <a:endParaRPr lang="en-US" sz="2000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0.130</a:t>
                      </a:r>
                      <a:endParaRPr lang="en-US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0.918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0.192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1.256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5">
                <a:tc grid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lnQTHex_200949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ea typeface="Times New Roman" panose="02020603050405020304" pitchFamily="18" charset="0"/>
                          <a:cs typeface="TH SarabunPSK" pitchFamily="34" charset="-34"/>
                        </a:rPr>
                        <a:t>Holt-Winters (additive)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ea typeface="Times New Roman" panose="02020603050405020304" pitchFamily="18" charset="0"/>
                          <a:cs typeface="TH SarabunPSK" pitchFamily="34" charset="-34"/>
                        </a:rPr>
                        <a:t> </a:t>
                      </a:r>
                      <a:r>
                        <a:rPr lang="el-GR" sz="2000" dirty="0">
                          <a:solidFill>
                            <a:srgbClr val="0000CC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α=0.343, β=0.00, γ=0.060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0.224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1.599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0.251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1.709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H SarabunPSK" pitchFamily="34" charset="-34"/>
                          <a:ea typeface="Times New Roman" panose="02020603050405020304" pitchFamily="18" charset="0"/>
                          <a:cs typeface="TH SarabunPSK" pitchFamily="34" charset="-34"/>
                        </a:rPr>
                        <a:t>ARIMA(1,1,(1,4)) + Seasonal dummies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1.545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12.989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0.204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1.585</a:t>
                      </a:r>
                      <a:endParaRPr lang="en-US" sz="1600" dirty="0"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Times New Roman" panose="02020603050405020304" pitchFamily="18" charset="0"/>
                          <a:cs typeface="TH SarabunPSK" pitchFamily="34" charset="-34"/>
                        </a:rPr>
                        <a:t>VAR </a:t>
                      </a:r>
                      <a:endParaRPr lang="en-US" sz="1600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0.227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1.747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0.201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1.499</a:t>
                      </a:r>
                      <a:endParaRPr lang="en-US" sz="1600" b="1" dirty="0">
                        <a:solidFill>
                          <a:srgbClr val="3333FF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สี่เหลี่ยมผืนผ้า 7"/>
          <p:cNvSpPr/>
          <p:nvPr/>
        </p:nvSpPr>
        <p:spPr>
          <a:xfrm>
            <a:off x="6595154" y="3826432"/>
            <a:ext cx="1920204" cy="28803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612235" y="5208760"/>
            <a:ext cx="1931569" cy="25998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2627784" y="5835872"/>
            <a:ext cx="4392488" cy="48750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b="1" u="sng" dirty="0">
                <a:solidFill>
                  <a:srgbClr val="3333FF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สรุป</a:t>
            </a:r>
            <a:r>
              <a:rPr lang="th-TH" sz="2400" b="1" dirty="0">
                <a:solidFill>
                  <a:srgbClr val="3333FF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VAR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แม่นยำกว่า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ARIMA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และ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Holt-Winters</a:t>
            </a:r>
            <a:endParaRPr lang="en-US" sz="2400" b="1" dirty="0">
              <a:solidFill>
                <a:srgbClr val="FF0000"/>
              </a:solidFill>
              <a:effectLst/>
              <a:latin typeface="TH SarabunPSK" pitchFamily="34" charset="-34"/>
              <a:ea typeface="Calibri" panose="020F0502020204030204" pitchFamily="34" charset="0"/>
              <a:cs typeface="TH SarabunPSK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AA551-CF5B-4A46-94FA-8C7727590C98}"/>
              </a:ext>
            </a:extLst>
          </p:cNvPr>
          <p:cNvSpPr txBox="1"/>
          <p:nvPr/>
        </p:nvSpPr>
        <p:spPr>
          <a:xfrm>
            <a:off x="479354" y="1295182"/>
            <a:ext cx="586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rgbClr val="0000CC"/>
                </a:solidFill>
                <a:cs typeface="TH SarabunPSK" pitchFamily="34" charset="-34"/>
              </a:rPr>
              <a:t>เปรียบเทียบความแม่นยำของแบบจำลองแต่ละวิธี</a:t>
            </a:r>
            <a:endParaRPr lang="en-US" dirty="0"/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BE1E9749-5AF4-4189-9A9E-FC0FCB9DF36A}"/>
              </a:ext>
            </a:extLst>
          </p:cNvPr>
          <p:cNvSpPr txBox="1">
            <a:spLocks/>
          </p:cNvSpPr>
          <p:nvPr/>
        </p:nvSpPr>
        <p:spPr>
          <a:xfrm>
            <a:off x="411364" y="260648"/>
            <a:ext cx="8229600" cy="9361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ผลการศึกษา - สับปะรด</a:t>
            </a:r>
          </a:p>
        </p:txBody>
      </p:sp>
    </p:spTree>
    <p:extLst>
      <p:ext uri="{BB962C8B-B14F-4D97-AF65-F5344CB8AC3E}">
        <p14:creationId xmlns:p14="http://schemas.microsoft.com/office/powerpoint/2010/main" val="1057101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47665" y="1179330"/>
            <a:ext cx="2160240" cy="432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>
                <a:solidFill>
                  <a:schemeClr val="tx1"/>
                </a:solidFill>
                <a:latin typeface="TH SarabunPSK" pitchFamily="34" charset="-34"/>
              </a:rPr>
              <a:t>ใช้</a:t>
            </a:r>
            <a:r>
              <a:rPr lang="th-TH" sz="2800" b="1" dirty="0">
                <a:latin typeface="TH SarabunPSK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H SarabunPSK" pitchFamily="34" charset="-34"/>
              </a:rPr>
              <a:t>VAR</a:t>
            </a:r>
            <a:r>
              <a:rPr lang="en-US" sz="2800" b="1" dirty="0">
                <a:solidFill>
                  <a:srgbClr val="0000CC"/>
                </a:solidFill>
                <a:latin typeface="TH SarabunPSK" pitchFamily="34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TH SarabunPSK" pitchFamily="34" charset="-34"/>
              </a:rPr>
              <a:t>พยากรณ์</a:t>
            </a:r>
            <a:endParaRPr lang="en-US" sz="2800" b="1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509443"/>
              </p:ext>
            </p:extLst>
          </p:nvPr>
        </p:nvGraphicFramePr>
        <p:xfrm>
          <a:off x="5004048" y="1138676"/>
          <a:ext cx="3888432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พยากรณ์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QTHex_200820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QTHex_200949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2563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356,394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3333FF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69,444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2564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346,055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66,454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651428"/>
              </p:ext>
            </p:extLst>
          </p:nvPr>
        </p:nvGraphicFramePr>
        <p:xfrm>
          <a:off x="5868144" y="2276872"/>
          <a:ext cx="3096344" cy="2880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เวลา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QTHex_200820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QTHex_200949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2563q1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98,069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19,800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2563q2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97,694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19,286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2563q3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74,953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14,767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2563q4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85,679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15,590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2564q1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93,316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18,082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2564q2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96,570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19,233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2564q3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72,510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14,027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2564q4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83,660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0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15,113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ตัวแทนเนื้อหา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688183"/>
              </p:ext>
            </p:extLst>
          </p:nvPr>
        </p:nvGraphicFramePr>
        <p:xfrm>
          <a:off x="395536" y="5445224"/>
          <a:ext cx="5616624" cy="11739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Q200820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ค่าจริง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∆%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Q200949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ค่าจริง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∆%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2563q1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98,069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1800" b="1" i="0" u="none" strike="noStrike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93,471</a:t>
                      </a: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4.69%</a:t>
                      </a: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19,800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th-TH" sz="1800" b="1" i="0" u="none" strike="noStrike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13,670</a:t>
                      </a: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30.96%</a:t>
                      </a: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2563q2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H SarabunPSK" pitchFamily="34" charset="-34"/>
                        <a:ea typeface="Calibri" panose="020F0502020204030204" pitchFamily="34" charset="0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97,694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74,696</a:t>
                      </a: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23.54%</a:t>
                      </a: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800" b="1" i="0" u="none" strike="noStrike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19,286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i="0" u="none" strike="noStrike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9,095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52.84%</a:t>
                      </a: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สี่เหลี่ยมผืนผ้า 7"/>
          <p:cNvSpPr/>
          <p:nvPr/>
        </p:nvSpPr>
        <p:spPr>
          <a:xfrm>
            <a:off x="6948264" y="5486419"/>
            <a:ext cx="1872208" cy="10802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65100" indent="-1651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th-TH" sz="2000" b="1" dirty="0">
                <a:solidFill>
                  <a:srgbClr val="FF0000"/>
                </a:solidFill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ปริมาณวัตถุดิบลดลง จากภาวะภัยแล้ง</a:t>
            </a:r>
          </a:p>
          <a:p>
            <a:pPr marL="165100" indent="-1651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th-TH" sz="2000" b="1" dirty="0">
                <a:solidFill>
                  <a:srgbClr val="FF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ภาวะ </a:t>
            </a:r>
            <a:r>
              <a:rPr lang="en-US" sz="2000" b="1" dirty="0">
                <a:solidFill>
                  <a:srgbClr val="FF0000"/>
                </a:solidFill>
                <a:effectLst/>
                <a:latin typeface="TH SarabunPSK" pitchFamily="34" charset="-34"/>
                <a:ea typeface="Calibri" panose="020F0502020204030204" pitchFamily="34" charset="0"/>
                <a:cs typeface="TH SarabunPSK" pitchFamily="34" charset="-34"/>
              </a:rPr>
              <a:t>Covid-19</a:t>
            </a:r>
          </a:p>
        </p:txBody>
      </p:sp>
      <p:graphicFrame>
        <p:nvGraphicFramePr>
          <p:cNvPr id="11" name="แผนภูมิ 10"/>
          <p:cNvGraphicFramePr/>
          <p:nvPr>
            <p:extLst>
              <p:ext uri="{D42A27DB-BD31-4B8C-83A1-F6EECF244321}">
                <p14:modId xmlns:p14="http://schemas.microsoft.com/office/powerpoint/2010/main" val="2661523758"/>
              </p:ext>
            </p:extLst>
          </p:nvPr>
        </p:nvGraphicFramePr>
        <p:xfrm>
          <a:off x="251520" y="1628800"/>
          <a:ext cx="5688632" cy="368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ลูกศรขวา 11"/>
          <p:cNvSpPr/>
          <p:nvPr/>
        </p:nvSpPr>
        <p:spPr>
          <a:xfrm>
            <a:off x="3779912" y="1179330"/>
            <a:ext cx="720080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3" name="ลูกศรขวา 12"/>
          <p:cNvSpPr/>
          <p:nvPr/>
        </p:nvSpPr>
        <p:spPr>
          <a:xfrm rot="10800000">
            <a:off x="6156176" y="5949280"/>
            <a:ext cx="720080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cs typeface="TH SarabunPSK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56B5C-B10C-4607-88F9-8FF3F7108D24}"/>
              </a:ext>
            </a:extLst>
          </p:cNvPr>
          <p:cNvSpPr txBox="1"/>
          <p:nvPr/>
        </p:nvSpPr>
        <p:spPr>
          <a:xfrm>
            <a:off x="341784" y="638689"/>
            <a:ext cx="5526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rgbClr val="3333FF"/>
                </a:solidFill>
                <a:cs typeface="TH SarabunPSK" pitchFamily="34" charset="-34"/>
              </a:rPr>
              <a:t>การพยากรณ์จากแบบจำลองที่แม่นยำที่สุด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87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75932"/>
              </p:ext>
            </p:extLst>
          </p:nvPr>
        </p:nvGraphicFramePr>
        <p:xfrm>
          <a:off x="477888" y="1412776"/>
          <a:ext cx="8064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3097">
                <a:tc>
                  <a:txBody>
                    <a:bodyPr/>
                    <a:lstStyle/>
                    <a:p>
                      <a:pPr algn="ctr"/>
                      <a:endParaRPr lang="th-TH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พยากรณ์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∆ </a:t>
                      </a:r>
                      <a:r>
                        <a:rPr lang="th-TH" sz="1800" baseline="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จากปี 2562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ความเห็นผู้เกี่ยวข้อง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∆</a:t>
                      </a:r>
                      <a:r>
                        <a:rPr lang="th-TH" sz="1800" baseline="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จากปี 2562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10"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rgbClr val="3333FF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Q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200820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Q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200949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Q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200820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Q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200949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Q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200820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Q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200949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 2562 (ปีฐาน)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389,697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81,982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 2563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356,394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B050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69,444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-8.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55%</a:t>
                      </a:r>
                      <a:endParaRPr lang="th-TH" sz="2000" b="1" i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-15.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29%</a:t>
                      </a:r>
                      <a:endParaRPr lang="th-TH" sz="2000" b="1" i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-10.00</a:t>
                      </a:r>
                      <a:r>
                        <a:rPr lang="th-TH" sz="2000" b="1" i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-20.00</a:t>
                      </a:r>
                      <a:r>
                        <a:rPr lang="en-US" sz="2000" b="1" i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000" b="1" i="1" dirty="0">
                        <a:solidFill>
                          <a:srgbClr val="00B05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  <a:r>
                        <a:rPr lang="en-US" sz="2000" b="1" i="1" baseline="0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-20</a:t>
                      </a:r>
                      <a:r>
                        <a:rPr lang="en-US" sz="2000" b="1" i="1" dirty="0">
                          <a:solidFill>
                            <a:srgbClr val="00B05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.00%</a:t>
                      </a:r>
                      <a:endParaRPr lang="th-TH" sz="2000" b="1" i="1" dirty="0">
                        <a:solidFill>
                          <a:srgbClr val="00B05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rgbClr val="3333FF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 2564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346,055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effectLst/>
                          <a:latin typeface="TH SarabunPSK" pitchFamily="34" charset="-34"/>
                          <a:ea typeface="Calibri" panose="020F0502020204030204" pitchFamily="34" charset="0"/>
                          <a:cs typeface="TH SarabunPSK" pitchFamily="34" charset="-34"/>
                        </a:rPr>
                        <a:t> 66,454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-11.20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000" b="1" i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18.94%</a:t>
                      </a:r>
                      <a:endParaRPr lang="th-TH" sz="2000" b="1" i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-10.00</a:t>
                      </a:r>
                      <a:r>
                        <a:rPr lang="th-TH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-20.00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</a:t>
                      </a:r>
                      <a:endParaRPr lang="th-TH" sz="2000" b="1" i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&gt;</a:t>
                      </a:r>
                      <a:r>
                        <a:rPr lang="en-US" sz="2000" b="1" i="1" baseline="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-20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.00%</a:t>
                      </a:r>
                      <a:endParaRPr lang="th-TH" sz="2000" b="1" i="1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69776" y="3789040"/>
            <a:ext cx="860444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แนวโน้มค่าพยากรณ์ที่ในอนาคตลดลง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10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-20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%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สอดคล้องกับ</a:t>
            </a:r>
            <a:r>
              <a:rPr kumimoji="0" lang="th-TH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ภาวะการ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ส่งออกจริง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ปัจจัยส่งผลสำคัญได้แก่ ปริมาณผลผลิตตามฤดูกาล ความต้องการ ภาวะเศรษฐกิจโลก รสนิยมการบริโภคสดเพิ่มขึ้น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การปรับตัวของธุรกิจแปรรูป เช่น การขยายตลาดใน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EU /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จีน / ตะวันออกกลาง / อาเซียน,</a:t>
            </a:r>
            <a:r>
              <a:rPr kumimoji="0" lang="th-TH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การรักษาคุณภาพสินค้า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นโยบาย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pPr marL="5715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 SarabunPSK" pitchFamily="34" charset="-34"/>
              <a:buChar char="–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สับปะรดกระป๋อง/ น้ำสับปะรด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: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ศึกษาวิจัยความต้องการตลาดต่างประเทศ เจรจาขยายตลาดใหม่</a:t>
            </a:r>
          </a:p>
          <a:p>
            <a:pPr marL="571500" lvl="0" indent="-228600">
              <a:spcBef>
                <a:spcPct val="20000"/>
              </a:spcBef>
              <a:buFont typeface="TH SarabunPSK" pitchFamily="34" charset="-34"/>
              <a:buChar char="–"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สับปะรดสด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: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ศึกษาวิจัยความต้องการตลาด วิจัยพันธุ์สับปะรดเพื่อบริโภคสด ขยายตลาดสับปะรดเพื่อบริโภค</a:t>
            </a:r>
            <a:r>
              <a:rPr lang="th-TH" sz="20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สดทั้งในและต่างประเทศ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395536" y="8631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อภิปรายผลและข้อเสนอแนะ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377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th-TH" sz="6000" b="1" dirty="0"/>
              <a:t>ผลการศึกษา </a:t>
            </a:r>
            <a:endParaRPr lang="th-TH" sz="9600" b="1" dirty="0"/>
          </a:p>
          <a:p>
            <a:pPr marL="34290" indent="0" algn="ctr">
              <a:buNone/>
            </a:pPr>
            <a:r>
              <a:rPr lang="th-TH" sz="9600" b="1" dirty="0"/>
              <a:t>ไข่ไก่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22522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FBFDE-3CBB-40AF-B9BE-03FE74425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88" y="3501008"/>
            <a:ext cx="4500000" cy="225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C84-EC5E-4332-A412-0A6BD62EE7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90968"/>
            <a:ext cx="4500000" cy="225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FEF51-8232-40D5-9166-385E8BCDE1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88" y="886112"/>
            <a:ext cx="4500000" cy="225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EB300D-0C0A-4E64-AAF1-EBEB69F729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6" y="3501008"/>
            <a:ext cx="4500000" cy="225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80C2B3-2954-4731-B35C-21B2499E1CA4}"/>
              </a:ext>
            </a:extLst>
          </p:cNvPr>
          <p:cNvSpPr txBox="1"/>
          <p:nvPr/>
        </p:nvSpPr>
        <p:spPr>
          <a:xfrm>
            <a:off x="251520" y="26931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ปริมาณความต้องการข้าวรายปี ตั้งแต่</a:t>
            </a:r>
            <a:r>
              <a:rPr lang="th-TH" sz="28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ปี </a:t>
            </a:r>
            <a:r>
              <a:rPr lang="en-US" sz="28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2549-2562</a:t>
            </a:r>
            <a:endParaRPr lang="th-TH" sz="28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3387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 dirty="0"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285860"/>
            <a:ext cx="667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ปริมาณการบริโภคไข่ไก่ในประเทศรายเดือน ปี 2555 - 2562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636282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ตัวแปรที่ใช้ในการศึกษา </a:t>
            </a:r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ปริมาณการบริโภคไข่ไก่ในประเทศรายเดือน ปี 2555 – 2562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 dirty="0">
              <a:cs typeface="TH SarabunPSK" pitchFamily="34" charset="-34"/>
            </a:endParaRPr>
          </a:p>
        </p:txBody>
      </p:sp>
      <p:grpSp>
        <p:nvGrpSpPr>
          <p:cNvPr id="15" name="กลุ่ม 14"/>
          <p:cNvGrpSpPr/>
          <p:nvPr/>
        </p:nvGrpSpPr>
        <p:grpSpPr>
          <a:xfrm>
            <a:off x="285720" y="1857364"/>
            <a:ext cx="5745012" cy="3394186"/>
            <a:chOff x="428596" y="2500306"/>
            <a:chExt cx="5399982" cy="3767544"/>
          </a:xfrm>
        </p:grpSpPr>
        <p:sp>
          <p:nvSpPr>
            <p:cNvPr id="8" name="สี่เหลี่ยมผืนผ้า 7"/>
            <p:cNvSpPr/>
            <p:nvPr/>
          </p:nvSpPr>
          <p:spPr>
            <a:xfrm>
              <a:off x="428596" y="2500306"/>
              <a:ext cx="1151444" cy="375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cs typeface="TH SarabunPSK" pitchFamily="34" charset="-34"/>
                </a:rPr>
                <a:t>ปริมาณ (ล้านฟอง) </a:t>
              </a:r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5572132" y="5429264"/>
              <a:ext cx="256446" cy="375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cs typeface="TH SarabunPSK" pitchFamily="34" charset="-34"/>
                </a:rPr>
                <a:t>ปี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5857892"/>
              <a:ext cx="2233277" cy="409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800" dirty="0">
                  <a:latin typeface="TH SarabunPSK" pitchFamily="34" charset="-34"/>
                  <a:cs typeface="TH SarabunPSK" pitchFamily="34" charset="-34"/>
                </a:rPr>
                <a:t>ที่มา </a:t>
              </a:r>
              <a:r>
                <a:rPr lang="en-US" sz="1800" dirty="0">
                  <a:latin typeface="TH SarabunPSK" pitchFamily="34" charset="-34"/>
                  <a:cs typeface="TH SarabunPSK" pitchFamily="34" charset="-34"/>
                </a:rPr>
                <a:t>: </a:t>
              </a:r>
              <a:r>
                <a:rPr lang="th-TH" sz="1800" dirty="0">
                  <a:latin typeface="TH SarabunPSK" pitchFamily="34" charset="-34"/>
                  <a:cs typeface="TH SarabunPSK" pitchFamily="34" charset="-34"/>
                </a:rPr>
                <a:t>สำนักงานเศรษฐกิจการเกษตร</a:t>
              </a:r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606530"/>
                </p:ext>
              </p:extLst>
            </p:nvPr>
          </p:nvGraphicFramePr>
          <p:xfrm>
            <a:off x="714348" y="2643182"/>
            <a:ext cx="4724400" cy="317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Views" r:id="rId3" imgW="4101480" imgH="2750040" progId="EViews.Workfile.2">
                    <p:embed/>
                  </p:oleObj>
                </mc:Choice>
                <mc:Fallback>
                  <p:oleObj name="EViews" r:id="rId3" imgW="4101480" imgH="2750040" progId="EViews.Workfile.2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2643182"/>
                          <a:ext cx="4724400" cy="3171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ตาราง 15"/>
          <p:cNvGraphicFramePr>
            <a:graphicFrameLocks noGrp="1"/>
          </p:cNvGraphicFramePr>
          <p:nvPr/>
        </p:nvGraphicFramePr>
        <p:xfrm>
          <a:off x="285720" y="5715016"/>
          <a:ext cx="8215369" cy="652272"/>
        </p:xfrm>
        <a:graphic>
          <a:graphicData uri="http://schemas.openxmlformats.org/drawingml/2006/table">
            <a:tbl>
              <a:tblPr/>
              <a:tblGrid>
                <a:gridCol w="300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ตัวแปร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ค่าเฉลี่ย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ส่วนเบี่ยงเบนมาตรฐาน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ค่ำต่ำสุด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ค่าสูงสุด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การบริโภคไข่ไก่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consump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 </a:t>
                      </a:r>
                      <a:endParaRPr lang="th-TH" sz="2000" dirty="0">
                        <a:solidFill>
                          <a:srgbClr val="000000"/>
                        </a:solidFill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1,141.439 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135.995 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926.197 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 1,676.091 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ตัวแทนเนื้อหา 2"/>
          <p:cNvSpPr>
            <a:spLocks noGrp="1"/>
          </p:cNvSpPr>
          <p:nvPr>
            <p:ph idx="1"/>
          </p:nvPr>
        </p:nvSpPr>
        <p:spPr>
          <a:xfrm>
            <a:off x="5757900" y="1214422"/>
            <a:ext cx="3171818" cy="3643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b="1" dirty="0">
                <a:solidFill>
                  <a:schemeClr val="tx1"/>
                </a:solidFill>
                <a:latin typeface="TH SarabunPSK" pitchFamily="34" charset="-34"/>
              </a:rPr>
              <a:t>แนวทางการวิเคราะห์</a:t>
            </a:r>
          </a:p>
          <a:p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ใช้ข้อมูลปริมาณการบริโภคไข่ไก่รายเดือน ตั้งแต่ปี 2555-2562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(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N=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96 ค่าสังเกต)</a:t>
            </a:r>
          </a:p>
          <a:p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In-sample 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ตั้งแต่เดือน 1 ปี 2555 – เดือน 12 ของปี 2560</a:t>
            </a:r>
          </a:p>
          <a:p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ข้อมูล 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Out-of-sample 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ตั้งแต่เดือน 1 ปี 2561 – เดือน 12 ของปี 2562</a:t>
            </a:r>
            <a:endParaRPr lang="en-US" dirty="0">
              <a:solidFill>
                <a:schemeClr val="tx1"/>
              </a:solidFill>
              <a:latin typeface="TH SarabunPSK" pitchFamily="34" charset="-34"/>
            </a:endParaRPr>
          </a:p>
          <a:p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ทดสอบเครื่องมือพยากรณ์ วิธี 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1 ) ES Holt-Winters 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ทั้ง 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additive 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multiplicative </a:t>
            </a:r>
            <a:r>
              <a:rPr lang="th-TH" dirty="0">
                <a:solidFill>
                  <a:schemeClr val="tx1"/>
                </a:solidFill>
                <a:latin typeface="TH SarabunPSK" pitchFamily="34" charset="-34"/>
              </a:rPr>
              <a:t>และ </a:t>
            </a:r>
            <a:r>
              <a:rPr lang="en-US" dirty="0">
                <a:solidFill>
                  <a:schemeClr val="tx1"/>
                </a:solidFill>
                <a:latin typeface="TH SarabunPSK" pitchFamily="34" charset="-34"/>
              </a:rPr>
              <a:t>2) ARIMA</a:t>
            </a:r>
            <a:endParaRPr lang="th-TH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dirty="0">
              <a:solidFill>
                <a:schemeClr val="tx1"/>
              </a:solidFill>
              <a:latin typeface="TH SarabunPSK" pitchFamily="34" charset="-34"/>
            </a:endParaRPr>
          </a:p>
          <a:p>
            <a:endParaRPr lang="th-TH" dirty="0">
              <a:solidFill>
                <a:schemeClr val="tx1"/>
              </a:solidFill>
              <a:latin typeface="TH SarabunPSK" pitchFamily="34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7286644" y="5286388"/>
            <a:ext cx="12105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1800" dirty="0">
                <a:solidFill>
                  <a:srgbClr val="000000"/>
                </a:solidFill>
                <a:latin typeface="TH SarabunPSK" pitchFamily="34" charset="-34"/>
                <a:ea typeface="Times New Roman"/>
                <a:cs typeface="TH SarabunPSK" pitchFamily="34" charset="-34"/>
              </a:rPr>
              <a:t>หน่วย </a:t>
            </a:r>
            <a:r>
              <a:rPr lang="en-US" sz="1800" dirty="0">
                <a:solidFill>
                  <a:srgbClr val="000000"/>
                </a:solidFill>
                <a:latin typeface="TH SarabunPSK" pitchFamily="34" charset="-34"/>
                <a:ea typeface="Times New Roman"/>
                <a:cs typeface="TH SarabunPSK" pitchFamily="34" charset="-34"/>
              </a:rPr>
              <a:t>: </a:t>
            </a:r>
            <a:r>
              <a:rPr lang="th-TH" sz="1800" dirty="0">
                <a:solidFill>
                  <a:srgbClr val="000000"/>
                </a:solidFill>
                <a:latin typeface="TH SarabunPSK" pitchFamily="34" charset="-34"/>
                <a:ea typeface="Times New Roman"/>
                <a:cs typeface="TH SarabunPSK" pitchFamily="34" charset="-34"/>
              </a:rPr>
              <a:t>ล้านฟอง</a:t>
            </a:r>
            <a:endParaRPr lang="en-US" sz="1800" dirty="0">
              <a:latin typeface="TH SarabunPSK" pitchFamily="34" charset="-34"/>
              <a:ea typeface="Calibri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4967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928670"/>
          </a:xfrm>
        </p:spPr>
        <p:txBody>
          <a:bodyPr>
            <a:normAutofit/>
          </a:bodyPr>
          <a:lstStyle/>
          <a:p>
            <a:r>
              <a:rPr lang="th-TH" sz="2400" b="1" dirty="0">
                <a:latin typeface="TH SarabunPSK" pitchFamily="34" charset="-34"/>
              </a:rPr>
              <a:t>ผลการทดสอบคุณสมบัติ </a:t>
            </a:r>
            <a:r>
              <a:rPr lang="en-US" sz="2400" b="1" dirty="0">
                <a:latin typeface="TH SarabunPSK" pitchFamily="34" charset="-34"/>
              </a:rPr>
              <a:t>Stationary</a:t>
            </a:r>
            <a:r>
              <a:rPr lang="th-TH" sz="2400" b="1" dirty="0">
                <a:latin typeface="TH SarabunPSK" pitchFamily="34" charset="-34"/>
              </a:rPr>
              <a:t> ด้วย </a:t>
            </a:r>
            <a:r>
              <a:rPr lang="en-US" sz="2400" b="1" dirty="0">
                <a:latin typeface="TH SarabunPSK" pitchFamily="34" charset="-34"/>
              </a:rPr>
              <a:t>Augmented Dickey–Fuller test</a:t>
            </a:r>
            <a:endParaRPr lang="th-TH" sz="2400" b="1" dirty="0">
              <a:latin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357158" y="928670"/>
          <a:ext cx="8429683" cy="1630680"/>
        </p:xfrm>
        <a:graphic>
          <a:graphicData uri="http://schemas.openxmlformats.org/drawingml/2006/table">
            <a:tbl>
              <a:tblPr/>
              <a:tblGrid>
                <a:gridCol w="119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2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Variables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Level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First difference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Conclusion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constant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constant and trend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constant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constant and trend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consump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-1.430 [1]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-4.418*** [1]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-16.858*** [0]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-16.767*** [0]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Trend stationary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214282" y="2571744"/>
            <a:ext cx="87154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หมายเหตุ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: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**, *** แสดงระดับนัยสำคัญทางสถิติที่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0.05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และ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0.01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[  ] 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แสดงค่าย้อนหลัง 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Lags)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28596" y="307181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j-ea"/>
                <a:cs typeface="TH SarabunPSK" pitchFamily="34" charset="-34"/>
              </a:rPr>
              <a:t>พารามิเตอร์และความแม่นยำของแบบจำลอง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j-ea"/>
                <a:cs typeface="TH SarabunPSK" pitchFamily="34" charset="-34"/>
              </a:rPr>
              <a:t>Holt-Winters</a:t>
            </a:r>
            <a:endParaRPr kumimoji="0" lang="th-TH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j-ea"/>
              <a:cs typeface="TH SarabunPSK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357158" y="4929198"/>
          <a:ext cx="8358248" cy="1760982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91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497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9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223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แบบจำลอง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In-sample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Out-of-sample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α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(level)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β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(trend)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γ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(seasonal)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2555m1-2560m12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2561m1-2562m12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 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18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40">
                <a:tc gridSpan="1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consump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additive 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0.670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0.000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0.000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21.624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1.527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107.620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4.865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multiplicative 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0.700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0.000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0.000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21.201</a:t>
                      </a:r>
                      <a:endParaRPr lang="en-US" sz="1800" b="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1.471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108.605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4.810</a:t>
                      </a:r>
                      <a:endParaRPr lang="en-US" sz="18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4282" y="3582966"/>
            <a:ext cx="87868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ใช้ข้อมูลในการประมาณการ </a:t>
            </a:r>
            <a:r>
              <a:rPr lang="th-TH" sz="2000" dirty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(</a:t>
            </a:r>
            <a:r>
              <a:rPr lang="en-US" sz="2000" dirty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In-of-sample)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จาก เดือนที่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2555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ถึง เดือนที่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12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2560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ข้อมูลที่ใช้ทดสอบความแม่นยำเป็น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Out-of-sample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คือ เดือนที่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2561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จนถึง เดือนที่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12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ของปี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2562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ใช้โปรแกรม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Stata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กำหนดให้ค่าของฤดูกาลให้เป็นปกติมาตรฐาน นั่นคือ ผลรวมของแบบ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addictive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 มีค่าเป็นศูนย์และ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multiplicative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 มีค่าเป็นหนึ่ง</a:t>
            </a:r>
            <a:endParaRPr kumimoji="0" 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623757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587152"/>
          </a:xfrm>
        </p:spPr>
        <p:txBody>
          <a:bodyPr>
            <a:normAutofit/>
          </a:bodyPr>
          <a:lstStyle/>
          <a:p>
            <a:pPr algn="ctr"/>
            <a:r>
              <a:rPr lang="th-TH" sz="3200" b="1" dirty="0">
                <a:latin typeface="TH SarabunPSK" pitchFamily="34" charset="-34"/>
              </a:rPr>
              <a:t>ผลจากแบบจำลอง </a:t>
            </a:r>
            <a:r>
              <a:rPr lang="en-US" sz="3200" b="1" dirty="0">
                <a:latin typeface="TH SarabunPSK" pitchFamily="34" charset="-34"/>
              </a:rPr>
              <a:t>Holt-Winters</a:t>
            </a:r>
            <a:r>
              <a:rPr lang="th-TH" sz="3200" b="1" dirty="0">
                <a:latin typeface="TH SarabunPSK" pitchFamily="34" charset="-34"/>
              </a:rPr>
              <a:t> ของการบริโภคไข่ไก่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 dirty="0">
              <a:cs typeface="TH SarabunPSK" pitchFamily="34" charset="-34"/>
            </a:endParaRPr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611560" y="1124744"/>
          <a:ext cx="7572428" cy="517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Views" r:id="rId3" imgW="4112280" imgH="3090960" progId="EViews.Workfile.2">
                  <p:embed/>
                </p:oleObj>
              </mc:Choice>
              <mc:Fallback>
                <p:oleObj name="EViews" r:id="rId3" imgW="4112280" imgH="3090960" progId="EViews.Workfile.2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24744"/>
                        <a:ext cx="7572428" cy="5174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0075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39190"/>
            <a:ext cx="8229600" cy="785794"/>
          </a:xfrm>
        </p:spPr>
        <p:txBody>
          <a:bodyPr>
            <a:normAutofit/>
          </a:bodyPr>
          <a:lstStyle/>
          <a:p>
            <a:r>
              <a:rPr lang="th-TH" sz="3200" b="1" dirty="0">
                <a:latin typeface="TH SarabunPSK" pitchFamily="34" charset="-34"/>
              </a:rPr>
              <a:t>การพยากรณ์ด้วยแบบจำลอง </a:t>
            </a:r>
            <a:r>
              <a:rPr lang="en-US" sz="3200" b="1" dirty="0">
                <a:latin typeface="TH SarabunPSK" pitchFamily="34" charset="-34"/>
              </a:rPr>
              <a:t>ARIMA (1)</a:t>
            </a:r>
            <a:endParaRPr lang="th-TH" sz="3200" dirty="0">
              <a:latin typeface="TH SarabunPSK" pitchFamily="34" charset="-34"/>
            </a:endParaRPr>
          </a:p>
        </p:txBody>
      </p:sp>
      <p:pic>
        <p:nvPicPr>
          <p:cNvPr id="4" name="รูปภาพ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4" y="1425094"/>
            <a:ext cx="4143404" cy="5286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222867" y="102498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ACF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PACF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ของผลต่างลำดับที่ 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2000" b="1" dirty="0" err="1">
                <a:latin typeface="TH SarabunPSK" pitchFamily="34" charset="-34"/>
                <a:cs typeface="TH SarabunPSK" pitchFamily="34" charset="-34"/>
              </a:rPr>
              <a:t>lnQTHex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_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200820</a:t>
            </a:r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4675836" y="1874728"/>
            <a:ext cx="414334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จาก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ACF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และ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PACF</a:t>
            </a:r>
            <a:endParaRPr kumimoji="0" lang="th-T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sz="2400" dirty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สังเกตจาก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ACF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ได้ว่า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Autocorrelation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ย้อนหลัง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มีค่าเป็นบวก ซึ่งชี้ถึงลักษณะของ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AR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และค่าย้อนหลัง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1-2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ค่า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มีนัยสำคัญทางสถิติใน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PACF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ดังนั้นกำหนดรูปแบบนำมาพิจารณา ดังนี้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1) ARMA(1,0)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2) ARMA(2,0)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5455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46158"/>
          </a:xfrm>
        </p:spPr>
        <p:txBody>
          <a:bodyPr>
            <a:normAutofit/>
          </a:bodyPr>
          <a:lstStyle/>
          <a:p>
            <a:r>
              <a:rPr lang="th-TH" sz="3200" b="1" dirty="0">
                <a:latin typeface="TH SarabunPSK" pitchFamily="34" charset="-34"/>
              </a:rPr>
              <a:t>การพยากรณ์ด้วยแบบจำลอง </a:t>
            </a:r>
            <a:r>
              <a:rPr lang="en-US" sz="3200" b="1" dirty="0">
                <a:latin typeface="TH SarabunPSK" pitchFamily="34" charset="-34"/>
              </a:rPr>
              <a:t>ARIMA</a:t>
            </a:r>
            <a:r>
              <a:rPr lang="th-TH" sz="3200" b="1" dirty="0">
                <a:latin typeface="TH SarabunPSK" pitchFamily="34" charset="-34"/>
              </a:rPr>
              <a:t> (2)</a:t>
            </a:r>
            <a:endParaRPr lang="th-TH" sz="3200" dirty="0">
              <a:latin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357158" y="1357298"/>
          <a:ext cx="7715303" cy="978408"/>
        </p:xfrm>
        <a:graphic>
          <a:graphicData uri="http://schemas.openxmlformats.org/drawingml/2006/table">
            <a:tbl>
              <a:tblPr/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แบบจำลอง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AIC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BIC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Q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statistic</a:t>
                      </a:r>
                      <a:r>
                        <a:rPr lang="en-US" sz="2000" b="1" baseline="30000" dirty="0" err="1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Jarque-Bera</a:t>
                      </a:r>
                      <a:r>
                        <a:rPr lang="en-US" sz="2000" b="1" baseline="30000" dirty="0" err="1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b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1) ARMA(1,0)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715.222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722.052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29.348 (40)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&lt;0.001***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2) ARMA(2,0)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705.317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714.424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17.011 (40)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&lt;0.001***</a:t>
                      </a:r>
                      <a:endParaRPr lang="en-US" sz="2000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357158" y="2428868"/>
            <a:ext cx="62151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หมายเหตุ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:</a:t>
            </a:r>
            <a:r>
              <a:rPr kumimoji="0" lang="en-US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 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( ) แสดงค่าย้อนหลัง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,</a:t>
            </a:r>
            <a:r>
              <a:rPr kumimoji="0" lang="en-US" sz="14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b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Jarque-Bera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 test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แสดงค่า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p-value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ของ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Chi(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H SarabunPSK" pitchFamily="34" charset="-34"/>
                <a:ea typeface="Times New Roman" pitchFamily="18" charset="0"/>
                <a:cs typeface="TH SarabunPSK" pitchFamily="34" charset="-34"/>
              </a:rPr>
              <a:t>2)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	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**, *** แสดงระดับนัยสำคัญทางสถิติที่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0.05</a:t>
            </a:r>
            <a:r>
              <a:rPr kumimoji="0" lang="th-TH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และ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0.01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85720" y="857232"/>
            <a:ext cx="8358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ค่าสถิติที่ใช้เป็นเกณฑ์เลือกและการตรวจสอบความเหมาะสมของแบบจำลอง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consump_de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20452"/>
              </p:ext>
            </p:extLst>
          </p:nvPr>
        </p:nvGraphicFramePr>
        <p:xfrm>
          <a:off x="392877" y="4941168"/>
          <a:ext cx="8143932" cy="1630680"/>
        </p:xfrm>
        <a:graphic>
          <a:graphicData uri="http://schemas.openxmlformats.org/drawingml/2006/table">
            <a:tbl>
              <a:tblPr/>
              <a:tblGrid>
                <a:gridCol w="148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04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H SarabunPSK" pitchFamily="34" charset="-34"/>
                        </a:rPr>
                        <a:t>แบบจำลอง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In-sample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2555m1-2560m12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Out-of-sample </a:t>
                      </a:r>
                      <a:b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</a:b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2561m1-2562m12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1) ARMA(1,0)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33.265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2.482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95.995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4.093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2) ARMA(2,0)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30.562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2.176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94.825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4.190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H SarabunPSK" pitchFamily="34" charset="-34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92877" y="4356564"/>
            <a:ext cx="4868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การทดสอบความแม่นยำของแบบจำลองของ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consump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92877" y="3128748"/>
            <a:ext cx="79296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แสดงค่า </a:t>
            </a:r>
            <a:r>
              <a:rPr lang="en-US" sz="2000" dirty="0"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AIC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SIC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และ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Diagnostic checking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เมื่อพิจารณาค่า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AIC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และ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BIC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จะพบว่า แบบจำลองที่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 มีความเหมาะสมที่สุด โดยที่ทั้ง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2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แบบจำลอง ค่าคลาดเคลื่อนไม่พบปัญหา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Autocorrelation </a:t>
            </a:r>
            <a:r>
              <a:rPr kumimoji="0" lang="th-TH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แต่พบว่าค่าคลาดเคลื่อนไม่มีการแจกแจงแบบปกติ</a:t>
            </a:r>
            <a:endParaRPr kumimoji="0" lang="th-T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16858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797242" y="262548"/>
            <a:ext cx="7406640" cy="1356360"/>
          </a:xfrm>
        </p:spPr>
        <p:txBody>
          <a:bodyPr>
            <a:normAutofit/>
          </a:bodyPr>
          <a:lstStyle/>
          <a:p>
            <a:r>
              <a:rPr lang="th-TH" sz="3200" b="1" dirty="0">
                <a:latin typeface="TH SarabunPSK" pitchFamily="34" charset="-34"/>
              </a:rPr>
              <a:t>การพยากรณ์ด้วยแบบจำลอง </a:t>
            </a:r>
            <a:r>
              <a:rPr lang="en-US" sz="3200" b="1" dirty="0">
                <a:latin typeface="TH SarabunPSK" pitchFamily="34" charset="-34"/>
              </a:rPr>
              <a:t>ARIMA</a:t>
            </a:r>
            <a:r>
              <a:rPr lang="th-TH" sz="3200" b="1" dirty="0">
                <a:latin typeface="TH SarabunPSK" pitchFamily="34" charset="-34"/>
              </a:rPr>
              <a:t> (3)</a:t>
            </a:r>
            <a:endParaRPr lang="th-TH" sz="3200" dirty="0">
              <a:latin typeface="TH SarabunPSK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000240"/>
            <a:ext cx="8143932" cy="43021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สี่เหลี่ยมผืนผ้า 5"/>
          <p:cNvSpPr/>
          <p:nvPr/>
        </p:nvSpPr>
        <p:spPr>
          <a:xfrm>
            <a:off x="428596" y="1357298"/>
            <a:ext cx="814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ผลการพยากรณ์การบริโภคไข่ไก่จากแบบจำลอง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ARIMA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เปรียบเทียบกับค่าจริง</a:t>
            </a:r>
          </a:p>
        </p:txBody>
      </p:sp>
    </p:spTree>
    <p:extLst>
      <p:ext uri="{BB962C8B-B14F-4D97-AF65-F5344CB8AC3E}">
        <p14:creationId xmlns:p14="http://schemas.microsoft.com/office/powerpoint/2010/main" val="31100725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9503" y="134811"/>
            <a:ext cx="8229600" cy="774720"/>
          </a:xfrm>
        </p:spPr>
        <p:txBody>
          <a:bodyPr>
            <a:normAutofit/>
          </a:bodyPr>
          <a:lstStyle/>
          <a:p>
            <a:r>
              <a:rPr lang="th-TH" sz="3200" b="1" dirty="0">
                <a:latin typeface="TH SarabunPSK" pitchFamily="34" charset="-34"/>
              </a:rPr>
              <a:t>เปรียบเทียบความแม่นยำของแบบจำลองแต่ละวิธี</a:t>
            </a:r>
            <a:endParaRPr lang="th-TH" sz="3200" dirty="0">
              <a:latin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428596" y="1285860"/>
          <a:ext cx="7929620" cy="1630680"/>
        </p:xfrm>
        <a:graphic>
          <a:graphicData uri="http://schemas.openxmlformats.org/drawingml/2006/table">
            <a:tbl>
              <a:tblPr/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96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แบบจำลอง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In-sample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Out-of-sample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2548q1-2560q4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2561q1-2562q4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RMSE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MAPE</a:t>
                      </a:r>
                      <a:endParaRPr lang="en-US" sz="2000" b="1" dirty="0"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Holt-Winters (multiplicative)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21.201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1.471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108.605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4.810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ARMA(2,0)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30.562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2.176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94.825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4.190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357158" y="714356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การทดสอบความแม่นยำของแบบจำลอง </a:t>
            </a:r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Holt-Winters</a:t>
            </a:r>
            <a:r>
              <a:rPr lang="th-TH" sz="2400" b="1" dirty="0">
                <a:latin typeface="TH SarabunPSK" pitchFamily="34" charset="-34"/>
                <a:cs typeface="TH SarabunPSK" pitchFamily="34" charset="-34"/>
              </a:rPr>
              <a:t> และ</a:t>
            </a:r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 ARIMA 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428596" y="3071810"/>
            <a:ext cx="5014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ผลการพยากรณ์ของแบบจำลองที่แม่นยำที่สุดของแต่ละวิธี</a:t>
            </a:r>
            <a:endParaRPr kumimoji="0" lang="th-T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H SarabunPSK" pitchFamily="34" charset="-34"/>
            </a:endParaRPr>
          </a:p>
        </p:txBody>
      </p:sp>
      <p:grpSp>
        <p:nvGrpSpPr>
          <p:cNvPr id="10" name="กลุ่ม 9"/>
          <p:cNvGrpSpPr/>
          <p:nvPr/>
        </p:nvGrpSpPr>
        <p:grpSpPr>
          <a:xfrm>
            <a:off x="285720" y="3757634"/>
            <a:ext cx="8643998" cy="2814637"/>
            <a:chOff x="285720" y="3500438"/>
            <a:chExt cx="8416764" cy="2814637"/>
          </a:xfrm>
        </p:grpSpPr>
        <p:graphicFrame>
          <p:nvGraphicFramePr>
            <p:cNvPr id="6" name="Chart 1">
              <a:extLst>
                <a:ext uri="{FF2B5EF4-FFF2-40B4-BE49-F238E27FC236}">
                  <a16:creationId xmlns:a16="http://schemas.microsoft.com/office/drawing/2014/main" id="{D132F1B3-7E13-4EFE-821B-66F8FBB8FB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755984"/>
                </p:ext>
              </p:extLst>
            </p:nvPr>
          </p:nvGraphicFramePr>
          <p:xfrm>
            <a:off x="357158" y="3684264"/>
            <a:ext cx="8072494" cy="26308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85720" y="3500438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ปริมาณการบริโภค (ล้านฟอง)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9652" y="5214950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PSK" pitchFamily="34" charset="-34"/>
                  <a:cs typeface="TH SarabunPSK" pitchFamily="34" charset="-34"/>
                </a:rPr>
                <a:t>ปี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174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51520" y="1124744"/>
            <a:ext cx="8501122" cy="928694"/>
          </a:xfrm>
        </p:spPr>
        <p:txBody>
          <a:bodyPr>
            <a:normAutofit/>
          </a:bodyPr>
          <a:lstStyle/>
          <a:p>
            <a:pPr lvl="0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ผลการพยากรณ์การบริโภคไข่ไก่จากแบบจำลอง </a:t>
            </a:r>
            <a:r>
              <a:rPr lang="en-US" sz="2400" dirty="0">
                <a:solidFill>
                  <a:schemeClr val="tx1"/>
                </a:solidFill>
                <a:latin typeface="TH SarabunPSK" pitchFamily="34" charset="-34"/>
              </a:rPr>
              <a:t>ARMA(2,0)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 เนื่องจากมีความแม่นยำที่สุด</a:t>
            </a:r>
            <a:endParaRPr lang="en-US" sz="2400" dirty="0">
              <a:solidFill>
                <a:schemeClr val="tx1"/>
              </a:solidFill>
              <a:latin typeface="TH SarabunPSK" pitchFamily="34" charset="-34"/>
            </a:endParaRPr>
          </a:p>
          <a:p>
            <a:pPr lvl="0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พบว่า</a:t>
            </a:r>
            <a:r>
              <a:rPr lang="th-TH" sz="2400" dirty="0">
                <a:latin typeface="TH SarabunPSK" pitchFamily="34" charset="-34"/>
              </a:rPr>
              <a:t>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ปี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2563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 มีการบริโภค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16,585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ล้านฟอง และในปี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2564 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มีการบริโภค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</a:rPr>
              <a:t>17,182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</a:rPr>
              <a:t> ล้านฟอง</a:t>
            </a:r>
            <a:endParaRPr lang="en-US" sz="2400" b="1" dirty="0">
              <a:solidFill>
                <a:srgbClr val="FF0000"/>
              </a:solidFill>
              <a:latin typeface="TH SarabunPSK" pitchFamily="34" charset="-34"/>
            </a:endParaRPr>
          </a:p>
          <a:p>
            <a:endParaRPr lang="th-TH" sz="2400" dirty="0">
              <a:latin typeface="TH SarabunPSK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08274"/>
              </p:ext>
            </p:extLst>
          </p:nvPr>
        </p:nvGraphicFramePr>
        <p:xfrm>
          <a:off x="395536" y="2060848"/>
          <a:ext cx="8143931" cy="1585917"/>
        </p:xfrm>
        <a:graphic>
          <a:graphicData uri="http://schemas.openxmlformats.org/drawingml/2006/table">
            <a:tbl>
              <a:tblPr/>
              <a:tblGrid>
                <a:gridCol w="175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การบริโภคไข่ไก่ </a:t>
                      </a:r>
                    </a:p>
                    <a:p>
                      <a:pPr algn="ctr" fontAlgn="t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(ล้านฟอง)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%∆ จากปี 2562</a:t>
                      </a:r>
                      <a:b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</a:br>
                      <a:endParaRPr lang="th-TH" sz="2000" b="1" i="0" u="none" strike="noStrike" dirty="0">
                        <a:solidFill>
                          <a:srgbClr val="00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ความเห็นผู้เกี่ยวข้อง</a:t>
                      </a:r>
                      <a:b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</a:br>
                      <a:r>
                        <a:rPr lang="th-TH" sz="2000" b="1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%∆ จากปี 2562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ปี 2562 (ปีฐาน)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15,749.00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ปี 2563 (พยากรณ์)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16,584.81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3-5 %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ปี 2564 (พยากรณ์)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17,182.26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9.10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6-10 %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C8F164-3AA4-4D58-AF9A-459687D9B400}"/>
              </a:ext>
            </a:extLst>
          </p:cNvPr>
          <p:cNvSpPr txBox="1"/>
          <p:nvPr/>
        </p:nvSpPr>
        <p:spPr>
          <a:xfrm>
            <a:off x="827584" y="404664"/>
            <a:ext cx="7643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/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อภิปรายผลและข้อเสนอแนะ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282" y="3786190"/>
            <a:ext cx="8715436" cy="3000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แนวโน้มค่าพยากรณ์การบริโภคไข่ไก่ในอนาคตเพิ่มขึ้น 5 - 9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%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สอดคล้องกับสถานการณ์ความต้องการบริโภคจริง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ปัจจัยส่งเสริมการบริโภคไข่ไก่ที่สำคัญ ได้แก่ จำนวนประชากร โครงการรณรงค์การบริโภคไข่ไก่ 300 ฟอง/คน/ปี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นโยบาย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H SarabunPSK" pitchFamily="34" charset="-34"/>
                <a:cs typeface="TH SarabunPSK" pitchFamily="34" charset="-34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1) ควรมีการบริหารจัดการการผลิตไข่ไก่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เนื่องจากจะเห็นได้ว่าการคาดการณ์การบริโภคไข่ไก่ในปี 2563 เพิ่มขึ้นเพียงร้อยละ 5 ดังนั้น ควรมีบริหารจัดการการผลิตไข่ไก่ไม่ให้มีปริมาณมากเกินความต้องการของผู้บริโภค เพื่อลดความเสี่ยงไข่ไก่ล้นตลาด และส่งผลต่อราคาไข่ไก่ในประเทศ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2) ควรสนับสนุนการบริโภคไข่ไก่อย่างต่อเนื่อง </a:t>
            </a:r>
            <a:r>
              <a:rPr lang="th-TH" sz="2000" dirty="0">
                <a:latin typeface="TH SarabunPSK" pitchFamily="34" charset="-34"/>
                <a:cs typeface="TH SarabunPSK" pitchFamily="34" charset="-34"/>
              </a:rPr>
              <a:t>เช่น โครงการรณรงค์การบริโภคไข่ไก่ 300 ฟองต่อคนต่อปี การสร้างทัศนคติและความรู้ความเข้าใจแก่ผู้บริโภคเกี่ยวกับการบริโภคไข่ไก่ เป็นต้น ซึ่งแม้ว่าการคาดการณ์การบริโภคไข่ไก่มีแนวโน้มเพิ่มขึ้น แต่เป็นการเพิ่มขึ้นเพียงร้อยละ 5 ดังนั้น ควรมีการดำเนินโครงการอย่างต่อเนื่อง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  <a:p>
            <a:pPr marL="5715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H SarabunPSK" pitchFamily="34" charset="-34"/>
              <a:buChar char="–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23382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tx1"/>
                </a:solidFill>
              </a:rPr>
              <a:t>การนำไปใช้ประโยชน์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เกษตรกร ผู้ประกอบการ และ </a:t>
            </a:r>
            <a:r>
              <a:rPr lang="th-TH" sz="2400" dirty="0" err="1">
                <a:solidFill>
                  <a:schemeClr val="tx1"/>
                </a:solidFill>
                <a:latin typeface="TH SarabunPSK" pitchFamily="34" charset="-34"/>
              </a:rPr>
              <a:t>กษ</a:t>
            </a:r>
            <a:r>
              <a:rPr lang="th-TH" sz="2400" dirty="0">
                <a:solidFill>
                  <a:schemeClr val="tx1"/>
                </a:solidFill>
                <a:latin typeface="TH SarabunPSK" pitchFamily="34" charset="-34"/>
              </a:rPr>
              <a:t>. สามารถใช้ข้อมูลการพยากรณ์ความต้องการสินค้าเกษตร ในการวางแผนการผลิตให้สอดคล้องกับความต้องการของตลาด ซึ่งช่วยแก้ปัญหาการเกิดสินค้าเกษตรล้นตลาดที่ทำให้ราคาตกต่ำ ซึ่งจะทำให้เกษตรกรมีรายได้เพิ่มขึ้น</a:t>
            </a:r>
          </a:p>
          <a:p>
            <a:endParaRPr lang="th-TH" sz="2400" dirty="0">
              <a:solidFill>
                <a:schemeClr val="tx1"/>
              </a:solidFill>
              <a:latin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661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E11D1-BD07-4CA6-AB50-0766A07D67D0}"/>
              </a:ext>
            </a:extLst>
          </p:cNvPr>
          <p:cNvSpPr txBox="1"/>
          <p:nvPr/>
        </p:nvSpPr>
        <p:spPr>
          <a:xfrm>
            <a:off x="251520" y="269318"/>
            <a:ext cx="52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ปริมาณการ</a:t>
            </a:r>
            <a:r>
              <a:rPr lang="th-TH" sz="28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ส่งออกรายเดือน ปี </a:t>
            </a:r>
            <a:r>
              <a:rPr lang="en-US" sz="28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2549-2562</a:t>
            </a:r>
            <a:endParaRPr lang="th-TH" sz="28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6DB19-9FEE-4169-A71F-97A8472C2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4" y="1052736"/>
            <a:ext cx="8646257" cy="49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3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A9EC13A-A2AB-4A18-9E1C-D1C018F4113C}"/>
              </a:ext>
            </a:extLst>
          </p:cNvPr>
          <p:cNvSpPr/>
          <p:nvPr/>
        </p:nvSpPr>
        <p:spPr>
          <a:xfrm>
            <a:off x="-2340768" y="5589659"/>
            <a:ext cx="319794" cy="2691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ชื่อเรื่อง 1"/>
          <p:cNvSpPr txBox="1">
            <a:spLocks/>
          </p:cNvSpPr>
          <p:nvPr/>
        </p:nvSpPr>
        <p:spPr>
          <a:xfrm>
            <a:off x="411364" y="260648"/>
            <a:ext cx="82296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cs typeface="TH SarabunPSK" pitchFamily="34" charset="-34"/>
              </a:rPr>
              <a:t>การบริโภคในประเทศ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FAA04-784E-4DD4-81BC-57BC314450AF}"/>
              </a:ext>
            </a:extLst>
          </p:cNvPr>
          <p:cNvSpPr txBox="1"/>
          <p:nvPr/>
        </p:nvSpPr>
        <p:spPr>
          <a:xfrm>
            <a:off x="411364" y="1052736"/>
            <a:ext cx="5312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SarabunPSK" pitchFamily="34" charset="-34"/>
              </a:rPr>
              <a:t>-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แบบจำลอง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Exponential Smoothing</a:t>
            </a:r>
            <a:endParaRPr lang="en-US" sz="3200" b="1" dirty="0">
              <a:latin typeface="TH SarabunPSK" pitchFamily="34" charset="-34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461B3CD2-A919-4DE1-8E11-EA7491DEE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58910"/>
              </p:ext>
            </p:extLst>
          </p:nvPr>
        </p:nvGraphicFramePr>
        <p:xfrm>
          <a:off x="411364" y="1988840"/>
          <a:ext cx="8160848" cy="324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00">
                  <a:extLst>
                    <a:ext uri="{9D8B030D-6E8A-4147-A177-3AD203B41FA5}">
                      <a16:colId xmlns:a16="http://schemas.microsoft.com/office/drawing/2014/main" val="2718459637"/>
                    </a:ext>
                  </a:extLst>
                </a:gridCol>
                <a:gridCol w="1864716">
                  <a:extLst>
                    <a:ext uri="{9D8B030D-6E8A-4147-A177-3AD203B41FA5}">
                      <a16:colId xmlns:a16="http://schemas.microsoft.com/office/drawing/2014/main" val="3902691612"/>
                    </a:ext>
                  </a:extLst>
                </a:gridCol>
                <a:gridCol w="1864716">
                  <a:extLst>
                    <a:ext uri="{9D8B030D-6E8A-4147-A177-3AD203B41FA5}">
                      <a16:colId xmlns:a16="http://schemas.microsoft.com/office/drawing/2014/main" val="1541061681"/>
                    </a:ext>
                  </a:extLst>
                </a:gridCol>
                <a:gridCol w="1864716">
                  <a:extLst>
                    <a:ext uri="{9D8B030D-6E8A-4147-A177-3AD203B41FA5}">
                      <a16:colId xmlns:a16="http://schemas.microsoft.com/office/drawing/2014/main" val="342849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แบบจำลอง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Exponential Smoothing</a:t>
                      </a:r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400" dirty="0">
                        <a:solidFill>
                          <a:schemeClr val="bg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ชนิดข้าว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(ETS-Damped)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RMSE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4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ข้าวหอมมะลิ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</a:t>
                      </a: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N-FALSE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168,393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23880"/>
                  </a:ext>
                </a:extLst>
              </a:tr>
              <a:tr h="598124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ข้าวหอมปทุม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</a:t>
                      </a: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N-FALSE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164,602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33.9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ข้าวเจ้าขาว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ANN-FALSE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2,242,242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59.7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88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ข้าวเหนียว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ANN-FALSE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145,047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1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686145"/>
      </p:ext>
    </p:extLst>
  </p:cSld>
  <p:clrMapOvr>
    <a:masterClrMapping/>
  </p:clrMapOvr>
</p:sld>
</file>

<file path=ppt/theme/theme1.xml><?xml version="1.0" encoding="utf-8"?>
<a:theme xmlns:a="http://schemas.openxmlformats.org/drawingml/2006/main" name="พื้นฐาน">
  <a:themeElements>
    <a:clrScheme name="พื้นฐาน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พื้นฐาน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พื้นฐาน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TM03457444[[fn=พื้นฐาน]]</Template>
  <TotalTime>1329</TotalTime>
  <Words>6650</Words>
  <Application>Microsoft Office PowerPoint</Application>
  <PresentationFormat>On-screen Show (4:3)</PresentationFormat>
  <Paragraphs>1471</Paragraphs>
  <Slides>78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Corbel</vt:lpstr>
      <vt:lpstr>TH Sarabun New</vt:lpstr>
      <vt:lpstr>TH SarabunPSK</vt:lpstr>
      <vt:lpstr>Wingdings</vt:lpstr>
      <vt:lpstr>พื้นฐาน</vt:lpstr>
      <vt:lpstr>EViews.Workfile.2</vt:lpstr>
      <vt:lpstr>EViews</vt:lpstr>
      <vt:lpstr>แบบจำลองการพยากรณ์ ความต้องการสินค้าเกษตรที่สำคัญ</vt:lpstr>
      <vt:lpstr>ความสำคัญของการศึกษา</vt:lpstr>
      <vt:lpstr>แนวคิดและทฤษฎี</vt:lpstr>
      <vt:lpstr>วิธีการศึกษา และการเก็บรวบรวมข้อมูล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ผลการศึกษา - ข้าวโพดเลี้ยงสัตว์</vt:lpstr>
      <vt:lpstr>PowerPoint Presentation</vt:lpstr>
      <vt:lpstr>ผลการศึกษา - ข้าวโพดเลี้ยงสัตว์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ผลการศึกษา - ข้าวโพดเลี้ยงสัตว์</vt:lpstr>
      <vt:lpstr>PowerPoint Presentation</vt:lpstr>
      <vt:lpstr>PowerPoint Presentation</vt:lpstr>
      <vt:lpstr>ปริมาณส่งออกแป้งมันสำปะหลังไทย ปริมาณส่งออกมันเส้นไทย ปี 2550 - 2562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กราฟแสดงแนวโน้ม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ข้อเสนอแนะ - ยางพารา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ผลการทดสอบคุณสมบัติ Stationary ด้วย Augmented Dickey–Fuller test</vt:lpstr>
      <vt:lpstr>ผลจากแบบจำลอง Holt-Winters ของการบริโภคไข่ไก่</vt:lpstr>
      <vt:lpstr>การพยากรณ์ด้วยแบบจำลอง ARIMA (1)</vt:lpstr>
      <vt:lpstr>การพยากรณ์ด้วยแบบจำลอง ARIMA (2)</vt:lpstr>
      <vt:lpstr>การพยากรณ์ด้วยแบบจำลอง ARIMA (3)</vt:lpstr>
      <vt:lpstr>เปรียบเทียบความแม่นยำของแบบจำลองแต่ละวิธี</vt:lpstr>
      <vt:lpstr>PowerPoint Presentation</vt:lpstr>
      <vt:lpstr>การนำไปใช้ประโยชน์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แบบจำลองการพยากรณ์ความต้องการ สินค้าเกษตรที่สำคัญ: กรณีสับปะรด</dc:title>
  <dc:creator>ชัชวาลย์ เผ่าเพ็ง</dc:creator>
  <cp:lastModifiedBy>Natty</cp:lastModifiedBy>
  <cp:revision>231</cp:revision>
  <dcterms:created xsi:type="dcterms:W3CDTF">2020-07-23T02:00:16Z</dcterms:created>
  <dcterms:modified xsi:type="dcterms:W3CDTF">2020-08-23T22:49:56Z</dcterms:modified>
</cp:coreProperties>
</file>