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80" r:id="rId7"/>
    <p:sldId id="266" r:id="rId8"/>
    <p:sldId id="264" r:id="rId9"/>
    <p:sldId id="270" r:id="rId10"/>
    <p:sldId id="268" r:id="rId11"/>
    <p:sldId id="281" r:id="rId12"/>
    <p:sldId id="271" r:id="rId13"/>
    <p:sldId id="273" r:id="rId14"/>
    <p:sldId id="269" r:id="rId15"/>
    <p:sldId id="282" r:id="rId16"/>
    <p:sldId id="272" r:id="rId17"/>
    <p:sldId id="274" r:id="rId18"/>
    <p:sldId id="275" r:id="rId19"/>
    <p:sldId id="279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053-00DA-46C4-9329-6B1A0D13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C2937-EA67-48B0-92FB-9681A176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691-A8EC-4E7A-B488-D93C83B7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5C3D-8BF2-454E-9FCC-4756F1A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13E4-8675-4FD5-9CBE-CAF3A267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1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0A2-8CF0-4DD2-ADC8-E09CEF4D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459C-2439-4031-AE34-35DBAE52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F642-6CEF-4077-8A39-10072EA9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5D0B-9E42-446B-B472-1BFA559B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C231-1A58-4B5F-BE59-E299DBDA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08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E08F-A6B8-415A-AA2C-9B8E753CC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0B46F-B2FC-448F-B022-205FEB9A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3DAC-C33A-4EA5-8882-40F533F3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2E86-B47A-4048-ACBF-CC7A9B2E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D214-119A-4EA4-84B8-065AE34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91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C49-895B-444B-A359-9F6282C1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23E0-7DA7-4F3C-83F1-28578FC8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E4E-F850-49BB-B57F-BAFB4CC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AB95-7D68-470D-9830-56E5D56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8AD7-F465-44B3-B4B1-A46DE85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0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1A22-AED4-4896-903C-F04EC942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9F56-D8D8-4FA3-932F-79A97EE4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E416-E7D0-488D-8398-3C0C31C1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C3AE-F854-4473-8B35-00CAA4C7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914C-56FB-4ECD-A8D7-495BB1E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2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B712-1526-4FB4-AD19-DA077ED5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AFB2-5ED0-4D1E-940E-C7A2F444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5591-004D-4F76-B2EF-0444948C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D13B-9BC3-41FB-929E-D3FC7C28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3FD6-8B2A-4338-B48D-E3182DFC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AAA5-52D1-4F71-9BFF-CADA70E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3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6908-4DA5-4726-816E-9590963B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455D-27F8-4EDD-9D3D-189769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5828-D0EC-4C59-ACE2-34E6370A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1A4B3-657C-4CBC-9ABA-C701CCC0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1B040-CA43-4F4E-8DAF-9BE8EFAA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61FC0-8176-48F5-B851-1136D2DD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679D-C8EC-4BCC-9C29-A96783C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33D8-5752-451D-973A-CE5BA59F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68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7550-8BBF-44F5-BDF0-78FC1EB9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3FB5C-5836-4EE9-A2DC-E2FA328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99C8-1290-4C96-B267-C8C57FE8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898B-7D82-48B5-8206-48C2129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33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F22B9-A40C-48DD-B7BD-EA3BB97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4BF4-B3A1-4ECB-AC0D-C428CAE1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9A54-FE6C-4EC4-B4EF-56FA8C8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9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24F-26DE-4A52-8290-74BE65D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38F-FC4A-4C70-982C-3C44521A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6691-5E26-4016-AEAE-0BBACC0B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BA2E-281C-4DC3-96A3-EAFAEE4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0C8A-A05B-4E6D-B283-0B45D22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B18A-EEAA-449C-AE81-1F45884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95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318-29B6-4C19-B026-077686FC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AD3F0-FA75-4385-A513-12EF44386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C782-5DD4-4065-832E-E0F2379E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21C1-1DE7-4995-8317-58C0BA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C888-B655-4E54-8667-43F2176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AFEB-8B3D-4BF7-90D9-2EE996E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16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5CAF-BCC7-495F-944C-0FF1A9B9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7615-267F-425A-A227-681B3C35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708A-E4D2-4773-8BC6-C12CBA67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3592-8F60-479D-B8FB-078AC7AB71F2}" type="datetimeFigureOut">
              <a:rPr lang="th-TH" smtClean="0"/>
              <a:t>30/07/63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B2E1-1828-4E51-B72B-A12CB68C4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09E-6C75-4BAA-B6C2-E6C0BE397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5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แบบจำลองการพยากรณ์ความต้องการ</a:t>
            </a:r>
            <a:b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สินค้าเกษตรที่สำคัญ: ข้าว</a:t>
            </a:r>
          </a:p>
        </p:txBody>
      </p:sp>
    </p:spTree>
    <p:extLst>
      <p:ext uri="{BB962C8B-B14F-4D97-AF65-F5344CB8AC3E}">
        <p14:creationId xmlns:p14="http://schemas.microsoft.com/office/powerpoint/2010/main" val="278057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607180" y="2780928"/>
            <a:ext cx="4977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การบริโภคภายในประเทศ</a:t>
            </a:r>
          </a:p>
        </p:txBody>
      </p:sp>
    </p:spTree>
    <p:extLst>
      <p:ext uri="{BB962C8B-B14F-4D97-AF65-F5344CB8AC3E}">
        <p14:creationId xmlns:p14="http://schemas.microsoft.com/office/powerpoint/2010/main" val="225246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0749EAE-40B8-4D56-95A4-4F32C2D8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939830"/>
            <a:ext cx="11459497" cy="640715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RMSE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ระหว่างแบบจำลอง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ETS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ARIMA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C38D9-F8B3-4211-81FF-D27F9992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60325"/>
              </p:ext>
            </p:extLst>
          </p:nvPr>
        </p:nvGraphicFramePr>
        <p:xfrm>
          <a:off x="604684" y="2405461"/>
          <a:ext cx="110465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308">
                  <a:extLst>
                    <a:ext uri="{9D8B030D-6E8A-4147-A177-3AD203B41FA5}">
                      <a16:colId xmlns:a16="http://schemas.microsoft.com/office/drawing/2014/main" val="3130055273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3597989047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1886991788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1344704997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54533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Hommali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Pathum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Glutinous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ETS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(Auto)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0.127341531016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/>
                        <a:t>0.2324773948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1.53278085487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0.08419327148</a:t>
                      </a:r>
                      <a:endParaRPr lang="th-T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 (Auto)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0.127341333777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/>
                        <a:t>0.2324758001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1.26865620195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0.08419792116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7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4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CFAF-C8BB-43E7-A645-68DF78B9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187663"/>
            <a:ext cx="11459497" cy="640715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พยากรณ์ความต้องการบริโภคภายในประเทศด้วยวิธี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Smoothing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372383-4C4E-4992-8A50-D26E51E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00" y="3645322"/>
            <a:ext cx="5760000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C718D-0DAE-44D4-BDFF-7AC87CD6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4" y="782520"/>
            <a:ext cx="5760000" cy="28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53A0E-4494-46E0-A0DE-4306194A5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00" y="708780"/>
            <a:ext cx="5760000" cy="28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D9ABA5-4E1C-4B76-B04F-B415B497A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2" y="3588780"/>
            <a:ext cx="57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5CDFA-0973-4379-95BC-1C2201EC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3691"/>
            <a:ext cx="57600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B3721-42B2-4F35-92E1-686427B49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03691"/>
            <a:ext cx="5760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8F71B-0798-4F88-B783-5D960B38A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6936"/>
            <a:ext cx="576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588F2-F3CC-4851-A1FD-7217EB64F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906936"/>
            <a:ext cx="5760000" cy="288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749EAE-40B8-4D56-95A4-4F32C2D8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187663"/>
            <a:ext cx="11459497" cy="640715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พยากรณ์ความต้องการบริโภคภายในประเทศด้วยวิธี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Smoothing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46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389172" y="2780928"/>
            <a:ext cx="54136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การพยากรณ์ปริมาณส่งออก</a:t>
            </a:r>
          </a:p>
        </p:txBody>
      </p:sp>
    </p:spTree>
    <p:extLst>
      <p:ext uri="{BB962C8B-B14F-4D97-AF65-F5344CB8AC3E}">
        <p14:creationId xmlns:p14="http://schemas.microsoft.com/office/powerpoint/2010/main" val="322429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0749EAE-40B8-4D56-95A4-4F32C2D8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939830"/>
            <a:ext cx="11459497" cy="640715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RMSE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ระหว่างแบบจำลอง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ETS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ARIMA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C38D9-F8B3-4211-81FF-D27F9992C189}"/>
              </a:ext>
            </a:extLst>
          </p:cNvPr>
          <p:cNvGraphicFramePr>
            <a:graphicFrameLocks noGrp="1"/>
          </p:cNvGraphicFramePr>
          <p:nvPr/>
        </p:nvGraphicFramePr>
        <p:xfrm>
          <a:off x="604684" y="2405461"/>
          <a:ext cx="110465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308">
                  <a:extLst>
                    <a:ext uri="{9D8B030D-6E8A-4147-A177-3AD203B41FA5}">
                      <a16:colId xmlns:a16="http://schemas.microsoft.com/office/drawing/2014/main" val="3130055273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3597989047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1886991788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1344704997"/>
                    </a:ext>
                  </a:extLst>
                </a:gridCol>
                <a:gridCol w="2209308">
                  <a:extLst>
                    <a:ext uri="{9D8B030D-6E8A-4147-A177-3AD203B41FA5}">
                      <a16:colId xmlns:a16="http://schemas.microsoft.com/office/drawing/2014/main" val="54533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Hommali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Pathum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Glutinous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3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ETS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(Auto)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0.127341531016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dirty="0"/>
                        <a:t>0.2324773948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1.53278085487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0.08419327148</a:t>
                      </a:r>
                      <a:endParaRPr lang="th-T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ARIMA (Auto)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0.127341333777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/>
                        <a:t>0.2324758001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1.26865620195</a:t>
                      </a:r>
                      <a:endParaRPr lang="th-T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h-TH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0.08419792116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7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CFAF-C8BB-43E7-A645-68DF78B9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892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พยากรณ์ปริมาณการส่งออกด้วยวิธี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Exponential Smoothing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36D2F-32F6-4D7A-BAE0-A52F3F6B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5108"/>
            <a:ext cx="57600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5B47E-6BD6-4311-BA56-EB16D5AD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882173"/>
            <a:ext cx="5760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0126B6-051C-4C42-B932-5578F03F8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2173"/>
            <a:ext cx="576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80024-6A15-4997-B0E5-B173DDE95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75108"/>
            <a:ext cx="57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24214-6C0E-4AAB-A59A-8D0276F3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812100"/>
            <a:ext cx="57600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AD53D-4378-47A4-B6D1-812B66E6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2100"/>
            <a:ext cx="57600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CB64B-F100-48C2-A18C-AAF7BDF2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887856"/>
            <a:ext cx="576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0E4A8-FCCC-4F0B-AB7A-106CC669A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7856"/>
            <a:ext cx="5760000" cy="288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1EE24C7-B232-41BA-A6A8-1851C3F5AB73}"/>
              </a:ext>
            </a:extLst>
          </p:cNvPr>
          <p:cNvSpPr txBox="1">
            <a:spLocks/>
          </p:cNvSpPr>
          <p:nvPr/>
        </p:nvSpPr>
        <p:spPr>
          <a:xfrm>
            <a:off x="838200" y="2323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พยากรณ์ปริมาณการส่งออกด้วยวิธี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ARIMA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850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8C8C54-1B95-41A6-9EE8-653C320D6203}"/>
              </a:ext>
            </a:extLst>
          </p:cNvPr>
          <p:cNvSpPr txBox="1">
            <a:spLocks/>
          </p:cNvSpPr>
          <p:nvPr/>
        </p:nvSpPr>
        <p:spPr>
          <a:xfrm>
            <a:off x="838200" y="2323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พยากรณ์ปริมาณการส่งออกด้วยวิธี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VAR/VECM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B8758-0681-4F62-8D06-4DDD1652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3" y="644365"/>
            <a:ext cx="10848053" cy="61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823861" y="2780928"/>
            <a:ext cx="2544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13229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ขอบเขตการศึกษา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พยากรณ์ความต้องการข้าวของไทย แบ่งตามกลุ่มพันธุ์ข้าว ได้แก่ ข้าวหอมมะลิ ข้าวหอมปทุมธานี ข้าวเจ้าอื่น และข้าวเหนียว และแบ่งความต้องการบริโภคในประเทศ และส่งออก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ข้อมูลการส่งออกข้าว เป็นข้อมูลรายเดือน ตั้งแต่ปี 2549 – 2562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ข้อมูลความต้องการบริโภคในประเทศ เป็นข้อมูลรายปี ตั้งแต่ปี 2549 – 2562 โดยประมาณการจากปริมาณการผลิตลบด้วยการส่งออก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In-sample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ตั้งแต่ ปี 2549 - 2558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Out-of-sample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ปี 2559 – 2562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71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วิธีการศึกษา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678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ตัวแปรที่ใช้และแหล่งข้อมูล</a:t>
            </a: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97609"/>
              </p:ext>
            </p:extLst>
          </p:nvPr>
        </p:nvGraphicFramePr>
        <p:xfrm>
          <a:off x="649224" y="2350024"/>
          <a:ext cx="11100816" cy="4128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5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ตัวแปร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คำอธิบาย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แหล่งข้อมูล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1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q_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ปริมาณการผลิตของไทย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(ตันข้าวเปลือก)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สศ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exp_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ปริมาณส่งออกข้าวของไทย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(ตันข้าวสาร)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กรมศุลกากร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_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ปริมาณการบริโภคภายในประเทศไทย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(ตันข้าวสาร)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ผู้วิจัยคำนวณ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660814"/>
                  </a:ext>
                </a:extLst>
              </a:tr>
              <a:tr h="170289">
                <a:tc gridSpan="4">
                  <a:txBody>
                    <a:bodyPr/>
                    <a:lstStyle/>
                    <a:p>
                      <a:pPr algn="l" fontAlgn="b"/>
                      <a:r>
                        <a:rPr lang="th-TH" sz="24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ตัวแปรอื่นๆ เพิ่มเติม ที่ใช้ใน</a:t>
                      </a:r>
                      <a:r>
                        <a:rPr lang="th-TH" sz="2400" b="0" i="1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i="1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VAR/VECM</a:t>
                      </a:r>
                      <a:endParaRPr lang="th-TH" sz="24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p_th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ราคาส่งออกข้าวเจ้าขาว 25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 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ของไทย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ตันข้าวสาร)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FAO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p_vn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ราคาส่งออกข้าวเจ้าขาว 25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 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ของเวียดนาม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ตันข้าวสาร)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FAO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p_id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ราคาส่งออกข้าวเจ้าขาว 25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% 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ของอินเดีย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ตันข้าวสาร)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FAO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gdp_thai_pc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GDP per capita </a:t>
                      </a:r>
                      <a:r>
                        <a:rPr lang="th-TH" sz="24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ของไทย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บาท</a:t>
                      </a:r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คน/ปี)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worldbank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485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gdp_world_pc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GDP per capita 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ของโลก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(US/</a:t>
                      </a:r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คน/ปี)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worldbank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xr</a:t>
                      </a:r>
                      <a:endParaRPr lang="en-US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อัตราแลกเปลี่ยน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(บาท/</a:t>
                      </a:r>
                      <a:r>
                        <a:rPr lang="en-US" sz="24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US)</a:t>
                      </a:r>
                      <a:endParaRPr lang="en-US" sz="24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ธปท.</a:t>
                      </a:r>
                      <a:endParaRPr lang="th-TH" sz="2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871864" y="2780928"/>
            <a:ext cx="2579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42770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20BFE2-E2CE-4787-8493-ECF131780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" y="622205"/>
            <a:ext cx="6120000" cy="30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E9417-E754-49A6-9F6C-54D3098B7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3" y="622205"/>
            <a:ext cx="6120000" cy="30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1F2C8-1EF4-4552-B908-8272FF27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" y="3534722"/>
            <a:ext cx="6120000" cy="30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8EBABE-5D63-414A-B7FD-71B92A1C8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3" y="3534722"/>
            <a:ext cx="6120000" cy="3060000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0342D02B-4EA0-4D04-9EE1-B18225BAA748}"/>
              </a:ext>
            </a:extLst>
          </p:cNvPr>
          <p:cNvSpPr/>
          <p:nvPr/>
        </p:nvSpPr>
        <p:spPr>
          <a:xfrm>
            <a:off x="611444" y="86296"/>
            <a:ext cx="10656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ข้อมูลการบริโภคในประเทศ และการส่งออกรายปี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2549-2562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53BEA-4683-4A89-9A01-7F3F4BC4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9" y="825910"/>
            <a:ext cx="10143202" cy="5796115"/>
          </a:xfrm>
          <a:prstGeom prst="rect">
            <a:avLst/>
          </a:prstGeom>
        </p:spPr>
      </p:pic>
      <p:sp>
        <p:nvSpPr>
          <p:cNvPr id="9" name="สี่เหลี่ยมผืนผ้า 3">
            <a:extLst>
              <a:ext uri="{FF2B5EF4-FFF2-40B4-BE49-F238E27FC236}">
                <a16:creationId xmlns:a16="http://schemas.microsoft.com/office/drawing/2014/main" id="{61DB5352-227B-4A6C-BA7B-9DFC2B666086}"/>
              </a:ext>
            </a:extLst>
          </p:cNvPr>
          <p:cNvSpPr/>
          <p:nvPr/>
        </p:nvSpPr>
        <p:spPr>
          <a:xfrm>
            <a:off x="1024399" y="235975"/>
            <a:ext cx="6025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ข้อมูลส่งออกรายเดือน ปี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2549-2562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76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813965" y="2780928"/>
            <a:ext cx="4461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การทดสอบ </a:t>
            </a: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</a:t>
            </a:r>
            <a:endParaRPr lang="th-TH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47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3504" y="128015"/>
            <a:ext cx="11155680" cy="846899"/>
          </a:xfrm>
        </p:spPr>
        <p:txBody>
          <a:bodyPr/>
          <a:lstStyle/>
          <a:p>
            <a:pPr algn="l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ผลการทดสอบ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ADF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77533"/>
              </p:ext>
            </p:extLst>
          </p:nvPr>
        </p:nvGraphicFramePr>
        <p:xfrm>
          <a:off x="603504" y="988597"/>
          <a:ext cx="11155680" cy="499159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2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49">
                  <a:extLst>
                    <a:ext uri="{9D8B030D-6E8A-4147-A177-3AD203B41FA5}">
                      <a16:colId xmlns:a16="http://schemas.microsoft.com/office/drawing/2014/main" val="810446463"/>
                    </a:ext>
                  </a:extLst>
                </a:gridCol>
              </a:tblGrid>
              <a:tr h="4555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Variables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Level</a:t>
                      </a:r>
                      <a:endParaRPr lang="en-US" sz="2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1st difference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2nd diff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Conclusion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0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 and trend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 and trend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ln_dom_hommali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-0.9377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-1.6421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-3.0303**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-3.4998**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ln_dom_pathum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-1.1575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-2.9727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-2.1077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-1.7313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-4.7386***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I(2)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ln_dom_white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-2.3656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-2.4126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-1.8595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-1.6705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-2.6652*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I(2)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ln_dom_glutinous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-1.8787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-1.6359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-2.7362*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-2.8439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ln_exp_hommali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-4.2789***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-5.7475***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I(0)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ln_exp_pathum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-2.6882*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-2.6957*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I(0)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ln_exp_white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-3.835***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-3.9506***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I(0)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ln_exp_glutinous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-4.7382***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-4.9411***</a:t>
                      </a: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I(0)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1981200" y="616781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หมายเหตุ: **, *** แสดงระดับนัยสำคัญทางสถิติที่ 0.05 และ 0.01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Trend stationary, [  ]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แสดงค่าย้อนหลัง 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Lags) </a:t>
            </a:r>
          </a:p>
        </p:txBody>
      </p:sp>
    </p:spTree>
    <p:extLst>
      <p:ext uri="{BB962C8B-B14F-4D97-AF65-F5344CB8AC3E}">
        <p14:creationId xmlns:p14="http://schemas.microsoft.com/office/powerpoint/2010/main" val="318548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0439" y="128015"/>
            <a:ext cx="11198745" cy="846899"/>
          </a:xfrm>
        </p:spPr>
        <p:txBody>
          <a:bodyPr/>
          <a:lstStyle/>
          <a:p>
            <a:pPr algn="l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ผลการทดสอบ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Unit root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KPSS</a:t>
            </a: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19862"/>
              </p:ext>
            </p:extLst>
          </p:nvPr>
        </p:nvGraphicFramePr>
        <p:xfrm>
          <a:off x="560440" y="885435"/>
          <a:ext cx="11071123" cy="523461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52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107">
                  <a:extLst>
                    <a:ext uri="{9D8B030D-6E8A-4147-A177-3AD203B41FA5}">
                      <a16:colId xmlns:a16="http://schemas.microsoft.com/office/drawing/2014/main" val="810446463"/>
                    </a:ext>
                  </a:extLst>
                </a:gridCol>
              </a:tblGrid>
              <a:tr h="41040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Variables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Level</a:t>
                      </a:r>
                      <a:endParaRPr lang="en-US" sz="2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1st difference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Conclusion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0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 and trend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constant and trend</a:t>
                      </a:r>
                      <a:endParaRPr lang="en-US" sz="2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ln_dom_hommali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0.5135**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0.1029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0.103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0.1054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ln_dom_pathum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0.363*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0.1302*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0.1231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0.1122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I(1)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ln_dom_white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0.2738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0.0768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0.1009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0.0947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I(0)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ln_dom_glutinous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0.1458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0.1368*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0.2133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0.0793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ln_exp_hommali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1.6659*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0.1147**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0.0213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0.0184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I(1)</a:t>
                      </a: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ln_exp_pathum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0.6558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0.6582**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0.0852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0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.0296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ln_exp_white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0.7226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0.0872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0.0769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0.0379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ln_exp_glutinous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0.4855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0.2306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**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*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0.0252 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0.025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I(1)</a:t>
                      </a:r>
                      <a:endParaRPr lang="en-US" sz="2400" b="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11311" marR="1131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สี่เหลี่ยมผืนผ้า 6"/>
          <p:cNvSpPr/>
          <p:nvPr/>
        </p:nvSpPr>
        <p:spPr>
          <a:xfrm>
            <a:off x="1981200" y="616781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หมายเหตุ: **, *** แสดงระดับนัยสำคัญทางสถิติที่ 0.05 และ 0.01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;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baseline="30000" dirty="0">
                <a:latin typeface="Angsana New" panose="02020603050405020304" pitchFamily="18" charset="-34"/>
                <a:cs typeface="Angsana New" panose="02020603050405020304" pitchFamily="18" charset="-34"/>
              </a:rPr>
              <a:t>t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Trend stationary, [  ]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แสดงค่าย้อนหลัง (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Lags) </a:t>
            </a:r>
          </a:p>
        </p:txBody>
      </p:sp>
    </p:spTree>
    <p:extLst>
      <p:ext uri="{BB962C8B-B14F-4D97-AF65-F5344CB8AC3E}">
        <p14:creationId xmlns:p14="http://schemas.microsoft.com/office/powerpoint/2010/main" val="249893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739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Calibri</vt:lpstr>
      <vt:lpstr>Calibri Light</vt:lpstr>
      <vt:lpstr>TH Sarabun New</vt:lpstr>
      <vt:lpstr>Office Theme</vt:lpstr>
      <vt:lpstr>แบบจำลองการพยากรณ์ความต้องการ สินค้าเกษตรที่สำคัญ: ข้าว</vt:lpstr>
      <vt:lpstr>ขอบเขตการศึกษา</vt:lpstr>
      <vt:lpstr>วิธีการศึกษา</vt:lpstr>
      <vt:lpstr>PowerPoint Presentation</vt:lpstr>
      <vt:lpstr>PowerPoint Presentation</vt:lpstr>
      <vt:lpstr>PowerPoint Presentation</vt:lpstr>
      <vt:lpstr>PowerPoint Presentation</vt:lpstr>
      <vt:lpstr>ผลการทดสอบ Unit root ด้วย ADF</vt:lpstr>
      <vt:lpstr>ผลการทดสอบ Unit root ด้วย KPSS</vt:lpstr>
      <vt:lpstr>PowerPoint Presentation</vt:lpstr>
      <vt:lpstr>เปรียบเทียบ RMSE ระหว่างแบบจำลอง ETS และ ARIMA</vt:lpstr>
      <vt:lpstr>พยากรณ์ความต้องการบริโภคภายในประเทศด้วยวิธี Exponential Smoothing</vt:lpstr>
      <vt:lpstr>พยากรณ์ความต้องการบริโภคภายในประเทศด้วยวิธี Exponential Smoothing</vt:lpstr>
      <vt:lpstr>PowerPoint Presentation</vt:lpstr>
      <vt:lpstr>เปรียบเทียบ RMSE ระหว่างแบบจำลอง ETS และ ARIMA</vt:lpstr>
      <vt:lpstr>พยากรณ์ปริมาณการส่งออกด้วยวิธี Exponential Smoothing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การพยากรณ์ความต้องการ: ข้าว</dc:title>
  <dc:creator>Natty</dc:creator>
  <cp:lastModifiedBy>Natty</cp:lastModifiedBy>
  <cp:revision>105</cp:revision>
  <dcterms:created xsi:type="dcterms:W3CDTF">2020-07-29T22:04:06Z</dcterms:created>
  <dcterms:modified xsi:type="dcterms:W3CDTF">2020-07-30T07:23:51Z</dcterms:modified>
</cp:coreProperties>
</file>