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3" r:id="rId2"/>
    <p:sldId id="294" r:id="rId3"/>
    <p:sldId id="295" r:id="rId4"/>
    <p:sldId id="296" r:id="rId5"/>
    <p:sldId id="297" r:id="rId6"/>
    <p:sldId id="256" r:id="rId7"/>
    <p:sldId id="287" r:id="rId8"/>
    <p:sldId id="284" r:id="rId9"/>
    <p:sldId id="272" r:id="rId10"/>
    <p:sldId id="291" r:id="rId11"/>
    <p:sldId id="286" r:id="rId12"/>
    <p:sldId id="292" r:id="rId13"/>
    <p:sldId id="298" r:id="rId14"/>
    <p:sldId id="288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97" autoAdjust="0"/>
  </p:normalViewPr>
  <p:slideViewPr>
    <p:cSldViewPr snapToGrid="0">
      <p:cViewPr varScale="1">
        <p:scale>
          <a:sx n="58" d="100"/>
          <a:sy n="5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31F3-5066-4602-94B7-6534F3C0C715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E3A72-9B75-45F9-A5FB-0355315B3F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128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E3A72-9B75-45F9-A5FB-0355315B3F0F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685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IRF </a:t>
            </a:r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เป็นการทดสอบดูว่าผลกระทบที่เกิดขึ้นจาก </a:t>
            </a:r>
            <a:r>
              <a:rPr lang="en-US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shock </a:t>
            </a:r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ของตัวแปรหนึ่งจะส่งผลกระทบอย่างไรต่อตัวแปรอื่น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E3A72-9B75-45F9-A5FB-0355315B3F0F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740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 </a:t>
            </a:r>
            <a:r>
              <a:rPr lang="en-US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elasticity </a:t>
            </a:r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ถ้ามีก็ใส่ในตอนอภิปรายผลนะครับ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E3A72-9B75-45F9-A5FB-0355315B3F0F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645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 </a:t>
            </a:r>
            <a:r>
              <a:rPr lang="en-US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elasticity </a:t>
            </a:r>
            <a:r>
              <a:rPr lang="th-TH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ถ้ามีก็ใส่ในตอนอภิปรายผลนะครับ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E3A72-9B75-45F9-A5FB-0355315B3F0F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002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7053-00DA-46C4-9329-6B1A0D136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C2937-EA67-48B0-92FB-9681A1763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F691-A8EC-4E7A-B488-D93C83B7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5C3D-8BF2-454E-9FCC-4756F1A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13E4-8675-4FD5-9CBE-CAF3A267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1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10A2-8CF0-4DD2-ADC8-E09CEF4D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459C-2439-4031-AE34-35DBAE52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F642-6CEF-4077-8A39-10072EA9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5D0B-9E42-446B-B472-1BFA559B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C231-1A58-4B5F-BE59-E299DBDA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108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CE08F-A6B8-415A-AA2C-9B8E753CC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0B46F-B2FC-448F-B022-205FEB9A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3DAC-C33A-4EA5-8882-40F533F3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2E86-B47A-4048-ACBF-CC7A9B2E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D214-119A-4EA4-84B8-065AE346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491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C49-895B-444B-A359-9F6282C1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23E0-7DA7-4F3C-83F1-28578FC8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E4E-F850-49BB-B57F-BAFB4CC4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AB95-7D68-470D-9830-56E5D56E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8AD7-F465-44B3-B4B1-A46DE850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200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1A22-AED4-4896-903C-F04EC942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9F56-D8D8-4FA3-932F-79A97EE4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E416-E7D0-488D-8398-3C0C31C1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C3AE-F854-4473-8B35-00CAA4C7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914C-56FB-4ECD-A8D7-495BB1E7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522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B712-1526-4FB4-AD19-DA077ED5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AFB2-5ED0-4D1E-940E-C7A2F444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5591-004D-4F76-B2EF-0444948C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0D13B-9BC3-41FB-929E-D3FC7C28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3FD6-8B2A-4338-B48D-E3182DFC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AAA5-52D1-4F71-9BFF-CADA70E7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93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6908-4DA5-4726-816E-9590963B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A455D-27F8-4EDD-9D3D-189769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35828-D0EC-4C59-ACE2-34E6370A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1A4B3-657C-4CBC-9ABA-C701CCC01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1B040-CA43-4F4E-8DAF-9BE8EFAA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61FC0-8176-48F5-B851-1136D2DD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1679D-C8EC-4BCC-9C29-A96783CA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333D8-5752-451D-973A-CE5BA59F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688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7550-8BBF-44F5-BDF0-78FC1EB9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3FB5C-5836-4EE9-A2DC-E2FA328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F99C8-1290-4C96-B267-C8C57FE8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898B-7D82-48B5-8206-48C21296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33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F22B9-A40C-48DD-B7BD-EA3BB97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54BF4-B3A1-4ECB-AC0D-C428CAE1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49A54-FE6C-4EC4-B4EF-56FA8C8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79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A24F-26DE-4A52-8290-74BE65D8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F38F-FC4A-4C70-982C-3C44521A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16691-5E26-4016-AEAE-0BBACC0B7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BA2E-281C-4DC3-96A3-EAFAEE43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0C8A-A05B-4E6D-B283-0B45D224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B18A-EEAA-449C-AE81-1F45884C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895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5318-29B6-4C19-B026-077686FC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AD3F0-FA75-4385-A513-12EF44386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C782-5DD4-4065-832E-E0F2379EB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21C1-1DE7-4995-8317-58C0BAF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C888-B655-4E54-8667-43F2176F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6AFEB-8B3D-4BF7-90D9-2EE996EF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16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25CAF-BCC7-495F-944C-0FF1A9B9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7615-267F-425A-A227-681B3C35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708A-E4D2-4773-8BC6-C12CBA674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3592-8F60-479D-B8FB-078AC7AB71F2}" type="datetimeFigureOut">
              <a:rPr lang="th-TH" smtClean="0"/>
              <a:t>14/08/63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B2E1-1828-4E51-B72B-A12CB68C4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709E-6C75-4BAA-B6C2-E6C0BE397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F01E-2152-4B8F-B342-E7626BA5B4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554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2C1-EB45-40A2-9029-62BB75CA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5550"/>
            <a:ext cx="12192000" cy="1866900"/>
          </a:xfrm>
          <a:solidFill>
            <a:srgbClr val="008080"/>
          </a:solidFill>
        </p:spPr>
        <p:txBody>
          <a:bodyPr anchor="ctr">
            <a:norm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การส่งผ่านราคา</a:t>
            </a:r>
          </a:p>
        </p:txBody>
      </p:sp>
    </p:spTree>
    <p:extLst>
      <p:ext uri="{BB962C8B-B14F-4D97-AF65-F5344CB8AC3E}">
        <p14:creationId xmlns:p14="http://schemas.microsoft.com/office/powerpoint/2010/main" val="269374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2">
            <a:extLst>
              <a:ext uri="{FF2B5EF4-FFF2-40B4-BE49-F238E27FC236}">
                <a16:creationId xmlns:a16="http://schemas.microsoft.com/office/drawing/2014/main" id="{50FDB1E1-75E1-4C34-80B1-CAA090DF4DB8}"/>
              </a:ext>
            </a:extLst>
          </p:cNvPr>
          <p:cNvSpPr txBox="1">
            <a:spLocks/>
          </p:cNvSpPr>
          <p:nvPr/>
        </p:nvSpPr>
        <p:spPr>
          <a:xfrm>
            <a:off x="547116" y="225718"/>
            <a:ext cx="6340382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Unit Root Test </a:t>
            </a: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ด้วยวิธี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ADF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979F894C-FCC9-4C24-8576-83450C4BEFA8}"/>
              </a:ext>
            </a:extLst>
          </p:cNvPr>
          <p:cNvSpPr txBox="1">
            <a:spLocks/>
          </p:cNvSpPr>
          <p:nvPr/>
        </p:nvSpPr>
        <p:spPr>
          <a:xfrm>
            <a:off x="547115" y="3902991"/>
            <a:ext cx="6340384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Cointegration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CACB34-AB4E-4E43-A5FE-885564CB2C5A}"/>
              </a:ext>
            </a:extLst>
          </p:cNvPr>
          <p:cNvCxnSpPr>
            <a:cxnSpLocks/>
          </p:cNvCxnSpPr>
          <p:nvPr/>
        </p:nvCxnSpPr>
        <p:spPr>
          <a:xfrm>
            <a:off x="221227" y="3599836"/>
            <a:ext cx="7241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513295-B3A3-4042-91CE-ACE28CF45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88100"/>
              </p:ext>
            </p:extLst>
          </p:nvPr>
        </p:nvGraphicFramePr>
        <p:xfrm>
          <a:off x="547115" y="1142903"/>
          <a:ext cx="634038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83">
                  <a:extLst>
                    <a:ext uri="{9D8B030D-6E8A-4147-A177-3AD203B41FA5}">
                      <a16:colId xmlns:a16="http://schemas.microsoft.com/office/drawing/2014/main" val="3716537555"/>
                    </a:ext>
                  </a:extLst>
                </a:gridCol>
                <a:gridCol w="1692665">
                  <a:extLst>
                    <a:ext uri="{9D8B030D-6E8A-4147-A177-3AD203B41FA5}">
                      <a16:colId xmlns:a16="http://schemas.microsoft.com/office/drawing/2014/main" val="3901233195"/>
                    </a:ext>
                  </a:extLst>
                </a:gridCol>
                <a:gridCol w="2384035">
                  <a:extLst>
                    <a:ext uri="{9D8B030D-6E8A-4147-A177-3AD203B41FA5}">
                      <a16:colId xmlns:a16="http://schemas.microsoft.com/office/drawing/2014/main" val="2282009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ตัวแปร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I0</a:t>
                      </a:r>
                      <a:endParaRPr lang="th-TH" dirty="0"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I1</a:t>
                      </a:r>
                      <a:endParaRPr lang="th-TH" dirty="0"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7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ราคาเกษตรกร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4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ราคาขายส่ง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</a:rPr>
                        <a:t>ราคาส่งออก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thiti Light" panose="00000400000000000000" pitchFamily="2" charset="-34"/>
                          <a:cs typeface="Athiti Light" panose="000004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th-TH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thiti Light" panose="00000400000000000000" pitchFamily="2" charset="-34"/>
                        <a:cs typeface="Athiti Light" panose="00000400000000000000" pitchFamily="2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96950"/>
                  </a:ext>
                </a:extLst>
              </a:tr>
            </a:tbl>
          </a:graphicData>
        </a:graphic>
      </p:graphicFrame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925C3B75-CE46-4DB0-BDBE-B4FAD6A2BE98}"/>
              </a:ext>
            </a:extLst>
          </p:cNvPr>
          <p:cNvSpPr txBox="1">
            <a:spLocks/>
          </p:cNvSpPr>
          <p:nvPr/>
        </p:nvSpPr>
        <p:spPr>
          <a:xfrm>
            <a:off x="7725353" y="225719"/>
            <a:ext cx="3919531" cy="1057342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endParaRPr lang="en-US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Granger Causality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A315B-D3C5-40D8-AB3C-1D07DA1A65BA}"/>
              </a:ext>
            </a:extLst>
          </p:cNvPr>
          <p:cNvCxnSpPr>
            <a:cxnSpLocks/>
          </p:cNvCxnSpPr>
          <p:nvPr/>
        </p:nvCxnSpPr>
        <p:spPr>
          <a:xfrm flipV="1">
            <a:off x="7462684" y="225719"/>
            <a:ext cx="0" cy="640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791A3-B4EE-4FD9-98FF-CAE3011FED4D}"/>
              </a:ext>
            </a:extLst>
          </p:cNvPr>
          <p:cNvSpPr txBox="1"/>
          <p:nvPr/>
        </p:nvSpPr>
        <p:spPr>
          <a:xfrm>
            <a:off x="9048499" y="2237139"/>
            <a:ext cx="212269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ราคาเกษตรกร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4BE48-3E7F-4072-BAC0-4A52C552402E}"/>
              </a:ext>
            </a:extLst>
          </p:cNvPr>
          <p:cNvSpPr txBox="1"/>
          <p:nvPr/>
        </p:nvSpPr>
        <p:spPr>
          <a:xfrm>
            <a:off x="9232043" y="3980069"/>
            <a:ext cx="1755609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ราคาขายส่ง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05A09-59B4-4A2E-8581-AD910BA60A6D}"/>
              </a:ext>
            </a:extLst>
          </p:cNvPr>
          <p:cNvSpPr txBox="1"/>
          <p:nvPr/>
        </p:nvSpPr>
        <p:spPr>
          <a:xfrm>
            <a:off x="9205593" y="5710570"/>
            <a:ext cx="1808507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ราคาส่งออก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387A06-B010-463D-A0F0-A4763096EEFD}"/>
              </a:ext>
            </a:extLst>
          </p:cNvPr>
          <p:cNvSpPr txBox="1"/>
          <p:nvPr/>
        </p:nvSpPr>
        <p:spPr>
          <a:xfrm>
            <a:off x="1217817" y="5124922"/>
            <a:ext cx="36631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มีความสัมพันธ์ระยะยาว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</a:t>
            </a:r>
            <a:endParaRPr lang="th-TH" dirty="0">
              <a:solidFill>
                <a:schemeClr val="tx1">
                  <a:lumMod val="65000"/>
                  <a:lumOff val="35000"/>
                </a:schemeClr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8B992D-E5A8-4678-A5EF-374585AF8AAF}"/>
              </a:ext>
            </a:extLst>
          </p:cNvPr>
          <p:cNvSpPr txBox="1"/>
          <p:nvPr/>
        </p:nvSpPr>
        <p:spPr>
          <a:xfrm>
            <a:off x="5119140" y="4694889"/>
            <a:ext cx="75772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</a:t>
            </a:r>
            <a:endParaRPr lang="th-TH" sz="7200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95E4FC-1AF4-499A-86EC-5598C780DE7C}"/>
              </a:ext>
            </a:extLst>
          </p:cNvPr>
          <p:cNvSpPr txBox="1"/>
          <p:nvPr/>
        </p:nvSpPr>
        <p:spPr>
          <a:xfrm>
            <a:off x="547115" y="6013083"/>
            <a:ext cx="44510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จำนวน </a:t>
            </a:r>
            <a:r>
              <a:rPr lang="en-US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Lag = 2</a:t>
            </a:r>
          </a:p>
          <a:p>
            <a:r>
              <a:rPr lang="th-TH" sz="1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ตัวแปรภายนอก วิกฤตอาหาร และ นโยบายจำนำข้าว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3AB1798-5A57-4F48-843F-74ED40732CB5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H="1" flipV="1">
            <a:off x="9048499" y="2498748"/>
            <a:ext cx="157094" cy="3473431"/>
          </a:xfrm>
          <a:prstGeom prst="bentConnector3">
            <a:avLst>
              <a:gd name="adj1" fmla="val -413456"/>
            </a:avLst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DE2E04-FD44-4980-B723-A90E7DA36F87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10109848" y="2760359"/>
            <a:ext cx="0" cy="121971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84266D-58BB-4361-959D-5173B607721A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0109847" y="4503289"/>
            <a:ext cx="1" cy="120728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2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11864E59-72D1-4EB4-AF8E-FC14F43ED8F2}"/>
              </a:ext>
            </a:extLst>
          </p:cNvPr>
          <p:cNvSpPr txBox="1">
            <a:spLocks/>
          </p:cNvSpPr>
          <p:nvPr/>
        </p:nvSpPr>
        <p:spPr>
          <a:xfrm>
            <a:off x="547114" y="225718"/>
            <a:ext cx="11321798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IRF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9AA880-62CA-4412-AF61-5B9C454F7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680"/>
            <a:ext cx="4320000" cy="57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9E349-6940-41F5-9D70-62EE94C61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868680"/>
            <a:ext cx="4320000" cy="57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D5114-DDAD-47F9-BB50-4B92621C4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868680"/>
            <a:ext cx="432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11864E59-72D1-4EB4-AF8E-FC14F43ED8F2}"/>
              </a:ext>
            </a:extLst>
          </p:cNvPr>
          <p:cNvSpPr txBox="1">
            <a:spLocks/>
          </p:cNvSpPr>
          <p:nvPr/>
        </p:nvSpPr>
        <p:spPr>
          <a:xfrm>
            <a:off x="547114" y="175843"/>
            <a:ext cx="11321798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อภิปรายผล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D12FE-933F-4087-91F0-5C87C5CF2E0B}"/>
              </a:ext>
            </a:extLst>
          </p:cNvPr>
          <p:cNvSpPr txBox="1"/>
          <p:nvPr/>
        </p:nvSpPr>
        <p:spPr>
          <a:xfrm>
            <a:off x="547113" y="785148"/>
            <a:ext cx="11321797" cy="58785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th-TH" b="1" spc="-50" dirty="0"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ราคาข้าวของสามตลาดมีความสัมพันธ์กัน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ราคาข้าวเปลือก ถูกกำหนดโดยราคาส่งออกและราคาขายส่ง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อย่างไรก็ดี ราคาข้าวเปลือกส่งผลต่อราคาส่งออก เนื่องจากข้าวหอมมะลิเป็นข้าวคุณภาพสูงมีตลาดเฉพาะ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ราคาข้าวเปลือกหอมมะลิไม่ส่งผลกระทบต่อราคาส่ง เนื่องจากคนไทยเลือกบริโภคข้าวประเภทอื่นทดแทนได้</a:t>
            </a:r>
          </a:p>
          <a:p>
            <a:pPr lvl="1"/>
            <a:endParaRPr lang="th-TH" sz="1400" spc="-50" dirty="0">
              <a:solidFill>
                <a:schemeClr val="tx1">
                  <a:lumMod val="65000"/>
                  <a:lumOff val="35000"/>
                </a:schemeClr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b="1" spc="-50" dirty="0">
                <a:latin typeface="Athiti Light" panose="00000400000000000000" pitchFamily="2" charset="-34"/>
                <a:cs typeface="Athiti Light" panose="00000400000000000000" pitchFamily="2" charset="-34"/>
              </a:rPr>
              <a:t>ผลกระทบของตัวแปรภายนอกต่อราคาข้าวหอมมะลิ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วิกฤตอาหาร ส่งผลกระทบต่อราคาข้าวหอมมะลิทั้งสามตลาด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นโยบายจำนำข้าว ไม่ส่งผลกระทบต่อราคาข้าวหอมมะลิทั้งสามตลาดอย่างมีนัยยะสำคัญ เนื่องจากข้าวหอมมะลิเป็นตลาดเฉพาะที่มีราคาสูงอยู่แล้ว</a:t>
            </a:r>
          </a:p>
          <a:p>
            <a:pPr lvl="1"/>
            <a:endParaRPr lang="th-TH" sz="1400" spc="-50" dirty="0">
              <a:solidFill>
                <a:schemeClr val="tx1">
                  <a:lumMod val="65000"/>
                  <a:lumOff val="35000"/>
                </a:schemeClr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b="1" spc="-50" dirty="0">
                <a:latin typeface="Athiti Light" panose="00000400000000000000" pitchFamily="2" charset="-34"/>
                <a:cs typeface="Athiti Light" panose="00000400000000000000" pitchFamily="2" charset="-34"/>
              </a:rPr>
              <a:t>ผลกระทบของราคาข้าวหอมมะลิในแต่ละตลาด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ราคาข้าวเปลือกเพิ่มขึ้น ส่งผลกระทบทำให้ราคาทั้งสามตลาดเพิ่มสูงขึ้น แต่เมื่อเวลาผ่านไป ราคาจะปรับลดลงเล็กน้อย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ราคาขายส่ง</a:t>
            </a:r>
            <a:r>
              <a:rPr lang="en-US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/</a:t>
            </a:r>
            <a:r>
              <a:rPr lang="th-TH" sz="24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ส่งออก เพิ่มขั้น ส่งผลกระทบทำให้ราคาทั้งสามตลาดเพิ่มสูงขั้น</a:t>
            </a:r>
          </a:p>
        </p:txBody>
      </p:sp>
    </p:spTree>
    <p:extLst>
      <p:ext uri="{BB962C8B-B14F-4D97-AF65-F5344CB8AC3E}">
        <p14:creationId xmlns:p14="http://schemas.microsoft.com/office/powerpoint/2010/main" val="132343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11864E59-72D1-4EB4-AF8E-FC14F43ED8F2}"/>
              </a:ext>
            </a:extLst>
          </p:cNvPr>
          <p:cNvSpPr txBox="1">
            <a:spLocks/>
          </p:cNvSpPr>
          <p:nvPr/>
        </p:nvSpPr>
        <p:spPr>
          <a:xfrm>
            <a:off x="547114" y="175843"/>
            <a:ext cx="11321798" cy="540000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3200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การนำไปใช้ประโยชน์</a:t>
            </a:r>
          </a:p>
        </p:txBody>
      </p:sp>
    </p:spTree>
    <p:extLst>
      <p:ext uri="{BB962C8B-B14F-4D97-AF65-F5344CB8AC3E}">
        <p14:creationId xmlns:p14="http://schemas.microsoft.com/office/powerpoint/2010/main" val="394087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E1A67-E5A5-49F7-990A-993BF1501352}"/>
              </a:ext>
            </a:extLst>
          </p:cNvPr>
          <p:cNvSpPr txBox="1"/>
          <p:nvPr/>
        </p:nvSpPr>
        <p:spPr>
          <a:xfrm>
            <a:off x="972847" y="242772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ราคาเกษตรกร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2FF8C-8684-498C-A3D7-1862D55171A8}"/>
              </a:ext>
            </a:extLst>
          </p:cNvPr>
          <p:cNvSpPr txBox="1"/>
          <p:nvPr/>
        </p:nvSpPr>
        <p:spPr>
          <a:xfrm>
            <a:off x="1153987" y="3838538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ราคาขายส่ง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FC9DD-DE7A-4DB1-9AF9-5B98F41F87C0}"/>
              </a:ext>
            </a:extLst>
          </p:cNvPr>
          <p:cNvSpPr txBox="1"/>
          <p:nvPr/>
        </p:nvSpPr>
        <p:spPr>
          <a:xfrm>
            <a:off x="1052092" y="5249353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ราคาส่งออก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63CDED3-184C-41F4-8C37-FE530EB1288A}"/>
              </a:ext>
            </a:extLst>
          </p:cNvPr>
          <p:cNvSpPr txBox="1">
            <a:spLocks/>
          </p:cNvSpPr>
          <p:nvPr/>
        </p:nvSpPr>
        <p:spPr>
          <a:xfrm>
            <a:off x="547114" y="225718"/>
            <a:ext cx="11321798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ผลการทดสอบ </a:t>
            </a:r>
            <a:r>
              <a:rPr lang="en-US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Granger Causality</a:t>
            </a:r>
            <a:endParaRPr lang="th-TH" b="1" dirty="0">
              <a:solidFill>
                <a:schemeClr val="bg1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E99E67-4F73-4CFE-9EF7-DFA70D0CF1D8}"/>
              </a:ext>
            </a:extLst>
          </p:cNvPr>
          <p:cNvCxnSpPr/>
          <p:nvPr/>
        </p:nvCxnSpPr>
        <p:spPr>
          <a:xfrm>
            <a:off x="3892276" y="1243584"/>
            <a:ext cx="0" cy="547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C8557-548F-4981-A510-F16340C4A9E8}"/>
              </a:ext>
            </a:extLst>
          </p:cNvPr>
          <p:cNvCxnSpPr/>
          <p:nvPr/>
        </p:nvCxnSpPr>
        <p:spPr>
          <a:xfrm>
            <a:off x="8253984" y="1243584"/>
            <a:ext cx="0" cy="547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BCA3D7-BBFB-4B38-8060-6A235FFC46C1}"/>
              </a:ext>
            </a:extLst>
          </p:cNvPr>
          <p:cNvCxnSpPr>
            <a:cxnSpLocks/>
          </p:cNvCxnSpPr>
          <p:nvPr/>
        </p:nvCxnSpPr>
        <p:spPr>
          <a:xfrm flipV="1">
            <a:off x="292608" y="1880396"/>
            <a:ext cx="11503152" cy="21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7C1DF9-1243-4794-AA06-3BAA2A5ACF42}"/>
              </a:ext>
            </a:extLst>
          </p:cNvPr>
          <p:cNvSpPr txBox="1"/>
          <p:nvPr/>
        </p:nvSpPr>
        <p:spPr>
          <a:xfrm>
            <a:off x="1043276" y="1167305"/>
            <a:ext cx="182934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chemeClr val="accent4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ข้าวหอมมะลิ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17323-BEBF-40DA-83D5-FC1EC6FBEC46}"/>
              </a:ext>
            </a:extLst>
          </p:cNvPr>
          <p:cNvSpPr txBox="1"/>
          <p:nvPr/>
        </p:nvSpPr>
        <p:spPr>
          <a:xfrm>
            <a:off x="5281514" y="1167305"/>
            <a:ext cx="162897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chemeClr val="accent4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ข้าวเจ้าขาว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9B7A1E-2915-477F-972E-D24C209F7B43}"/>
              </a:ext>
            </a:extLst>
          </p:cNvPr>
          <p:cNvSpPr txBox="1"/>
          <p:nvPr/>
        </p:nvSpPr>
        <p:spPr>
          <a:xfrm>
            <a:off x="9319377" y="1167305"/>
            <a:ext cx="1561646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chemeClr val="accent4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ข้าวเหนียว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31331-42AE-434A-BFA5-812FF4705283}"/>
              </a:ext>
            </a:extLst>
          </p:cNvPr>
          <p:cNvSpPr txBox="1"/>
          <p:nvPr/>
        </p:nvSpPr>
        <p:spPr>
          <a:xfrm>
            <a:off x="5060999" y="242772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ราคาเกษตรกร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0F866C-A929-418D-A557-685C45357C52}"/>
              </a:ext>
            </a:extLst>
          </p:cNvPr>
          <p:cNvSpPr txBox="1"/>
          <p:nvPr/>
        </p:nvSpPr>
        <p:spPr>
          <a:xfrm>
            <a:off x="5242138" y="3838538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ราคาขายส่ง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CF4CA0-C1E4-4ABC-ADC3-70B0F6C07D5A}"/>
              </a:ext>
            </a:extLst>
          </p:cNvPr>
          <p:cNvSpPr txBox="1"/>
          <p:nvPr/>
        </p:nvSpPr>
        <p:spPr>
          <a:xfrm>
            <a:off x="5216490" y="5249353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ราคาส่งออก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3D9B0D-555F-4413-9B84-32DBF4415828}"/>
              </a:ext>
            </a:extLst>
          </p:cNvPr>
          <p:cNvSpPr txBox="1"/>
          <p:nvPr/>
        </p:nvSpPr>
        <p:spPr>
          <a:xfrm>
            <a:off x="9144687" y="242772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ราคาเกษตรกร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076D53-341A-4692-B4A4-CA5173B83362}"/>
              </a:ext>
            </a:extLst>
          </p:cNvPr>
          <p:cNvSpPr txBox="1"/>
          <p:nvPr/>
        </p:nvSpPr>
        <p:spPr>
          <a:xfrm>
            <a:off x="9325827" y="3838538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ราคาขายส่ง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FEA964-96E2-4657-B2F7-9F8E93C7474B}"/>
              </a:ext>
            </a:extLst>
          </p:cNvPr>
          <p:cNvSpPr txBox="1"/>
          <p:nvPr/>
        </p:nvSpPr>
        <p:spPr>
          <a:xfrm>
            <a:off x="9300179" y="5249353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ราคาส่งออก</a:t>
            </a:r>
          </a:p>
        </p:txBody>
      </p:sp>
    </p:spTree>
    <p:extLst>
      <p:ext uri="{BB962C8B-B14F-4D97-AF65-F5344CB8AC3E}">
        <p14:creationId xmlns:p14="http://schemas.microsoft.com/office/powerpoint/2010/main" val="106529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50D6772B-F110-4AD1-8D1B-E39E77AD810F}"/>
              </a:ext>
            </a:extLst>
          </p:cNvPr>
          <p:cNvSpPr txBox="1">
            <a:spLocks/>
          </p:cNvSpPr>
          <p:nvPr/>
        </p:nvSpPr>
        <p:spPr>
          <a:xfrm>
            <a:off x="547114" y="296404"/>
            <a:ext cx="11321798" cy="540000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3200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ความสำคัญของการศึกษา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256C7-0F8F-4633-BCE1-6F72B3AC9150}"/>
              </a:ext>
            </a:extLst>
          </p:cNvPr>
          <p:cNvSpPr txBox="1"/>
          <p:nvPr/>
        </p:nvSpPr>
        <p:spPr>
          <a:xfrm>
            <a:off x="547113" y="1043665"/>
            <a:ext cx="1132179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th-TH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ราคา</a:t>
            </a:r>
            <a:endParaRPr lang="th-TH" sz="2400" spc="-50" dirty="0">
              <a:solidFill>
                <a:schemeClr val="tx1">
                  <a:lumMod val="85000"/>
                  <a:lumOff val="15000"/>
                </a:schemeClr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id="{028A84A2-6A6B-4875-9F11-42FE06B48661}"/>
              </a:ext>
            </a:extLst>
          </p:cNvPr>
          <p:cNvSpPr txBox="1">
            <a:spLocks/>
          </p:cNvSpPr>
          <p:nvPr/>
        </p:nvSpPr>
        <p:spPr>
          <a:xfrm>
            <a:off x="547113" y="4129365"/>
            <a:ext cx="11321798" cy="540000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3200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วัตถุประสงค์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FB6F3-0C50-4CCF-BAA5-D3F706346AA9}"/>
              </a:ext>
            </a:extLst>
          </p:cNvPr>
          <p:cNvSpPr txBox="1"/>
          <p:nvPr/>
        </p:nvSpPr>
        <p:spPr>
          <a:xfrm>
            <a:off x="547113" y="4802215"/>
            <a:ext cx="113217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1. </a:t>
            </a: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เพื่อศึกษาความสัมพันธ์และวิเคราะห์ความเชื่อมโยงของราคาสินค้าเกษตรและผลิตภัณฑ์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thiti Light" panose="00000400000000000000" pitchFamily="2" charset="-34"/>
              <a:ea typeface="Times New Roman" panose="02020603050405020304" pitchFamily="18" charset="0"/>
              <a:cs typeface="Athiti Light" panose="00000400000000000000" pitchFamily="2" charset="-34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2. </a:t>
            </a: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เพื่อทดสอบความไม่สมมาตรของการส่งผ่านราคา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thiti Light" panose="00000400000000000000" pitchFamily="2" charset="-34"/>
              <a:ea typeface="Times New Roman" panose="02020603050405020304" pitchFamily="18" charset="0"/>
              <a:cs typeface="Athiti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105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2">
            <a:extLst>
              <a:ext uri="{FF2B5EF4-FFF2-40B4-BE49-F238E27FC236}">
                <a16:creationId xmlns:a16="http://schemas.microsoft.com/office/drawing/2014/main" id="{1B5219C6-9B36-4835-BA28-14D476B1F165}"/>
              </a:ext>
            </a:extLst>
          </p:cNvPr>
          <p:cNvSpPr txBox="1">
            <a:spLocks/>
          </p:cNvSpPr>
          <p:nvPr/>
        </p:nvSpPr>
        <p:spPr>
          <a:xfrm>
            <a:off x="547113" y="455140"/>
            <a:ext cx="11321798" cy="540000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3200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แนวคิดและทฤษฎี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9A54-B33F-431D-A561-ED366BE8DA0A}"/>
              </a:ext>
            </a:extLst>
          </p:cNvPr>
          <p:cNvSpPr txBox="1"/>
          <p:nvPr/>
        </p:nvSpPr>
        <p:spPr>
          <a:xfrm>
            <a:off x="547113" y="1127990"/>
            <a:ext cx="113217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1. </a:t>
            </a: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เพื่อศึกษาความสัมพันธ์และวิเคราะห์ความเชื่อมโยงของราคาสินค้าเกษตรและผลิตภัณฑ์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thiti Light" panose="00000400000000000000" pitchFamily="2" charset="-34"/>
              <a:ea typeface="Times New Roman" panose="02020603050405020304" pitchFamily="18" charset="0"/>
              <a:cs typeface="Athiti Light" panose="00000400000000000000" pitchFamily="2" charset="-34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2. </a:t>
            </a: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เพื่อทดสอบความไม่สมมาตรของการส่งผ่านราคา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thiti Light" panose="00000400000000000000" pitchFamily="2" charset="-34"/>
              <a:ea typeface="Times New Roman" panose="02020603050405020304" pitchFamily="18" charset="0"/>
              <a:cs typeface="Athiti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835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2">
            <a:extLst>
              <a:ext uri="{FF2B5EF4-FFF2-40B4-BE49-F238E27FC236}">
                <a16:creationId xmlns:a16="http://schemas.microsoft.com/office/drawing/2014/main" id="{1B5219C6-9B36-4835-BA28-14D476B1F165}"/>
              </a:ext>
            </a:extLst>
          </p:cNvPr>
          <p:cNvSpPr txBox="1">
            <a:spLocks/>
          </p:cNvSpPr>
          <p:nvPr/>
        </p:nvSpPr>
        <p:spPr>
          <a:xfrm>
            <a:off x="547113" y="455140"/>
            <a:ext cx="11321798" cy="540000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3200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วิธีการศึกษา และการเก็บรวบรวมข้อมูล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9A54-B33F-431D-A561-ED366BE8DA0A}"/>
              </a:ext>
            </a:extLst>
          </p:cNvPr>
          <p:cNvSpPr txBox="1"/>
          <p:nvPr/>
        </p:nvSpPr>
        <p:spPr>
          <a:xfrm>
            <a:off x="547113" y="1277620"/>
            <a:ext cx="113217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1. </a:t>
            </a: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เพื่อศึกษาความสัมพันธ์และวิเคราะห์ความเชื่อมโยงของราคาสินค้าเกษตรและผลิตภัณฑ์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thiti Light" panose="00000400000000000000" pitchFamily="2" charset="-34"/>
              <a:ea typeface="Times New Roman" panose="02020603050405020304" pitchFamily="18" charset="0"/>
              <a:cs typeface="Athiti Light" panose="00000400000000000000" pitchFamily="2" charset="-34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2. </a:t>
            </a:r>
            <a:r>
              <a:rPr lang="th-TH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thiti Light" panose="00000400000000000000" pitchFamily="2" charset="-34"/>
                <a:ea typeface="Times New Roman" panose="02020603050405020304" pitchFamily="18" charset="0"/>
                <a:cs typeface="Athiti Light" panose="00000400000000000000" pitchFamily="2" charset="-34"/>
              </a:rPr>
              <a:t>เพื่อทดสอบความไม่สมมาตรของการส่งผ่านราคา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thiti Light" panose="00000400000000000000" pitchFamily="2" charset="-34"/>
              <a:ea typeface="Times New Roman" panose="02020603050405020304" pitchFamily="18" charset="0"/>
              <a:cs typeface="Athiti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511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2C1-EB45-40A2-9029-62BB75CA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5550"/>
            <a:ext cx="12192000" cy="1866900"/>
          </a:xfrm>
          <a:solidFill>
            <a:srgbClr val="008080"/>
          </a:solidFill>
        </p:spPr>
        <p:txBody>
          <a:bodyPr anchor="ctr">
            <a:norm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ผลการศึกษา</a:t>
            </a:r>
          </a:p>
        </p:txBody>
      </p:sp>
    </p:spTree>
    <p:extLst>
      <p:ext uri="{BB962C8B-B14F-4D97-AF65-F5344CB8AC3E}">
        <p14:creationId xmlns:p14="http://schemas.microsoft.com/office/powerpoint/2010/main" val="5426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2C1-EB45-40A2-9029-62BB75CA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5550"/>
            <a:ext cx="12192000" cy="1866900"/>
          </a:xfrm>
          <a:solidFill>
            <a:srgbClr val="008080"/>
          </a:solidFill>
        </p:spPr>
        <p:txBody>
          <a:bodyPr anchor="ctr">
            <a:normAutofit/>
          </a:bodyPr>
          <a:lstStyle/>
          <a:p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การส่งผ่านราคา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: </a:t>
            </a:r>
            <a:r>
              <a:rPr lang="th-TH" dirty="0">
                <a:solidFill>
                  <a:schemeClr val="accent4">
                    <a:lumMod val="60000"/>
                    <a:lumOff val="40000"/>
                  </a:schemeClr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ข้าว</a:t>
            </a:r>
          </a:p>
        </p:txBody>
      </p:sp>
    </p:spTree>
    <p:extLst>
      <p:ext uri="{BB962C8B-B14F-4D97-AF65-F5344CB8AC3E}">
        <p14:creationId xmlns:p14="http://schemas.microsoft.com/office/powerpoint/2010/main" val="27805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72C1-EB45-40A2-9029-62BB75CA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62275"/>
            <a:ext cx="12192000" cy="933450"/>
          </a:xfrm>
          <a:solidFill>
            <a:srgbClr val="008080">
              <a:alpha val="30196"/>
            </a:srgbClr>
          </a:solidFill>
        </p:spPr>
        <p:txBody>
          <a:bodyPr anchor="ctr">
            <a:normAutofit/>
          </a:bodyPr>
          <a:lstStyle/>
          <a:p>
            <a:r>
              <a:rPr lang="th-TH" sz="4800" dirty="0">
                <a:solidFill>
                  <a:srgbClr val="008080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ข้าวหอมมะลิ</a:t>
            </a:r>
          </a:p>
        </p:txBody>
      </p:sp>
    </p:spTree>
    <p:extLst>
      <p:ext uri="{BB962C8B-B14F-4D97-AF65-F5344CB8AC3E}">
        <p14:creationId xmlns:p14="http://schemas.microsoft.com/office/powerpoint/2010/main" val="84585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2C8CA6-F2AE-421C-9E5A-71587AEE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99" y="25400"/>
            <a:ext cx="9806619" cy="6406564"/>
          </a:xfrm>
          <a:prstGeom prst="rect">
            <a:avLst/>
          </a:prstGeom>
        </p:spPr>
      </p:pic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F349120D-9459-407C-A96E-DE491783A228}"/>
              </a:ext>
            </a:extLst>
          </p:cNvPr>
          <p:cNvSpPr txBox="1">
            <a:spLocks/>
          </p:cNvSpPr>
          <p:nvPr/>
        </p:nvSpPr>
        <p:spPr>
          <a:xfrm>
            <a:off x="304800" y="6143538"/>
            <a:ext cx="11564112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วิถีการตลาดข้าวหอมมะลิ</a:t>
            </a:r>
          </a:p>
        </p:txBody>
      </p:sp>
    </p:spTree>
    <p:extLst>
      <p:ext uri="{BB962C8B-B14F-4D97-AF65-F5344CB8AC3E}">
        <p14:creationId xmlns:p14="http://schemas.microsoft.com/office/powerpoint/2010/main" val="74784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BABB2B-B931-430C-BE49-BD9D32EB0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9" name="ตัวแทนเนื้อหา 2">
            <a:extLst>
              <a:ext uri="{FF2B5EF4-FFF2-40B4-BE49-F238E27FC236}">
                <a16:creationId xmlns:a16="http://schemas.microsoft.com/office/drawing/2014/main" id="{9CDB604E-0969-4377-8C55-7B517621175C}"/>
              </a:ext>
            </a:extLst>
          </p:cNvPr>
          <p:cNvSpPr txBox="1">
            <a:spLocks/>
          </p:cNvSpPr>
          <p:nvPr/>
        </p:nvSpPr>
        <p:spPr>
          <a:xfrm>
            <a:off x="256612" y="6308566"/>
            <a:ext cx="4802481" cy="4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1800" dirty="0">
                <a:latin typeface="Athiti Light" panose="00000400000000000000" pitchFamily="2" charset="-34"/>
                <a:cs typeface="Athiti Light" panose="00000400000000000000" pitchFamily="2" charset="-34"/>
              </a:rPr>
              <a:t>มีแนวโน้มและฤดูกาล แต่ไม่ชัดเจนมากนัก</a:t>
            </a:r>
            <a:endParaRPr lang="en-US" sz="1800" dirty="0"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6" name="ตัวแทนเนื้อหา 2">
            <a:extLst>
              <a:ext uri="{FF2B5EF4-FFF2-40B4-BE49-F238E27FC236}">
                <a16:creationId xmlns:a16="http://schemas.microsoft.com/office/drawing/2014/main" id="{830C02F1-B2A8-4CB9-9D7E-D72EF42E6899}"/>
              </a:ext>
            </a:extLst>
          </p:cNvPr>
          <p:cNvSpPr txBox="1">
            <a:spLocks/>
          </p:cNvSpPr>
          <p:nvPr/>
        </p:nvSpPr>
        <p:spPr>
          <a:xfrm>
            <a:off x="547114" y="225718"/>
            <a:ext cx="11321798" cy="488744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th-TH" b="1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แนวโน้มราคาข้าวหอมมะลิ 3 ตลาด ตั้งแต่ปี 2550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4A07A0-830A-4AA8-83DA-D50BBA34C26C}"/>
              </a:ext>
            </a:extLst>
          </p:cNvPr>
          <p:cNvCxnSpPr/>
          <p:nvPr/>
        </p:nvCxnSpPr>
        <p:spPr>
          <a:xfrm>
            <a:off x="2628489" y="938678"/>
            <a:ext cx="0" cy="46014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FF2D1CD1-C073-4958-B133-7C0D19A25757}"/>
              </a:ext>
            </a:extLst>
          </p:cNvPr>
          <p:cNvSpPr txBox="1">
            <a:spLocks/>
          </p:cNvSpPr>
          <p:nvPr/>
        </p:nvSpPr>
        <p:spPr>
          <a:xfrm>
            <a:off x="2773966" y="755780"/>
            <a:ext cx="1745418" cy="461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bg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วิกฤตอาหารโลก</a:t>
            </a:r>
            <a:endParaRPr lang="en-US" sz="2000" b="1" dirty="0">
              <a:solidFill>
                <a:schemeClr val="bg1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3F917-96F9-445A-9D8C-CF0A8281F66E}"/>
              </a:ext>
            </a:extLst>
          </p:cNvPr>
          <p:cNvSpPr/>
          <p:nvPr/>
        </p:nvSpPr>
        <p:spPr>
          <a:xfrm>
            <a:off x="5095918" y="986436"/>
            <a:ext cx="2190241" cy="4601496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C4A569E0-DC85-497F-AE9B-E1CDCA5EA963}"/>
              </a:ext>
            </a:extLst>
          </p:cNvPr>
          <p:cNvSpPr txBox="1">
            <a:spLocks/>
          </p:cNvSpPr>
          <p:nvPr/>
        </p:nvSpPr>
        <p:spPr>
          <a:xfrm>
            <a:off x="5289902" y="5034006"/>
            <a:ext cx="1745418" cy="461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2000" b="1" dirty="0">
                <a:solidFill>
                  <a:schemeClr val="bg1"/>
                </a:solidFill>
                <a:latin typeface="Athiti Light" panose="00000400000000000000" pitchFamily="2" charset="-34"/>
                <a:cs typeface="Athiti Light" panose="00000400000000000000" pitchFamily="2" charset="-34"/>
              </a:rPr>
              <a:t>จำนำข้าว</a:t>
            </a:r>
            <a:endParaRPr lang="en-US" sz="2000" b="1" dirty="0">
              <a:solidFill>
                <a:schemeClr val="bg1"/>
              </a:solidFill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  <p:sp>
        <p:nvSpPr>
          <p:cNvPr id="12" name="ตัวแทนเนื้อหา 2">
            <a:extLst>
              <a:ext uri="{FF2B5EF4-FFF2-40B4-BE49-F238E27FC236}">
                <a16:creationId xmlns:a16="http://schemas.microsoft.com/office/drawing/2014/main" id="{0810D196-6314-41E7-AFD7-042829AAE5DA}"/>
              </a:ext>
            </a:extLst>
          </p:cNvPr>
          <p:cNvSpPr txBox="1">
            <a:spLocks/>
          </p:cNvSpPr>
          <p:nvPr/>
        </p:nvSpPr>
        <p:spPr>
          <a:xfrm>
            <a:off x="5280836" y="6291771"/>
            <a:ext cx="6588076" cy="4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1800" dirty="0">
                <a:latin typeface="Athiti Light" panose="00000400000000000000" pitchFamily="2" charset="-34"/>
                <a:cs typeface="Athiti Light" panose="00000400000000000000" pitchFamily="2" charset="-34"/>
              </a:rPr>
              <a:t>ราคาเกษตรกรมีลักษณะการเปลี่ยนแปลงล่าช้ากว่าราคาส่งออกและขายส่ง</a:t>
            </a:r>
            <a:endParaRPr lang="en-US" sz="1800" dirty="0">
              <a:latin typeface="Athiti Light" panose="00000400000000000000" pitchFamily="2" charset="-34"/>
              <a:cs typeface="Athiti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226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459</Words>
  <Application>Microsoft Office PowerPoint</Application>
  <PresentationFormat>Widescreen</PresentationFormat>
  <Paragraphs>76</Paragraphs>
  <Slides>14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Athiti Light</vt:lpstr>
      <vt:lpstr>Athiti Medium</vt:lpstr>
      <vt:lpstr>Calibri</vt:lpstr>
      <vt:lpstr>Calibri Light</vt:lpstr>
      <vt:lpstr>TH Sarabun New</vt:lpstr>
      <vt:lpstr>Office Theme</vt:lpstr>
      <vt:lpstr>การส่งผ่านราคา</vt:lpstr>
      <vt:lpstr>PowerPoint Presentation</vt:lpstr>
      <vt:lpstr>PowerPoint Presentation</vt:lpstr>
      <vt:lpstr>PowerPoint Presentation</vt:lpstr>
      <vt:lpstr>ผลการศึกษา</vt:lpstr>
      <vt:lpstr>การส่งผ่านราคา: ข้าว</vt:lpstr>
      <vt:lpstr>ข้าวหอมมะลิ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การพยากรณ์ความต้องการ: ข้าว</dc:title>
  <dc:creator>Natty</dc:creator>
  <cp:lastModifiedBy>Natty</cp:lastModifiedBy>
  <cp:revision>151</cp:revision>
  <dcterms:created xsi:type="dcterms:W3CDTF">2020-07-29T22:04:06Z</dcterms:created>
  <dcterms:modified xsi:type="dcterms:W3CDTF">2020-08-14T01:07:40Z</dcterms:modified>
</cp:coreProperties>
</file>