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84" r:id="rId5"/>
    <p:sldId id="272" r:id="rId6"/>
    <p:sldId id="291" r:id="rId7"/>
    <p:sldId id="286" r:id="rId8"/>
    <p:sldId id="292" r:id="rId9"/>
    <p:sldId id="394" r:id="rId10"/>
    <p:sldId id="397" r:id="rId11"/>
    <p:sldId id="400" r:id="rId12"/>
    <p:sldId id="401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8C3C8-A8EA-47A8-9867-D3276C395D7E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02B2F-7BD4-41AA-8536-5DA9474631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60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68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IRF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เป็นการทดสอบดูว่าผลกระทบที่เกิดขึ้นจาก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shock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ของตัวแปรหนึ่งจะส่งผลกระทบอย่างไรต่อตัวแปรอื่น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740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elasticity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ถ้ามีก็ใส่ในตอนอภิปรายผลนะครับ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645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elasticity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ถ้ามีก็ใส่ในตอนอภิปรายผลนะครับ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9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9257-95D5-41DA-994D-B847680C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59DD8-8D37-43FD-A36D-C5895D70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0161-5244-477C-AA4E-3A3E4BA1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652F-7197-42D3-9123-FB6B3F95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146A-6EFE-42FB-AC0D-4493BE3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18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643D-0BAD-47D9-95C0-26E2FA75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532E4-4887-4447-A35D-FAC71E9C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21C4-7350-4478-8F8B-FAFE5850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E7BE-9584-458D-A690-61F6CB0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AB60-262B-4F38-9CFC-8C071EE6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90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9366A-F80B-4D2B-A6D3-AF3D7C5B4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53EA-74BC-401A-B162-60DFC0A8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6294-DC5C-40E5-A837-948F6487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CA53-56C3-4F2F-BDD7-6187FA2E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A9AC-C7EC-4B5D-9800-ACE5D5AC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9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BBBC-9D68-4445-AE36-6BCE109E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AF1B-2C47-40A5-A60B-4E850583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9F41-9295-4266-A686-6BD1A973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5002-6E9E-485D-90A7-C072B50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4B93-FDFB-4F88-A496-EF3719BE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1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4422-E522-4437-9679-40D4EBA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2FDC-BA84-4A7C-89D1-35729D98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D955-B65B-4340-98DB-1A5686B2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B66C-55C5-4EA3-A666-B5C8FFE1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3B3B-5641-4044-995B-FDB8E9F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0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393-156E-4713-9737-A68E1BD5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D35B-0288-4010-90DD-4DDFAE439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98E6-1C02-4706-BB8B-4608E091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A7BC-EB95-492C-A8A6-9B70C5A7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C888-677C-4DA4-A5A9-606CAD9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4D-6C57-4DB6-85E5-7C47E1C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05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E320-1620-462E-B52F-4E57004B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861D4-EA08-44CB-9A81-9B652228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0FE21-8408-49F3-8BDD-3A867F4C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CC716-024C-4DB4-9252-4C3610B6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7F74-ED5A-43A8-81A0-D22CE7DF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8E71E-A259-4201-B49D-D454BAC8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C80C-8CC7-4878-8BD7-E3FC7D3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9C0C3-0643-4638-82D1-29BC90C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6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2C-9F35-461D-9D79-C3E1AC03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3B5FD-30FD-4861-8E60-6D4DEE14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8BA1-2AE2-4527-826A-625D039C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90A2-EFF9-4C9C-9950-83D01BA2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0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52C5A-D91D-4E0B-B975-52D2499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8F87E-BF6A-4206-981D-76178B08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529F-DF7F-4C45-9512-4CC6D9A0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74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5512-0305-4CBB-AE05-7F5E6E11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6DFB-56D3-4EED-9F2E-CB5CFD16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DF2A-4059-4D6A-B540-87715B5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0860-7A80-41DE-9805-DDA052E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59E78-AFA3-4826-824E-D543E4C0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9851C-098F-45D2-B007-FC6327D1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6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6141-B5F9-4508-A875-D7B90F30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99FC-B87E-4597-989F-AEE9A64F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A3BB-89C0-4848-9236-62F91BDD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F8DC-FC53-451C-969E-1F1A995A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BA6D-A765-404E-B2A7-4FA8AC95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62C9-6E8F-4AD5-933F-53546FC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56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E627E-ECF9-4AAF-B7B9-DE6F9C66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DBF8-DD3E-414A-8448-9254D0C8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065F-5206-4B6D-A034-416DFAFC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D457-212E-484D-9233-C71DB3165606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76EB-5A3E-462B-9AAE-63CE08288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D876-F471-42EC-BB59-E3CB984F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582C-FA75-42B3-A2AA-1A433A30B5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4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30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EC7D9E3-F09F-48DB-85E5-7A8ABE565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569"/>
            <a:ext cx="12186062" cy="6093031"/>
          </a:xfrm>
          <a:prstGeom prst="rect">
            <a:avLst/>
          </a:prstGeom>
        </p:spPr>
      </p:pic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B44C747A-3E5E-4762-BC9A-6A17A04ACE7F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แนวโน้มราคาข้าวเจ้าขาว 3 ตลาด ตั้งแต่ปี 2550</a:t>
            </a:r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2D331733-8AB0-4EF5-9E38-35B07F514082}"/>
              </a:ext>
            </a:extLst>
          </p:cNvPr>
          <p:cNvSpPr txBox="1">
            <a:spLocks/>
          </p:cNvSpPr>
          <p:nvPr/>
        </p:nvSpPr>
        <p:spPr>
          <a:xfrm>
            <a:off x="2176343" y="977865"/>
            <a:ext cx="1745418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วิกฤตอาหารโลก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4BAA98-2A33-418E-B044-E2C958B610CF}"/>
              </a:ext>
            </a:extLst>
          </p:cNvPr>
          <p:cNvSpPr/>
          <p:nvPr/>
        </p:nvSpPr>
        <p:spPr>
          <a:xfrm>
            <a:off x="4942098" y="1183389"/>
            <a:ext cx="2074542" cy="460149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ตัวแทนเนื้อหา 2">
            <a:extLst>
              <a:ext uri="{FF2B5EF4-FFF2-40B4-BE49-F238E27FC236}">
                <a16:creationId xmlns:a16="http://schemas.microsoft.com/office/drawing/2014/main" id="{CE5DE488-022B-4878-8B3A-15D6A9C5189E}"/>
              </a:ext>
            </a:extLst>
          </p:cNvPr>
          <p:cNvSpPr txBox="1">
            <a:spLocks/>
          </p:cNvSpPr>
          <p:nvPr/>
        </p:nvSpPr>
        <p:spPr>
          <a:xfrm>
            <a:off x="5299919" y="2119860"/>
            <a:ext cx="1586224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จำนำข้าว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E81E0-C687-4189-92FC-4E8969EE1F44}"/>
              </a:ext>
            </a:extLst>
          </p:cNvPr>
          <p:cNvSpPr/>
          <p:nvPr/>
        </p:nvSpPr>
        <p:spPr>
          <a:xfrm>
            <a:off x="2654936" y="1183389"/>
            <a:ext cx="552450" cy="460149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12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50FDB1E1-75E1-4C34-80B1-CAA090DF4DB8}"/>
              </a:ext>
            </a:extLst>
          </p:cNvPr>
          <p:cNvSpPr txBox="1">
            <a:spLocks/>
          </p:cNvSpPr>
          <p:nvPr/>
        </p:nvSpPr>
        <p:spPr>
          <a:xfrm>
            <a:off x="547116" y="225718"/>
            <a:ext cx="6340382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Unit Root Test </a:t>
            </a: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ด้วยวิธี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ADF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979F894C-FCC9-4C24-8576-83450C4BEFA8}"/>
              </a:ext>
            </a:extLst>
          </p:cNvPr>
          <p:cNvSpPr txBox="1">
            <a:spLocks/>
          </p:cNvSpPr>
          <p:nvPr/>
        </p:nvSpPr>
        <p:spPr>
          <a:xfrm>
            <a:off x="547115" y="3902991"/>
            <a:ext cx="6340384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Cointegration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CACB34-AB4E-4E43-A5FE-885564CB2C5A}"/>
              </a:ext>
            </a:extLst>
          </p:cNvPr>
          <p:cNvCxnSpPr>
            <a:cxnSpLocks/>
          </p:cNvCxnSpPr>
          <p:nvPr/>
        </p:nvCxnSpPr>
        <p:spPr>
          <a:xfrm>
            <a:off x="221227" y="3599836"/>
            <a:ext cx="724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13295-B3A3-4042-91CE-ACE28CF45C79}"/>
              </a:ext>
            </a:extLst>
          </p:cNvPr>
          <p:cNvGraphicFramePr>
            <a:graphicFrameLocks noGrp="1"/>
          </p:cNvGraphicFramePr>
          <p:nvPr/>
        </p:nvGraphicFramePr>
        <p:xfrm>
          <a:off x="547115" y="1142903"/>
          <a:ext cx="634038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83">
                  <a:extLst>
                    <a:ext uri="{9D8B030D-6E8A-4147-A177-3AD203B41FA5}">
                      <a16:colId xmlns:a16="http://schemas.microsoft.com/office/drawing/2014/main" val="3716537555"/>
                    </a:ext>
                  </a:extLst>
                </a:gridCol>
                <a:gridCol w="1692665">
                  <a:extLst>
                    <a:ext uri="{9D8B030D-6E8A-4147-A177-3AD203B41FA5}">
                      <a16:colId xmlns:a16="http://schemas.microsoft.com/office/drawing/2014/main" val="3901233195"/>
                    </a:ext>
                  </a:extLst>
                </a:gridCol>
                <a:gridCol w="2384035">
                  <a:extLst>
                    <a:ext uri="{9D8B030D-6E8A-4147-A177-3AD203B41FA5}">
                      <a16:colId xmlns:a16="http://schemas.microsoft.com/office/drawing/2014/main" val="228200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ตัวแปร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I0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I1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ราคาเกษตรกร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ราคาขายส่ง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ราคาส่งออก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96950"/>
                  </a:ext>
                </a:extLst>
              </a:tr>
            </a:tbl>
          </a:graphicData>
        </a:graphic>
      </p:graphicFrame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925C3B75-CE46-4DB0-BDBE-B4FAD6A2BE98}"/>
              </a:ext>
            </a:extLst>
          </p:cNvPr>
          <p:cNvSpPr txBox="1">
            <a:spLocks/>
          </p:cNvSpPr>
          <p:nvPr/>
        </p:nvSpPr>
        <p:spPr>
          <a:xfrm>
            <a:off x="7725353" y="225719"/>
            <a:ext cx="3919531" cy="1057342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endParaRPr lang="en-US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Granger Causality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315B-D3C5-40D8-AB3C-1D07DA1A65BA}"/>
              </a:ext>
            </a:extLst>
          </p:cNvPr>
          <p:cNvCxnSpPr>
            <a:cxnSpLocks/>
          </p:cNvCxnSpPr>
          <p:nvPr/>
        </p:nvCxnSpPr>
        <p:spPr>
          <a:xfrm flipV="1">
            <a:off x="7462684" y="225719"/>
            <a:ext cx="0" cy="640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791A3-B4EE-4FD9-98FF-CAE3011FED4D}"/>
              </a:ext>
            </a:extLst>
          </p:cNvPr>
          <p:cNvSpPr txBox="1"/>
          <p:nvPr/>
        </p:nvSpPr>
        <p:spPr>
          <a:xfrm>
            <a:off x="9048499" y="2237139"/>
            <a:ext cx="212269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4BE48-3E7F-4072-BAC0-4A52C552402E}"/>
              </a:ext>
            </a:extLst>
          </p:cNvPr>
          <p:cNvSpPr txBox="1"/>
          <p:nvPr/>
        </p:nvSpPr>
        <p:spPr>
          <a:xfrm>
            <a:off x="9232043" y="3980069"/>
            <a:ext cx="1755609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05A09-59B4-4A2E-8581-AD910BA60A6D}"/>
              </a:ext>
            </a:extLst>
          </p:cNvPr>
          <p:cNvSpPr txBox="1"/>
          <p:nvPr/>
        </p:nvSpPr>
        <p:spPr>
          <a:xfrm>
            <a:off x="9205593" y="5710570"/>
            <a:ext cx="180850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387A06-B010-463D-A0F0-A4763096EEFD}"/>
              </a:ext>
            </a:extLst>
          </p:cNvPr>
          <p:cNvSpPr txBox="1"/>
          <p:nvPr/>
        </p:nvSpPr>
        <p:spPr>
          <a:xfrm>
            <a:off x="1578355" y="5124922"/>
            <a:ext cx="452720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ใช้การแบบจำลอง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VAR in Level</a:t>
            </a:r>
            <a:endParaRPr lang="th-TH" dirty="0">
              <a:solidFill>
                <a:schemeClr val="tx1">
                  <a:lumMod val="65000"/>
                  <a:lumOff val="35000"/>
                </a:schemeClr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95E4FC-1AF4-499A-86EC-5598C780DE7C}"/>
              </a:ext>
            </a:extLst>
          </p:cNvPr>
          <p:cNvSpPr txBox="1"/>
          <p:nvPr/>
        </p:nvSpPr>
        <p:spPr>
          <a:xfrm>
            <a:off x="547115" y="6013083"/>
            <a:ext cx="44510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จำนวน </a:t>
            </a:r>
            <a:r>
              <a:rPr lang="en-US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Lag = 2</a:t>
            </a:r>
          </a:p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ตัวแปรภายนอก วิกฤตอาหาร และ นโยบายจำนำข้าว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3AB1798-5A57-4F48-843F-74ED40732CB5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9048499" y="2498748"/>
            <a:ext cx="157094" cy="3473431"/>
          </a:xfrm>
          <a:prstGeom prst="bentConnector3">
            <a:avLst>
              <a:gd name="adj1" fmla="val -413456"/>
            </a:avLst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DE2E04-FD44-4980-B723-A90E7DA36F87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10109848" y="2760359"/>
            <a:ext cx="0" cy="12197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84266D-58BB-4361-959D-5173B607721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0109847" y="4503289"/>
            <a:ext cx="1" cy="120728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E9E8F4-52F8-4351-B4E3-22555ED51502}"/>
              </a:ext>
            </a:extLst>
          </p:cNvPr>
          <p:cNvSpPr txBox="1"/>
          <p:nvPr/>
        </p:nvSpPr>
        <p:spPr>
          <a:xfrm>
            <a:off x="10629778" y="2748963"/>
            <a:ext cx="1562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 และ </a:t>
            </a:r>
          </a:p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นโยบายจำนำข้าว</a:t>
            </a:r>
            <a:endParaRPr lang="th-TH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17E08-6CC1-4850-8929-41F052E37003}"/>
              </a:ext>
            </a:extLst>
          </p:cNvPr>
          <p:cNvSpPr txBox="1"/>
          <p:nvPr/>
        </p:nvSpPr>
        <p:spPr>
          <a:xfrm>
            <a:off x="10565443" y="4503289"/>
            <a:ext cx="1560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 และ </a:t>
            </a:r>
          </a:p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นโยบายจำนำข้าว</a:t>
            </a:r>
            <a:endParaRPr lang="th-TH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A4604-317F-4C3F-9F13-EB702530C45D}"/>
              </a:ext>
            </a:extLst>
          </p:cNvPr>
          <p:cNvSpPr txBox="1"/>
          <p:nvPr/>
        </p:nvSpPr>
        <p:spPr>
          <a:xfrm>
            <a:off x="10689268" y="6222084"/>
            <a:ext cx="1178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83399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175843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อภิปรายผล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D12FE-933F-4087-91F0-5C87C5CF2E0B}"/>
              </a:ext>
            </a:extLst>
          </p:cNvPr>
          <p:cNvSpPr txBox="1"/>
          <p:nvPr/>
        </p:nvSpPr>
        <p:spPr>
          <a:xfrm>
            <a:off x="547113" y="785148"/>
            <a:ext cx="11321797" cy="5878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ราคาข้าวของสามตลาดมีความสัมพันธ์กัน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 ถูกกำหนดโดยราคาส่งออกและราคาขายส่ง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อย่างไรก็ดี ราคาข้าวเปลือกส่งผลต่อราคาส่งออก เนื่องจากข้าวหอมมะลิเป็นข้าวคุณภาพสูงมีตลาดเฉพาะ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ราคาข้าวเปลือกหอมมะลิไม่ส่งผลกระทบต่อราคาส่ง เนื่องจากคนไทยเลือกบริโภคข้าวประเภทอื่นทดแทนได้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ผลกระทบของตัวแปรภายนอกต่อราคาข้าวหอมมะลิ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 ส่งผลกระทบต่อราคาข้าวหอมมะลิทั้งสามตลาด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นโยบายจำนำข้าว ไม่ส่งผลกระทบต่อราคาส่งออก แต่ส่งผลกระทบต่อราคาขายส่งและราคาเกษตรกร เนื่องจากตลาดโลกมีการแข่งขันสูง และ ราคาจำนำมีราคาสูงกว่าตลาดโลก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ผลกระทบของราคาข้าวเจ้าขาวในแต่ละตลาด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ราคาข้าวเปลือกเพิ่มขึ้น ส่งผลกระทบทำให้ราคาทั้งสามตลาดเพิ่มสูงขึ้น แต่เมื่อเวลาผ่านไป ราคาจะปรับลดลงเล็กน้อย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ราคาขายส่ง</a:t>
            </a:r>
            <a:r>
              <a:rPr lang="en-US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/</a:t>
            </a: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ส่งออก เพิ่มขั้น ส่งผลกระทบทำให้ราคาทั้งสามตลาดเพิ่มสูงขั้น</a:t>
            </a:r>
          </a:p>
        </p:txBody>
      </p:sp>
    </p:spTree>
    <p:extLst>
      <p:ext uri="{BB962C8B-B14F-4D97-AF65-F5344CB8AC3E}">
        <p14:creationId xmlns:p14="http://schemas.microsoft.com/office/powerpoint/2010/main" val="35184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5550"/>
            <a:ext cx="12192000" cy="1866900"/>
          </a:xfrm>
          <a:solidFill>
            <a:srgbClr val="008080"/>
          </a:solidFill>
        </p:spPr>
        <p:txBody>
          <a:bodyPr anchor="ctr">
            <a:norm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การส่งผ่านราคา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: 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</a:t>
            </a:r>
          </a:p>
        </p:txBody>
      </p:sp>
    </p:spTree>
    <p:extLst>
      <p:ext uri="{BB962C8B-B14F-4D97-AF65-F5344CB8AC3E}">
        <p14:creationId xmlns:p14="http://schemas.microsoft.com/office/powerpoint/2010/main" val="278057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2275"/>
            <a:ext cx="12192000" cy="933450"/>
          </a:xfrm>
          <a:solidFill>
            <a:srgbClr val="008080">
              <a:alpha val="30196"/>
            </a:srgbClr>
          </a:solidFill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ข้าวหอมมะลิ</a:t>
            </a:r>
          </a:p>
        </p:txBody>
      </p:sp>
    </p:spTree>
    <p:extLst>
      <p:ext uri="{BB962C8B-B14F-4D97-AF65-F5344CB8AC3E}">
        <p14:creationId xmlns:p14="http://schemas.microsoft.com/office/powerpoint/2010/main" val="8458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2C8CA6-F2AE-421C-9E5A-71587AEE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670408"/>
            <a:ext cx="9806619" cy="6406564"/>
          </a:xfrm>
          <a:prstGeom prst="rect">
            <a:avLst/>
          </a:prstGeom>
        </p:spPr>
      </p:pic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F349120D-9459-407C-A96E-DE491783A228}"/>
              </a:ext>
            </a:extLst>
          </p:cNvPr>
          <p:cNvSpPr txBox="1">
            <a:spLocks/>
          </p:cNvSpPr>
          <p:nvPr/>
        </p:nvSpPr>
        <p:spPr>
          <a:xfrm>
            <a:off x="304800" y="181664"/>
            <a:ext cx="11564112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วิถีการตลาดข้าวหอมมะลิ</a:t>
            </a:r>
          </a:p>
        </p:txBody>
      </p:sp>
    </p:spTree>
    <p:extLst>
      <p:ext uri="{BB962C8B-B14F-4D97-AF65-F5344CB8AC3E}">
        <p14:creationId xmlns:p14="http://schemas.microsoft.com/office/powerpoint/2010/main" val="74784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850CF30-B1A3-4BB7-963F-DE6234059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282"/>
            <a:ext cx="12192000" cy="6096000"/>
          </a:xfrm>
          <a:prstGeom prst="rect">
            <a:avLst/>
          </a:prstGeom>
        </p:spPr>
      </p:pic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9CDB604E-0969-4377-8C55-7B517621175C}"/>
              </a:ext>
            </a:extLst>
          </p:cNvPr>
          <p:cNvSpPr txBox="1">
            <a:spLocks/>
          </p:cNvSpPr>
          <p:nvPr/>
        </p:nvSpPr>
        <p:spPr>
          <a:xfrm>
            <a:off x="256612" y="6308566"/>
            <a:ext cx="4802481" cy="4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1800" dirty="0">
                <a:latin typeface="Athiti Light" panose="00000400000000000000" pitchFamily="2" charset="-34"/>
                <a:cs typeface="Athiti Light" panose="00000400000000000000" pitchFamily="2" charset="-34"/>
              </a:rPr>
              <a:t>มีแนวโน้มและฤดูกาล แต่ไม่ชัดเจนมากนัก</a:t>
            </a:r>
            <a:endParaRPr lang="en-US" sz="1800" dirty="0"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6" name="ตัวแทนเนื้อหา 2">
            <a:extLst>
              <a:ext uri="{FF2B5EF4-FFF2-40B4-BE49-F238E27FC236}">
                <a16:creationId xmlns:a16="http://schemas.microsoft.com/office/drawing/2014/main" id="{830C02F1-B2A8-4CB9-9D7E-D72EF42E6899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แนวโน้มราคาข้าวหอมมะลิ 3 ตลาด ตั้งแต่ปี 2550</a:t>
            </a:r>
          </a:p>
        </p:txBody>
      </p:sp>
      <p:sp>
        <p:nvSpPr>
          <p:cNvPr id="12" name="ตัวแทนเนื้อหา 2">
            <a:extLst>
              <a:ext uri="{FF2B5EF4-FFF2-40B4-BE49-F238E27FC236}">
                <a16:creationId xmlns:a16="http://schemas.microsoft.com/office/drawing/2014/main" id="{0810D196-6314-41E7-AFD7-042829AAE5DA}"/>
              </a:ext>
            </a:extLst>
          </p:cNvPr>
          <p:cNvSpPr txBox="1">
            <a:spLocks/>
          </p:cNvSpPr>
          <p:nvPr/>
        </p:nvSpPr>
        <p:spPr>
          <a:xfrm>
            <a:off x="5280836" y="6291771"/>
            <a:ext cx="6588076" cy="4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1800" dirty="0">
                <a:latin typeface="Athiti Light" panose="00000400000000000000" pitchFamily="2" charset="-34"/>
                <a:cs typeface="Athiti Light" panose="00000400000000000000" pitchFamily="2" charset="-34"/>
              </a:rPr>
              <a:t>ราคาเกษตรกรมีลักษณะการเปลี่ยนแปลงล่าช้ากว่าราคาส่งออกและขายส่ง</a:t>
            </a:r>
            <a:endParaRPr lang="en-US" sz="1800" dirty="0"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21" name="ตัวแทนเนื้อหา 2">
            <a:extLst>
              <a:ext uri="{FF2B5EF4-FFF2-40B4-BE49-F238E27FC236}">
                <a16:creationId xmlns:a16="http://schemas.microsoft.com/office/drawing/2014/main" id="{C45F042D-B4EC-4EC4-995C-5BDC9339D4BB}"/>
              </a:ext>
            </a:extLst>
          </p:cNvPr>
          <p:cNvSpPr txBox="1">
            <a:spLocks/>
          </p:cNvSpPr>
          <p:nvPr/>
        </p:nvSpPr>
        <p:spPr>
          <a:xfrm>
            <a:off x="2176343" y="977865"/>
            <a:ext cx="1745418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วิกฤตอาหารโลก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31EF2-28B6-4B53-AB73-88395AA93D74}"/>
              </a:ext>
            </a:extLst>
          </p:cNvPr>
          <p:cNvSpPr/>
          <p:nvPr/>
        </p:nvSpPr>
        <p:spPr>
          <a:xfrm>
            <a:off x="4825051" y="1183389"/>
            <a:ext cx="2074542" cy="460149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ตัวแทนเนื้อหา 2">
            <a:extLst>
              <a:ext uri="{FF2B5EF4-FFF2-40B4-BE49-F238E27FC236}">
                <a16:creationId xmlns:a16="http://schemas.microsoft.com/office/drawing/2014/main" id="{FE15CEBF-A53F-4F77-8551-51918B02C3C5}"/>
              </a:ext>
            </a:extLst>
          </p:cNvPr>
          <p:cNvSpPr txBox="1">
            <a:spLocks/>
          </p:cNvSpPr>
          <p:nvPr/>
        </p:nvSpPr>
        <p:spPr>
          <a:xfrm>
            <a:off x="5069210" y="5161715"/>
            <a:ext cx="1586224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จำนำข้าว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65348B-88B9-429C-A0CF-200095DDD3D1}"/>
              </a:ext>
            </a:extLst>
          </p:cNvPr>
          <p:cNvSpPr/>
          <p:nvPr/>
        </p:nvSpPr>
        <p:spPr>
          <a:xfrm>
            <a:off x="2654936" y="1183389"/>
            <a:ext cx="552450" cy="460149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26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50FDB1E1-75E1-4C34-80B1-CAA090DF4DB8}"/>
              </a:ext>
            </a:extLst>
          </p:cNvPr>
          <p:cNvSpPr txBox="1">
            <a:spLocks/>
          </p:cNvSpPr>
          <p:nvPr/>
        </p:nvSpPr>
        <p:spPr>
          <a:xfrm>
            <a:off x="547116" y="225718"/>
            <a:ext cx="6340382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Unit Root Test </a:t>
            </a: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ด้วยวิธี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ADF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979F894C-FCC9-4C24-8576-83450C4BEFA8}"/>
              </a:ext>
            </a:extLst>
          </p:cNvPr>
          <p:cNvSpPr txBox="1">
            <a:spLocks/>
          </p:cNvSpPr>
          <p:nvPr/>
        </p:nvSpPr>
        <p:spPr>
          <a:xfrm>
            <a:off x="547115" y="3902991"/>
            <a:ext cx="6340384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Cointegration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CACB34-AB4E-4E43-A5FE-885564CB2C5A}"/>
              </a:ext>
            </a:extLst>
          </p:cNvPr>
          <p:cNvCxnSpPr>
            <a:cxnSpLocks/>
          </p:cNvCxnSpPr>
          <p:nvPr/>
        </p:nvCxnSpPr>
        <p:spPr>
          <a:xfrm>
            <a:off x="221227" y="3599836"/>
            <a:ext cx="724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13295-B3A3-4042-91CE-ACE28CF45C79}"/>
              </a:ext>
            </a:extLst>
          </p:cNvPr>
          <p:cNvGraphicFramePr>
            <a:graphicFrameLocks noGrp="1"/>
          </p:cNvGraphicFramePr>
          <p:nvPr/>
        </p:nvGraphicFramePr>
        <p:xfrm>
          <a:off x="547115" y="1142903"/>
          <a:ext cx="634038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83">
                  <a:extLst>
                    <a:ext uri="{9D8B030D-6E8A-4147-A177-3AD203B41FA5}">
                      <a16:colId xmlns:a16="http://schemas.microsoft.com/office/drawing/2014/main" val="3716537555"/>
                    </a:ext>
                  </a:extLst>
                </a:gridCol>
                <a:gridCol w="1692665">
                  <a:extLst>
                    <a:ext uri="{9D8B030D-6E8A-4147-A177-3AD203B41FA5}">
                      <a16:colId xmlns:a16="http://schemas.microsoft.com/office/drawing/2014/main" val="3901233195"/>
                    </a:ext>
                  </a:extLst>
                </a:gridCol>
                <a:gridCol w="2384035">
                  <a:extLst>
                    <a:ext uri="{9D8B030D-6E8A-4147-A177-3AD203B41FA5}">
                      <a16:colId xmlns:a16="http://schemas.microsoft.com/office/drawing/2014/main" val="228200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ตัวแปร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I0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I1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ราคาเกษตรกร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ราคาขายส่ง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ราคาส่งออก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96950"/>
                  </a:ext>
                </a:extLst>
              </a:tr>
            </a:tbl>
          </a:graphicData>
        </a:graphic>
      </p:graphicFrame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925C3B75-CE46-4DB0-BDBE-B4FAD6A2BE98}"/>
              </a:ext>
            </a:extLst>
          </p:cNvPr>
          <p:cNvSpPr txBox="1">
            <a:spLocks/>
          </p:cNvSpPr>
          <p:nvPr/>
        </p:nvSpPr>
        <p:spPr>
          <a:xfrm>
            <a:off x="7725353" y="225719"/>
            <a:ext cx="3919531" cy="1057342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endParaRPr lang="en-US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Granger Causality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315B-D3C5-40D8-AB3C-1D07DA1A65BA}"/>
              </a:ext>
            </a:extLst>
          </p:cNvPr>
          <p:cNvCxnSpPr>
            <a:cxnSpLocks/>
          </p:cNvCxnSpPr>
          <p:nvPr/>
        </p:nvCxnSpPr>
        <p:spPr>
          <a:xfrm flipV="1">
            <a:off x="7462684" y="225719"/>
            <a:ext cx="0" cy="640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791A3-B4EE-4FD9-98FF-CAE3011FED4D}"/>
              </a:ext>
            </a:extLst>
          </p:cNvPr>
          <p:cNvSpPr txBox="1"/>
          <p:nvPr/>
        </p:nvSpPr>
        <p:spPr>
          <a:xfrm>
            <a:off x="9048499" y="2237139"/>
            <a:ext cx="212269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4BE48-3E7F-4072-BAC0-4A52C552402E}"/>
              </a:ext>
            </a:extLst>
          </p:cNvPr>
          <p:cNvSpPr txBox="1"/>
          <p:nvPr/>
        </p:nvSpPr>
        <p:spPr>
          <a:xfrm>
            <a:off x="9232043" y="3980069"/>
            <a:ext cx="1755609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05A09-59B4-4A2E-8581-AD910BA60A6D}"/>
              </a:ext>
            </a:extLst>
          </p:cNvPr>
          <p:cNvSpPr txBox="1"/>
          <p:nvPr/>
        </p:nvSpPr>
        <p:spPr>
          <a:xfrm>
            <a:off x="9205593" y="5710570"/>
            <a:ext cx="180850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387A06-B010-463D-A0F0-A4763096EEFD}"/>
              </a:ext>
            </a:extLst>
          </p:cNvPr>
          <p:cNvSpPr txBox="1"/>
          <p:nvPr/>
        </p:nvSpPr>
        <p:spPr>
          <a:xfrm>
            <a:off x="1217817" y="5124922"/>
            <a:ext cx="36631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มีความสัมพันธ์ระยะยาว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</a:t>
            </a:r>
            <a:endParaRPr lang="th-TH" dirty="0">
              <a:solidFill>
                <a:schemeClr val="tx1">
                  <a:lumMod val="65000"/>
                  <a:lumOff val="35000"/>
                </a:schemeClr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8B992D-E5A8-4678-A5EF-374585AF8AAF}"/>
              </a:ext>
            </a:extLst>
          </p:cNvPr>
          <p:cNvSpPr txBox="1"/>
          <p:nvPr/>
        </p:nvSpPr>
        <p:spPr>
          <a:xfrm>
            <a:off x="5119140" y="4694889"/>
            <a:ext cx="75772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</a:t>
            </a:r>
            <a:endParaRPr lang="th-TH" sz="7200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95E4FC-1AF4-499A-86EC-5598C780DE7C}"/>
              </a:ext>
            </a:extLst>
          </p:cNvPr>
          <p:cNvSpPr txBox="1"/>
          <p:nvPr/>
        </p:nvSpPr>
        <p:spPr>
          <a:xfrm>
            <a:off x="547115" y="6013083"/>
            <a:ext cx="44510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จำนวน </a:t>
            </a:r>
            <a:r>
              <a:rPr lang="en-US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Lag = 2</a:t>
            </a:r>
          </a:p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ตัวแปรภายนอก วิกฤตอาหาร และ นโยบายจำนำข้าว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3AB1798-5A57-4F48-843F-74ED40732CB5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9048499" y="2498748"/>
            <a:ext cx="157094" cy="3473431"/>
          </a:xfrm>
          <a:prstGeom prst="bentConnector3">
            <a:avLst>
              <a:gd name="adj1" fmla="val -413456"/>
            </a:avLst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DE2E04-FD44-4980-B723-A90E7DA36F87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10109848" y="2760359"/>
            <a:ext cx="0" cy="12197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84266D-58BB-4361-959D-5173B607721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0109847" y="4503289"/>
            <a:ext cx="1" cy="120728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2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IRF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AA880-62CA-4412-AF61-5B9C454F7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4320000" cy="57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9E349-6940-41F5-9D70-62EE94C6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868680"/>
            <a:ext cx="4320000" cy="57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D5114-DDAD-47F9-BB50-4B92621C4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868680"/>
            <a:ext cx="43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175843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อภิปรายผล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D12FE-933F-4087-91F0-5C87C5CF2E0B}"/>
              </a:ext>
            </a:extLst>
          </p:cNvPr>
          <p:cNvSpPr txBox="1"/>
          <p:nvPr/>
        </p:nvSpPr>
        <p:spPr>
          <a:xfrm>
            <a:off x="547113" y="785148"/>
            <a:ext cx="11321797" cy="5878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ราคาข้าวของสามตลาดมีความสัมพันธ์กัน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 ถูกกำหนดโดยราคาส่งออกและราคาขายส่ง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อย่างไรก็ดี ราคาข้าวเปลือกส่งผลต่อราคาส่งออก เนื่องจากข้าวหอมมะลิเป็นข้าวคุณภาพสูงมีตลาดเฉพาะ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ราคาข้าวเปลือกหอมมะลิไม่ส่งผลกระทบต่อราคาส่ง เนื่องจากคนไทยเลือกบริโภคข้าวประเภทอื่นทดแทนได้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ผลกระทบของตัวแปรภายนอกต่อราคาข้าวหอมมะลิ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 ส่งผลกระทบต่อราคาข้าวหอมมะลิทั้งสามตลาด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นโยบายจำนำข้าว ไม่ส่งผลกระทบต่อราคาข้าวหอมมะลิทั้งสามตลาดอย่างมีนัยยะสำคัญ เนื่องจากข้าวหอมมะลิเป็นตลาดเฉพาะที่มีราคาสูงอยู่แล้ว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ผลกระทบของราคาข้าวหอมมะลิในแต่ละตลาด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ราคาข้าวเปลือกเพิ่มขึ้น ส่งผลกระทบทำให้ราคาทั้งสามตลาดเพิ่มสูงขึ้น แต่เมื่อเวลาผ่านไป ราคาจะปรับลดลงเล็กน้อย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ราคาขายส่ง</a:t>
            </a:r>
            <a:r>
              <a:rPr lang="en-US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/</a:t>
            </a: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ส่งออก เพิ่มขั้น ส่งผลกระทบทำให้ราคาทั้งสามตลาดเพิ่มสูงขั้น</a:t>
            </a:r>
          </a:p>
        </p:txBody>
      </p:sp>
    </p:spTree>
    <p:extLst>
      <p:ext uri="{BB962C8B-B14F-4D97-AF65-F5344CB8AC3E}">
        <p14:creationId xmlns:p14="http://schemas.microsoft.com/office/powerpoint/2010/main" val="132343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2275"/>
            <a:ext cx="12192000" cy="933450"/>
          </a:xfrm>
          <a:solidFill>
            <a:srgbClr val="008080">
              <a:alpha val="30196"/>
            </a:srgbClr>
          </a:solidFill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ข้าวเจ้าขาว</a:t>
            </a:r>
          </a:p>
        </p:txBody>
      </p:sp>
    </p:spTree>
    <p:extLst>
      <p:ext uri="{BB962C8B-B14F-4D97-AF65-F5344CB8AC3E}">
        <p14:creationId xmlns:p14="http://schemas.microsoft.com/office/powerpoint/2010/main" val="1618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580</Words>
  <Application>Microsoft Office PowerPoint</Application>
  <PresentationFormat>Widescreen</PresentationFormat>
  <Paragraphs>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Athiti Light</vt:lpstr>
      <vt:lpstr>Athiti Medium</vt:lpstr>
      <vt:lpstr>Calibri</vt:lpstr>
      <vt:lpstr>Calibri Light</vt:lpstr>
      <vt:lpstr>TH Sarabun New</vt:lpstr>
      <vt:lpstr>Office Theme</vt:lpstr>
      <vt:lpstr>PowerPoint Presentation</vt:lpstr>
      <vt:lpstr>การส่งผ่านราคา: ข้าว</vt:lpstr>
      <vt:lpstr>ข้าวหอมมะลิ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ข้าวเจ้าขาว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Natty</dc:creator>
  <cp:lastModifiedBy>Natty</cp:lastModifiedBy>
  <cp:revision>1</cp:revision>
  <dcterms:created xsi:type="dcterms:W3CDTF">2020-09-16T03:49:45Z</dcterms:created>
  <dcterms:modified xsi:type="dcterms:W3CDTF">2020-09-16T03:51:32Z</dcterms:modified>
</cp:coreProperties>
</file>