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77" r:id="rId6"/>
    <p:sldId id="272" r:id="rId7"/>
    <p:sldId id="281" r:id="rId8"/>
    <p:sldId id="273" r:id="rId9"/>
    <p:sldId id="274" r:id="rId10"/>
    <p:sldId id="276" r:id="rId11"/>
    <p:sldId id="275" r:id="rId12"/>
    <p:sldId id="279" r:id="rId13"/>
    <p:sldId id="278" r:id="rId14"/>
    <p:sldId id="280" r:id="rId15"/>
    <p:sldId id="271" r:id="rId16"/>
    <p:sldId id="282" r:id="rId17"/>
    <p:sldId id="283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053-00DA-46C4-9329-6B1A0D13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C2937-EA67-48B0-92FB-9681A176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F691-A8EC-4E7A-B488-D93C83B7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5C3D-8BF2-454E-9FCC-4756F1A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13E4-8675-4FD5-9CBE-CAF3A267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1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10A2-8CF0-4DD2-ADC8-E09CEF4D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459C-2439-4031-AE34-35DBAE52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F642-6CEF-4077-8A39-10072EA9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5D0B-9E42-446B-B472-1BFA559B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C231-1A58-4B5F-BE59-E299DBDA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108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E08F-A6B8-415A-AA2C-9B8E753CC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0B46F-B2FC-448F-B022-205FEB9A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3DAC-C33A-4EA5-8882-40F533F3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2E86-B47A-4048-ACBF-CC7A9B2E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D214-119A-4EA4-84B8-065AE346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91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C49-895B-444B-A359-9F6282C1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23E0-7DA7-4F3C-83F1-28578FC8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E4E-F850-49BB-B57F-BAFB4CC4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AB95-7D68-470D-9830-56E5D56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8AD7-F465-44B3-B4B1-A46DE85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0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1A22-AED4-4896-903C-F04EC942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9F56-D8D8-4FA3-932F-79A97EE4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E416-E7D0-488D-8398-3C0C31C1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C3AE-F854-4473-8B35-00CAA4C7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914C-56FB-4ECD-A8D7-495BB1E7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2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B712-1526-4FB4-AD19-DA077ED5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AFB2-5ED0-4D1E-940E-C7A2F444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5591-004D-4F76-B2EF-0444948C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D13B-9BC3-41FB-929E-D3FC7C28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3FD6-8B2A-4338-B48D-E3182DFC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AAA5-52D1-4F71-9BFF-CADA70E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93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6908-4DA5-4726-816E-9590963B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455D-27F8-4EDD-9D3D-189769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5828-D0EC-4C59-ACE2-34E6370A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1A4B3-657C-4CBC-9ABA-C701CCC01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1B040-CA43-4F4E-8DAF-9BE8EFAA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61FC0-8176-48F5-B851-1136D2DD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1679D-C8EC-4BCC-9C29-A96783C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333D8-5752-451D-973A-CE5BA59F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68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7550-8BBF-44F5-BDF0-78FC1EB9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3FB5C-5836-4EE9-A2DC-E2FA328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99C8-1290-4C96-B267-C8C57FE8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898B-7D82-48B5-8206-48C2129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33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F22B9-A40C-48DD-B7BD-EA3BB97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4BF4-B3A1-4ECB-AC0D-C428CAE1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9A54-FE6C-4EC4-B4EF-56FA8C8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9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24F-26DE-4A52-8290-74BE65D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F38F-FC4A-4C70-982C-3C44521A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6691-5E26-4016-AEAE-0BBACC0B7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BA2E-281C-4DC3-96A3-EAFAEE4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0C8A-A05B-4E6D-B283-0B45D22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B18A-EEAA-449C-AE81-1F45884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95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5318-29B6-4C19-B026-077686FC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AD3F0-FA75-4385-A513-12EF44386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C782-5DD4-4065-832E-E0F2379E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21C1-1DE7-4995-8317-58C0BAF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C888-B655-4E54-8667-43F2176F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6AFEB-8B3D-4BF7-90D9-2EE996EF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16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25CAF-BCC7-495F-944C-0FF1A9B9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7615-267F-425A-A227-681B3C35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708A-E4D2-4773-8BC6-C12CBA67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3592-8F60-479D-B8FB-078AC7AB71F2}" type="datetimeFigureOut">
              <a:rPr lang="th-TH" smtClean="0"/>
              <a:t>31/07/63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B2E1-1828-4E51-B72B-A12CB68C4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709E-6C75-4BAA-B6C2-E6C0BE397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55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การส่งผ่านราคา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ข้าว</a:t>
            </a:r>
          </a:p>
        </p:txBody>
      </p:sp>
    </p:spTree>
    <p:extLst>
      <p:ext uri="{BB962C8B-B14F-4D97-AF65-F5344CB8AC3E}">
        <p14:creationId xmlns:p14="http://schemas.microsoft.com/office/powerpoint/2010/main" val="278057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D685038-0D7B-43EE-81DF-160DBDBE7C53}"/>
              </a:ext>
            </a:extLst>
          </p:cNvPr>
          <p:cNvSpPr txBox="1"/>
          <p:nvPr/>
        </p:nvSpPr>
        <p:spPr>
          <a:xfrm>
            <a:off x="353666" y="1071960"/>
            <a:ext cx="37785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Response </a:t>
            </a:r>
            <a:r>
              <a:rPr lang="en-US" sz="800" dirty="0" err="1">
                <a:latin typeface="Consolas" panose="020B0609020204030204" pitchFamily="49" charset="0"/>
              </a:rPr>
              <a:t>RHFG.d</a:t>
            </a:r>
            <a:r>
              <a:rPr lang="en-US" sz="800" dirty="0">
                <a:latin typeface="Consolas" panose="020B0609020204030204" pitchFamily="49" charset="0"/>
              </a:rPr>
              <a:t> :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lm</a:t>
            </a:r>
            <a:r>
              <a:rPr lang="en-US" sz="800" dirty="0">
                <a:latin typeface="Consolas" panose="020B0609020204030204" pitchFamily="49" charset="0"/>
              </a:rPr>
              <a:t>(formula = </a:t>
            </a:r>
            <a:r>
              <a:rPr lang="en-US" sz="800" dirty="0" err="1">
                <a:latin typeface="Consolas" panose="020B0609020204030204" pitchFamily="49" charset="0"/>
              </a:rPr>
              <a:t>RHFG.d</a:t>
            </a:r>
            <a:r>
              <a:rPr lang="en-US" sz="800" dirty="0">
                <a:latin typeface="Consolas" panose="020B0609020204030204" pitchFamily="49" charset="0"/>
              </a:rPr>
              <a:t> ~ ect1 + </a:t>
            </a:r>
            <a:r>
              <a:rPr lang="en-US" sz="800" dirty="0" err="1">
                <a:latin typeface="Consolas" panose="020B0609020204030204" pitchFamily="49" charset="0"/>
              </a:rPr>
              <a:t>d_foodcrisis</a:t>
            </a:r>
            <a:r>
              <a:rPr lang="en-US" sz="800" dirty="0">
                <a:latin typeface="Consolas" panose="020B0609020204030204" pitchFamily="49" charset="0"/>
              </a:rPr>
              <a:t> + </a:t>
            </a:r>
            <a:r>
              <a:rPr lang="en-US" sz="800" dirty="0" err="1">
                <a:latin typeface="Consolas" panose="020B0609020204030204" pitchFamily="49" charset="0"/>
              </a:rPr>
              <a:t>d_pledge</a:t>
            </a:r>
            <a:r>
              <a:rPr lang="en-US" sz="800" dirty="0">
                <a:latin typeface="Consolas" panose="020B0609020204030204" pitchFamily="49" charset="0"/>
              </a:rPr>
              <a:t> + RHFG.dl1 +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RHWS.dl1 + RHXB.dl1 - 1, data = </a:t>
            </a:r>
            <a:r>
              <a:rPr lang="en-US" sz="800" dirty="0" err="1">
                <a:latin typeface="Consolas" panose="020B0609020204030204" pitchFamily="49" charset="0"/>
              </a:rPr>
              <a:t>data.mat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Min        1Q    Median        3Q       Max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-0.143200 -0.012374  0.004014  0.017591  0.211564 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Estimate Std. Error t value </a:t>
            </a:r>
            <a:r>
              <a:rPr lang="en-US" sz="800" dirty="0" err="1">
                <a:latin typeface="Consolas" panose="020B0609020204030204" pitchFamily="49" charset="0"/>
              </a:rPr>
              <a:t>Pr</a:t>
            </a:r>
            <a:r>
              <a:rPr lang="en-US" sz="8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ect1         -0.226366   0.052710  -4.295 2.81e-05 ***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d_foodcrisis</a:t>
            </a:r>
            <a:r>
              <a:rPr lang="en-US" sz="800" dirty="0">
                <a:latin typeface="Consolas" panose="020B0609020204030204" pitchFamily="49" charset="0"/>
              </a:rPr>
              <a:t>  0.072445   0.019742   3.670 0.000317 ***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d_pledge</a:t>
            </a:r>
            <a:r>
              <a:rPr lang="en-US" sz="800" dirty="0">
                <a:latin typeface="Consolas" panose="020B0609020204030204" pitchFamily="49" charset="0"/>
              </a:rPr>
              <a:t>      0.019968   0.008638   2.312 0.021881 *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RHFG.dl1      0.095145   0.096011   0.991 0.322976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RHWS.dl1      0.184275   0.116436   1.583 0.115195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RHXB.dl1      0.050805   0.107806   0.471 0.638000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Signif</a:t>
            </a:r>
            <a:r>
              <a:rPr lang="en-US" sz="800" dirty="0">
                <a:latin typeface="Consolas" panose="020B0609020204030204" pitchFamily="49" charset="0"/>
              </a:rPr>
              <a:t>. codes:  0 '***' 0.001 '**' 0.01 '*' 0.05 '.' 0.1 ' ' 1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Residual standard error: 0.04008 on 187 degrees of freedom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Multiple R-squared:  0.2707,	Adjusted R-squared:  0.2473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F-statistic: 11.57 on 6 and 187 DF,  p-value: 5.328e-11</a:t>
            </a:r>
            <a:endParaRPr lang="th-TH" sz="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07D89-CAE4-4474-800C-9473AE3759F1}"/>
              </a:ext>
            </a:extLst>
          </p:cNvPr>
          <p:cNvSpPr txBox="1"/>
          <p:nvPr/>
        </p:nvSpPr>
        <p:spPr>
          <a:xfrm>
            <a:off x="7933525" y="1071959"/>
            <a:ext cx="39048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Response </a:t>
            </a:r>
            <a:r>
              <a:rPr lang="en-US" sz="800" dirty="0" err="1">
                <a:latin typeface="Consolas" panose="020B0609020204030204" pitchFamily="49" charset="0"/>
              </a:rPr>
              <a:t>RHWS.d</a:t>
            </a:r>
            <a:r>
              <a:rPr lang="en-US" sz="800" dirty="0">
                <a:latin typeface="Consolas" panose="020B0609020204030204" pitchFamily="49" charset="0"/>
              </a:rPr>
              <a:t> :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lm</a:t>
            </a:r>
            <a:r>
              <a:rPr lang="en-US" sz="800" dirty="0">
                <a:latin typeface="Consolas" panose="020B0609020204030204" pitchFamily="49" charset="0"/>
              </a:rPr>
              <a:t>(formula = </a:t>
            </a:r>
            <a:r>
              <a:rPr lang="en-US" sz="800" dirty="0" err="1">
                <a:latin typeface="Consolas" panose="020B0609020204030204" pitchFamily="49" charset="0"/>
              </a:rPr>
              <a:t>RHWS.d</a:t>
            </a:r>
            <a:r>
              <a:rPr lang="en-US" sz="800" dirty="0">
                <a:latin typeface="Consolas" panose="020B0609020204030204" pitchFamily="49" charset="0"/>
              </a:rPr>
              <a:t> ~ ect1 + </a:t>
            </a:r>
            <a:r>
              <a:rPr lang="en-US" sz="800" dirty="0" err="1">
                <a:latin typeface="Consolas" panose="020B0609020204030204" pitchFamily="49" charset="0"/>
              </a:rPr>
              <a:t>d_foodcrisis</a:t>
            </a:r>
            <a:r>
              <a:rPr lang="en-US" sz="800" dirty="0">
                <a:latin typeface="Consolas" panose="020B0609020204030204" pitchFamily="49" charset="0"/>
              </a:rPr>
              <a:t> + </a:t>
            </a:r>
            <a:r>
              <a:rPr lang="en-US" sz="800" dirty="0" err="1">
                <a:latin typeface="Consolas" panose="020B0609020204030204" pitchFamily="49" charset="0"/>
              </a:rPr>
              <a:t>d_pledge</a:t>
            </a:r>
            <a:r>
              <a:rPr lang="en-US" sz="800" dirty="0">
                <a:latin typeface="Consolas" panose="020B0609020204030204" pitchFamily="49" charset="0"/>
              </a:rPr>
              <a:t> + RHFG.dl1 +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RHWS.dl1 + RHXB.dl1 - 1, data = </a:t>
            </a:r>
            <a:r>
              <a:rPr lang="en-US" sz="800" dirty="0" err="1">
                <a:latin typeface="Consolas" panose="020B0609020204030204" pitchFamily="49" charset="0"/>
              </a:rPr>
              <a:t>data.mat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Min        1Q    Median        3Q       Max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-0.189811 -0.015058  0.000568  0.016971  0.273842 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Estimate Std. Error t value </a:t>
            </a:r>
            <a:r>
              <a:rPr lang="en-US" sz="800" dirty="0" err="1">
                <a:latin typeface="Consolas" panose="020B0609020204030204" pitchFamily="49" charset="0"/>
              </a:rPr>
              <a:t>Pr</a:t>
            </a:r>
            <a:r>
              <a:rPr lang="en-US" sz="800" dirty="0">
                <a:latin typeface="Consolas" panose="020B0609020204030204" pitchFamily="49" charset="0"/>
              </a:rPr>
              <a:t>(&gt;|t|)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ect1         -0.047680   0.055576  -0.858   0.3920  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d_foodcrisis</a:t>
            </a:r>
            <a:r>
              <a:rPr lang="en-US" sz="800" dirty="0">
                <a:latin typeface="Consolas" panose="020B0609020204030204" pitchFamily="49" charset="0"/>
              </a:rPr>
              <a:t>  0.037725   0.020815   1.812   0.0715 .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d_pledge</a:t>
            </a:r>
            <a:r>
              <a:rPr lang="en-US" sz="800" dirty="0">
                <a:latin typeface="Consolas" panose="020B0609020204030204" pitchFamily="49" charset="0"/>
              </a:rPr>
              <a:t>      0.004044   0.009107   0.444   0.6576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RHFG.dl1      0.031581   0.101231   0.312   0.7554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RHWS.dl1      0.142378   0.122766   1.160   0.2476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RHXB.dl1      0.050553   0.113668   0.445   0.6570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Signif</a:t>
            </a:r>
            <a:r>
              <a:rPr lang="en-US" sz="800" dirty="0">
                <a:latin typeface="Consolas" panose="020B0609020204030204" pitchFamily="49" charset="0"/>
              </a:rPr>
              <a:t>. codes:  0 '***' 0.001 '**' 0.01 '*' 0.05 '.' 0.1 ' ' 1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Residual standard error: 0.04226 on 187 degrees of freedom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Multiple R-squared:  0.09403,	Adjusted R-squared:  0.06496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F-statistic: 3.235 on 6 and 187 DF,  p-value: 0.004777</a:t>
            </a:r>
            <a:endParaRPr lang="th-TH" sz="8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33661-0FCC-4FF5-AFA6-A7F694F0766A}"/>
              </a:ext>
            </a:extLst>
          </p:cNvPr>
          <p:cNvSpPr txBox="1"/>
          <p:nvPr/>
        </p:nvSpPr>
        <p:spPr>
          <a:xfrm>
            <a:off x="4132253" y="1133515"/>
            <a:ext cx="40432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Response </a:t>
            </a:r>
            <a:r>
              <a:rPr lang="en-US" sz="800" dirty="0" err="1">
                <a:latin typeface="Consolas" panose="020B0609020204030204" pitchFamily="49" charset="0"/>
              </a:rPr>
              <a:t>RHXB.d</a:t>
            </a:r>
            <a:r>
              <a:rPr lang="en-US" sz="800" dirty="0">
                <a:latin typeface="Consolas" panose="020B0609020204030204" pitchFamily="49" charset="0"/>
              </a:rPr>
              <a:t> :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lm</a:t>
            </a:r>
            <a:r>
              <a:rPr lang="en-US" sz="800" dirty="0">
                <a:latin typeface="Consolas" panose="020B0609020204030204" pitchFamily="49" charset="0"/>
              </a:rPr>
              <a:t>(formula = </a:t>
            </a:r>
            <a:r>
              <a:rPr lang="en-US" sz="800" dirty="0" err="1">
                <a:latin typeface="Consolas" panose="020B0609020204030204" pitchFamily="49" charset="0"/>
              </a:rPr>
              <a:t>RHXB.d</a:t>
            </a:r>
            <a:r>
              <a:rPr lang="en-US" sz="800" dirty="0">
                <a:latin typeface="Consolas" panose="020B0609020204030204" pitchFamily="49" charset="0"/>
              </a:rPr>
              <a:t> ~ ect1 + </a:t>
            </a:r>
            <a:r>
              <a:rPr lang="en-US" sz="800" dirty="0" err="1">
                <a:latin typeface="Consolas" panose="020B0609020204030204" pitchFamily="49" charset="0"/>
              </a:rPr>
              <a:t>d_foodcrisis</a:t>
            </a:r>
            <a:r>
              <a:rPr lang="en-US" sz="800" dirty="0">
                <a:latin typeface="Consolas" panose="020B0609020204030204" pitchFamily="49" charset="0"/>
              </a:rPr>
              <a:t> + </a:t>
            </a:r>
            <a:r>
              <a:rPr lang="en-US" sz="800" dirty="0" err="1">
                <a:latin typeface="Consolas" panose="020B0609020204030204" pitchFamily="49" charset="0"/>
              </a:rPr>
              <a:t>d_pledge</a:t>
            </a:r>
            <a:r>
              <a:rPr lang="en-US" sz="800" dirty="0">
                <a:latin typeface="Consolas" panose="020B0609020204030204" pitchFamily="49" charset="0"/>
              </a:rPr>
              <a:t> + RHFG.dl1 +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RHWS.dl1 + RHXB.dl1 - 1, data = </a:t>
            </a:r>
            <a:r>
              <a:rPr lang="en-US" sz="800" dirty="0" err="1">
                <a:latin typeface="Consolas" panose="020B0609020204030204" pitchFamily="49" charset="0"/>
              </a:rPr>
              <a:t>data.mat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Min        1Q    Median        3Q       Max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-0.126992 -0.013701  0.001165  0.011850  0.286887 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      Estimate Std. Error t value </a:t>
            </a:r>
            <a:r>
              <a:rPr lang="en-US" sz="800" dirty="0" err="1">
                <a:latin typeface="Consolas" panose="020B0609020204030204" pitchFamily="49" charset="0"/>
              </a:rPr>
              <a:t>Pr</a:t>
            </a:r>
            <a:r>
              <a:rPr lang="en-US" sz="8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ect1         -0.124570   0.054262  -2.296   0.0228 *  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d_foodcrisis</a:t>
            </a:r>
            <a:r>
              <a:rPr lang="en-US" sz="800" dirty="0">
                <a:latin typeface="Consolas" panose="020B0609020204030204" pitchFamily="49" charset="0"/>
              </a:rPr>
              <a:t>  0.082716   0.020323   4.070 6.93e-05 ***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d_pledge</a:t>
            </a:r>
            <a:r>
              <a:rPr lang="en-US" sz="800" dirty="0">
                <a:latin typeface="Consolas" panose="020B0609020204030204" pitchFamily="49" charset="0"/>
              </a:rPr>
              <a:t>      0.010363   0.008892   1.165   0.2453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RHFG.dl1      0.021957   0.098838   0.222   0.8244    </a:t>
            </a:r>
          </a:p>
          <a:p>
            <a:r>
              <a:rPr lang="en-US" sz="800" dirty="0">
                <a:highlight>
                  <a:srgbClr val="FFFF00"/>
                </a:highlight>
                <a:latin typeface="Consolas" panose="020B0609020204030204" pitchFamily="49" charset="0"/>
              </a:rPr>
              <a:t>RHWS.dl1      0.217526   0.119864   1.815   0.0712 .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RHXB.dl1     -0.033541   0.110981  -0.302   0.7628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Signif</a:t>
            </a:r>
            <a:r>
              <a:rPr lang="en-US" sz="800" dirty="0">
                <a:latin typeface="Consolas" panose="020B0609020204030204" pitchFamily="49" charset="0"/>
              </a:rPr>
              <a:t>. codes:  0 '***' 0.001 '**' 0.01 '*' 0.05 '.' 0.1 ' ' 1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Residual standard error: 0.04126 on 187 degrees of freedom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Multiple R-squared:  0.1896,	Adjusted R-squared:  0.1636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F-statistic:  7.29 on 6 and 187 DF,  p-value: 5.174e-07</a:t>
            </a:r>
            <a:endParaRPr lang="th-TH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0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A396C-3EF9-4629-A13D-EA2937EF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4320000" cy="57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C9B699-A758-47AE-983E-F67CF48D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868680"/>
            <a:ext cx="4320000" cy="57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F093B8-B35F-440A-B2AE-B00068058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868680"/>
            <a:ext cx="4320000" cy="5760000"/>
          </a:xfrm>
          <a:prstGeom prst="rect">
            <a:avLst/>
          </a:prstGeom>
        </p:spPr>
      </p:pic>
      <p:sp>
        <p:nvSpPr>
          <p:cNvPr id="16" name="ตัวแทนเนื้อหา 2">
            <a:extLst>
              <a:ext uri="{FF2B5EF4-FFF2-40B4-BE49-F238E27FC236}">
                <a16:creationId xmlns:a16="http://schemas.microsoft.com/office/drawing/2014/main" id="{B8B3AAB6-FFC6-4AC6-B1F6-C60F8E64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69" y="379936"/>
            <a:ext cx="6269008" cy="48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Impulse Response Function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70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7B4C74B5-D025-4911-90A8-36D7C751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0" y="5020851"/>
            <a:ext cx="3981731" cy="48874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Law of One Price does not hold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9CBE8-8FCC-4082-A1D3-6D2ABAC4E1F3}"/>
              </a:ext>
            </a:extLst>
          </p:cNvPr>
          <p:cNvSpPr txBox="1"/>
          <p:nvPr/>
        </p:nvSpPr>
        <p:spPr>
          <a:xfrm>
            <a:off x="234950" y="246616"/>
            <a:ext cx="66865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######################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Johansen-Procedure #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######################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Estimation and testing under linear restrictions on beta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The VECM has been estimated subject to: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beta=H*phi and/or alpha=A*psi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[,1] [,2] [,3]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[1,]    1    0 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[2,]    0    1 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[3,]   -1    0   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[4,]    0    0    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Eigenvalues of restricted VAR (lambda):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[1] 0.1011 0.0182 0.0011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The value of the likelihood ratio test statistic: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8.38 distributed as chi square with 1 df.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p-value of the test statistic is: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C4163-A085-4EEE-9D05-E7B4A94A0E8E}"/>
              </a:ext>
            </a:extLst>
          </p:cNvPr>
          <p:cNvSpPr txBox="1"/>
          <p:nvPr/>
        </p:nvSpPr>
        <p:spPr>
          <a:xfrm>
            <a:off x="6921500" y="57119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Eigenvectors, </a:t>
            </a:r>
            <a:r>
              <a:rPr lang="en-US" sz="1600" dirty="0" err="1">
                <a:latin typeface="Consolas" panose="020B0609020204030204" pitchFamily="49" charset="0"/>
              </a:rPr>
              <a:t>normalised</a:t>
            </a:r>
            <a:r>
              <a:rPr lang="en-US" sz="1600" dirty="0">
                <a:latin typeface="Consolas" panose="020B0609020204030204" pitchFamily="49" charset="0"/>
              </a:rPr>
              <a:t> to first column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of the restricted VAR: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[,1]    [,2]    [,3]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[1,]  1.0000  1.0000  1.0000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[2,]  0.2414 -0.8365 -0.7786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[3,] -1.0000 -1.0000 -1.0000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[4,] -1.5805  9.4405  8.1004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Weights W of the restricted VAR: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[,1]   [,2]   [,3]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RHFG.d</a:t>
            </a:r>
            <a:r>
              <a:rPr lang="en-US" sz="1600" dirty="0">
                <a:latin typeface="Consolas" panose="020B0609020204030204" pitchFamily="49" charset="0"/>
              </a:rPr>
              <a:t> -0.1453 0.0053 0.0013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RHWS.d</a:t>
            </a:r>
            <a:r>
              <a:rPr lang="en-US" sz="1600" dirty="0">
                <a:latin typeface="Consolas" panose="020B0609020204030204" pitchFamily="49" charset="0"/>
              </a:rPr>
              <a:t> -0.0393 0.0161 0.0011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RHXB.d</a:t>
            </a:r>
            <a:r>
              <a:rPr lang="en-US" sz="1600" dirty="0">
                <a:latin typeface="Consolas" panose="020B0609020204030204" pitchFamily="49" charset="0"/>
              </a:rPr>
              <a:t>  0.0113 0.0071 0.0020</a:t>
            </a:r>
            <a:endParaRPr lang="th-TH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25236" y="2967335"/>
            <a:ext cx="5341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การส่งผ่านราคาแนวระนาบ</a:t>
            </a:r>
          </a:p>
        </p:txBody>
      </p:sp>
    </p:spTree>
    <p:extLst>
      <p:ext uri="{BB962C8B-B14F-4D97-AF65-F5344CB8AC3E}">
        <p14:creationId xmlns:p14="http://schemas.microsoft.com/office/powerpoint/2010/main" val="22180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2A477-5129-40C3-8984-50C1CA8D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26832"/>
            <a:ext cx="11208670" cy="56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แทนเนื้อหา 2">
            <a:extLst>
              <a:ext uri="{FF2B5EF4-FFF2-40B4-BE49-F238E27FC236}">
                <a16:creationId xmlns:a16="http://schemas.microsoft.com/office/drawing/2014/main" id="{F467C6E6-7C28-4E56-AE0E-9DBD24A9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14" y="149987"/>
            <a:ext cx="10515600" cy="488744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ของราคาข้าวหอมมะลิจังหวัดนครราชสีมา บุรีรัมย์ ศรีสะเกษ สุรินทร์ อุบลราชธานี</a:t>
            </a:r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6A904A99-A33A-4E59-AB91-C06C3A97441B}"/>
              </a:ext>
            </a:extLst>
          </p:cNvPr>
          <p:cNvSpPr txBox="1">
            <a:spLocks/>
          </p:cNvSpPr>
          <p:nvPr/>
        </p:nvSpPr>
        <p:spPr>
          <a:xfrm>
            <a:off x="547114" y="5396944"/>
            <a:ext cx="10515600" cy="122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ADF = Augmented Dickey Fuller Test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มีสมมติฐานหลัก คือ ข้อมูล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 (Non-stationary)</a:t>
            </a:r>
          </a:p>
          <a:p>
            <a:pPr marL="0" indent="0"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DFGLS = Augmented Dickey Fuller-GLS Test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มีสมมติฐานหลัก คือ ข้อมูล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 (Non-stationary)</a:t>
            </a:r>
          </a:p>
          <a:p>
            <a:pPr marL="0" indent="0">
              <a:buNone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KPSS = Kwiatkowski–Phillips–Schmidt–Shin Test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มีสมมติฐานหลัก คือ ข้อมูล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 (Non-stationary)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9F3139-458F-4450-B401-22E18605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45727"/>
              </p:ext>
            </p:extLst>
          </p:nvPr>
        </p:nvGraphicFramePr>
        <p:xfrm>
          <a:off x="407080" y="667155"/>
          <a:ext cx="11377840" cy="467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975">
                  <a:extLst>
                    <a:ext uri="{9D8B030D-6E8A-4147-A177-3AD203B41FA5}">
                      <a16:colId xmlns:a16="http://schemas.microsoft.com/office/drawing/2014/main" val="1677784494"/>
                    </a:ext>
                  </a:extLst>
                </a:gridCol>
                <a:gridCol w="882763">
                  <a:extLst>
                    <a:ext uri="{9D8B030D-6E8A-4147-A177-3AD203B41FA5}">
                      <a16:colId xmlns:a16="http://schemas.microsoft.com/office/drawing/2014/main" val="771665609"/>
                    </a:ext>
                  </a:extLst>
                </a:gridCol>
                <a:gridCol w="882763">
                  <a:extLst>
                    <a:ext uri="{9D8B030D-6E8A-4147-A177-3AD203B41FA5}">
                      <a16:colId xmlns:a16="http://schemas.microsoft.com/office/drawing/2014/main" val="3223499700"/>
                    </a:ext>
                  </a:extLst>
                </a:gridCol>
                <a:gridCol w="1242408">
                  <a:extLst>
                    <a:ext uri="{9D8B030D-6E8A-4147-A177-3AD203B41FA5}">
                      <a16:colId xmlns:a16="http://schemas.microsoft.com/office/drawing/2014/main" val="2636445438"/>
                    </a:ext>
                  </a:extLst>
                </a:gridCol>
                <a:gridCol w="1242408">
                  <a:extLst>
                    <a:ext uri="{9D8B030D-6E8A-4147-A177-3AD203B41FA5}">
                      <a16:colId xmlns:a16="http://schemas.microsoft.com/office/drawing/2014/main" val="1426109450"/>
                    </a:ext>
                  </a:extLst>
                </a:gridCol>
                <a:gridCol w="1242408">
                  <a:extLst>
                    <a:ext uri="{9D8B030D-6E8A-4147-A177-3AD203B41FA5}">
                      <a16:colId xmlns:a16="http://schemas.microsoft.com/office/drawing/2014/main" val="2574153987"/>
                    </a:ext>
                  </a:extLst>
                </a:gridCol>
                <a:gridCol w="1242408">
                  <a:extLst>
                    <a:ext uri="{9D8B030D-6E8A-4147-A177-3AD203B41FA5}">
                      <a16:colId xmlns:a16="http://schemas.microsoft.com/office/drawing/2014/main" val="3902037561"/>
                    </a:ext>
                  </a:extLst>
                </a:gridCol>
                <a:gridCol w="1242408">
                  <a:extLst>
                    <a:ext uri="{9D8B030D-6E8A-4147-A177-3AD203B41FA5}">
                      <a16:colId xmlns:a16="http://schemas.microsoft.com/office/drawing/2014/main" val="3589287370"/>
                    </a:ext>
                  </a:extLst>
                </a:gridCol>
                <a:gridCol w="1242408">
                  <a:extLst>
                    <a:ext uri="{9D8B030D-6E8A-4147-A177-3AD203B41FA5}">
                      <a16:colId xmlns:a16="http://schemas.microsoft.com/office/drawing/2014/main" val="2127637758"/>
                    </a:ext>
                  </a:extLst>
                </a:gridCol>
                <a:gridCol w="1029891">
                  <a:extLst>
                    <a:ext uri="{9D8B030D-6E8A-4147-A177-3AD203B41FA5}">
                      <a16:colId xmlns:a16="http://schemas.microsoft.com/office/drawing/2014/main" val="152972310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level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spec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ADF_nlag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ADF_tau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DFGLS_nlag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DFGLS_tau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KPSS_nlag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KPSS_tau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Result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4213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RHFG_NR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-3.19*  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-3.02** 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0.12*  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8889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-0.65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1.91***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444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-15.50***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-15.48***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0.038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0864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-15.52***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-4.90***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0.039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425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RHFG_BR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-2.5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-2.51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0.13*  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6817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-1.88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-0.54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1.57***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0014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-14.88***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-14.89***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0.04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0346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-14.90***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-14.70***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0.052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616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RHFG_SI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-3.12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-3.08** 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0.12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1070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-1.94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-0.52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1.60***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0541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-14.84***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-4.13***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0.037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194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-14.85***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-3.16***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0.046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82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RHFG_SU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-3.06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-3.04** 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0.12*  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824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-1.9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-0.53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1.59***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5270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-14.52***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-14.40***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2229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-14.54***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-3.61***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0.048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383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RHFG_UR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-2.69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-2.70*  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0.13*  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476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-1.76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-0.54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1.57***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34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-14.96***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-14.93***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0.04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1605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-14.98***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-4.51***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4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0.045</a:t>
                      </a:r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161" marR="9161" marT="916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6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7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196DD9-43ED-451E-A74D-828F81962283}"/>
              </a:ext>
            </a:extLst>
          </p:cNvPr>
          <p:cNvSpPr txBox="1"/>
          <p:nvPr/>
        </p:nvSpPr>
        <p:spPr>
          <a:xfrm>
            <a:off x="849203" y="392745"/>
            <a:ext cx="94832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######################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 Johansen-Procedure #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######################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Test type: trace statistic , without linear trend and constant in cointegration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Eigenvalues (lambda):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[1]  2.825423e-01  1.968601e-01  1.798129e-01  1.199224e-01  1.492150e-02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[6] -5.204170e-18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Values of </a:t>
            </a:r>
            <a:r>
              <a:rPr lang="en-US" sz="1600" dirty="0" err="1">
                <a:latin typeface="Consolas" panose="020B0609020204030204" pitchFamily="49" charset="0"/>
              </a:rPr>
              <a:t>teststatistic</a:t>
            </a:r>
            <a:r>
              <a:rPr lang="en-US" sz="1600" dirty="0">
                <a:latin typeface="Consolas" panose="020B0609020204030204" pitchFamily="49" charset="0"/>
              </a:rPr>
              <a:t> and critical values of test: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test 10pct  5pct  1pct</a:t>
            </a:r>
          </a:p>
          <a:p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r &lt;= 4 |   4.89  7.52  9.24 12.97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 &lt;= 3 |  46.40 17.85 19.96 24.60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 &lt;= 2 | 110.83 32.00 34.91 41.07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 &lt;= 1 | 182.07 49.65 53.12 60.16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 = 0  | 289.99 71.86 76.07 84.45</a:t>
            </a:r>
          </a:p>
        </p:txBody>
      </p:sp>
    </p:spTree>
    <p:extLst>
      <p:ext uri="{BB962C8B-B14F-4D97-AF65-F5344CB8AC3E}">
        <p14:creationId xmlns:p14="http://schemas.microsoft.com/office/powerpoint/2010/main" val="324753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ตัวแทนเนื้อหา 2">
            <a:extLst>
              <a:ext uri="{FF2B5EF4-FFF2-40B4-BE49-F238E27FC236}">
                <a16:creationId xmlns:a16="http://schemas.microsoft.com/office/drawing/2014/main" id="{935C89A1-47C6-4657-9BC5-E6AEA5B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868"/>
            <a:ext cx="10515600" cy="488744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การเลือกจำนวนล่าช้า</a:t>
            </a:r>
          </a:p>
        </p:txBody>
      </p:sp>
    </p:spTree>
    <p:extLst>
      <p:ext uri="{BB962C8B-B14F-4D97-AF65-F5344CB8AC3E}">
        <p14:creationId xmlns:p14="http://schemas.microsoft.com/office/powerpoint/2010/main" val="15979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ขอบเขตการศึกษา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การส่งผ่านราคาทั้งในแนวดิ่งและแนวระนาบ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แนวดิ่ง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ราคาเกษตรกร ราคาขายส่ง และราคาส่งออก แบ่งข้าว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แนวระนาบ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ราคาเกษตรกรของพื้นที่เพาะปลูกสำคัญ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ราคาเกษตรกรระหว่างข้าวหอมมะลิ ข้าวเจ้าอื่น และข้าวเหนียว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ราคาส่งออกไทย เวียดนาม และอินเดีย</a:t>
            </a:r>
          </a:p>
        </p:txBody>
      </p:sp>
    </p:spTree>
    <p:extLst>
      <p:ext uri="{BB962C8B-B14F-4D97-AF65-F5344CB8AC3E}">
        <p14:creationId xmlns:p14="http://schemas.microsoft.com/office/powerpoint/2010/main" val="128716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1325563"/>
          </a:xfrm>
        </p:spPr>
        <p:txBody>
          <a:bodyPr/>
          <a:lstStyle/>
          <a:p>
            <a:pPr algn="l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วิธีการศึกษา</a:t>
            </a:r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93142577-F32C-44F9-9223-81BACF27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605"/>
            <a:ext cx="10515600" cy="5180269"/>
          </a:xfrm>
        </p:spPr>
        <p:txBody>
          <a:bodyPr>
            <a:normAutofit fontScale="85000" lnSpcReduction="20000"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การทดสอบความนิ่ง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การกำหนดแบบจำลอง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 Specification)</a:t>
            </a:r>
          </a:p>
          <a:p>
            <a:pPr marL="722313" indent="-279400">
              <a:buFontTx/>
              <a:buChar char="-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การเลือกจำนวนย้อนหลัง</a:t>
            </a:r>
          </a:p>
          <a:p>
            <a:pPr marL="722313" indent="-279400">
              <a:buFontTx/>
              <a:buChar char="-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การเลือกรูปแบบของ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Deterministic Terms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22313" indent="-279400">
              <a:buFontTx/>
              <a:buChar char="-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การทดสอบความสัมพันธ์ระยะยาวด้วยวิธีของ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Johansen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การตรวจสอบแบบจำลอง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 Checking)</a:t>
            </a:r>
          </a:p>
          <a:p>
            <a:pPr marL="722313" indent="-279400">
              <a:buFontTx/>
              <a:buChar char="-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Serial Autocorrelation/ Heteroscedasticity/ Normality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66700" indent="-26670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การวิเคราะห์แบบจำลอง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 Analysis)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buFontTx/>
              <a:buChar char="-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Granger Causality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buFontTx/>
              <a:buChar char="-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การทดสอบกฎราคาเดียว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Law of One Price)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buFontTx/>
              <a:buChar char="-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การวิเคราะห์ปฏิกิริยาการตอบสนองต่อความเปลี่ยนแปลง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Impulse Response Function)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การทดสอบความอสมมาตรของการส่งผ่านราคา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bivariate model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9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871864" y="2780928"/>
            <a:ext cx="2579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ผลการศึกษา</a:t>
            </a:r>
          </a:p>
        </p:txBody>
      </p:sp>
    </p:spTree>
    <p:extLst>
      <p:ext uri="{BB962C8B-B14F-4D97-AF65-F5344CB8AC3E}">
        <p14:creationId xmlns:p14="http://schemas.microsoft.com/office/powerpoint/2010/main" val="42770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813965" y="2780928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การส่งผ่านราคาแนวดิ่ง</a:t>
            </a:r>
          </a:p>
        </p:txBody>
      </p:sp>
    </p:spTree>
    <p:extLst>
      <p:ext uri="{BB962C8B-B14F-4D97-AF65-F5344CB8AC3E}">
        <p14:creationId xmlns:p14="http://schemas.microsoft.com/office/powerpoint/2010/main" val="146594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9CDB604E-0969-4377-8C55-7B517621175C}"/>
              </a:ext>
            </a:extLst>
          </p:cNvPr>
          <p:cNvSpPr txBox="1">
            <a:spLocks/>
          </p:cNvSpPr>
          <p:nvPr/>
        </p:nvSpPr>
        <p:spPr>
          <a:xfrm>
            <a:off x="957574" y="6092309"/>
            <a:ext cx="10435850" cy="461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จากกราฟ ข้อมูลราคา มีแนวโน้ม และสังเกตเห็นว่ามีราคาเพิ่มขึ้นมากในปี 2008 ซึ่งเป็นปีที่เกิดวิกฤตอาหาร หลังจากนั้นมีนโยบายจำนำข้าวที่ทำให้ราคาสูงขี้น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518355-4470-4EA2-8DD7-876EE9C6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9" y="857032"/>
            <a:ext cx="10185411" cy="5092706"/>
          </a:xfrm>
          <a:prstGeom prst="rect">
            <a:avLst/>
          </a:prstGeom>
        </p:spPr>
      </p:pic>
      <p:sp>
        <p:nvSpPr>
          <p:cNvPr id="12" name="ตัวแทนเนื้อหา 2">
            <a:extLst>
              <a:ext uri="{FF2B5EF4-FFF2-40B4-BE49-F238E27FC236}">
                <a16:creationId xmlns:a16="http://schemas.microsoft.com/office/drawing/2014/main" id="{25BBFC49-933E-43C2-90E3-EBA9ECF2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14" y="225718"/>
            <a:ext cx="10515600" cy="488744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ราคาข้าวหอมมะลิ (เกษตรกร ขายส่ง และส่งออก)</a:t>
            </a:r>
          </a:p>
        </p:txBody>
      </p:sp>
    </p:spTree>
    <p:extLst>
      <p:ext uri="{BB962C8B-B14F-4D97-AF65-F5344CB8AC3E}">
        <p14:creationId xmlns:p14="http://schemas.microsoft.com/office/powerpoint/2010/main" val="286226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C4461-5CC6-4B32-A7DD-F7E77D428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2358"/>
              </p:ext>
            </p:extLst>
          </p:nvPr>
        </p:nvGraphicFramePr>
        <p:xfrm>
          <a:off x="716819" y="952950"/>
          <a:ext cx="10239826" cy="447832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015155">
                  <a:extLst>
                    <a:ext uri="{9D8B030D-6E8A-4147-A177-3AD203B41FA5}">
                      <a16:colId xmlns:a16="http://schemas.microsoft.com/office/drawing/2014/main" val="3284123669"/>
                    </a:ext>
                  </a:extLst>
                </a:gridCol>
                <a:gridCol w="794469">
                  <a:extLst>
                    <a:ext uri="{9D8B030D-6E8A-4147-A177-3AD203B41FA5}">
                      <a16:colId xmlns:a16="http://schemas.microsoft.com/office/drawing/2014/main" val="2848159629"/>
                    </a:ext>
                  </a:extLst>
                </a:gridCol>
                <a:gridCol w="794469">
                  <a:extLst>
                    <a:ext uri="{9D8B030D-6E8A-4147-A177-3AD203B41FA5}">
                      <a16:colId xmlns:a16="http://schemas.microsoft.com/office/drawing/2014/main" val="2078115563"/>
                    </a:ext>
                  </a:extLst>
                </a:gridCol>
                <a:gridCol w="1118142">
                  <a:extLst>
                    <a:ext uri="{9D8B030D-6E8A-4147-A177-3AD203B41FA5}">
                      <a16:colId xmlns:a16="http://schemas.microsoft.com/office/drawing/2014/main" val="2737547428"/>
                    </a:ext>
                  </a:extLst>
                </a:gridCol>
                <a:gridCol w="1118142">
                  <a:extLst>
                    <a:ext uri="{9D8B030D-6E8A-4147-A177-3AD203B41FA5}">
                      <a16:colId xmlns:a16="http://schemas.microsoft.com/office/drawing/2014/main" val="1545044314"/>
                    </a:ext>
                  </a:extLst>
                </a:gridCol>
                <a:gridCol w="1118142">
                  <a:extLst>
                    <a:ext uri="{9D8B030D-6E8A-4147-A177-3AD203B41FA5}">
                      <a16:colId xmlns:a16="http://schemas.microsoft.com/office/drawing/2014/main" val="3228560657"/>
                    </a:ext>
                  </a:extLst>
                </a:gridCol>
                <a:gridCol w="1118142">
                  <a:extLst>
                    <a:ext uri="{9D8B030D-6E8A-4147-A177-3AD203B41FA5}">
                      <a16:colId xmlns:a16="http://schemas.microsoft.com/office/drawing/2014/main" val="1856203979"/>
                    </a:ext>
                  </a:extLst>
                </a:gridCol>
                <a:gridCol w="1118142">
                  <a:extLst>
                    <a:ext uri="{9D8B030D-6E8A-4147-A177-3AD203B41FA5}">
                      <a16:colId xmlns:a16="http://schemas.microsoft.com/office/drawing/2014/main" val="1666611705"/>
                    </a:ext>
                  </a:extLst>
                </a:gridCol>
                <a:gridCol w="1118142">
                  <a:extLst>
                    <a:ext uri="{9D8B030D-6E8A-4147-A177-3AD203B41FA5}">
                      <a16:colId xmlns:a16="http://schemas.microsoft.com/office/drawing/2014/main" val="2991164711"/>
                    </a:ext>
                  </a:extLst>
                </a:gridCol>
                <a:gridCol w="926881">
                  <a:extLst>
                    <a:ext uri="{9D8B030D-6E8A-4147-A177-3AD203B41FA5}">
                      <a16:colId xmlns:a16="http://schemas.microsoft.com/office/drawing/2014/main" val="100617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variable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level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spec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ADF_nlag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ADF_tau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DFGLS_nlag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DFGLS_tau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KPSS_nlag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KPSS_tau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Result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73632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RHFG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-3.41*  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-3.23** 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0.12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6423605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-1.55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-0.51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1.94***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061689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-4.77***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-4.72***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9902067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-4.78***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-4.46***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368558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RHWS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-2.38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-1.98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0.21** 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509805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-1.96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-0.22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1.12***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860838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-4.49***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-4.36***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0.044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729014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-4.45***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-3.59***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503139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RHXB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-2.39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-2.48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0.20** 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926769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-1.13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0.89***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551188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-9.83***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-1.92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0.069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843294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-9.85***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-0.63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0.072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94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7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ตัวแทนเนื้อหา 2">
            <a:extLst>
              <a:ext uri="{FF2B5EF4-FFF2-40B4-BE49-F238E27FC236}">
                <a16:creationId xmlns:a16="http://schemas.microsoft.com/office/drawing/2014/main" id="{935C89A1-47C6-4657-9BC5-E6AEA5B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868"/>
            <a:ext cx="10515600" cy="488744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การเลือกจำนวนล่าช้า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F3C7F0-D37D-40AA-A9A0-93FBBDADC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5" t="24645" r="25121" b="50000"/>
          <a:stretch/>
        </p:blipFill>
        <p:spPr>
          <a:xfrm>
            <a:off x="611392" y="1676302"/>
            <a:ext cx="10742408" cy="30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9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E7F1BB-AACC-44B5-8D7F-35887F228DCA}"/>
              </a:ext>
            </a:extLst>
          </p:cNvPr>
          <p:cNvSpPr txBox="1"/>
          <p:nvPr/>
        </p:nvSpPr>
        <p:spPr>
          <a:xfrm>
            <a:off x="445388" y="269170"/>
            <a:ext cx="5760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######################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Johansen-Procedure 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######################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Test type: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trace</a:t>
            </a:r>
            <a:r>
              <a:rPr lang="en-US" sz="1200" dirty="0">
                <a:latin typeface="Consolas" panose="020B0609020204030204" pitchFamily="49" charset="0"/>
              </a:rPr>
              <a:t> statistic , without linear trend and constant in cointegration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Eigenvalues (lambda):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[1]  1.393210e-01  8.303290e-02  1.496639e-02 -2.008138e-18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Values of </a:t>
            </a:r>
            <a:r>
              <a:rPr lang="en-US" sz="1200" dirty="0" err="1">
                <a:latin typeface="Consolas" panose="020B0609020204030204" pitchFamily="49" charset="0"/>
              </a:rPr>
              <a:t>teststatistic</a:t>
            </a:r>
            <a:r>
              <a:rPr lang="en-US" sz="1200" dirty="0">
                <a:latin typeface="Consolas" panose="020B0609020204030204" pitchFamily="49" charset="0"/>
              </a:rPr>
              <a:t> and critical values of test: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test 10pct  5pct  1pct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 &lt;= 2 |  2.91  7.52  9.24 12.97</a:t>
            </a:r>
          </a:p>
          <a:p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r &lt;= 1 | 19.64 17.85 19.96 24.60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 = 0  | 48.60 32.00 34.91 41.07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Eigenvectors, </a:t>
            </a:r>
            <a:r>
              <a:rPr lang="en-US" sz="1200" dirty="0" err="1">
                <a:latin typeface="Consolas" panose="020B0609020204030204" pitchFamily="49" charset="0"/>
              </a:rPr>
              <a:t>normalised</a:t>
            </a:r>
            <a:r>
              <a:rPr lang="en-US" sz="1200" dirty="0">
                <a:latin typeface="Consolas" panose="020B0609020204030204" pitchFamily="49" charset="0"/>
              </a:rPr>
              <a:t> to first column: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(These are the cointegration relations)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RHFG.l1   RHWS.l1    RHXB.l1   constant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RHFG.l1   1.0000000  1.000000  1.0000000  1.0000000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RHWS.l1  -0.7884391  2.802917  0.3706601 -1.5229477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RHXB.l1  -0.0501831 -3.323714 -2.7176039  0.0978597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constant -0.8566847 -3.787875 14.7672203  4.5483929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Weights W: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(This is the loading matrix)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RHFG.l1      RHWS.l1     RHXB.l1      constant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RHFG.d</a:t>
            </a:r>
            <a:r>
              <a:rPr lang="en-US" sz="1200" dirty="0">
                <a:latin typeface="Consolas" panose="020B0609020204030204" pitchFamily="49" charset="0"/>
              </a:rPr>
              <a:t> -0.22636633 -0.018456400 0.005687388 -2.539210e-15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RHWS.d</a:t>
            </a:r>
            <a:r>
              <a:rPr lang="en-US" sz="1200" dirty="0">
                <a:latin typeface="Consolas" panose="020B0609020204030204" pitchFamily="49" charset="0"/>
              </a:rPr>
              <a:t> -0.04767967 -0.009086273 0.010905426  3.975245e-16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RHXB.d</a:t>
            </a:r>
            <a:r>
              <a:rPr lang="en-US" sz="1200" dirty="0">
                <a:latin typeface="Consolas" panose="020B0609020204030204" pitchFamily="49" charset="0"/>
              </a:rPr>
              <a:t> -0.12457035  0.027616751 0.008513118 -1.336573e-14</a:t>
            </a:r>
            <a:endParaRPr lang="th-TH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9BFDD-F6C7-4CAF-BAA0-303F0971B0FD}"/>
              </a:ext>
            </a:extLst>
          </p:cNvPr>
          <p:cNvSpPr txBox="1"/>
          <p:nvPr/>
        </p:nvSpPr>
        <p:spPr>
          <a:xfrm>
            <a:off x="6891188" y="650552"/>
            <a:ext cx="4355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	Portmanteau Test (asymptotic)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data:  Residuals of VAR object </a:t>
            </a:r>
            <a:r>
              <a:rPr lang="en-US" sz="1200" dirty="0" err="1">
                <a:latin typeface="Consolas" panose="020B0609020204030204" pitchFamily="49" charset="0"/>
              </a:rPr>
              <a:t>var_rh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Chi-squared = 99.763, df = 93,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p-value = 0.297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FBFEB-0D9A-44F6-8A9A-6FF91EC4F2DB}"/>
              </a:ext>
            </a:extLst>
          </p:cNvPr>
          <p:cNvSpPr txBox="1"/>
          <p:nvPr/>
        </p:nvSpPr>
        <p:spPr>
          <a:xfrm>
            <a:off x="6891188" y="1903280"/>
            <a:ext cx="4630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	ARCH (multivariate)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data:  Residuals of VAR object </a:t>
            </a:r>
            <a:r>
              <a:rPr lang="en-US" sz="1200" dirty="0" err="1">
                <a:latin typeface="Consolas" panose="020B0609020204030204" pitchFamily="49" charset="0"/>
              </a:rPr>
              <a:t>var_rh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Chi-squared = 455.06, df = 432,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p-value = 0.2137</a:t>
            </a:r>
            <a:endParaRPr lang="th-TH" sz="12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4C55E-A065-48B2-9A7C-138106AE8877}"/>
              </a:ext>
            </a:extLst>
          </p:cNvPr>
          <p:cNvSpPr txBox="1"/>
          <p:nvPr/>
        </p:nvSpPr>
        <p:spPr>
          <a:xfrm>
            <a:off x="6891188" y="3156008"/>
            <a:ext cx="4355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	JB-Test (multivariate)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data:  Residuals of VAR object </a:t>
            </a:r>
            <a:r>
              <a:rPr lang="en-US" sz="1200" dirty="0" err="1">
                <a:latin typeface="Consolas" panose="020B0609020204030204" pitchFamily="49" charset="0"/>
              </a:rPr>
              <a:t>var_rh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Chi-squared = 3143.3, df = 6, 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p-value &lt; 2.2e-16</a:t>
            </a:r>
            <a:endParaRPr lang="th-TH" sz="12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1796</Words>
  <Application>Microsoft Office PowerPoint</Application>
  <PresentationFormat>Widescreen</PresentationFormat>
  <Paragraphs>496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TH Sarabun New</vt:lpstr>
      <vt:lpstr>Office Theme</vt:lpstr>
      <vt:lpstr>การส่งผ่านราคา: ข้าว</vt:lpstr>
      <vt:lpstr>ขอบเขตการศึกษา</vt:lpstr>
      <vt:lpstr>วิธีการศึกษา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การพยากรณ์ความต้องการ: ข้าว</dc:title>
  <dc:creator>Natty</dc:creator>
  <cp:lastModifiedBy>Natty</cp:lastModifiedBy>
  <cp:revision>78</cp:revision>
  <dcterms:created xsi:type="dcterms:W3CDTF">2020-07-29T22:04:06Z</dcterms:created>
  <dcterms:modified xsi:type="dcterms:W3CDTF">2020-08-01T00:43:02Z</dcterms:modified>
</cp:coreProperties>
</file>