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0038A8"/>
    <a:srgbClr val="89E0FF"/>
    <a:srgbClr val="FFA7FF"/>
    <a:srgbClr val="FFA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4DA70-C731-4C70-880D-CCD4705E623C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501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8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669AF7-7BEB-44E4-9852-375E34362B5B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778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9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EA474-078D-4E9B-9B14-09A87B19DC46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0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7D986-8816-4272-A432-0437A28A9828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43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1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B0CA-EF74-4BDF-B21C-1596AB3E8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49" y="2490280"/>
            <a:ext cx="6429375" cy="93872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th-TH" sz="4000" dirty="0">
                <a:solidFill>
                  <a:schemeClr val="tx1"/>
                </a:solidFill>
              </a:rPr>
              <a:t>การส่งผ่านราคาสินค้าเกษตรที่สำคัญ 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  <a:r>
              <a:rPr lang="th-TH" sz="4000" dirty="0">
                <a:solidFill>
                  <a:schemeClr val="tx1"/>
                </a:solidFill>
              </a:rPr>
              <a:t> ปาล์มน้ำมัน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F4635-145F-47C3-AE66-E7840712D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6825" y="3511296"/>
            <a:ext cx="4023360" cy="1208141"/>
          </a:xfrm>
        </p:spPr>
        <p:txBody>
          <a:bodyPr>
            <a:normAutofit/>
          </a:bodyPr>
          <a:lstStyle/>
          <a:p>
            <a:r>
              <a:rPr lang="th-TH" sz="2800" dirty="0"/>
              <a:t>สำนักวิจัยเศรษฐกิจการเกษตร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262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B49F-8653-4B49-92C8-85C2A050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1312"/>
            <a:ext cx="9603275" cy="1049235"/>
          </a:xfrm>
        </p:spPr>
        <p:txBody>
          <a:bodyPr>
            <a:normAutofit/>
          </a:bodyPr>
          <a:lstStyle/>
          <a:p>
            <a:r>
              <a:rPr lang="th-TH" sz="4400" dirty="0"/>
              <a:t>แนวคิดและทฤษฎี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226A4-B3AD-4DF1-882F-D360094F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h-TH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แบบจำลองทางสถิติ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VAR</a:t>
            </a:r>
            <a:endParaRPr lang="th-TH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h-TH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การทดสอบ </a:t>
            </a:r>
            <a:r>
              <a:rPr lang="en-US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Unit root</a:t>
            </a:r>
            <a:endParaRPr lang="th-TH" sz="28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ADF</a:t>
            </a:r>
            <a:endParaRPr lang="th-TH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h-TH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การทดสอบ</a:t>
            </a:r>
            <a:r>
              <a:rPr lang="en-US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granger causality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053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5C91-828D-41F0-8DE2-4012E756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dirty="0"/>
              <a:t>วิธีการศึกษา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D51B-6141-423C-8E56-F937DD45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2882"/>
            <a:ext cx="9603275" cy="345061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หาการส่งผ่านราคาในแนวดิ่งของราคา ณ ไร่นา ราคา ณ หน้าโรงสกัด ราคาน้ำมันปาล์มดิบของไทย โดยใช้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VAR </a:t>
            </a:r>
          </a:p>
          <a:p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ตัวแปรภายนอก คือ ค่าคงที่ แนวโน้ม ราคาน้ำมันปาล์มดิบ ตลาดรอตเตอดัม หรือ ราคาน้ำมันดิบตลาดมาเลเซีย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ฤดูกาล</a:t>
            </a:r>
          </a:p>
          <a:p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ข้อมูลที่ใช้ในการศึกษา เป็น ข้อมูลอนุกรมเวลา รายเดือน ตั้งแต่ ม.ค.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52 –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ธ.ค.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62</a:t>
            </a:r>
            <a:endParaRPr lang="th-TH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08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2469-C23B-480F-8D0C-AE1942E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1975"/>
            <a:ext cx="9603275" cy="1098433"/>
          </a:xfrm>
        </p:spPr>
        <p:txBody>
          <a:bodyPr>
            <a:normAutofit/>
          </a:bodyPr>
          <a:lstStyle/>
          <a:p>
            <a:r>
              <a:rPr lang="th-TH" sz="4400" dirty="0"/>
              <a:t>ผลการศึกษา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5EC0-9D03-483C-9A50-0CC816D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408"/>
            <a:ext cx="9601200" cy="4206992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ผลการทดสอบ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unit root test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พบว่า ราคา ณ ไร่นา ราคา ณ หน้าโรงสกัด ราคาน้ำมันปาล์มดิบของไทย ราคาน้ำมันดิบตลาดมาเลเซีย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I(0)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และราคาน้ำมันปาล์มดิบ ตลาดรอตเตอดัม เป็น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I(1)</a:t>
            </a:r>
          </a:p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ผลการทดสอบ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Granger causality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พบว่า ราคา ณ ไร่นา และ ราคา ณ หน้าโรงสกัด ส่งผลต่อ ราคาน้ำมันปาล์มดิบของไทย ในทางเดียว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36AF8-55F6-419C-84B4-E1535289570F}"/>
              </a:ext>
            </a:extLst>
          </p:cNvPr>
          <p:cNvGrpSpPr/>
          <p:nvPr/>
        </p:nvGrpSpPr>
        <p:grpSpPr>
          <a:xfrm>
            <a:off x="3095624" y="4029074"/>
            <a:ext cx="5953125" cy="1914525"/>
            <a:chOff x="1628775" y="3552825"/>
            <a:chExt cx="6191250" cy="19135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875E1F-D4E5-476B-BBD1-E24DDF4B42C3}"/>
                </a:ext>
              </a:extLst>
            </p:cNvPr>
            <p:cNvSpPr txBox="1"/>
            <p:nvPr/>
          </p:nvSpPr>
          <p:spPr>
            <a:xfrm>
              <a:off x="2086034" y="3862668"/>
              <a:ext cx="1596391" cy="4614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ราคา ณ ไร่นา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C7782E-CE32-4C0B-88E9-A9BCBBD9DF30}"/>
                </a:ext>
              </a:extLst>
            </p:cNvPr>
            <p:cNvSpPr txBox="1"/>
            <p:nvPr/>
          </p:nvSpPr>
          <p:spPr>
            <a:xfrm>
              <a:off x="2061069" y="4601144"/>
              <a:ext cx="2054113" cy="46142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ราคา ณ หน้าโรงสกัด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68D8BC-2A1A-4FC7-AB88-C566B8E7EEB9}"/>
                </a:ext>
              </a:extLst>
            </p:cNvPr>
            <p:cNvSpPr txBox="1"/>
            <p:nvPr/>
          </p:nvSpPr>
          <p:spPr>
            <a:xfrm>
              <a:off x="4975801" y="4048162"/>
              <a:ext cx="2727899" cy="461423"/>
            </a:xfrm>
            <a:prstGeom prst="rect">
              <a:avLst/>
            </a:prstGeom>
            <a:solidFill>
              <a:srgbClr val="FFA74F"/>
            </a:solidFill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ราคาน้ำมันปาล์มดิบของไทย</a:t>
              </a:r>
              <a:endParaRPr lang="en-US" sz="24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7E1DF-6CBE-4C36-9AA7-DF33B5BE9EF0}"/>
                </a:ext>
              </a:extLst>
            </p:cNvPr>
            <p:cNvSpPr/>
            <p:nvPr/>
          </p:nvSpPr>
          <p:spPr>
            <a:xfrm>
              <a:off x="1628775" y="3552825"/>
              <a:ext cx="6191250" cy="191352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8A3B313-FD77-468C-9F02-E52AAB729F1E}"/>
              </a:ext>
            </a:extLst>
          </p:cNvPr>
          <p:cNvSpPr/>
          <p:nvPr/>
        </p:nvSpPr>
        <p:spPr>
          <a:xfrm>
            <a:off x="5574531" y="4683076"/>
            <a:ext cx="650896" cy="3032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17FE-CA7E-414A-BFE6-6833437B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54506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จากแบบจำลอง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VAR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พบว่า</a:t>
            </a:r>
          </a:p>
          <a:p>
            <a:pPr marL="0" indent="0">
              <a:buNone/>
            </a:pP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882499-5D19-4BD5-A7EC-3CB3EEC6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th-TH" sz="4400" dirty="0"/>
              <a:t>ผลการศึกษา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69B19-9A94-44EC-86E6-1039DC0B98F1}"/>
              </a:ext>
            </a:extLst>
          </p:cNvPr>
          <p:cNvSpPr txBox="1"/>
          <p:nvPr/>
        </p:nvSpPr>
        <p:spPr>
          <a:xfrm>
            <a:off x="2105025" y="2088118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ไร่นา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B2C66-F955-493B-9AFF-7A0B8FD56B92}"/>
              </a:ext>
            </a:extLst>
          </p:cNvPr>
          <p:cNvSpPr txBox="1"/>
          <p:nvPr/>
        </p:nvSpPr>
        <p:spPr>
          <a:xfrm>
            <a:off x="2085971" y="2549913"/>
            <a:ext cx="379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D(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 ตลาดรอตเตอดัม)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20E5B-1736-45C2-BF0B-F157263311ED}"/>
              </a:ext>
            </a:extLst>
          </p:cNvPr>
          <p:cNvSpPr txBox="1"/>
          <p:nvPr/>
        </p:nvSpPr>
        <p:spPr>
          <a:xfrm>
            <a:off x="2119310" y="3443697"/>
            <a:ext cx="25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หน้าโรงสกัด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39F56-FCC8-4651-AD32-1A9089A3D0D6}"/>
              </a:ext>
            </a:extLst>
          </p:cNvPr>
          <p:cNvSpPr txBox="1"/>
          <p:nvPr/>
        </p:nvSpPr>
        <p:spPr>
          <a:xfrm>
            <a:off x="2147886" y="3861117"/>
            <a:ext cx="3833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D(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 ตลาดรอตเตอดัม)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B0A23-29CE-4503-9781-4680B37C5C74}"/>
              </a:ext>
            </a:extLst>
          </p:cNvPr>
          <p:cNvSpPr txBox="1"/>
          <p:nvPr/>
        </p:nvSpPr>
        <p:spPr>
          <a:xfrm>
            <a:off x="2147886" y="4693099"/>
            <a:ext cx="2838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ไร่นา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2266F-F091-4F95-A24F-C1A2322A936B}"/>
              </a:ext>
            </a:extLst>
          </p:cNvPr>
          <p:cNvSpPr txBox="1"/>
          <p:nvPr/>
        </p:nvSpPr>
        <p:spPr>
          <a:xfrm>
            <a:off x="2127051" y="5094521"/>
            <a:ext cx="252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หน้าโรงสกัด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65DF2-31B0-46E0-9B70-869D48CD557E}"/>
              </a:ext>
            </a:extLst>
          </p:cNvPr>
          <p:cNvSpPr txBox="1"/>
          <p:nvPr/>
        </p:nvSpPr>
        <p:spPr>
          <a:xfrm>
            <a:off x="2166937" y="5556554"/>
            <a:ext cx="30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ราคาน้ำมันปาล์มดิบไทย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5D841-3D39-4DF5-A239-9B5C0E95FC48}"/>
              </a:ext>
            </a:extLst>
          </p:cNvPr>
          <p:cNvSpPr txBox="1"/>
          <p:nvPr/>
        </p:nvSpPr>
        <p:spPr>
          <a:xfrm>
            <a:off x="2169913" y="5989589"/>
            <a:ext cx="411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D(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 ตลาดรอตเตอดัม)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2352EE-8466-4B49-9193-5F04675A802C}"/>
              </a:ext>
            </a:extLst>
          </p:cNvPr>
          <p:cNvSpPr/>
          <p:nvPr/>
        </p:nvSpPr>
        <p:spPr>
          <a:xfrm>
            <a:off x="5938825" y="2276647"/>
            <a:ext cx="981075" cy="32447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E37A222-4931-46A3-ADDE-91F628862DBA}"/>
              </a:ext>
            </a:extLst>
          </p:cNvPr>
          <p:cNvSpPr/>
          <p:nvPr/>
        </p:nvSpPr>
        <p:spPr>
          <a:xfrm>
            <a:off x="6072193" y="3659833"/>
            <a:ext cx="981075" cy="3244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C45087D-14C9-4443-BF6E-F67FC7EAB78B}"/>
              </a:ext>
            </a:extLst>
          </p:cNvPr>
          <p:cNvSpPr/>
          <p:nvPr/>
        </p:nvSpPr>
        <p:spPr>
          <a:xfrm>
            <a:off x="5860855" y="5262521"/>
            <a:ext cx="981075" cy="3244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F57F1-BDA3-4C3F-A9CA-D20BCB361F48}"/>
              </a:ext>
            </a:extLst>
          </p:cNvPr>
          <p:cNvSpPr txBox="1"/>
          <p:nvPr/>
        </p:nvSpPr>
        <p:spPr>
          <a:xfrm>
            <a:off x="7562850" y="2201010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ไร่นา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9E7B0-E2AE-4BDD-A49E-72840B3EE2D8}"/>
              </a:ext>
            </a:extLst>
          </p:cNvPr>
          <p:cNvSpPr txBox="1"/>
          <p:nvPr/>
        </p:nvSpPr>
        <p:spPr>
          <a:xfrm>
            <a:off x="7305666" y="3591236"/>
            <a:ext cx="231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หน้าโรงสกัด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F5AA9E-A058-457F-9810-1BD77EBB1021}"/>
              </a:ext>
            </a:extLst>
          </p:cNvPr>
          <p:cNvSpPr txBox="1"/>
          <p:nvPr/>
        </p:nvSpPr>
        <p:spPr>
          <a:xfrm>
            <a:off x="7069932" y="5217380"/>
            <a:ext cx="30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ราคาน้ำมันปาล์มดิบไทย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560D69-F7C7-4D17-A75C-47F82126111A}"/>
              </a:ext>
            </a:extLst>
          </p:cNvPr>
          <p:cNvSpPr/>
          <p:nvPr/>
        </p:nvSpPr>
        <p:spPr>
          <a:xfrm>
            <a:off x="2019300" y="2088118"/>
            <a:ext cx="7505700" cy="89409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4C6C06-F8DF-495A-ABD9-1880352548C8}"/>
              </a:ext>
            </a:extLst>
          </p:cNvPr>
          <p:cNvSpPr/>
          <p:nvPr/>
        </p:nvSpPr>
        <p:spPr>
          <a:xfrm>
            <a:off x="2052640" y="3363604"/>
            <a:ext cx="7505700" cy="1014832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D3B541-8BE2-46C9-A720-E0E6A5F08089}"/>
              </a:ext>
            </a:extLst>
          </p:cNvPr>
          <p:cNvSpPr/>
          <p:nvPr/>
        </p:nvSpPr>
        <p:spPr>
          <a:xfrm>
            <a:off x="2119310" y="4554114"/>
            <a:ext cx="7596190" cy="206576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17FE-CA7E-414A-BFE6-6833437B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54506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จากแบบจำลอง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VAR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พบว่า</a:t>
            </a:r>
          </a:p>
          <a:p>
            <a:pPr marL="0" indent="0">
              <a:buNone/>
            </a:pP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882499-5D19-4BD5-A7EC-3CB3EEC6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th-TH" sz="4400" dirty="0"/>
              <a:t>ผลการศึกษา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69B19-9A94-44EC-86E6-1039DC0B98F1}"/>
              </a:ext>
            </a:extLst>
          </p:cNvPr>
          <p:cNvSpPr txBox="1"/>
          <p:nvPr/>
        </p:nvSpPr>
        <p:spPr>
          <a:xfrm>
            <a:off x="2105025" y="2088118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ไร่นา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B2C66-F955-493B-9AFF-7A0B8FD56B92}"/>
              </a:ext>
            </a:extLst>
          </p:cNvPr>
          <p:cNvSpPr txBox="1"/>
          <p:nvPr/>
        </p:nvSpPr>
        <p:spPr>
          <a:xfrm>
            <a:off x="2085971" y="2549913"/>
            <a:ext cx="379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 ตลาดมาเลเซีย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20E5B-1736-45C2-BF0B-F157263311ED}"/>
              </a:ext>
            </a:extLst>
          </p:cNvPr>
          <p:cNvSpPr txBox="1"/>
          <p:nvPr/>
        </p:nvSpPr>
        <p:spPr>
          <a:xfrm>
            <a:off x="2119310" y="3443697"/>
            <a:ext cx="25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หน้าโรงสกัด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39F56-FCC8-4651-AD32-1A9089A3D0D6}"/>
              </a:ext>
            </a:extLst>
          </p:cNvPr>
          <p:cNvSpPr txBox="1"/>
          <p:nvPr/>
        </p:nvSpPr>
        <p:spPr>
          <a:xfrm>
            <a:off x="2147886" y="3861117"/>
            <a:ext cx="383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 ตลาดมาเลเซีย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B0A23-29CE-4503-9781-4680B37C5C74}"/>
              </a:ext>
            </a:extLst>
          </p:cNvPr>
          <p:cNvSpPr txBox="1"/>
          <p:nvPr/>
        </p:nvSpPr>
        <p:spPr>
          <a:xfrm>
            <a:off x="2147886" y="4693099"/>
            <a:ext cx="2838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ไร่นา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65DF2-31B0-46E0-9B70-869D48CD557E}"/>
              </a:ext>
            </a:extLst>
          </p:cNvPr>
          <p:cNvSpPr txBox="1"/>
          <p:nvPr/>
        </p:nvSpPr>
        <p:spPr>
          <a:xfrm>
            <a:off x="2183003" y="5222724"/>
            <a:ext cx="369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ราคาน้ำมันปาล์มดิบไทย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t-1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และ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t-4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5D841-3D39-4DF5-A239-9B5C0E95FC48}"/>
              </a:ext>
            </a:extLst>
          </p:cNvPr>
          <p:cNvSpPr txBox="1"/>
          <p:nvPr/>
        </p:nvSpPr>
        <p:spPr>
          <a:xfrm>
            <a:off x="2183003" y="5690466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 ตลาดมาเลเซีย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2352EE-8466-4B49-9193-5F04675A802C}"/>
              </a:ext>
            </a:extLst>
          </p:cNvPr>
          <p:cNvSpPr/>
          <p:nvPr/>
        </p:nvSpPr>
        <p:spPr>
          <a:xfrm>
            <a:off x="5938825" y="2276647"/>
            <a:ext cx="981075" cy="32447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E37A222-4931-46A3-ADDE-91F628862DBA}"/>
              </a:ext>
            </a:extLst>
          </p:cNvPr>
          <p:cNvSpPr/>
          <p:nvPr/>
        </p:nvSpPr>
        <p:spPr>
          <a:xfrm>
            <a:off x="6072193" y="3659833"/>
            <a:ext cx="981075" cy="324473"/>
          </a:xfrm>
          <a:prstGeom prst="rightArrow">
            <a:avLst/>
          </a:prstGeom>
          <a:solidFill>
            <a:srgbClr val="003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C45087D-14C9-4443-BF6E-F67FC7EAB78B}"/>
              </a:ext>
            </a:extLst>
          </p:cNvPr>
          <p:cNvSpPr/>
          <p:nvPr/>
        </p:nvSpPr>
        <p:spPr>
          <a:xfrm>
            <a:off x="5860855" y="5262521"/>
            <a:ext cx="981075" cy="324473"/>
          </a:xfrm>
          <a:prstGeom prst="rightArrow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F57F1-BDA3-4C3F-A9CA-D20BCB361F48}"/>
              </a:ext>
            </a:extLst>
          </p:cNvPr>
          <p:cNvSpPr txBox="1"/>
          <p:nvPr/>
        </p:nvSpPr>
        <p:spPr>
          <a:xfrm>
            <a:off x="7562850" y="2201010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ไร่นา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9E7B0-E2AE-4BDD-A49E-72840B3EE2D8}"/>
              </a:ext>
            </a:extLst>
          </p:cNvPr>
          <p:cNvSpPr txBox="1"/>
          <p:nvPr/>
        </p:nvSpPr>
        <p:spPr>
          <a:xfrm>
            <a:off x="7305666" y="3591236"/>
            <a:ext cx="231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 ณ หน้าโรงสกัด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F5AA9E-A058-457F-9810-1BD77EBB1021}"/>
              </a:ext>
            </a:extLst>
          </p:cNvPr>
          <p:cNvSpPr txBox="1"/>
          <p:nvPr/>
        </p:nvSpPr>
        <p:spPr>
          <a:xfrm>
            <a:off x="7069932" y="5217380"/>
            <a:ext cx="30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ราคาน้ำมันปาล์มดิบไทย 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560D69-F7C7-4D17-A75C-47F82126111A}"/>
              </a:ext>
            </a:extLst>
          </p:cNvPr>
          <p:cNvSpPr/>
          <p:nvPr/>
        </p:nvSpPr>
        <p:spPr>
          <a:xfrm>
            <a:off x="2019300" y="2088118"/>
            <a:ext cx="7505700" cy="894099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4C6C06-F8DF-495A-ABD9-1880352548C8}"/>
              </a:ext>
            </a:extLst>
          </p:cNvPr>
          <p:cNvSpPr/>
          <p:nvPr/>
        </p:nvSpPr>
        <p:spPr>
          <a:xfrm>
            <a:off x="2052640" y="3363604"/>
            <a:ext cx="7505700" cy="1014832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D3B541-8BE2-46C9-A720-E0E6A5F08089}"/>
              </a:ext>
            </a:extLst>
          </p:cNvPr>
          <p:cNvSpPr/>
          <p:nvPr/>
        </p:nvSpPr>
        <p:spPr>
          <a:xfrm>
            <a:off x="2105025" y="4606068"/>
            <a:ext cx="7596190" cy="1780011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F8FF-BAB3-4E19-A578-B934BB5C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>
                <a:effectLst/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จากผลการศึกษาที่พบว่า ราคา ณ ไร่นา และราคา ณ หน้าโรงสกัด ส่งผลถึง ราคาน้ำมันปาล์มดิบของไทย เพียงทางเดียว ซึ่งไม่สอดคล้องกับความเห็นของผู้เชี่ยวชาญที่กล่าวว่า ราคาน้ำมันปาล์มดิบของไทยจะส่งผลถึงราคา ณ ไร่นา และ ราคา ณ หน้าโรงสกัด</a:t>
            </a:r>
            <a:endParaRPr lang="en-US" sz="2800" dirty="0">
              <a:effectLst/>
              <a:latin typeface="Cordia New" panose="020B0304020202020204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sz="3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4F35B8-254E-4FCA-AA29-05D6014E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th-TH" sz="4400" dirty="0"/>
              <a:t>ผลการศึกษา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28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6C97-F036-40EF-9166-E698756E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ข้อเสนอแนะ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5C0F-591A-4D76-894D-7FE29251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งานวิจัยนี้ศึกษาข้อมูลราคารายเดือน ซึ่งอาจไม่สามารถหาการส่งผ่านระหว่างราคาได้อย่างชัดเจน เนื่องจากราคาซื้อขายปาล์มน้ำมัน และราคาน้ำมันปาล์มดิบ มีการเปลี่ยนแปลงรายวัน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52666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1386</TotalTime>
  <Words>438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Cordia New</vt:lpstr>
      <vt:lpstr>Franklin Gothic Book</vt:lpstr>
      <vt:lpstr>Wingdings</vt:lpstr>
      <vt:lpstr>Crop</vt:lpstr>
      <vt:lpstr>การส่งผ่านราคาสินค้าเกษตรที่สำคัญ : ปาล์มน้ำมัน </vt:lpstr>
      <vt:lpstr>แนวคิดและทฤษฎี</vt:lpstr>
      <vt:lpstr>วิธีการศึกษา</vt:lpstr>
      <vt:lpstr>ผลการศึกษา</vt:lpstr>
      <vt:lpstr>ผลการศึกษา</vt:lpstr>
      <vt:lpstr>ผลการศึกษา</vt:lpstr>
      <vt:lpstr>ผลการศึกษา</vt:lpstr>
      <vt:lpstr>ข้อเสนอแนะ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การส่งผ่านราคา</dc:title>
  <dc:creator>yupayong namwongsa</dc:creator>
  <cp:lastModifiedBy>yupayong namwongsa</cp:lastModifiedBy>
  <cp:revision>28</cp:revision>
  <dcterms:created xsi:type="dcterms:W3CDTF">2020-08-10T16:38:10Z</dcterms:created>
  <dcterms:modified xsi:type="dcterms:W3CDTF">2020-08-12T09:32:55Z</dcterms:modified>
</cp:coreProperties>
</file>