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4" r:id="rId2"/>
    <p:sldId id="301" r:id="rId3"/>
    <p:sldId id="304" r:id="rId4"/>
    <p:sldId id="305" r:id="rId5"/>
    <p:sldId id="306" r:id="rId6"/>
    <p:sldId id="307" r:id="rId7"/>
    <p:sldId id="308" r:id="rId8"/>
    <p:sldId id="309" r:id="rId9"/>
  </p:sldIdLst>
  <p:sldSz cx="9144000" cy="6858000" type="screen4x3"/>
  <p:notesSz cx="6797675" cy="992663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gg\results_eg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lnQTHex_200820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รูปเทียบความแม่นยำ!$B$1</c:f>
              <c:strCache>
                <c:ptCount val="1"/>
                <c:pt idx="0">
                  <c:v>consump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รูปเทียบความแม่นยำ!$A$74:$A$97</c:f>
              <c:strCache>
                <c:ptCount val="24"/>
                <c:pt idx="0">
                  <c:v>2561m1</c:v>
                </c:pt>
                <c:pt idx="1">
                  <c:v>2561m2</c:v>
                </c:pt>
                <c:pt idx="2">
                  <c:v>2561m3</c:v>
                </c:pt>
                <c:pt idx="3">
                  <c:v>2561m4</c:v>
                </c:pt>
                <c:pt idx="4">
                  <c:v>2561m5</c:v>
                </c:pt>
                <c:pt idx="5">
                  <c:v>2561m6</c:v>
                </c:pt>
                <c:pt idx="6">
                  <c:v>2561m7</c:v>
                </c:pt>
                <c:pt idx="7">
                  <c:v>2561m8</c:v>
                </c:pt>
                <c:pt idx="8">
                  <c:v>2561m9</c:v>
                </c:pt>
                <c:pt idx="9">
                  <c:v>2561m10</c:v>
                </c:pt>
                <c:pt idx="10">
                  <c:v>2561m11</c:v>
                </c:pt>
                <c:pt idx="11">
                  <c:v>2561m12</c:v>
                </c:pt>
                <c:pt idx="12">
                  <c:v>2562m1</c:v>
                </c:pt>
                <c:pt idx="13">
                  <c:v>2562m2</c:v>
                </c:pt>
                <c:pt idx="14">
                  <c:v>2562m3</c:v>
                </c:pt>
                <c:pt idx="15">
                  <c:v>2562m4</c:v>
                </c:pt>
                <c:pt idx="16">
                  <c:v>2562m5</c:v>
                </c:pt>
                <c:pt idx="17">
                  <c:v>2562m6</c:v>
                </c:pt>
                <c:pt idx="18">
                  <c:v>2562m7</c:v>
                </c:pt>
                <c:pt idx="19">
                  <c:v>2562m8</c:v>
                </c:pt>
                <c:pt idx="20">
                  <c:v>2562m9</c:v>
                </c:pt>
                <c:pt idx="21">
                  <c:v>2562m10</c:v>
                </c:pt>
                <c:pt idx="22">
                  <c:v>2562m11</c:v>
                </c:pt>
                <c:pt idx="23">
                  <c:v>2562m12</c:v>
                </c:pt>
              </c:strCache>
            </c:strRef>
          </c:cat>
          <c:val>
            <c:numRef>
              <c:f>รูปเทียบความแม่นยำ!$B$74:$B$97</c:f>
              <c:numCache>
                <c:formatCode>0.000</c:formatCode>
                <c:ptCount val="24"/>
                <c:pt idx="0">
                  <c:v>1266.4919</c:v>
                </c:pt>
                <c:pt idx="1">
                  <c:v>1676.0915</c:v>
                </c:pt>
                <c:pt idx="2">
                  <c:v>1257.9013</c:v>
                </c:pt>
                <c:pt idx="3">
                  <c:v>1230.1736999999998</c:v>
                </c:pt>
                <c:pt idx="4">
                  <c:v>1262.8357000000001</c:v>
                </c:pt>
                <c:pt idx="5">
                  <c:v>1214.5744999999993</c:v>
                </c:pt>
                <c:pt idx="6">
                  <c:v>1282.2986000000001</c:v>
                </c:pt>
                <c:pt idx="7">
                  <c:v>1258.0425</c:v>
                </c:pt>
                <c:pt idx="8">
                  <c:v>1231.2610999999999</c:v>
                </c:pt>
                <c:pt idx="9">
                  <c:v>1240.721</c:v>
                </c:pt>
                <c:pt idx="10">
                  <c:v>1201.6078</c:v>
                </c:pt>
                <c:pt idx="11">
                  <c:v>1222.6097</c:v>
                </c:pt>
                <c:pt idx="12">
                  <c:v>1241.1687999999999</c:v>
                </c:pt>
                <c:pt idx="13">
                  <c:v>1231.3330999999998</c:v>
                </c:pt>
                <c:pt idx="14">
                  <c:v>1240.1465000000001</c:v>
                </c:pt>
                <c:pt idx="15">
                  <c:v>1245.2643999999998</c:v>
                </c:pt>
                <c:pt idx="16">
                  <c:v>1295.1705999999999</c:v>
                </c:pt>
                <c:pt idx="17">
                  <c:v>1298.8368</c:v>
                </c:pt>
                <c:pt idx="18">
                  <c:v>1354.5062</c:v>
                </c:pt>
                <c:pt idx="19">
                  <c:v>1380.5582999999999</c:v>
                </c:pt>
                <c:pt idx="20">
                  <c:v>1350.4635000000001</c:v>
                </c:pt>
                <c:pt idx="21">
                  <c:v>1375.3989999999999</c:v>
                </c:pt>
                <c:pt idx="22">
                  <c:v>1337.422</c:v>
                </c:pt>
                <c:pt idx="23">
                  <c:v>1398.7263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8B-41EE-8236-41337B16805B}"/>
            </c:ext>
          </c:extLst>
        </c:ser>
        <c:ser>
          <c:idx val="1"/>
          <c:order val="1"/>
          <c:tx>
            <c:strRef>
              <c:f>รูปเทียบความแม่นยำ!$C$1</c:f>
              <c:strCache>
                <c:ptCount val="1"/>
                <c:pt idx="0">
                  <c:v>arima_f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รูปเทียบความแม่นยำ!$A$74:$A$97</c:f>
              <c:strCache>
                <c:ptCount val="24"/>
                <c:pt idx="0">
                  <c:v>2561m1</c:v>
                </c:pt>
                <c:pt idx="1">
                  <c:v>2561m2</c:v>
                </c:pt>
                <c:pt idx="2">
                  <c:v>2561m3</c:v>
                </c:pt>
                <c:pt idx="3">
                  <c:v>2561m4</c:v>
                </c:pt>
                <c:pt idx="4">
                  <c:v>2561m5</c:v>
                </c:pt>
                <c:pt idx="5">
                  <c:v>2561m6</c:v>
                </c:pt>
                <c:pt idx="6">
                  <c:v>2561m7</c:v>
                </c:pt>
                <c:pt idx="7">
                  <c:v>2561m8</c:v>
                </c:pt>
                <c:pt idx="8">
                  <c:v>2561m9</c:v>
                </c:pt>
                <c:pt idx="9">
                  <c:v>2561m10</c:v>
                </c:pt>
                <c:pt idx="10">
                  <c:v>2561m11</c:v>
                </c:pt>
                <c:pt idx="11">
                  <c:v>2561m12</c:v>
                </c:pt>
                <c:pt idx="12">
                  <c:v>2562m1</c:v>
                </c:pt>
                <c:pt idx="13">
                  <c:v>2562m2</c:v>
                </c:pt>
                <c:pt idx="14">
                  <c:v>2562m3</c:v>
                </c:pt>
                <c:pt idx="15">
                  <c:v>2562m4</c:v>
                </c:pt>
                <c:pt idx="16">
                  <c:v>2562m5</c:v>
                </c:pt>
                <c:pt idx="17">
                  <c:v>2562m6</c:v>
                </c:pt>
                <c:pt idx="18">
                  <c:v>2562m7</c:v>
                </c:pt>
                <c:pt idx="19">
                  <c:v>2562m8</c:v>
                </c:pt>
                <c:pt idx="20">
                  <c:v>2562m9</c:v>
                </c:pt>
                <c:pt idx="21">
                  <c:v>2562m10</c:v>
                </c:pt>
                <c:pt idx="22">
                  <c:v>2562m11</c:v>
                </c:pt>
                <c:pt idx="23">
                  <c:v>2562m12</c:v>
                </c:pt>
              </c:strCache>
            </c:strRef>
          </c:cat>
          <c:val>
            <c:numRef>
              <c:f>รูปเทียบความแม่นยำ!$C$74:$C$97</c:f>
              <c:numCache>
                <c:formatCode>General</c:formatCode>
                <c:ptCount val="24"/>
                <c:pt idx="0">
                  <c:v>1258.0650000000001</c:v>
                </c:pt>
                <c:pt idx="1">
                  <c:v>1269.71</c:v>
                </c:pt>
                <c:pt idx="2">
                  <c:v>1351.998</c:v>
                </c:pt>
                <c:pt idx="3">
                  <c:v>1362.93</c:v>
                </c:pt>
                <c:pt idx="4">
                  <c:v>1260.0450000000001</c:v>
                </c:pt>
                <c:pt idx="5">
                  <c:v>1262.81</c:v>
                </c:pt>
                <c:pt idx="6">
                  <c:v>1262.7370000000001</c:v>
                </c:pt>
                <c:pt idx="7">
                  <c:v>1268.07</c:v>
                </c:pt>
                <c:pt idx="8">
                  <c:v>1281.432</c:v>
                </c:pt>
                <c:pt idx="9">
                  <c:v>1272.3929999999998</c:v>
                </c:pt>
                <c:pt idx="10">
                  <c:v>1270.453</c:v>
                </c:pt>
                <c:pt idx="11">
                  <c:v>1266.808</c:v>
                </c:pt>
                <c:pt idx="12">
                  <c:v>1264.3889999999999</c:v>
                </c:pt>
                <c:pt idx="13">
                  <c:v>1275.742</c:v>
                </c:pt>
                <c:pt idx="14">
                  <c:v>1280.48</c:v>
                </c:pt>
                <c:pt idx="15">
                  <c:v>1282.432</c:v>
                </c:pt>
                <c:pt idx="16">
                  <c:v>1288.0309999999999</c:v>
                </c:pt>
                <c:pt idx="17">
                  <c:v>1302.268</c:v>
                </c:pt>
                <c:pt idx="18">
                  <c:v>1317.327</c:v>
                </c:pt>
                <c:pt idx="19">
                  <c:v>1332.443</c:v>
                </c:pt>
                <c:pt idx="20">
                  <c:v>1353.6289999999999</c:v>
                </c:pt>
                <c:pt idx="21">
                  <c:v>1355.8439999999998</c:v>
                </c:pt>
                <c:pt idx="22">
                  <c:v>1356.4050000000007</c:v>
                </c:pt>
                <c:pt idx="23">
                  <c:v>1356.6799999999998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08B-41EE-8236-41337B16805B}"/>
            </c:ext>
          </c:extLst>
        </c:ser>
        <c:ser>
          <c:idx val="2"/>
          <c:order val="2"/>
          <c:tx>
            <c:strRef>
              <c:f>รูปเทียบความแม่นยำ!$D$1</c:f>
              <c:strCache>
                <c:ptCount val="1"/>
                <c:pt idx="0">
                  <c:v>HW (multiplicative)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รูปเทียบความแม่นยำ!$A$74:$A$97</c:f>
              <c:strCache>
                <c:ptCount val="24"/>
                <c:pt idx="0">
                  <c:v>2561m1</c:v>
                </c:pt>
                <c:pt idx="1">
                  <c:v>2561m2</c:v>
                </c:pt>
                <c:pt idx="2">
                  <c:v>2561m3</c:v>
                </c:pt>
                <c:pt idx="3">
                  <c:v>2561m4</c:v>
                </c:pt>
                <c:pt idx="4">
                  <c:v>2561m5</c:v>
                </c:pt>
                <c:pt idx="5">
                  <c:v>2561m6</c:v>
                </c:pt>
                <c:pt idx="6">
                  <c:v>2561m7</c:v>
                </c:pt>
                <c:pt idx="7">
                  <c:v>2561m8</c:v>
                </c:pt>
                <c:pt idx="8">
                  <c:v>2561m9</c:v>
                </c:pt>
                <c:pt idx="9">
                  <c:v>2561m10</c:v>
                </c:pt>
                <c:pt idx="10">
                  <c:v>2561m11</c:v>
                </c:pt>
                <c:pt idx="11">
                  <c:v>2561m12</c:v>
                </c:pt>
                <c:pt idx="12">
                  <c:v>2562m1</c:v>
                </c:pt>
                <c:pt idx="13">
                  <c:v>2562m2</c:v>
                </c:pt>
                <c:pt idx="14">
                  <c:v>2562m3</c:v>
                </c:pt>
                <c:pt idx="15">
                  <c:v>2562m4</c:v>
                </c:pt>
                <c:pt idx="16">
                  <c:v>2562m5</c:v>
                </c:pt>
                <c:pt idx="17">
                  <c:v>2562m6</c:v>
                </c:pt>
                <c:pt idx="18">
                  <c:v>2562m7</c:v>
                </c:pt>
                <c:pt idx="19">
                  <c:v>2562m8</c:v>
                </c:pt>
                <c:pt idx="20">
                  <c:v>2562m9</c:v>
                </c:pt>
                <c:pt idx="21">
                  <c:v>2562m10</c:v>
                </c:pt>
                <c:pt idx="22">
                  <c:v>2562m11</c:v>
                </c:pt>
                <c:pt idx="23">
                  <c:v>2562m12</c:v>
                </c:pt>
              </c:strCache>
            </c:strRef>
          </c:cat>
          <c:val>
            <c:numRef>
              <c:f>รูปเทียบความแม่นยำ!$D$74:$D$97</c:f>
              <c:numCache>
                <c:formatCode>General</c:formatCode>
                <c:ptCount val="24"/>
                <c:pt idx="0">
                  <c:v>1251.9384857841408</c:v>
                </c:pt>
                <c:pt idx="1">
                  <c:v>1284.4881700799999</c:v>
                </c:pt>
                <c:pt idx="2">
                  <c:v>1411.4530752293899</c:v>
                </c:pt>
                <c:pt idx="3">
                  <c:v>1340.4359058396601</c:v>
                </c:pt>
                <c:pt idx="4">
                  <c:v>1350.3355991775506</c:v>
                </c:pt>
                <c:pt idx="5">
                  <c:v>1302.4657913657213</c:v>
                </c:pt>
                <c:pt idx="6">
                  <c:v>1316.6031988320892</c:v>
                </c:pt>
                <c:pt idx="7">
                  <c:v>1303.8053986788798</c:v>
                </c:pt>
                <c:pt idx="8">
                  <c:v>1251.4318652811007</c:v>
                </c:pt>
                <c:pt idx="9">
                  <c:v>1268.2064515839106</c:v>
                </c:pt>
                <c:pt idx="10">
                  <c:v>1220.77397414292</c:v>
                </c:pt>
                <c:pt idx="11">
                  <c:v>1262.7652283717998</c:v>
                </c:pt>
                <c:pt idx="12">
                  <c:v>1217.3887022744198</c:v>
                </c:pt>
                <c:pt idx="13">
                  <c:v>1252.7776217464807</c:v>
                </c:pt>
                <c:pt idx="14">
                  <c:v>1229.74603783871</c:v>
                </c:pt>
                <c:pt idx="15">
                  <c:v>1221.0003495293593</c:v>
                </c:pt>
                <c:pt idx="16">
                  <c:v>1278.16736344992</c:v>
                </c:pt>
                <c:pt idx="17">
                  <c:v>1269.4544606107499</c:v>
                </c:pt>
                <c:pt idx="18">
                  <c:v>1327.3272496784498</c:v>
                </c:pt>
                <c:pt idx="19">
                  <c:v>1337.1694456583186</c:v>
                </c:pt>
                <c:pt idx="20">
                  <c:v>1315.7490437777601</c:v>
                </c:pt>
                <c:pt idx="21">
                  <c:v>1354.2061719765607</c:v>
                </c:pt>
                <c:pt idx="22">
                  <c:v>1321.3825461387698</c:v>
                </c:pt>
                <c:pt idx="23">
                  <c:v>1380.6186194038801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08B-41EE-8236-41337B16805B}"/>
            </c:ext>
          </c:extLst>
        </c:ser>
        <c:marker val="1"/>
        <c:axId val="75540352"/>
        <c:axId val="79417728"/>
      </c:lineChart>
      <c:catAx>
        <c:axId val="755403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th-TH"/>
          </a:p>
        </c:txPr>
        <c:crossAx val="79417728"/>
        <c:crosses val="autoZero"/>
        <c:auto val="1"/>
        <c:lblAlgn val="ctr"/>
        <c:lblOffset val="100"/>
      </c:catAx>
      <c:valAx>
        <c:axId val="794177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th-TH"/>
          </a:p>
        </c:txPr>
        <c:crossAx val="7554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th-TH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H SarabunPSK" pitchFamily="34" charset="-34"/>
          <a:cs typeface="TH SarabunPSK" pitchFamily="34" charset="-34"/>
        </a:defRPr>
      </a:pPr>
      <a:endParaRPr lang="th-TH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5E76-2164-49EB-AA2A-7464AA874FD3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8FB0-22FD-4CB6-ADE5-17F46657A66E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859E0-C6C3-40E2-ACEB-97794017D10D}" type="datetimeFigureOut">
              <a:rPr lang="th-TH" smtClean="0"/>
              <a:t>10/08/63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2527-5732-494A-AF0B-D81ED5065B44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2527-5732-494A-AF0B-D81ED5065B44}" type="slidenum">
              <a:rPr lang="th-TH" smtClean="0"/>
              <a:t>8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pPr/>
              <a:t>10/08/63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1">
            <a:extLst>
              <a:ext uri="{FF2B5EF4-FFF2-40B4-BE49-F238E27FC236}">
                <a16:creationId xmlns="" xmlns:a16="http://schemas.microsoft.com/office/drawing/2014/main" id="{66A80481-BAC0-430D-8786-21AAB5D29D75}"/>
              </a:ext>
            </a:extLst>
          </p:cNvPr>
          <p:cNvSpPr txBox="1">
            <a:spLocks/>
          </p:cNvSpPr>
          <p:nvPr/>
        </p:nvSpPr>
        <p:spPr>
          <a:xfrm>
            <a:off x="500034" y="214290"/>
            <a:ext cx="8176422" cy="550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การศึกษาการพยากรณ์ความต้องการ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ไข่ไก่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357158" y="1285860"/>
            <a:ext cx="667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 smtClean="0">
                <a:latin typeface="TH SarabunPSK" pitchFamily="34" charset="-34"/>
                <a:cs typeface="TH SarabunPSK" pitchFamily="34" charset="-34"/>
              </a:rPr>
              <a:t>ปริมาณการบริโภคไข่ไก่ในประเทศรายเดือน ปี 2555 - 2562</a:t>
            </a:r>
            <a:endParaRPr lang="th-TH" sz="1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785794"/>
            <a:ext cx="8608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ตัวแปรที่ใช้ในการศึกษา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ปริมาณการบริโภคไข่ไก่ในประเทศรายเดือน ปี 2555 –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2562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pSp>
        <p:nvGrpSpPr>
          <p:cNvPr id="15" name="กลุ่ม 14"/>
          <p:cNvGrpSpPr/>
          <p:nvPr/>
        </p:nvGrpSpPr>
        <p:grpSpPr>
          <a:xfrm>
            <a:off x="285720" y="1857364"/>
            <a:ext cx="5786478" cy="3357586"/>
            <a:chOff x="428596" y="2500306"/>
            <a:chExt cx="5450209" cy="3726918"/>
          </a:xfrm>
        </p:grpSpPr>
        <p:sp>
          <p:nvSpPr>
            <p:cNvPr id="8" name="สี่เหลี่ยมผืนผ้า 7"/>
            <p:cNvSpPr/>
            <p:nvPr/>
          </p:nvSpPr>
          <p:spPr>
            <a:xfrm>
              <a:off x="428596" y="2500306"/>
              <a:ext cx="14090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 smtClean="0"/>
                <a:t>ปริมาณ (ล้านฟอง) </a:t>
              </a:r>
              <a:endParaRPr lang="th-TH" sz="1600" dirty="0"/>
            </a:p>
          </p:txBody>
        </p:sp>
        <p:sp>
          <p:nvSpPr>
            <p:cNvPr id="9" name="สี่เหลี่ยมผืนผ้า 8"/>
            <p:cNvSpPr/>
            <p:nvPr/>
          </p:nvSpPr>
          <p:spPr>
            <a:xfrm>
              <a:off x="5572132" y="5429264"/>
              <a:ext cx="3066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 smtClean="0"/>
                <a:t>ปี</a:t>
              </a:r>
              <a:endParaRPr lang="th-TH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5857892"/>
              <a:ext cx="2639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800" dirty="0">
                  <a:latin typeface="TH SarabunPSK" pitchFamily="34" charset="-34"/>
                  <a:cs typeface="TH SarabunPSK" pitchFamily="34" charset="-34"/>
                </a:rPr>
                <a:t>ที่มา </a:t>
              </a:r>
              <a:r>
                <a:rPr lang="en-US" sz="1800" dirty="0">
                  <a:latin typeface="TH SarabunPSK" pitchFamily="34" charset="-34"/>
                  <a:cs typeface="TH SarabunPSK" pitchFamily="34" charset="-34"/>
                </a:rPr>
                <a:t>: </a:t>
              </a:r>
              <a:r>
                <a:rPr lang="th-TH" sz="1800" dirty="0">
                  <a:latin typeface="TH SarabunPSK" pitchFamily="34" charset="-34"/>
                  <a:cs typeface="TH SarabunPSK" pitchFamily="34" charset="-34"/>
                </a:rPr>
                <a:t>สำนักงานเศรษฐกิจการเกษตร</a:t>
              </a:r>
            </a:p>
          </p:txBody>
        </p:sp>
        <p:graphicFrame>
          <p:nvGraphicFramePr>
            <p:cNvPr id="2" name="Object 2"/>
            <p:cNvGraphicFramePr>
              <a:graphicFrameLocks noChangeAspect="1"/>
            </p:cNvGraphicFramePr>
            <p:nvPr/>
          </p:nvGraphicFramePr>
          <p:xfrm>
            <a:off x="714348" y="2643182"/>
            <a:ext cx="4724400" cy="3171825"/>
          </p:xfrm>
          <a:graphic>
            <a:graphicData uri="http://schemas.openxmlformats.org/presentationml/2006/ole">
              <p:oleObj spid="_x0000_s68610" name="EViews" r:id="rId3" imgW="4101480" imgH="2750040" progId="EViews.Workfile.2">
                <p:embed/>
              </p:oleObj>
            </a:graphicData>
          </a:graphic>
        </p:graphicFrame>
      </p:grpSp>
      <p:graphicFrame>
        <p:nvGraphicFramePr>
          <p:cNvPr id="16" name="ตาราง 15"/>
          <p:cNvGraphicFramePr>
            <a:graphicFrameLocks noGrp="1"/>
          </p:cNvGraphicFramePr>
          <p:nvPr/>
        </p:nvGraphicFramePr>
        <p:xfrm>
          <a:off x="285720" y="5715016"/>
          <a:ext cx="8215369" cy="652272"/>
        </p:xfrm>
        <a:graphic>
          <a:graphicData uri="http://schemas.openxmlformats.org/drawingml/2006/table">
            <a:tbl>
              <a:tblPr/>
              <a:tblGrid>
                <a:gridCol w="3000396"/>
                <a:gridCol w="1071570"/>
                <a:gridCol w="1928826"/>
                <a:gridCol w="1214446"/>
                <a:gridCol w="1000131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 New"/>
                        </a:rPr>
                        <a:t>ตัวแปร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 New"/>
                        </a:rPr>
                        <a:t>ค่าเฉลี่ย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 New"/>
                        </a:rPr>
                        <a:t>ส่วนเบี่ยงเบนมาตรฐาน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 New"/>
                        </a:rPr>
                        <a:t>ค่ำต่ำสุด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 New"/>
                        </a:rPr>
                        <a:t>ค่าสูงสุด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 New"/>
                        </a:rPr>
                        <a:t>การบริโภคไข่ไก่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consump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) </a:t>
                      </a:r>
                      <a:endParaRPr lang="th-TH" sz="2000" dirty="0" smtClean="0">
                        <a:solidFill>
                          <a:srgbClr val="000000"/>
                        </a:solidFill>
                        <a:latin typeface="TH Sarabun New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H Sarabun New"/>
                          <a:ea typeface="Calibri"/>
                          <a:cs typeface="Cordia New"/>
                        </a:rPr>
                        <a:t> 1,141.439 </a:t>
                      </a:r>
                      <a:endParaRPr lang="en-US" sz="20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H Sarabun New"/>
                          <a:ea typeface="Calibri"/>
                          <a:cs typeface="Cordia New"/>
                        </a:rPr>
                        <a:t> 135.995 </a:t>
                      </a:r>
                      <a:endParaRPr lang="en-US" sz="20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H Sarabun New"/>
                          <a:ea typeface="Calibri"/>
                          <a:cs typeface="Cordia New"/>
                        </a:rPr>
                        <a:t> 926.197 </a:t>
                      </a:r>
                      <a:endParaRPr lang="en-US" sz="20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 New"/>
                          <a:ea typeface="Calibri"/>
                          <a:cs typeface="Cordia New"/>
                        </a:rPr>
                        <a:t> 1,676.091 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ตัวแทนเนื้อหา 2"/>
          <p:cNvSpPr>
            <a:spLocks noGrp="1"/>
          </p:cNvSpPr>
          <p:nvPr>
            <p:ph idx="1"/>
          </p:nvPr>
        </p:nvSpPr>
        <p:spPr>
          <a:xfrm>
            <a:off x="6072198" y="1214422"/>
            <a:ext cx="2857520" cy="3643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1800" b="1" dirty="0" smtClean="0">
                <a:latin typeface="TH SarabunPSK" pitchFamily="34" charset="-34"/>
                <a:cs typeface="TH SarabunPSK" pitchFamily="34" charset="-34"/>
              </a:rPr>
              <a:t>แนวทางการวิเคราะห์</a:t>
            </a:r>
          </a:p>
          <a:p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ใช้ข้อมูล</a:t>
            </a:r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ปริมาณการบริโภคไข่ไก่รายเดือน ตั้งแต่ปี 2555-2562</a:t>
            </a:r>
            <a:r>
              <a:rPr lang="en-US" sz="1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1800" dirty="0" smtClean="0">
                <a:latin typeface="TH SarabunPSK" pitchFamily="34" charset="-34"/>
                <a:cs typeface="TH SarabunPSK" pitchFamily="34" charset="-34"/>
              </a:rPr>
              <a:t>N=</a:t>
            </a:r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96 </a:t>
            </a:r>
            <a:r>
              <a:rPr lang="th-TH" sz="1800" dirty="0">
                <a:latin typeface="TH SarabunPSK" pitchFamily="34" charset="-34"/>
                <a:cs typeface="TH SarabunPSK" pitchFamily="34" charset="-34"/>
              </a:rPr>
              <a:t>ค่าสังเกต)</a:t>
            </a:r>
          </a:p>
          <a:p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ข้อมูล </a:t>
            </a:r>
            <a:r>
              <a:rPr lang="en-US" sz="1800" dirty="0">
                <a:latin typeface="TH SarabunPSK" pitchFamily="34" charset="-34"/>
                <a:cs typeface="TH SarabunPSK" pitchFamily="34" charset="-34"/>
              </a:rPr>
              <a:t>In-sample </a:t>
            </a:r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ตั้งแต่เดือน </a:t>
            </a:r>
            <a:r>
              <a:rPr lang="th-TH" sz="1800" dirty="0">
                <a:latin typeface="TH SarabunPSK" pitchFamily="34" charset="-34"/>
                <a:cs typeface="TH SarabunPSK" pitchFamily="34" charset="-34"/>
              </a:rPr>
              <a:t>1 ปี </a:t>
            </a:r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2555 </a:t>
            </a:r>
            <a:r>
              <a:rPr lang="th-TH" sz="1800" dirty="0">
                <a:latin typeface="TH SarabunPSK" pitchFamily="34" charset="-34"/>
                <a:cs typeface="TH SarabunPSK" pitchFamily="34" charset="-34"/>
              </a:rPr>
              <a:t>– </a:t>
            </a:r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เดือน 12 </a:t>
            </a:r>
            <a:r>
              <a:rPr lang="th-TH" sz="1800" dirty="0">
                <a:latin typeface="TH SarabunPSK" pitchFamily="34" charset="-34"/>
                <a:cs typeface="TH SarabunPSK" pitchFamily="34" charset="-34"/>
              </a:rPr>
              <a:t>ของปี 2560</a:t>
            </a:r>
          </a:p>
          <a:p>
            <a:r>
              <a:rPr lang="th-TH" sz="1800" dirty="0">
                <a:latin typeface="TH SarabunPSK" pitchFamily="34" charset="-34"/>
                <a:cs typeface="TH SarabunPSK" pitchFamily="34" charset="-34"/>
              </a:rPr>
              <a:t>ข้อมูล </a:t>
            </a:r>
            <a:r>
              <a:rPr lang="en-US" sz="1800" dirty="0">
                <a:latin typeface="TH SarabunPSK" pitchFamily="34" charset="-34"/>
                <a:cs typeface="TH SarabunPSK" pitchFamily="34" charset="-34"/>
              </a:rPr>
              <a:t>Out-of-sample </a:t>
            </a:r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ตั้งแต่เดือน </a:t>
            </a:r>
            <a:r>
              <a:rPr lang="th-TH" sz="1800" dirty="0">
                <a:latin typeface="TH SarabunPSK" pitchFamily="34" charset="-34"/>
                <a:cs typeface="TH SarabunPSK" pitchFamily="34" charset="-34"/>
              </a:rPr>
              <a:t>1 ปี 2561 – </a:t>
            </a:r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เดือน 12 </a:t>
            </a:r>
            <a:r>
              <a:rPr lang="th-TH" sz="1800" dirty="0">
                <a:latin typeface="TH SarabunPSK" pitchFamily="34" charset="-34"/>
                <a:cs typeface="TH SarabunPSK" pitchFamily="34" charset="-34"/>
              </a:rPr>
              <a:t>ของปี 2562</a:t>
            </a:r>
            <a:endParaRPr lang="en-US" sz="18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ทดสอบเครื่องมือพยากรณ์ วิธี </a:t>
            </a:r>
            <a:r>
              <a:rPr lang="en-US" sz="1800" dirty="0">
                <a:latin typeface="TH SarabunPSK" pitchFamily="34" charset="-34"/>
                <a:cs typeface="TH SarabunPSK" pitchFamily="34" charset="-34"/>
              </a:rPr>
              <a:t>1 ) ES Holt-Winters </a:t>
            </a:r>
            <a:r>
              <a:rPr lang="th-TH" sz="1800" dirty="0">
                <a:latin typeface="TH SarabunPSK" pitchFamily="34" charset="-34"/>
                <a:cs typeface="TH SarabunPSK" pitchFamily="34" charset="-34"/>
              </a:rPr>
              <a:t>ทั้ง </a:t>
            </a:r>
            <a:r>
              <a:rPr lang="en-US" sz="1800" dirty="0">
                <a:latin typeface="TH SarabunPSK" pitchFamily="34" charset="-34"/>
                <a:cs typeface="TH SarabunPSK" pitchFamily="34" charset="-34"/>
              </a:rPr>
              <a:t>additive </a:t>
            </a:r>
            <a:r>
              <a:rPr lang="th-TH" sz="18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1800" dirty="0" smtClean="0">
                <a:latin typeface="TH SarabunPSK" pitchFamily="34" charset="-34"/>
                <a:cs typeface="TH SarabunPSK" pitchFamily="34" charset="-34"/>
              </a:rPr>
              <a:t>multiplicative </a:t>
            </a:r>
            <a:r>
              <a:rPr lang="th-TH" sz="18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1800" dirty="0" smtClean="0">
                <a:latin typeface="TH SarabunPSK" pitchFamily="34" charset="-34"/>
                <a:cs typeface="TH SarabunPSK" pitchFamily="34" charset="-34"/>
              </a:rPr>
              <a:t>2) </a:t>
            </a:r>
            <a:r>
              <a:rPr lang="en-US" sz="1800" dirty="0" smtClean="0">
                <a:latin typeface="TH SarabunPSK" pitchFamily="34" charset="-34"/>
                <a:cs typeface="TH SarabunPSK" pitchFamily="34" charset="-34"/>
              </a:rPr>
              <a:t>ARIMA</a:t>
            </a:r>
            <a:endParaRPr lang="th-TH" sz="1800" dirty="0">
              <a:latin typeface="TH SarabunPSK" pitchFamily="34" charset="-34"/>
              <a:cs typeface="TH SarabunPSK" pitchFamily="34" charset="-34"/>
            </a:endParaRPr>
          </a:p>
          <a:p>
            <a:endParaRPr lang="th-TH" sz="1800" dirty="0">
              <a:latin typeface="TH SarabunPSK" pitchFamily="34" charset="-34"/>
              <a:cs typeface="TH SarabunPSK" pitchFamily="34" charset="-34"/>
            </a:endParaRPr>
          </a:p>
          <a:p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7286644" y="5286388"/>
            <a:ext cx="119616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800" dirty="0" smtClean="0">
                <a:solidFill>
                  <a:srgbClr val="000000"/>
                </a:solidFill>
                <a:latin typeface="TH SarabunPSK" pitchFamily="34" charset="-34"/>
                <a:ea typeface="Times New Roman"/>
                <a:cs typeface="TH SarabunPSK" pitchFamily="34" charset="-34"/>
              </a:rPr>
              <a:t>หน่วย </a:t>
            </a:r>
            <a:r>
              <a:rPr lang="en-US" sz="1800" dirty="0" smtClean="0">
                <a:solidFill>
                  <a:srgbClr val="000000"/>
                </a:solidFill>
                <a:latin typeface="TH SarabunPSK" pitchFamily="34" charset="-34"/>
                <a:ea typeface="Times New Roman"/>
                <a:cs typeface="TH SarabunPSK" pitchFamily="34" charset="-34"/>
              </a:rPr>
              <a:t>: </a:t>
            </a:r>
            <a:r>
              <a:rPr lang="th-TH" sz="1800" dirty="0" smtClean="0">
                <a:solidFill>
                  <a:srgbClr val="000000"/>
                </a:solidFill>
                <a:latin typeface="TH SarabunPSK" pitchFamily="34" charset="-34"/>
                <a:ea typeface="Times New Roman"/>
                <a:cs typeface="TH SarabunPSK" pitchFamily="34" charset="-34"/>
              </a:rPr>
              <a:t>ล้านฟอง</a:t>
            </a:r>
            <a:endParaRPr lang="en-US" sz="1800" dirty="0">
              <a:latin typeface="TH SarabunPSK" pitchFamily="34" charset="-34"/>
              <a:ea typeface="Calibri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77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928670"/>
          </a:xfrm>
        </p:spPr>
        <p:txBody>
          <a:bodyPr>
            <a:normAutofit/>
          </a:bodyPr>
          <a:lstStyle/>
          <a:p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ผลการทดสอบคุณสมบัติ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Stationary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sz="24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ด้วย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Augmented Dickey–Fuller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test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357158" y="928670"/>
          <a:ext cx="8429683" cy="1630680"/>
        </p:xfrm>
        <a:graphic>
          <a:graphicData uri="http://schemas.openxmlformats.org/drawingml/2006/table">
            <a:tbl>
              <a:tblPr/>
              <a:tblGrid>
                <a:gridCol w="1193584"/>
                <a:gridCol w="1417380"/>
                <a:gridCol w="1864974"/>
                <a:gridCol w="1641177"/>
                <a:gridCol w="1169561"/>
                <a:gridCol w="1143007"/>
              </a:tblGrid>
              <a:tr h="2762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Variables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Level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First difference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Conclusion</a:t>
                      </a:r>
                      <a:endParaRPr lang="en-US" sz="20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constant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constant and trend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constant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constant and trend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consump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-1.430 [1]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-4.418*** [1]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-16.858*** [0]</a:t>
                      </a:r>
                      <a:endParaRPr lang="en-US" sz="20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-16.767*** [0]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Trend stationary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214282" y="2571744"/>
            <a:ext cx="87154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 New" pitchFamily="34" charset="-34"/>
                <a:ea typeface="Times New Roman" pitchFamily="18" charset="0"/>
                <a:cs typeface="TH Sarabun New" pitchFamily="34" charset="-34"/>
              </a:rPr>
              <a:t>หมายเหตุ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 New" pitchFamily="34" charset="-34"/>
                <a:ea typeface="Times New Roman" pitchFamily="18" charset="0"/>
                <a:cs typeface="TH Sarabun New" pitchFamily="34" charset="-34"/>
              </a:rPr>
              <a:t>: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**, *** แสดงระดับนัยสำคัญทางสถิติที่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 0.05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 และ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0.01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 [  ]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แสดงค่าย้อนหลัง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Lags)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428596" y="307181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j-ea"/>
                <a:cs typeface="TH SarabunPSK" pitchFamily="34" charset="-34"/>
              </a:rPr>
              <a:t>พารามิเตอร์และความแม่นยำของแบบจำลอง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j-ea"/>
                <a:cs typeface="TH SarabunPSK" pitchFamily="34" charset="-34"/>
              </a:rPr>
              <a:t>Holt-Winters</a:t>
            </a:r>
            <a:endParaRPr kumimoji="0" lang="th-TH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j-ea"/>
              <a:cs typeface="TH SarabunPSK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/>
        </p:nvGraphicFramePr>
        <p:xfrm>
          <a:off x="357158" y="4929198"/>
          <a:ext cx="8358248" cy="1760982"/>
        </p:xfrm>
        <a:graphic>
          <a:graphicData uri="http://schemas.openxmlformats.org/drawingml/2006/table">
            <a:tbl>
              <a:tblPr/>
              <a:tblGrid>
                <a:gridCol w="1214446"/>
                <a:gridCol w="191411"/>
                <a:gridCol w="951597"/>
                <a:gridCol w="166737"/>
                <a:gridCol w="976271"/>
                <a:gridCol w="262421"/>
                <a:gridCol w="1094901"/>
                <a:gridCol w="143791"/>
                <a:gridCol w="735525"/>
                <a:gridCol w="192254"/>
                <a:gridCol w="829124"/>
                <a:gridCol w="1049797"/>
                <a:gridCol w="549973"/>
              </a:tblGrid>
              <a:tr h="10223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 New"/>
                        </a:rPr>
                        <a:t>แบบจำลอง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 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 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 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In-sample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Out-of-sample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651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α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 (level)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β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 (trend)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γ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 (seasonal)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2555m1-2560m12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2561m1-2562m12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175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 </a:t>
                      </a: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 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 </a:t>
                      </a: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RMSE</a:t>
                      </a: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MAPE</a:t>
                      </a: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RMSE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MAPE</a:t>
                      </a: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2240">
                <a:tc gridSpan="1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consump</a:t>
                      </a: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8859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additive 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H Sarabun New"/>
                          <a:ea typeface="Calibri"/>
                          <a:cs typeface="Cordia New"/>
                        </a:rPr>
                        <a:t>0.670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H Sarabun New"/>
                          <a:ea typeface="Calibri"/>
                          <a:cs typeface="Cordia New"/>
                        </a:rPr>
                        <a:t>0.000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 New"/>
                          <a:ea typeface="Calibri"/>
                          <a:cs typeface="Cordia New"/>
                        </a:rPr>
                        <a:t>0.000</a:t>
                      </a: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H Sarabun New"/>
                          <a:ea typeface="Calibri"/>
                          <a:cs typeface="Cordia New"/>
                        </a:rPr>
                        <a:t>21.624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H Sarabun New"/>
                          <a:ea typeface="Calibri"/>
                          <a:cs typeface="Cordia New"/>
                        </a:rPr>
                        <a:t>1.527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H Sarabun New"/>
                          <a:ea typeface="Calibri"/>
                          <a:cs typeface="Cordia New"/>
                        </a:rPr>
                        <a:t>107.620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 New"/>
                          <a:ea typeface="Calibri"/>
                          <a:cs typeface="Cordia New"/>
                        </a:rPr>
                        <a:t>4.865</a:t>
                      </a: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86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multiplicative 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H Sarabun New"/>
                          <a:ea typeface="Calibri"/>
                          <a:cs typeface="Cordia New"/>
                        </a:rPr>
                        <a:t>0.700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H Sarabun New"/>
                          <a:ea typeface="Calibri"/>
                          <a:cs typeface="Cordia New"/>
                        </a:rPr>
                        <a:t>0.000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 New"/>
                          <a:ea typeface="Calibri"/>
                          <a:cs typeface="Cordia New"/>
                        </a:rPr>
                        <a:t>0.000</a:t>
                      </a: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TH Sarabun New"/>
                          <a:ea typeface="Calibri"/>
                          <a:cs typeface="Cordia New"/>
                        </a:rPr>
                        <a:t>21.201</a:t>
                      </a:r>
                      <a:endParaRPr lang="en-US" sz="1800" b="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 New"/>
                          <a:ea typeface="Calibri"/>
                          <a:cs typeface="Cordia New"/>
                        </a:rPr>
                        <a:t>1.471</a:t>
                      </a: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H Sarabun New"/>
                          <a:ea typeface="Calibri"/>
                          <a:cs typeface="Cordia New"/>
                        </a:rPr>
                        <a:t>108.605</a:t>
                      </a:r>
                      <a:endParaRPr lang="en-US" sz="18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 New"/>
                          <a:ea typeface="Calibri"/>
                          <a:cs typeface="Cordia New"/>
                        </a:rPr>
                        <a:t>4.810</a:t>
                      </a:r>
                      <a:endParaRPr lang="en-US" sz="18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14282" y="3582966"/>
            <a:ext cx="878684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ใช้ข้อมูลในการประมาณการ </a:t>
            </a:r>
            <a:r>
              <a:rPr lang="th-TH" sz="2000" dirty="0" smtClean="0">
                <a:latin typeface="TH SarabunPSK" pitchFamily="34" charset="-34"/>
                <a:ea typeface="Calibri" pitchFamily="34" charset="0"/>
                <a:cs typeface="TH SarabunPSK" pitchFamily="34" charset="-34"/>
              </a:rPr>
              <a:t>(</a:t>
            </a:r>
            <a:r>
              <a:rPr lang="en-US" sz="2000" dirty="0" smtClean="0">
                <a:latin typeface="TH SarabunPSK" pitchFamily="34" charset="-34"/>
                <a:ea typeface="Calibri" pitchFamily="34" charset="0"/>
                <a:cs typeface="TH SarabunPSK" pitchFamily="34" charset="-34"/>
              </a:rPr>
              <a:t>In-of-sample)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จาก เดือนที่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ของปี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2555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ถึง เดือนที่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ของปี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2560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ข้อมูลที่ใช้ทดสอบความแม่นยำเป็น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Out-of-sample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คือ เดือนที่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ของปี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2561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จนถึง เดือนที่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12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ของปี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2562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ใช้โปรแกรม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Stata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กำหนดให้ค่าของฤดูกาลให้เป็นปกติมาตรฐาน นั่นคือ ผลรวมของแบบ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addictive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 มีค่าเป็นศูนย์และ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multiplicative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 มีค่าเป็นหนึ่ง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ผลจากแบบจำลอง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Holt-Winters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</a:t>
            </a:r>
            <a:br>
              <a:rPr lang="th-TH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ของการบริโภคไข่ไก่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/>
        </p:nvGraphicFramePr>
        <p:xfrm>
          <a:off x="642910" y="1500174"/>
          <a:ext cx="7572428" cy="5174584"/>
        </p:xfrm>
        <a:graphic>
          <a:graphicData uri="http://schemas.openxmlformats.org/presentationml/2006/ole">
            <p:oleObj spid="_x0000_s94209" name="EViews" r:id="rId3" imgW="4112280" imgH="3090960" progId="EViews.Workfile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การพยากรณ์ด้วยแบบจำลอง 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ARIMA (1)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รูปภาพ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4282" y="1428736"/>
            <a:ext cx="4143404" cy="52863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สี่เหลี่ยมผืนผ้า 4"/>
          <p:cNvSpPr/>
          <p:nvPr/>
        </p:nvSpPr>
        <p:spPr>
          <a:xfrm>
            <a:off x="0" y="100010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ACF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PACF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ของผลต่างลำดับที่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sz="2000" b="1" dirty="0" err="1" smtClean="0">
                <a:latin typeface="TH SarabunPSK" pitchFamily="34" charset="-34"/>
                <a:cs typeface="TH SarabunPSK" pitchFamily="34" charset="-34"/>
              </a:rPr>
              <a:t>lnQTHex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_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200820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4500562" y="1714488"/>
            <a:ext cx="414334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จาก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ACF 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และ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PACF</a:t>
            </a:r>
            <a:endParaRPr kumimoji="0" lang="th-T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ea typeface="Calibri" pitchFamily="34" charset="0"/>
              <a:cs typeface="TH SarabunPSK" pitchFamily="34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dirty="0" smtClean="0"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สังเกตจาก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ACF 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ได้ว่า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Autocorrelation 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ย้อนหลัง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 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มีค่าเป็นบวก ซึ่งชี้ถึงลักษณะของ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AR 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และค่าย้อนหลัง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1-2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ค่า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มีนัยสำคัญทางสถิติใน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PACF 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ดังนั้นกำหนดรูปแบบนำมาพิจารณา ดังนี้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1) ARMA(1,0)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2) ARMA(2,0)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46158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การพยากรณ์ด้วยแบบจำลอง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ARIMA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(2)</a:t>
            </a:r>
            <a:endParaRPr lang="th-TH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357158" y="1357298"/>
          <a:ext cx="7715303" cy="978408"/>
        </p:xfrm>
        <a:graphic>
          <a:graphicData uri="http://schemas.openxmlformats.org/drawingml/2006/table">
            <a:tbl>
              <a:tblPr/>
              <a:tblGrid>
                <a:gridCol w="2071702"/>
                <a:gridCol w="1500198"/>
                <a:gridCol w="1285884"/>
                <a:gridCol w="1351492"/>
                <a:gridCol w="1506027"/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 New"/>
                        </a:rPr>
                        <a:t>แบบจำลอง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AIC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BIC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Q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statistic</a:t>
                      </a:r>
                      <a:r>
                        <a:rPr lang="en-US" sz="2000" b="1" baseline="30000" dirty="0" err="1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a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H Sarabun New"/>
                          <a:ea typeface="Times New Roman"/>
                          <a:cs typeface="Cordia New"/>
                        </a:rPr>
                        <a:t>Jarque-Bera</a:t>
                      </a:r>
                      <a:r>
                        <a:rPr lang="en-US" sz="2000" b="1" baseline="30000" dirty="0" err="1">
                          <a:latin typeface="TH Sarabun New"/>
                          <a:ea typeface="Times New Roman"/>
                          <a:cs typeface="Cordia New"/>
                        </a:rPr>
                        <a:t>b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 New"/>
                          <a:ea typeface="Calibri"/>
                          <a:cs typeface="Cordia New"/>
                        </a:rPr>
                        <a:t>1) ARMA(1,0)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 New"/>
                          <a:ea typeface="Calibri"/>
                          <a:cs typeface="Cordia New"/>
                        </a:rPr>
                        <a:t>715.222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 New"/>
                          <a:ea typeface="Calibri"/>
                          <a:cs typeface="Cordia New"/>
                        </a:rPr>
                        <a:t>722.052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 New"/>
                          <a:ea typeface="Calibri"/>
                          <a:cs typeface="Cordia New"/>
                        </a:rPr>
                        <a:t>29.348 (40)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 New"/>
                          <a:ea typeface="Calibri"/>
                          <a:cs typeface="Cordia New"/>
                        </a:rPr>
                        <a:t>&lt;0.001***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H Sarabun New"/>
                          <a:ea typeface="Calibri"/>
                          <a:cs typeface="Cordia New"/>
                        </a:rPr>
                        <a:t>2) ARMA(2,0)</a:t>
                      </a:r>
                      <a:endParaRPr lang="en-US" sz="20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 New"/>
                          <a:ea typeface="Calibri"/>
                          <a:cs typeface="Cordia New"/>
                        </a:rPr>
                        <a:t>705.317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 New"/>
                          <a:ea typeface="Calibri"/>
                          <a:cs typeface="Cordia New"/>
                        </a:rPr>
                        <a:t>714.424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 New"/>
                          <a:ea typeface="Calibri"/>
                          <a:cs typeface="Cordia New"/>
                        </a:rPr>
                        <a:t>17.011 (40)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 New"/>
                          <a:ea typeface="Calibri"/>
                          <a:cs typeface="Cordia New"/>
                        </a:rPr>
                        <a:t>&lt;0.001***</a:t>
                      </a:r>
                      <a:endParaRPr lang="en-US" sz="20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357158" y="2428868"/>
            <a:ext cx="62151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หมายเหตุ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: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a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( ) แสดงค่าย้อนหลัง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,</a:t>
            </a:r>
            <a:r>
              <a:rPr kumimoji="0" lang="en-US" sz="14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b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H Sarabun New" pitchFamily="34" charset="-34"/>
                <a:ea typeface="Times New Roman" pitchFamily="18" charset="0"/>
                <a:cs typeface="TH Sarabun New" pitchFamily="34" charset="-34"/>
              </a:rPr>
              <a:t>Jarque-Bera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 New" pitchFamily="34" charset="-34"/>
                <a:ea typeface="Times New Roman" pitchFamily="18" charset="0"/>
                <a:cs typeface="TH Sarabun New" pitchFamily="34" charset="-34"/>
              </a:rPr>
              <a:t> test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 New" pitchFamily="34" charset="-34"/>
                <a:ea typeface="Times New Roman" pitchFamily="18" charset="0"/>
                <a:cs typeface="TH Sarabun New" pitchFamily="34" charset="-34"/>
              </a:rPr>
              <a:t>แสดงค่า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 New" pitchFamily="34" charset="-34"/>
                <a:ea typeface="Times New Roman" pitchFamily="18" charset="0"/>
                <a:cs typeface="TH Sarabun New" pitchFamily="34" charset="-34"/>
              </a:rPr>
              <a:t>p-value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 New" pitchFamily="34" charset="-34"/>
                <a:ea typeface="Times New Roman" pitchFamily="18" charset="0"/>
                <a:cs typeface="TH Sarabun New" pitchFamily="34" charset="-34"/>
              </a:rPr>
              <a:t>ของ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 New" pitchFamily="34" charset="-34"/>
                <a:ea typeface="Times New Roman" pitchFamily="18" charset="0"/>
                <a:cs typeface="TH Sarabun New" pitchFamily="34" charset="-34"/>
              </a:rPr>
              <a:t>Chi(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H Sarabun New" pitchFamily="34" charset="-34"/>
                <a:ea typeface="Times New Roman" pitchFamily="18" charset="0"/>
                <a:cs typeface="TH Sarabun New" pitchFamily="34" charset="-34"/>
              </a:rPr>
              <a:t>2)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	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**, *** แสดงระดับนัยสำคัญทางสถิติที่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 0.05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 และ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0.01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85720" y="857232"/>
            <a:ext cx="8358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ค่าสถิติที่ใช้เป็นเกณฑ์เลือกและการตรวจสอบความเหมาะสมของแบบจำลอง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consump_de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/>
        </p:nvGraphicFramePr>
        <p:xfrm>
          <a:off x="357158" y="4500570"/>
          <a:ext cx="8143932" cy="1630680"/>
        </p:xfrm>
        <a:graphic>
          <a:graphicData uri="http://schemas.openxmlformats.org/drawingml/2006/table">
            <a:tbl>
              <a:tblPr/>
              <a:tblGrid>
                <a:gridCol w="1488676"/>
                <a:gridCol w="1751383"/>
                <a:gridCol w="1663814"/>
                <a:gridCol w="1663814"/>
                <a:gridCol w="1576245"/>
              </a:tblGrid>
              <a:tr h="28004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 New"/>
                        </a:rPr>
                        <a:t>แบบจำลอง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In-sample 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H Sarabun New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2555m1-2560m12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Out-of-sample </a:t>
                      </a:r>
                      <a:b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</a:b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2561m1-2562m12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019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RMSE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MAPE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RMSE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 New"/>
                          <a:ea typeface="Times New Roman"/>
                          <a:cs typeface="Cordia New"/>
                        </a:rPr>
                        <a:t>MAPE</a:t>
                      </a:r>
                      <a:endParaRPr lang="en-US" sz="20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5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H Sarabun New"/>
                          <a:ea typeface="Calibri"/>
                          <a:cs typeface="Cordia New"/>
                        </a:rPr>
                        <a:t>1) ARMA(1,0)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H Sarabun New"/>
                          <a:ea typeface="Calibri"/>
                          <a:cs typeface="Cordia New"/>
                        </a:rPr>
                        <a:t>33.265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latin typeface="TH Sarabun New"/>
                          <a:ea typeface="Calibri"/>
                          <a:cs typeface="Cordia New"/>
                        </a:rPr>
                        <a:t>2.482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 New"/>
                          <a:ea typeface="Calibri"/>
                          <a:cs typeface="Cordia New"/>
                        </a:rPr>
                        <a:t>95.995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 New"/>
                          <a:ea typeface="Calibri"/>
                          <a:cs typeface="Cordia New"/>
                        </a:rPr>
                        <a:t>4.093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98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 New"/>
                          <a:ea typeface="Calibri"/>
                          <a:cs typeface="Cordia New"/>
                        </a:rPr>
                        <a:t>2) ARMA(2,0)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 New"/>
                          <a:ea typeface="Calibri"/>
                          <a:cs typeface="Cordia New"/>
                        </a:rPr>
                        <a:t>30.562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 New"/>
                          <a:ea typeface="Calibri"/>
                          <a:cs typeface="Cordia New"/>
                        </a:rPr>
                        <a:t>2.176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 New"/>
                          <a:ea typeface="Calibri"/>
                          <a:cs typeface="Cordia New"/>
                        </a:rPr>
                        <a:t>94.825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 New"/>
                          <a:ea typeface="Calibri"/>
                          <a:cs typeface="Cordia New"/>
                        </a:rPr>
                        <a:t>4.190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57158" y="4000504"/>
            <a:ext cx="4868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การทดสอบความแม่นยำของแบบจำลองของ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consump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357158" y="3000372"/>
            <a:ext cx="79296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 แสดงค่า </a:t>
            </a:r>
            <a:r>
              <a:rPr lang="en-US" sz="1800" dirty="0" smtClean="0"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AIC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 SIC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 และ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 Diagnostic checking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เ </a:t>
            </a:r>
            <a:r>
              <a:rPr kumimoji="0" lang="th-TH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มื่อ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พิจารณาค่า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AIC 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และ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BIC 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จะพบว่า แบบจำลองที่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2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มีความเหมาะสมที่สุด โดยที่ทั้ง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2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แบบจำลอง ค่าคลาดเคลื่อนไม่พบปัญหา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Autocorrelation 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แต่พบว่าค่าคลาดเคลื่อนไม่มีการแจกแจงแบบปกติ</a:t>
            </a:r>
            <a:endParaRPr kumimoji="0" lang="th-T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การพยากรณ์ด้วยแบบจำลอง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ARIMA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 (3)</a:t>
            </a:r>
            <a:endParaRPr lang="th-TH" dirty="0"/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57158" y="2000240"/>
            <a:ext cx="8143932" cy="43021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สี่เหลี่ยมผืนผ้า 5"/>
          <p:cNvSpPr/>
          <p:nvPr/>
        </p:nvSpPr>
        <p:spPr>
          <a:xfrm>
            <a:off x="428596" y="1357298"/>
            <a:ext cx="8143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พยากรณ์การบริโภคไข่ไก่จาก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แบบจำลอง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ARIMA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เปรียบเทียบกับค่าจริง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7472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เปรียบเทียบความแม่นยำของแบบจำลองแต่ละวิธี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428596" y="1285860"/>
          <a:ext cx="7929620" cy="1630680"/>
        </p:xfrm>
        <a:graphic>
          <a:graphicData uri="http://schemas.openxmlformats.org/drawingml/2006/table">
            <a:tbl>
              <a:tblPr/>
              <a:tblGrid>
                <a:gridCol w="2857520"/>
                <a:gridCol w="1500198"/>
                <a:gridCol w="928694"/>
                <a:gridCol w="1357322"/>
                <a:gridCol w="1285886"/>
              </a:tblGrid>
              <a:tr h="18796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แบบจำลอง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In-sample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Out-of-sample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4795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2548q1-2560q4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2561q1-2562q4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508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RMSE</a:t>
                      </a:r>
                      <a:endParaRPr lang="en-US" sz="2000" b="1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MAPE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RMSE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MAPE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4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Holt-Winters (multiplicative)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21.201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1.471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108.605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4.810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ARMA(2,0)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30.562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2.176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94.825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4.190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357158" y="714356"/>
            <a:ext cx="807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การทดสอบความ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แม่นยำของแบบจำลอง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Holt-Winters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 และ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 ARIMA 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428596" y="3071810"/>
            <a:ext cx="5014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Calibri" pitchFamily="34" charset="0"/>
                <a:cs typeface="TH Sarabun New" pitchFamily="34" charset="-34"/>
              </a:rPr>
              <a:t>ผลการพยากรณ์ของแบบจำลองที่แม่นยำที่สุดของแต่ละวิธี</a:t>
            </a:r>
            <a:endParaRPr kumimoji="0" lang="th-TH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pSp>
        <p:nvGrpSpPr>
          <p:cNvPr id="10" name="กลุ่ม 9"/>
          <p:cNvGrpSpPr/>
          <p:nvPr/>
        </p:nvGrpSpPr>
        <p:grpSpPr>
          <a:xfrm>
            <a:off x="285720" y="3614758"/>
            <a:ext cx="8643998" cy="2957514"/>
            <a:chOff x="285720" y="3357562"/>
            <a:chExt cx="8416764" cy="2957514"/>
          </a:xfrm>
        </p:grpSpPr>
        <p:graphicFrame>
          <p:nvGraphicFramePr>
            <p:cNvPr id="6" name="Chart 1">
              <a:extLst>
                <a:ext uri="{FF2B5EF4-FFF2-40B4-BE49-F238E27FC236}">
  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D132F1B3-7E13-4EFE-821B-66F8FBB8FB6C}"/>
                </a:ext>
              </a:extLst>
            </p:cNvPr>
            <p:cNvGraphicFramePr/>
            <p:nvPr/>
          </p:nvGraphicFramePr>
          <p:xfrm>
            <a:off x="357158" y="3357562"/>
            <a:ext cx="8072494" cy="29575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85720" y="3500438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ปริมาณการบริโภค (ล้านฟอง)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9652" y="5214950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ปี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60406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ผลการพยากรณ์ 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85720" y="500042"/>
            <a:ext cx="8501122" cy="928694"/>
          </a:xfrm>
        </p:spPr>
        <p:txBody>
          <a:bodyPr>
            <a:normAutofit/>
          </a:bodyPr>
          <a:lstStyle/>
          <a:p>
            <a:pPr lvl="0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ผลการพยากรณ์การบริโภคไข่ไก่จากแบบจำลอง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ARMA(2,0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 เนื่องจาก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มีความแม่นยำที่สุด</a:t>
            </a:r>
            <a:endParaRPr lang="en-US" sz="2400" dirty="0" smtClean="0"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พบว่า 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ปี </a:t>
            </a:r>
            <a:r>
              <a:rPr lang="en-US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2563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มีการบริโภค </a:t>
            </a:r>
            <a:r>
              <a:rPr lang="en-US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16,585 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ล้าน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ฟอง และในปี </a:t>
            </a:r>
            <a:r>
              <a:rPr lang="en-US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2564 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มีการบริโภค </a:t>
            </a:r>
            <a:r>
              <a:rPr lang="en-US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17,182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ล้านฟอง</a:t>
            </a:r>
            <a:endParaRPr lang="en-US" sz="24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/>
        </p:nvGraphicFramePr>
        <p:xfrm>
          <a:off x="357158" y="1857364"/>
          <a:ext cx="8143931" cy="1866900"/>
        </p:xfrm>
        <a:graphic>
          <a:graphicData uri="http://schemas.openxmlformats.org/drawingml/2006/table">
            <a:tbl>
              <a:tblPr/>
              <a:tblGrid>
                <a:gridCol w="1754342"/>
                <a:gridCol w="2317624"/>
                <a:gridCol w="1857388"/>
                <a:gridCol w="2214577"/>
              </a:tblGrid>
              <a:tr h="642942"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ปี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การบริโภคไข่ไก่ </a:t>
                      </a:r>
                      <a:endParaRPr lang="th-TH" sz="2400" b="1" i="0" u="none" strike="noStrike" dirty="0" smtClean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 fontAlgn="t"/>
                      <a:r>
                        <a:rPr lang="th-TH" sz="2400" b="1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ล้านฟอง)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%∆ จากปี 2562</a:t>
                      </a:r>
                      <a:br>
                        <a:rPr lang="th-TH" sz="24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</a:b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ความเห็นผู้เกี่ยวข้อง</a:t>
                      </a:r>
                      <a:br>
                        <a:rPr lang="th-TH" sz="24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%∆ จากปี </a:t>
                      </a:r>
                      <a:r>
                        <a:rPr lang="th-TH" sz="2400" b="1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2562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ปี 2562 (ปีฐาน)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15,749.00 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ปี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2563 (พยากรณ์)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16,584.81 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3-5 %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ปี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2564 (พยากรณ์)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 smtClean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17,182.26 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6-10 %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C8F164-3AA4-4D58-AF9A-459687D9B400}"/>
              </a:ext>
            </a:extLst>
          </p:cNvPr>
          <p:cNvSpPr txBox="1"/>
          <p:nvPr/>
        </p:nvSpPr>
        <p:spPr>
          <a:xfrm>
            <a:off x="642910" y="1285860"/>
            <a:ext cx="7643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/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อภิปรายผลและข้อเสนอแนะ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4282" y="3786190"/>
            <a:ext cx="8715436" cy="3000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แนวโน้มค่า</a:t>
            </a:r>
            <a:r>
              <a:rPr kumimoji="0" 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พยากรณ์การบริโภคไข่ไก่ในอนาคตเพิ่มขึ้น 5 - 9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%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สอดคล้อง</a:t>
            </a:r>
            <a:r>
              <a:rPr kumimoji="0" 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กับสถานการณ์ความต้องการบริโภคจริง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ปัจจัยส่งเสริมการบริโภคไข่ไก่ที่สำคัญ ได้แก่ จำนวนประชากร โครงการรณรงค์การบริโภคไข่ไก่ 300 ฟอง/คน/ปี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h-TH" sz="20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นโยบาย</a:t>
            </a:r>
            <a:r>
              <a:rPr kumimoji="0" 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  <a:p>
            <a:r>
              <a:rPr lang="th-TH" sz="2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1) ควรมีการบริหารจัดการการผลิตไข่ไก่ </a:t>
            </a: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เนื่องจากจะเห็นได้ว่าการคาดการณ์การบริโภคไข่ไก่ในปี 2563 เพิ่มขึ้นเพียงร้อยละ 5 ดังนั้น ควรมีบริหารจัดการการผลิตไข่ไก่ไม่ให้มีปริมาณมากเกินความต้องการของผู้บริโภค เพื่อลดความเสี่ยงไข่ไก่ล้นตลาด และส่งผลต่อราคาไข่ไก่ในประเทศ</a:t>
            </a:r>
            <a:endParaRPr lang="en-US" sz="20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2) ควรสนับสนุนการบริโภคไข่ไก่อย่างต่อเนื่อง </a:t>
            </a: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เช่น โครงการรณรงค์การบริโภคไข่ไก่ 300 ฟองต่อคนต่อปี การสร้างทัศนคติและความรู้ความเข้าใจแก่ผู้บริโภคเกี่ยวกับการบริโภคไข่ไก่ </a:t>
            </a: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เป็นต้น ซึ่งแม้ว่า</a:t>
            </a: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การคาดการณ์การบริโภคไข่ไก่มีแนวโน้มเพิ่มขึ้น แต่เป็นการเพิ่มขึ้นเพียงร้อยละ 5 ดังนั้น ควรมีการดำเนินโครงการอย่างต่อเนื่อง</a:t>
            </a:r>
            <a:endParaRPr lang="en-US" sz="2000" dirty="0" smtClean="0">
              <a:latin typeface="TH SarabunPSK" pitchFamily="34" charset="-34"/>
              <a:cs typeface="TH SarabunPSK" pitchFamily="34" charset="-34"/>
            </a:endParaRPr>
          </a:p>
          <a:p>
            <a:pPr marL="5715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H SarabunPSK" pitchFamily="34" charset="-34"/>
              <a:buChar char="–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899</Words>
  <Application>Microsoft Office PowerPoint</Application>
  <PresentationFormat>นำเสนอทางหน้าจอ (4:3)</PresentationFormat>
  <Paragraphs>180</Paragraphs>
  <Slides>8</Slides>
  <Notes>1</Notes>
  <HiddenSlides>0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10" baseType="lpstr">
      <vt:lpstr>ชุดรูปแบบของ Office</vt:lpstr>
      <vt:lpstr>EViews</vt:lpstr>
      <vt:lpstr>ภาพนิ่ง 1</vt:lpstr>
      <vt:lpstr>ผลการทดสอบคุณสมบัติ Stationary  ด้วย Augmented Dickey–Fuller test</vt:lpstr>
      <vt:lpstr>ผลจากแบบจำลอง Holt-Winters  ของการบริโภคไข่ไก่</vt:lpstr>
      <vt:lpstr>การพยากรณ์ด้วยแบบจำลอง ARIMA (1)</vt:lpstr>
      <vt:lpstr>การพยากรณ์ด้วยแบบจำลอง ARIMA (2)</vt:lpstr>
      <vt:lpstr>การพยากรณ์ด้วยแบบจำลอง ARIMA (3)</vt:lpstr>
      <vt:lpstr>เปรียบเทียบความแม่นยำของแบบจำลองแต่ละวิธี</vt:lpstr>
      <vt:lpstr>ผลการพยากรณ์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แบบจำลองการพยากรณ์ความต้องการ สินค้าเกษตรที่สำคัญ: กรณีสับปะรด</dc:title>
  <dc:creator>ชัชวาลย์ เผ่าเพ็ง</dc:creator>
  <cp:lastModifiedBy>สรรเสริญ ศรีเหนี่ยง</cp:lastModifiedBy>
  <cp:revision>140</cp:revision>
  <dcterms:created xsi:type="dcterms:W3CDTF">2020-07-23T03:07:15Z</dcterms:created>
  <dcterms:modified xsi:type="dcterms:W3CDTF">2020-08-10T05:49:56Z</dcterms:modified>
</cp:coreProperties>
</file>