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5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9877883" cy="2837839"/>
          </a:xfrm>
        </p:spPr>
        <p:txBody>
          <a:bodyPr>
            <a:normAutofit/>
          </a:bodyPr>
          <a:lstStyle/>
          <a:p>
            <a:r>
              <a:rPr lang="en-US" sz="5500" dirty="0" smtClean="0">
                <a:solidFill>
                  <a:schemeClr val="bg1"/>
                </a:solidFill>
              </a:rPr>
              <a:t>Portfolio showcase</a:t>
            </a:r>
            <a:endParaRPr lang="en-US" sz="55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516459"/>
            <a:ext cx="6400800" cy="194733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       Parvathi Iyer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8474772445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piyer96@gmail.com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35" y="5083504"/>
            <a:ext cx="387467" cy="387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7" y="5585736"/>
            <a:ext cx="346403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6335" y="4632031"/>
            <a:ext cx="338634" cy="37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2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801" y="164768"/>
            <a:ext cx="1170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+mj-lt"/>
              </a:rPr>
              <a:t>#5: </a:t>
            </a:r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bg1"/>
                </a:solidFill>
              </a:rPr>
              <a:t>AI Innovation for Wealth Management</a:t>
            </a:r>
            <a:endParaRPr 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44497" y="2850749"/>
            <a:ext cx="2346676" cy="2193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Project Investment</a:t>
            </a:r>
          </a:p>
          <a:p>
            <a:pPr algn="ctr"/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Innovation 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80486" y="1050627"/>
            <a:ext cx="2501499" cy="1800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System Design</a:t>
            </a:r>
          </a:p>
          <a:p>
            <a:pPr algn="ctr"/>
            <a:endParaRPr lang="en-US" dirty="0" smtClean="0"/>
          </a:p>
          <a:p>
            <a:pPr algn="ctr"/>
            <a:r>
              <a:rPr lang="en-US" sz="1400" dirty="0" smtClean="0"/>
              <a:t>Purpose, Enhance first use case model, Train</a:t>
            </a:r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00061" y="4548753"/>
            <a:ext cx="2718655" cy="1677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  AI Explore</a:t>
            </a:r>
          </a:p>
          <a:p>
            <a:pPr algn="ctr"/>
            <a:endParaRPr lang="en-US" sz="1400" dirty="0" smtClean="0"/>
          </a:p>
          <a:p>
            <a:r>
              <a:rPr lang="en-US" sz="1400" dirty="0" smtClean="0"/>
              <a:t>            Exploration for  competitive advantage and customer insight.</a:t>
            </a:r>
            <a:r>
              <a:rPr lang="en-US" sz="1400" dirty="0"/>
              <a:t>  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890960" y="1050626"/>
            <a:ext cx="2353719" cy="1800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  High value </a:t>
            </a:r>
          </a:p>
          <a:p>
            <a:pPr algn="ctr"/>
            <a:r>
              <a:rPr lang="en-US" b="1" dirty="0" smtClean="0"/>
              <a:t> </a:t>
            </a:r>
          </a:p>
          <a:p>
            <a:pPr algn="ctr"/>
            <a:r>
              <a:rPr lang="en-US" sz="1400" dirty="0" smtClean="0"/>
              <a:t>Strategic value for Wealth Managers to increase digital footprint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716" y="1514643"/>
            <a:ext cx="339238" cy="3606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21" y="1229936"/>
            <a:ext cx="444803" cy="4448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17" y="4461797"/>
            <a:ext cx="455835" cy="458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48" y="4757979"/>
            <a:ext cx="573437" cy="57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4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563" y="469782"/>
            <a:ext cx="10972800" cy="551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🎯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Key Achievements: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200" dirty="0" smtClean="0"/>
              <a:t>•</a:t>
            </a:r>
            <a:r>
              <a:rPr lang="en-US" dirty="0" smtClean="0"/>
              <a:t> </a:t>
            </a:r>
            <a:r>
              <a:rPr lang="en-US" sz="1400" dirty="0"/>
              <a:t>Identified strategic AI use cases aligned with business objectives </a:t>
            </a:r>
            <a:endParaRPr lang="en-US" sz="1400" dirty="0"/>
          </a:p>
          <a:p>
            <a:pPr lvl="1"/>
            <a:r>
              <a:rPr lang="en-US" sz="1400" dirty="0"/>
              <a:t>•</a:t>
            </a:r>
            <a:r>
              <a:rPr lang="en-US" sz="1400" dirty="0"/>
              <a:t> </a:t>
            </a:r>
            <a:r>
              <a:rPr lang="en-US" sz="1400" dirty="0"/>
              <a:t>Collaborated </a:t>
            </a:r>
            <a:r>
              <a:rPr lang="en-US" sz="1400" dirty="0"/>
              <a:t>with technical SMEs to validate feasibility </a:t>
            </a:r>
            <a:endParaRPr lang="en-US" sz="1400" dirty="0"/>
          </a:p>
          <a:p>
            <a:pPr lvl="1"/>
            <a:r>
              <a:rPr lang="en-US" sz="1400" dirty="0"/>
              <a:t>• </a:t>
            </a:r>
            <a:r>
              <a:rPr lang="en-US" sz="1400" dirty="0"/>
              <a:t>Presented business case to leadership  for innovation funding </a:t>
            </a:r>
            <a:endParaRPr lang="en-US" sz="1400" dirty="0"/>
          </a:p>
          <a:p>
            <a:pPr lvl="1"/>
            <a:r>
              <a:rPr lang="en-US" sz="1400" dirty="0"/>
              <a:t>• </a:t>
            </a:r>
            <a:r>
              <a:rPr lang="en-US" sz="1400" dirty="0"/>
              <a:t>Established foundation for future AI/ML initiatives in wealth vertical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12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💻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Technologies: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endParaRPr lang="en-US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AI/ML Frameworks, RAG, </a:t>
            </a:r>
            <a:r>
              <a:rPr lang="en-US" sz="1400" dirty="0" err="1"/>
              <a:t>Chatgpt</a:t>
            </a:r>
            <a:r>
              <a:rPr lang="en-US" sz="1400" dirty="0"/>
              <a:t>, AWS Cloud, Data Analytics (Training DB, Live DB)  </a:t>
            </a:r>
            <a:endParaRPr lang="en-US" sz="1400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Impact: </a:t>
            </a:r>
            <a:endParaRPr lang="en-US" b="1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Enhanced system performance and reliability while significantly reducing ongoing  operational costs for critical healthcare </a:t>
            </a:r>
            <a:r>
              <a:rPr lang="en-US" sz="1400" dirty="0" smtClean="0"/>
              <a:t>operations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37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564" y="157019"/>
            <a:ext cx="117024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+mj-lt"/>
              </a:rPr>
              <a:t>#1</a:t>
            </a:r>
            <a:r>
              <a:rPr lang="en-US" sz="2500" b="1" dirty="0">
                <a:solidFill>
                  <a:schemeClr val="bg1"/>
                </a:solidFill>
                <a:latin typeface="+mj-lt"/>
              </a:rPr>
              <a:t>: Core Payment Resiliency Program</a:t>
            </a:r>
            <a:r>
              <a:rPr lang="en-US" sz="2500" dirty="0">
                <a:latin typeface="+mj-lt"/>
              </a:rPr>
              <a:t>  </a:t>
            </a:r>
            <a:endParaRPr lang="en-US" sz="25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23467" y="2806498"/>
            <a:ext cx="2225964" cy="161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Program Investment</a:t>
            </a:r>
          </a:p>
          <a:p>
            <a:pPr algn="ctr"/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$ 5 mil+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33818" y="4371045"/>
            <a:ext cx="2225964" cy="161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99.99%</a:t>
            </a:r>
          </a:p>
          <a:p>
            <a:pPr algn="ctr"/>
            <a:endParaRPr lang="en-US" dirty="0" smtClean="0"/>
          </a:p>
          <a:p>
            <a:pPr algn="ctr"/>
            <a:r>
              <a:rPr lang="en-US" sz="1400" dirty="0"/>
              <a:t>System Uptime</a:t>
            </a:r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97581" y="986673"/>
            <a:ext cx="2225964" cy="161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2400" b="1" dirty="0" smtClean="0"/>
              <a:t>+3%</a:t>
            </a:r>
          </a:p>
          <a:p>
            <a:pPr algn="ctr"/>
            <a:endParaRPr lang="en-US" dirty="0" smtClean="0"/>
          </a:p>
          <a:p>
            <a:pPr algn="ctr"/>
            <a:r>
              <a:rPr lang="en-US" sz="1400" dirty="0" smtClean="0"/>
              <a:t>Availability </a:t>
            </a:r>
            <a:r>
              <a:rPr lang="en-US" sz="1400" dirty="0"/>
              <a:t>Improvement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018716" y="4371045"/>
            <a:ext cx="2225964" cy="161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+5%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NPS Increase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867714" y="912103"/>
            <a:ext cx="2225964" cy="161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   Payment Processing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163" y="1164905"/>
            <a:ext cx="592131" cy="59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8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563" y="469782"/>
            <a:ext cx="10972800" cy="551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🎯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Key Achievements: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• </a:t>
            </a:r>
            <a:r>
              <a:rPr lang="en-US" sz="1200" dirty="0"/>
              <a:t>Established new PDLC and SDLC frameworks ensuring end-to-end  program success </a:t>
            </a:r>
            <a:endParaRPr lang="en-US" sz="1200" dirty="0" smtClean="0"/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• </a:t>
            </a:r>
            <a:r>
              <a:rPr lang="en-US" sz="1200" dirty="0"/>
              <a:t>Created product management lifecycle framework generating multi-year SaaS  programs </a:t>
            </a:r>
            <a:endParaRPr lang="en-US" sz="1200" dirty="0" smtClean="0"/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• </a:t>
            </a:r>
            <a:r>
              <a:rPr lang="en-US" sz="1200" dirty="0"/>
              <a:t>Improved customer NPS by 5% through strategic alignment with stakeholder  requirements </a:t>
            </a:r>
            <a:endParaRPr lang="en-US" sz="1200" dirty="0" smtClean="0"/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• </a:t>
            </a:r>
            <a:r>
              <a:rPr lang="en-US" sz="1200" dirty="0"/>
              <a:t>Implemented comprehensive governance for Privacy, Risk, </a:t>
            </a:r>
            <a:r>
              <a:rPr lang="en-US" sz="1200" dirty="0" smtClean="0"/>
              <a:t>Governance, and </a:t>
            </a:r>
            <a:r>
              <a:rPr lang="en-US" sz="1200" dirty="0"/>
              <a:t>Legal oversight</a:t>
            </a:r>
            <a:r>
              <a:rPr lang="en-US" dirty="0"/>
              <a:t>  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💻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Technologies: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endParaRPr lang="en-US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AWS </a:t>
            </a:r>
            <a:r>
              <a:rPr lang="en-US" sz="1200" dirty="0"/>
              <a:t>(Lambda, S3, Glue, Redshift, Athena), Python, Kafka, Kubernetes,  </a:t>
            </a:r>
            <a:r>
              <a:rPr lang="en-US" sz="1200" dirty="0" err="1"/>
              <a:t>PowerBI</a:t>
            </a:r>
            <a:r>
              <a:rPr lang="en-US" sz="1200" dirty="0"/>
              <a:t>, Salesforce and many more  </a:t>
            </a:r>
            <a:endParaRPr lang="en-US" sz="1200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Impact: </a:t>
            </a:r>
            <a:endParaRPr lang="en-US" b="1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Enhanced </a:t>
            </a:r>
            <a:r>
              <a:rPr lang="en-US" sz="1200" dirty="0"/>
              <a:t>platform reliability for P2P payment system serving trillion processing of payments for its users  while driving measurable business value through clear OKRs and KPIs.</a:t>
            </a:r>
            <a:r>
              <a:rPr lang="en-US" dirty="0"/>
              <a:t>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9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801" y="164768"/>
            <a:ext cx="1170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+mj-lt"/>
              </a:rPr>
              <a:t>#2: </a:t>
            </a:r>
            <a:r>
              <a:rPr lang="en-US" sz="2800" b="1" dirty="0" smtClean="0"/>
              <a:t> </a:t>
            </a:r>
            <a:r>
              <a:rPr lang="en-US" sz="2500" b="1" dirty="0">
                <a:solidFill>
                  <a:schemeClr val="bg1"/>
                </a:solidFill>
                <a:latin typeface="+mj-lt"/>
              </a:rPr>
              <a:t>Enterprise Data </a:t>
            </a:r>
            <a:r>
              <a:rPr lang="en-US" sz="2500" b="1" dirty="0" smtClean="0">
                <a:solidFill>
                  <a:schemeClr val="bg1"/>
                </a:solidFill>
                <a:latin typeface="+mj-lt"/>
              </a:rPr>
              <a:t>Management </a:t>
            </a:r>
            <a:endParaRPr 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23467" y="2806498"/>
            <a:ext cx="2225964" cy="161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Portfolio Investment</a:t>
            </a:r>
          </a:p>
          <a:p>
            <a:pPr algn="ctr"/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$ 3 mil+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73082" y="4654407"/>
            <a:ext cx="2225964" cy="161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99.999%</a:t>
            </a:r>
          </a:p>
          <a:p>
            <a:pPr algn="ctr"/>
            <a:endParaRPr lang="en-US" dirty="0" smtClean="0"/>
          </a:p>
          <a:p>
            <a:pPr algn="ctr"/>
            <a:r>
              <a:rPr lang="en-US" sz="1400" dirty="0" smtClean="0"/>
              <a:t>Establishment of P0-P3 process 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897581" y="986673"/>
            <a:ext cx="2225964" cy="161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smtClean="0"/>
          </a:p>
          <a:p>
            <a:pPr algn="ctr"/>
            <a:r>
              <a:rPr lang="en-US" sz="1400" smtClean="0"/>
              <a:t>Availability </a:t>
            </a:r>
            <a:r>
              <a:rPr lang="en-US" sz="1400" dirty="0" smtClean="0"/>
              <a:t>for all LOB Data Initiative</a:t>
            </a:r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018716" y="4578906"/>
            <a:ext cx="2225964" cy="161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$ Priceless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Regulatory, Compliance, All LOB and size data support 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867713" y="912102"/>
            <a:ext cx="2593283" cy="2102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2 team of  </a:t>
            </a:r>
          </a:p>
          <a:p>
            <a:pPr algn="ctr"/>
            <a:endParaRPr lang="en-US" sz="2400" b="1" dirty="0" smtClean="0"/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   24/7 availability of Data platform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05" y="1615507"/>
            <a:ext cx="472698" cy="4726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742" y="1128085"/>
            <a:ext cx="1198536" cy="7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4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563" y="469782"/>
            <a:ext cx="10972800" cy="551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🎯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Key Achievements: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•</a:t>
            </a:r>
            <a:r>
              <a:rPr lang="en-US" dirty="0" smtClean="0"/>
              <a:t> </a:t>
            </a:r>
            <a:r>
              <a:rPr lang="en-US" sz="1200" dirty="0"/>
              <a:t>Established comprehensive LOB data management program from  ground up </a:t>
            </a:r>
            <a:endParaRPr lang="en-US" sz="1200" dirty="0" smtClean="0"/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• </a:t>
            </a:r>
            <a:r>
              <a:rPr lang="en-US" sz="1200" dirty="0"/>
              <a:t>Achieved 55% team growth, building two 5-member teams (onshore &amp; offshore) </a:t>
            </a:r>
            <a:endParaRPr lang="en-US" sz="1200" dirty="0" smtClean="0"/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•</a:t>
            </a:r>
            <a:r>
              <a:rPr lang="en-US" sz="1200" dirty="0"/>
              <a:t>  Implemented P0 to P3 intake and change management processes </a:t>
            </a:r>
            <a:endParaRPr lang="en-US" sz="1200" dirty="0" smtClean="0"/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•  Established OKRs</a:t>
            </a:r>
            <a:r>
              <a:rPr lang="en-US" sz="1200" dirty="0"/>
              <a:t>, KPIs, and  quarterly cross-team </a:t>
            </a:r>
            <a:r>
              <a:rPr lang="en-US" sz="1200" dirty="0" smtClean="0"/>
              <a:t>scaled planning </a:t>
            </a:r>
            <a:r>
              <a:rPr lang="en-US" sz="1200" dirty="0"/>
              <a:t>frameworks </a:t>
            </a:r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💻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Technologies: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endParaRPr lang="en-US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IBM Cloud, Oracle, Cloudera, ETL/ELT, </a:t>
            </a:r>
            <a:r>
              <a:rPr lang="en-US" sz="1200" dirty="0" err="1"/>
              <a:t>Informatica</a:t>
            </a:r>
            <a:r>
              <a:rPr lang="en-US" sz="1200" dirty="0"/>
              <a:t>, Tableau, </a:t>
            </a:r>
            <a:r>
              <a:rPr lang="en-US" sz="1200" dirty="0" err="1"/>
              <a:t>PowerBI</a:t>
            </a:r>
            <a:r>
              <a:rPr lang="en-US" sz="1200" dirty="0"/>
              <a:t> and  many more</a:t>
            </a:r>
            <a:r>
              <a:rPr lang="en-US" dirty="0"/>
              <a:t>  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r>
              <a:rPr lang="en-US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Impact: </a:t>
            </a:r>
            <a:endParaRPr lang="en-US" b="1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Transformed data operations across the bank, establishing governance structures for  CCAR, regulatory compliance, and data analytics that continue to drive strategic decision </a:t>
            </a:r>
            <a:r>
              <a:rPr lang="en-US" sz="1200" dirty="0" smtClean="0"/>
              <a:t>making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843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801" y="164768"/>
            <a:ext cx="1170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+mj-lt"/>
              </a:rPr>
              <a:t>#3: </a:t>
            </a:r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bg1"/>
                </a:solidFill>
              </a:rPr>
              <a:t>Treasury Platform Modernization</a:t>
            </a:r>
            <a:endParaRPr 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44498" y="2850750"/>
            <a:ext cx="2225964" cy="161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Program Investment</a:t>
            </a:r>
          </a:p>
          <a:p>
            <a:pPr algn="ctr"/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$ 3 mil+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80486" y="1050627"/>
            <a:ext cx="2501499" cy="1800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/>
              <a:t>45% reduction</a:t>
            </a:r>
          </a:p>
          <a:p>
            <a:pPr algn="ctr"/>
            <a:endParaRPr lang="en-US" dirty="0" smtClean="0"/>
          </a:p>
          <a:p>
            <a:pPr algn="ctr"/>
            <a:r>
              <a:rPr lang="en-US" sz="1400" dirty="0" smtClean="0"/>
              <a:t>In Technology debt and operating costs</a:t>
            </a:r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792752" y="4609902"/>
            <a:ext cx="2225964" cy="161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$ Priceless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3 year ROI: System Efficiency &amp; Cost Saving 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890960" y="1050626"/>
            <a:ext cx="2353719" cy="1800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  Risk </a:t>
            </a:r>
            <a:r>
              <a:rPr lang="en-US" b="1" dirty="0"/>
              <a:t>framework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Establishment of revamped framework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78" y="1460400"/>
            <a:ext cx="351768" cy="3517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716" y="1514643"/>
            <a:ext cx="339238" cy="3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29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563" y="469782"/>
            <a:ext cx="10972800" cy="551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🎯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Key Achievements: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•</a:t>
            </a:r>
            <a:r>
              <a:rPr lang="en-US" dirty="0" smtClean="0"/>
              <a:t> </a:t>
            </a:r>
            <a:r>
              <a:rPr lang="en-US" sz="1200" dirty="0" smtClean="0"/>
              <a:t>Led </a:t>
            </a:r>
            <a:r>
              <a:rPr lang="en-US" sz="1200" dirty="0"/>
              <a:t>complex migration and modernization of payment processing  systems </a:t>
            </a:r>
            <a:endParaRPr lang="en-US" sz="1200" dirty="0" smtClean="0"/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• </a:t>
            </a:r>
            <a:r>
              <a:rPr lang="en-US" sz="1200" dirty="0"/>
              <a:t>Established Risk Program framework adopted across the organization </a:t>
            </a:r>
            <a:endParaRPr lang="en-US" sz="1200" dirty="0" smtClean="0"/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• </a:t>
            </a:r>
            <a:r>
              <a:rPr lang="en-US" sz="1200" dirty="0"/>
              <a:t>Reduced  technical debt while maintaining operational </a:t>
            </a:r>
            <a:r>
              <a:rPr lang="en-US" sz="1200" dirty="0" smtClean="0"/>
              <a:t>continuity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💻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Technologies: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endParaRPr lang="en-US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IBM Cloud, Oracle, </a:t>
            </a:r>
            <a:r>
              <a:rPr lang="en-US" sz="1200" dirty="0" smtClean="0"/>
              <a:t>Rest API,  </a:t>
            </a:r>
            <a:r>
              <a:rPr lang="en-US" sz="1200" dirty="0" err="1" smtClean="0"/>
              <a:t>Microservices</a:t>
            </a:r>
            <a:r>
              <a:rPr lang="en-US" sz="1200" dirty="0" smtClean="0"/>
              <a:t>, ETL/ELT</a:t>
            </a:r>
            <a:r>
              <a:rPr lang="en-US" sz="1200" dirty="0"/>
              <a:t>, </a:t>
            </a:r>
            <a:r>
              <a:rPr lang="en-US" sz="1200" dirty="0" err="1"/>
              <a:t>Informatica</a:t>
            </a:r>
            <a:r>
              <a:rPr lang="en-US" sz="1200" dirty="0"/>
              <a:t>, </a:t>
            </a:r>
            <a:r>
              <a:rPr lang="en-US" sz="1200" dirty="0" smtClean="0"/>
              <a:t>Tableau, Big Data, and</a:t>
            </a:r>
            <a:r>
              <a:rPr lang="en-US" sz="1200" dirty="0"/>
              <a:t>  many more</a:t>
            </a:r>
            <a:r>
              <a:rPr lang="en-US" dirty="0"/>
              <a:t>  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r>
              <a:rPr lang="en-US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Impact: </a:t>
            </a:r>
            <a:endParaRPr lang="en-US" b="1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Transformed data operations across the bank, establishing governance structures for  CCAR, regulatory compliance, and data analytics that continue to drive strategic decision </a:t>
            </a:r>
            <a:r>
              <a:rPr lang="en-US" sz="1200" dirty="0" smtClean="0"/>
              <a:t>making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856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801" y="164768"/>
            <a:ext cx="11702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bg1"/>
                </a:solidFill>
                <a:latin typeface="+mj-lt"/>
              </a:rPr>
              <a:t>#4: </a:t>
            </a:r>
            <a:r>
              <a:rPr lang="en-US" sz="2800" b="1" dirty="0" smtClean="0"/>
              <a:t> </a:t>
            </a:r>
            <a:r>
              <a:rPr lang="en-US" sz="2800" b="1" dirty="0">
                <a:solidFill>
                  <a:schemeClr val="bg1"/>
                </a:solidFill>
              </a:rPr>
              <a:t>Healthcare Database Modernization </a:t>
            </a:r>
            <a:endParaRPr 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44498" y="2850750"/>
            <a:ext cx="2225964" cy="16163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Project Investment</a:t>
            </a:r>
          </a:p>
          <a:p>
            <a:pPr algn="ctr"/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$ 1.7 mil+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480486" y="1050627"/>
            <a:ext cx="2501499" cy="1800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Savings in operational cost</a:t>
            </a:r>
          </a:p>
          <a:p>
            <a:pPr algn="ctr"/>
            <a:endParaRPr lang="en-US" dirty="0" smtClean="0"/>
          </a:p>
          <a:p>
            <a:pPr algn="ctr"/>
            <a:r>
              <a:rPr lang="en-US" sz="1400" dirty="0" smtClean="0"/>
              <a:t>In operating costs under new robust</a:t>
            </a:r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300061" y="4548753"/>
            <a:ext cx="2718655" cy="1677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$ Priceless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First of its success in upgrading vendor system for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largest health plan and a small plan</a:t>
            </a:r>
            <a:endParaRPr lang="en-US" sz="1400" dirty="0"/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890960" y="1050626"/>
            <a:ext cx="2353719" cy="18001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  Risk </a:t>
            </a:r>
            <a:r>
              <a:rPr lang="en-US" b="1" dirty="0"/>
              <a:t>framework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Upgrade of core health system for compliance with state requirement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716" y="1514643"/>
            <a:ext cx="339238" cy="3606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21" y="1229936"/>
            <a:ext cx="444803" cy="4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2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563" y="469782"/>
            <a:ext cx="10972800" cy="551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🎯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Key Achievements: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endParaRPr lang="en-US" b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200" dirty="0" smtClean="0"/>
              <a:t>•</a:t>
            </a:r>
            <a:r>
              <a:rPr lang="en-US" dirty="0" smtClean="0"/>
              <a:t> </a:t>
            </a:r>
            <a:r>
              <a:rPr lang="en-US" sz="1400" dirty="0" smtClean="0"/>
              <a:t>Upgraded </a:t>
            </a:r>
            <a:r>
              <a:rPr lang="en-US" sz="1400" dirty="0"/>
              <a:t>databases and deployed new server infrastructure </a:t>
            </a:r>
            <a:endParaRPr lang="en-US" sz="1400" dirty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•</a:t>
            </a:r>
            <a:r>
              <a:rPr lang="en-US" sz="1400" dirty="0"/>
              <a:t>  Reconfigured 30 applications: Pre-</a:t>
            </a:r>
            <a:r>
              <a:rPr lang="en-US" sz="1400" dirty="0" err="1"/>
              <a:t>auth</a:t>
            </a:r>
            <a:r>
              <a:rPr lang="en-US" sz="1400" dirty="0"/>
              <a:t>, Enrollment, Policy, Claims, Billing, Care Management,  Provider/Agent portals </a:t>
            </a:r>
            <a:endParaRPr lang="en-US" sz="1400" dirty="0" smtClean="0"/>
          </a:p>
          <a:p>
            <a:pPr lvl="1">
              <a:lnSpc>
                <a:spcPct val="150000"/>
              </a:lnSpc>
            </a:pPr>
            <a:r>
              <a:rPr lang="en-US" sz="1400" dirty="0" smtClean="0"/>
              <a:t>•  Delivered </a:t>
            </a:r>
            <a:r>
              <a:rPr lang="en-US" sz="1400" dirty="0"/>
              <a:t>on-time, within budget, meeting all quality metrics (cost,  schedule, </a:t>
            </a:r>
            <a:r>
              <a:rPr lang="en-US" sz="1400" dirty="0" smtClean="0"/>
              <a:t>scope)</a:t>
            </a:r>
          </a:p>
          <a:p>
            <a:pPr lvl="1">
              <a:lnSpc>
                <a:spcPct val="150000"/>
              </a:lnSpc>
            </a:pPr>
            <a:endParaRPr lang="en-US" sz="14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💻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Technologies:</a:t>
            </a:r>
            <a:r>
              <a:rPr lang="en-US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endParaRPr lang="en-US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Qnxt</a:t>
            </a:r>
            <a:r>
              <a:rPr lang="en-US" sz="1400" dirty="0"/>
              <a:t> Platform, Database Administration, Enterprise Application Integration  </a:t>
            </a:r>
            <a:endParaRPr lang="en-US" sz="14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  <a:p>
            <a:r>
              <a:rPr lang="en-US" b="1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Impact: </a:t>
            </a:r>
            <a:endParaRPr lang="en-US" b="1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Enhanced system performance and reliability while significantly reducing ongoing  operational costs for critical healthcare </a:t>
            </a:r>
            <a:r>
              <a:rPr lang="en-US" sz="1400" dirty="0" smtClean="0"/>
              <a:t>operations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189503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88</TotalTime>
  <Words>290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Slice</vt:lpstr>
      <vt:lpstr>Portfolio showcase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showcase</dc:title>
  <dc:creator>Microsoft account</dc:creator>
  <cp:lastModifiedBy>Microsoft account</cp:lastModifiedBy>
  <cp:revision>9</cp:revision>
  <dcterms:created xsi:type="dcterms:W3CDTF">2025-10-16T16:23:56Z</dcterms:created>
  <dcterms:modified xsi:type="dcterms:W3CDTF">2025-10-16T17:52:55Z</dcterms:modified>
</cp:coreProperties>
</file>