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5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82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6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4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0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92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282F-FCD7-42C5-94CD-173811E8592F}" type="datetimeFigureOut">
              <a:rPr kumimoji="1" lang="ja-JP" altLang="en-US" smtClean="0"/>
              <a:t>2018/2/8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68B0-C5A0-44D4-9151-5C9C5FB7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73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3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26584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5948"/>
            <a:ext cx="10515600" cy="565205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登録</a:t>
            </a:r>
            <a:endParaRPr kumimoji="1" lang="en-US" altLang="ja-JP" dirty="0" smtClean="0"/>
          </a:p>
          <a:p>
            <a:pPr marL="571500" indent="-57150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Repository</a:t>
            </a:r>
            <a:r>
              <a:rPr lang="ja-JP" altLang="en-US" dirty="0"/>
              <a:t>・ブランチ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　</a:t>
            </a:r>
            <a:r>
              <a:rPr lang="en-US" altLang="ja-JP" dirty="0"/>
              <a:t> Travis</a:t>
            </a:r>
            <a:r>
              <a:rPr lang="ja-JP" altLang="en-US" dirty="0"/>
              <a:t>に登録＆</a:t>
            </a:r>
            <a:r>
              <a:rPr lang="en-US" altLang="ja-JP" dirty="0"/>
              <a:t>GitHub</a:t>
            </a:r>
            <a:r>
              <a:rPr lang="ja-JP" altLang="en-US" dirty="0"/>
              <a:t>と紐づけ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　ブランチに設定ファイル・ソース・テストコード登録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</a:t>
            </a:r>
            <a:r>
              <a:rPr lang="en-US" altLang="ja-JP" dirty="0" smtClean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テスト結果表示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テスト結果見て対象ブランチをプルリクエスト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Master</a:t>
            </a:r>
            <a:r>
              <a:rPr lang="ja-JP" altLang="en-US" dirty="0" smtClean="0"/>
              <a:t>にマージ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テスト</a:t>
            </a:r>
            <a:r>
              <a:rPr lang="en-US" altLang="ja-JP" dirty="0" smtClean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　</a:t>
            </a:r>
            <a:r>
              <a:rPr lang="en-US" altLang="ja-JP" dirty="0" smtClean="0"/>
              <a:t>build</a:t>
            </a:r>
            <a:r>
              <a:rPr lang="ja-JP" altLang="en-US" dirty="0" smtClean="0"/>
              <a:t>されたモジュールを</a:t>
            </a:r>
            <a:r>
              <a:rPr lang="en-US" altLang="ja-JP" dirty="0" err="1" smtClean="0"/>
              <a:t>Heroku</a:t>
            </a:r>
            <a:r>
              <a:rPr lang="ja-JP" altLang="en-US" dirty="0" smtClean="0"/>
              <a:t>に配置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53877" y="530086"/>
            <a:ext cx="536713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凡例</a:t>
            </a:r>
            <a:r>
              <a:rPr lang="ja-JP" altLang="en-US" dirty="0" smtClean="0"/>
              <a:t>　人：　　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：　　　</a:t>
            </a:r>
            <a:r>
              <a:rPr lang="en-US" altLang="ja-JP" dirty="0" smtClean="0"/>
              <a:t>Travis</a:t>
            </a:r>
            <a:r>
              <a:rPr lang="ja-JP" altLang="en-US" dirty="0" smtClean="0"/>
              <a:t>：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33" y="455957"/>
            <a:ext cx="459485" cy="445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42" y="455957"/>
            <a:ext cx="447675" cy="419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537" y="486361"/>
            <a:ext cx="448089" cy="45851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8" y="1203316"/>
            <a:ext cx="448089" cy="45851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69" y="1635469"/>
            <a:ext cx="448089" cy="4585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18" y="2207617"/>
            <a:ext cx="448089" cy="4585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07" y="3188897"/>
            <a:ext cx="448089" cy="45851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50" y="1724895"/>
            <a:ext cx="447675" cy="4191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08" y="3709883"/>
            <a:ext cx="459485" cy="44519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18" y="4238721"/>
            <a:ext cx="447675" cy="419100"/>
          </a:xfrm>
          <a:prstGeom prst="rect">
            <a:avLst/>
          </a:prstGeom>
        </p:spPr>
      </p:pic>
      <p:sp>
        <p:nvSpPr>
          <p:cNvPr id="15" name="右矢印 14"/>
          <p:cNvSpPr/>
          <p:nvPr/>
        </p:nvSpPr>
        <p:spPr>
          <a:xfrm>
            <a:off x="6414619" y="1768793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514" y="5216725"/>
            <a:ext cx="448089" cy="45851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958" y="3210487"/>
            <a:ext cx="447675" cy="419100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10424997" y="3236991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18" y="4700864"/>
            <a:ext cx="448089" cy="45851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53" y="4768609"/>
            <a:ext cx="447675" cy="419100"/>
          </a:xfrm>
          <a:prstGeom prst="rect">
            <a:avLst/>
          </a:prstGeom>
        </p:spPr>
      </p:pic>
      <p:sp>
        <p:nvSpPr>
          <p:cNvPr id="21" name="右矢印 20"/>
          <p:cNvSpPr/>
          <p:nvPr/>
        </p:nvSpPr>
        <p:spPr>
          <a:xfrm>
            <a:off x="9249603" y="4781861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18" y="5800129"/>
            <a:ext cx="459485" cy="44519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23" y="5235740"/>
            <a:ext cx="447675" cy="419100"/>
          </a:xfrm>
          <a:prstGeom prst="rect">
            <a:avLst/>
          </a:prstGeom>
        </p:spPr>
      </p:pic>
      <p:sp>
        <p:nvSpPr>
          <p:cNvPr id="24" name="右矢印 23"/>
          <p:cNvSpPr/>
          <p:nvPr/>
        </p:nvSpPr>
        <p:spPr>
          <a:xfrm>
            <a:off x="4574062" y="5275496"/>
            <a:ext cx="265046" cy="357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16" y="6283801"/>
            <a:ext cx="459485" cy="4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の</a:t>
            </a:r>
            <a:r>
              <a:rPr kumimoji="1" lang="en-US" altLang="ja-JP" sz="2800" b="1" dirty="0" smtClean="0"/>
              <a:t>GitHub</a:t>
            </a:r>
            <a:r>
              <a:rPr kumimoji="1" lang="ja-JP" altLang="en-US" sz="2800" b="1" dirty="0" smtClean="0"/>
              <a:t>紐づけ</a:t>
            </a:r>
            <a:endParaRPr kumimoji="1" lang="ja-JP" altLang="en-US" sz="2800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8569" t="10864" r="3878" b="38888"/>
          <a:stretch/>
        </p:blipFill>
        <p:spPr>
          <a:xfrm>
            <a:off x="530087" y="1060174"/>
            <a:ext cx="4504624" cy="16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36041" t="11567" r="36710" b="21845"/>
          <a:stretch/>
        </p:blipFill>
        <p:spPr>
          <a:xfrm>
            <a:off x="1099931" y="3193774"/>
            <a:ext cx="2047619" cy="3180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吹き出し 6"/>
          <p:cNvSpPr/>
          <p:nvPr/>
        </p:nvSpPr>
        <p:spPr>
          <a:xfrm>
            <a:off x="108733" y="3328729"/>
            <a:ext cx="1723980" cy="584853"/>
          </a:xfrm>
          <a:prstGeom prst="wedgeRectCallout">
            <a:avLst>
              <a:gd name="adj1" fmla="val 39100"/>
              <a:gd name="adj2" fmla="val 100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GitHub</a:t>
            </a:r>
            <a:r>
              <a:rPr kumimoji="1" lang="ja-JP" altLang="en-US" sz="1600" dirty="0" smtClean="0"/>
              <a:t>ユーザ</a:t>
            </a:r>
            <a:r>
              <a:rPr kumimoji="1" lang="ja-JP" altLang="en-US" sz="1600" dirty="0" smtClean="0"/>
              <a:t>で</a:t>
            </a:r>
            <a:endParaRPr kumimoji="1" lang="en-US" altLang="ja-JP" sz="1600" dirty="0" smtClean="0"/>
          </a:p>
          <a:p>
            <a:pPr algn="ctr"/>
            <a:r>
              <a:rPr kumimoji="1" lang="ja-JP" altLang="en-US" sz="1600" dirty="0" smtClean="0"/>
              <a:t>ログイン</a:t>
            </a:r>
            <a:endParaRPr kumimoji="1" lang="ja-JP" altLang="en-US" sz="1600" dirty="0"/>
          </a:p>
        </p:txBody>
      </p:sp>
      <p:pic>
        <p:nvPicPr>
          <p:cNvPr id="8" name="図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11045" r="64628" b="30984"/>
          <a:stretch/>
        </p:blipFill>
        <p:spPr bwMode="auto">
          <a:xfrm>
            <a:off x="3828973" y="3193774"/>
            <a:ext cx="2301220" cy="3074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18"/>
          <p:cNvSpPr txBox="1"/>
          <p:nvPr/>
        </p:nvSpPr>
        <p:spPr>
          <a:xfrm>
            <a:off x="4223919" y="3687625"/>
            <a:ext cx="1227068" cy="19526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100"/>
              <a:t>ユーザー名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982074" y="108644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３．</a:t>
            </a:r>
            <a:r>
              <a:rPr lang="en-US" altLang="ja-JP" dirty="0" smtClean="0"/>
              <a:t> </a:t>
            </a:r>
            <a:r>
              <a:rPr lang="en-US" altLang="ja-JP" dirty="0"/>
              <a:t>Travis</a:t>
            </a:r>
            <a:r>
              <a:rPr lang="ja-JP" altLang="en-US" dirty="0"/>
              <a:t>に登録＆</a:t>
            </a:r>
            <a:r>
              <a:rPr lang="en-US" altLang="ja-JP" dirty="0"/>
              <a:t>GitHub</a:t>
            </a:r>
            <a:r>
              <a:rPr lang="ja-JP" altLang="en-US" dirty="0"/>
              <a:t>と紐づけ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828973" y="5813565"/>
            <a:ext cx="934279" cy="3060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角丸四角形 12"/>
          <p:cNvSpPr/>
          <p:nvPr/>
        </p:nvSpPr>
        <p:spPr>
          <a:xfrm>
            <a:off x="2030018" y="2204415"/>
            <a:ext cx="1095375" cy="400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5"/>
          <a:srcRect l="25104" t="73410" r="2919" b="10426"/>
          <a:stretch/>
        </p:blipFill>
        <p:spPr>
          <a:xfrm>
            <a:off x="5450987" y="1293674"/>
            <a:ext cx="6393308" cy="100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角丸四角形 14"/>
          <p:cNvSpPr/>
          <p:nvPr/>
        </p:nvSpPr>
        <p:spPr>
          <a:xfrm>
            <a:off x="10866781" y="1804366"/>
            <a:ext cx="715619" cy="4000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16" name="図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t="67699" r="37654" b="15174"/>
          <a:stretch/>
        </p:blipFill>
        <p:spPr bwMode="auto">
          <a:xfrm>
            <a:off x="6983895" y="3061252"/>
            <a:ext cx="3419061" cy="1285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7"/>
          <a:srcRect l="35162" t="38484" r="35577" b="45850"/>
          <a:stretch/>
        </p:blipFill>
        <p:spPr>
          <a:xfrm>
            <a:off x="6983895" y="4931566"/>
            <a:ext cx="3737114" cy="901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角丸四角形 17"/>
          <p:cNvSpPr/>
          <p:nvPr/>
        </p:nvSpPr>
        <p:spPr>
          <a:xfrm>
            <a:off x="7242311" y="3614323"/>
            <a:ext cx="912041" cy="47707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" name="下矢印 2"/>
          <p:cNvSpPr/>
          <p:nvPr/>
        </p:nvSpPr>
        <p:spPr>
          <a:xfrm>
            <a:off x="1934817" y="2822713"/>
            <a:ext cx="384313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 rot="10800000">
            <a:off x="5698434" y="2710069"/>
            <a:ext cx="384313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/>
          <p:cNvSpPr/>
          <p:nvPr/>
        </p:nvSpPr>
        <p:spPr>
          <a:xfrm rot="16200000">
            <a:off x="3296105" y="4611756"/>
            <a:ext cx="384313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/>
          <p:cNvSpPr/>
          <p:nvPr/>
        </p:nvSpPr>
        <p:spPr>
          <a:xfrm>
            <a:off x="8200734" y="4519870"/>
            <a:ext cx="384313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8187482" y="2557669"/>
            <a:ext cx="384313" cy="2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7580053" y="1096712"/>
            <a:ext cx="1625674" cy="669047"/>
          </a:xfrm>
          <a:prstGeom prst="wedgeRectCallout">
            <a:avLst>
              <a:gd name="adj1" fmla="val -88970"/>
              <a:gd name="adj2" fmla="val 81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対象の</a:t>
            </a:r>
            <a:r>
              <a:rPr kumimoji="1" lang="en-US" altLang="ja-JP" sz="1600" dirty="0" smtClean="0"/>
              <a:t>GitHub</a:t>
            </a:r>
          </a:p>
          <a:p>
            <a:pPr algn="ctr"/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09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096"/>
          </a:xfrm>
        </p:spPr>
        <p:txBody>
          <a:bodyPr>
            <a:normAutofit/>
          </a:bodyPr>
          <a:lstStyle/>
          <a:p>
            <a:r>
              <a:rPr kumimoji="1" lang="ja-JP" altLang="en-US" sz="2800" b="1" dirty="0" smtClean="0"/>
              <a:t>フォルダ構成・設定ファイル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0449" y="2087923"/>
            <a:ext cx="2345634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Src</a:t>
            </a:r>
            <a:endParaRPr kumimoji="1" lang="en-US" altLang="ja-JP" b="1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37893" y="2453896"/>
            <a:ext cx="16068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Main</a:t>
            </a:r>
          </a:p>
          <a:p>
            <a:r>
              <a:rPr lang="en-US" altLang="ja-JP" dirty="0" smtClean="0"/>
              <a:t>Java</a:t>
            </a:r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7893" y="3241841"/>
            <a:ext cx="17559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</a:rPr>
              <a:t>Test</a:t>
            </a:r>
          </a:p>
          <a:p>
            <a:r>
              <a:rPr lang="ja-JP" altLang="en-US" dirty="0" smtClean="0"/>
              <a:t>テストコード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89983" y="2286376"/>
            <a:ext cx="2933701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Pom.xml</a:t>
            </a:r>
          </a:p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tx1"/>
                </a:solidFill>
              </a:rPr>
              <a:t>Junit</a:t>
            </a:r>
            <a:r>
              <a:rPr lang="ja-JP" altLang="en-US" dirty="0" smtClean="0">
                <a:solidFill>
                  <a:schemeClr val="tx1"/>
                </a:solidFill>
              </a:rPr>
              <a:t>でテストするための設定を記述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今回</a:t>
            </a:r>
            <a:r>
              <a:rPr lang="ja-JP" altLang="en-US" dirty="0" smtClean="0">
                <a:solidFill>
                  <a:schemeClr val="tx1"/>
                </a:solidFill>
              </a:rPr>
              <a:t>は</a:t>
            </a:r>
            <a:r>
              <a:rPr lang="en-US" altLang="ja-JP" dirty="0" smtClean="0">
                <a:solidFill>
                  <a:schemeClr val="tx1"/>
                </a:solidFill>
              </a:rPr>
              <a:t>maven</a:t>
            </a:r>
            <a:r>
              <a:rPr lang="ja-JP" altLang="en-US" dirty="0" smtClean="0">
                <a:solidFill>
                  <a:schemeClr val="tx1"/>
                </a:solidFill>
              </a:rPr>
              <a:t>だが、他（</a:t>
            </a:r>
            <a:r>
              <a:rPr lang="en-US" altLang="ja-JP" dirty="0" smtClean="0">
                <a:solidFill>
                  <a:schemeClr val="tx1"/>
                </a:solidFill>
              </a:rPr>
              <a:t>ant</a:t>
            </a:r>
            <a:r>
              <a:rPr lang="ja-JP" altLang="en-US" dirty="0" smtClean="0">
                <a:solidFill>
                  <a:schemeClr val="tx1"/>
                </a:solidFill>
              </a:rPr>
              <a:t>とか）でも可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89983" y="4409611"/>
            <a:ext cx="2671969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</a:rPr>
              <a:t>.</a:t>
            </a:r>
            <a:r>
              <a:rPr lang="en-US" altLang="ja-JP" b="1" dirty="0" err="1" smtClean="0">
                <a:solidFill>
                  <a:schemeClr val="bg1"/>
                </a:solidFill>
              </a:rPr>
              <a:t>travis.yml</a:t>
            </a:r>
            <a:endParaRPr lang="en-US" altLang="ja-JP" b="1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言語設定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他にもいろいろできる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前の動作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en-US" altLang="ja-JP" dirty="0" smtClean="0">
                <a:solidFill>
                  <a:schemeClr val="tx1"/>
                </a:solidFill>
              </a:rPr>
              <a:t>build</a:t>
            </a:r>
            <a:r>
              <a:rPr lang="ja-JP" altLang="en-US" dirty="0" smtClean="0">
                <a:solidFill>
                  <a:schemeClr val="tx1"/>
                </a:solidFill>
              </a:rPr>
              <a:t>成功時の動作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・メール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・・・・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747" y="5168410"/>
            <a:ext cx="1856053" cy="1027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直線矢印コネクタ 13"/>
          <p:cNvCxnSpPr>
            <a:stCxn id="8" idx="3"/>
            <a:endCxn id="11" idx="1"/>
          </p:cNvCxnSpPr>
          <p:nvPr/>
        </p:nvCxnSpPr>
        <p:spPr>
          <a:xfrm>
            <a:off x="8661952" y="5563773"/>
            <a:ext cx="835795" cy="1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497747" y="4702792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今回はこれだけ？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2" y="2053851"/>
            <a:ext cx="1928190" cy="25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テキスト ボックス 19"/>
          <p:cNvSpPr txBox="1"/>
          <p:nvPr/>
        </p:nvSpPr>
        <p:spPr>
          <a:xfrm>
            <a:off x="680832" y="1495893"/>
            <a:ext cx="22396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フォルダ構成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989983" y="1537645"/>
            <a:ext cx="22396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設定ファイル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1842052" y="2286376"/>
            <a:ext cx="1078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6007801" y="84174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４．ブランチ</a:t>
            </a:r>
            <a:r>
              <a:rPr lang="ja-JP" altLang="en-US" dirty="0"/>
              <a:t>に設定ファイル・ソース・テストコード登録</a:t>
            </a:r>
          </a:p>
        </p:txBody>
      </p:sp>
    </p:spTree>
    <p:extLst>
      <p:ext uri="{BB962C8B-B14F-4D97-AF65-F5344CB8AC3E}">
        <p14:creationId xmlns:p14="http://schemas.microsoft.com/office/powerpoint/2010/main" val="47966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5" y="1568267"/>
            <a:ext cx="6679924" cy="476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build</a:t>
            </a:r>
            <a:r>
              <a:rPr kumimoji="1" lang="ja-JP" altLang="en-US" sz="2800" b="1" dirty="0" smtClean="0"/>
              <a:t>画面</a:t>
            </a:r>
            <a:endParaRPr kumimoji="1"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7079" y="1690688"/>
            <a:ext cx="2915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すると同時に、</a:t>
            </a:r>
            <a:r>
              <a:rPr kumimoji="1" lang="en-US" altLang="ja-JP" dirty="0" smtClean="0"/>
              <a:t>Build</a:t>
            </a:r>
            <a:r>
              <a:rPr kumimoji="1" lang="ja-JP" altLang="en-US" dirty="0" smtClean="0"/>
              <a:t>が走る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コンパイル環境の設定は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travis.yml</a:t>
            </a:r>
            <a:endParaRPr kumimoji="1" lang="en-US" altLang="ja-JP" dirty="0" smtClean="0"/>
          </a:p>
          <a:p>
            <a:r>
              <a:rPr lang="ja-JP" altLang="en-US" dirty="0" smtClean="0"/>
              <a:t>テストなどの設定は、今回は</a:t>
            </a:r>
            <a:r>
              <a:rPr lang="en-US" altLang="ja-JP" dirty="0" smtClean="0"/>
              <a:t>pom.xml</a:t>
            </a:r>
            <a:r>
              <a:rPr lang="ja-JP" altLang="en-US" dirty="0" smtClean="0"/>
              <a:t>に記述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ログを見ると、</a:t>
            </a:r>
            <a:endParaRPr lang="en-US" altLang="ja-JP" dirty="0" smtClean="0"/>
          </a:p>
          <a:p>
            <a:r>
              <a:rPr lang="ja-JP" altLang="en-US" dirty="0" smtClean="0"/>
              <a:t>①</a:t>
            </a:r>
            <a:r>
              <a:rPr lang="en-US" altLang="ja-JP" dirty="0" err="1" smtClean="0"/>
              <a:t>Git</a:t>
            </a:r>
            <a:r>
              <a:rPr lang="ja-JP" altLang="en-US" dirty="0"/>
              <a:t>で</a:t>
            </a:r>
            <a:r>
              <a:rPr kumimoji="1" lang="en-US" altLang="ja-JP" dirty="0" smtClean="0"/>
              <a:t>clone</a:t>
            </a:r>
            <a:r>
              <a:rPr lang="ja-JP" altLang="en-US" dirty="0" err="1"/>
              <a:t>、</a:t>
            </a:r>
            <a:r>
              <a:rPr kumimoji="1" lang="en-US" altLang="ja-JP" dirty="0" smtClean="0"/>
              <a:t>checkout</a:t>
            </a:r>
          </a:p>
          <a:p>
            <a:r>
              <a:rPr lang="ja-JP" altLang="en-US" dirty="0" smtClean="0"/>
              <a:t>②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環境設定</a:t>
            </a:r>
            <a:endParaRPr lang="en-US" altLang="ja-JP" dirty="0" smtClean="0"/>
          </a:p>
          <a:p>
            <a:r>
              <a:rPr kumimoji="1" lang="ja-JP" altLang="en-US" dirty="0" smtClean="0"/>
              <a:t>③コンパイル</a:t>
            </a:r>
            <a:endParaRPr kumimoji="1" lang="en-US" altLang="ja-JP" dirty="0" smtClean="0"/>
          </a:p>
          <a:p>
            <a:r>
              <a:rPr lang="ja-JP" altLang="en-US" dirty="0" smtClean="0"/>
              <a:t>④</a:t>
            </a:r>
            <a:r>
              <a:rPr lang="en-US" altLang="ja-JP" dirty="0" smtClean="0"/>
              <a:t>maven</a:t>
            </a:r>
            <a:r>
              <a:rPr lang="ja-JP" altLang="en-US" dirty="0" smtClean="0"/>
              <a:t>インストール</a:t>
            </a:r>
            <a:endParaRPr lang="en-US" altLang="ja-JP" dirty="0" smtClean="0"/>
          </a:p>
          <a:p>
            <a:r>
              <a:rPr lang="ja-JP" altLang="en-US" dirty="0" smtClean="0"/>
              <a:t>⑤</a:t>
            </a:r>
            <a:r>
              <a:rPr lang="en-US" altLang="ja-JP" dirty="0" smtClean="0"/>
              <a:t>JU</a:t>
            </a:r>
            <a:r>
              <a:rPr lang="en-US" altLang="ja-JP" dirty="0"/>
              <a:t>nit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の順に行われている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935895" y="3952844"/>
            <a:ext cx="6679924" cy="2487713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10946296" y="3564835"/>
            <a:ext cx="1020417" cy="636104"/>
          </a:xfrm>
          <a:prstGeom prst="wedgeRectCallout">
            <a:avLst>
              <a:gd name="adj1" fmla="val -7667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ログ</a:t>
            </a:r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8328992" y="1372636"/>
            <a:ext cx="1292086" cy="636104"/>
          </a:xfrm>
          <a:prstGeom prst="wedgeRectCallout">
            <a:avLst>
              <a:gd name="adj1" fmla="val -76677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詳細情報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100551" y="15868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５．テスト</a:t>
            </a:r>
            <a:r>
              <a:rPr lang="en-US" altLang="ja-JP" dirty="0" smtClean="0"/>
              <a:t>run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96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86" y="1479274"/>
            <a:ext cx="8520318" cy="4805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689942" y="233224"/>
            <a:ext cx="10515600" cy="73418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blanch</a:t>
            </a:r>
            <a:r>
              <a:rPr kumimoji="1" lang="ja-JP" altLang="en-US" sz="2800" b="1" dirty="0" smtClean="0"/>
              <a:t>画面</a:t>
            </a:r>
            <a:endParaRPr kumimoji="1" lang="ja-JP" altLang="en-US" sz="2800" b="1" dirty="0"/>
          </a:p>
        </p:txBody>
      </p:sp>
      <p:sp>
        <p:nvSpPr>
          <p:cNvPr id="10" name="四角形吹き出し 9"/>
          <p:cNvSpPr/>
          <p:nvPr/>
        </p:nvSpPr>
        <p:spPr>
          <a:xfrm>
            <a:off x="424070" y="2411896"/>
            <a:ext cx="1842053" cy="1166191"/>
          </a:xfrm>
          <a:prstGeom prst="wedgeRectCallout">
            <a:avLst>
              <a:gd name="adj1" fmla="val 57328"/>
              <a:gd name="adj2" fmla="val 681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Travis</a:t>
            </a:r>
            <a:r>
              <a:rPr kumimoji="1" lang="ja-JP" altLang="en-US" dirty="0" smtClean="0"/>
              <a:t>に紐づいている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Repository</a:t>
            </a:r>
            <a:r>
              <a:rPr kumimoji="1" lang="ja-JP" altLang="en-US" dirty="0" smtClean="0"/>
              <a:t>達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478986" y="2835965"/>
            <a:ext cx="2146023" cy="1868557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72635" y="2013505"/>
            <a:ext cx="2682322" cy="398391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6739145" y="821635"/>
            <a:ext cx="1842053" cy="868017"/>
          </a:xfrm>
          <a:prstGeom prst="wedgeRectCallout">
            <a:avLst>
              <a:gd name="adj1" fmla="val -54902"/>
              <a:gd name="adj2" fmla="val 761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選択中の</a:t>
            </a:r>
            <a:r>
              <a:rPr kumimoji="1" lang="en-US" altLang="ja-JP" dirty="0" smtClean="0"/>
              <a:t>Repository</a:t>
            </a:r>
            <a:endParaRPr kumimoji="1" lang="ja-JP" altLang="en-US" dirty="0"/>
          </a:p>
        </p:txBody>
      </p:sp>
      <p:sp>
        <p:nvSpPr>
          <p:cNvPr id="14" name="四角形吹き出し 13"/>
          <p:cNvSpPr/>
          <p:nvPr/>
        </p:nvSpPr>
        <p:spPr>
          <a:xfrm>
            <a:off x="1179858" y="5325729"/>
            <a:ext cx="1842053" cy="1166191"/>
          </a:xfrm>
          <a:prstGeom prst="wedgeRectCallout">
            <a:avLst>
              <a:gd name="adj1" fmla="val 127112"/>
              <a:gd name="adj2" fmla="val -284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Branch</a:t>
            </a:r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dirty="0" smtClean="0"/>
              <a:t>一番</a:t>
            </a:r>
            <a:r>
              <a:rPr lang="ja-JP" altLang="en-US" dirty="0"/>
              <a:t>上</a:t>
            </a:r>
            <a:r>
              <a:rPr lang="ja-JP" altLang="en-US" dirty="0" smtClean="0"/>
              <a:t>が</a:t>
            </a:r>
            <a:r>
              <a:rPr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15" name="四角形吹き出し 14"/>
          <p:cNvSpPr/>
          <p:nvPr/>
        </p:nvSpPr>
        <p:spPr>
          <a:xfrm>
            <a:off x="9872871" y="1980377"/>
            <a:ext cx="1948068" cy="1166191"/>
          </a:xfrm>
          <a:prstGeom prst="wedgeRectCallout">
            <a:avLst>
              <a:gd name="adj1" fmla="val -67852"/>
              <a:gd name="adj2" fmla="val 67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smtClean="0"/>
              <a:t>Build</a:t>
            </a:r>
            <a:r>
              <a:rPr kumimoji="1" lang="ja-JP" altLang="en-US" dirty="0" smtClean="0"/>
              <a:t>履歴</a:t>
            </a:r>
            <a:endParaRPr kumimoji="1" lang="en-US" altLang="ja-JP" dirty="0" smtClean="0"/>
          </a:p>
          <a:p>
            <a:r>
              <a:rPr lang="ja-JP" altLang="en-US" dirty="0" smtClean="0"/>
              <a:t>緑⇒</a:t>
            </a:r>
            <a:r>
              <a:rPr lang="en-US" altLang="ja-JP" dirty="0" smtClean="0"/>
              <a:t>OK</a:t>
            </a:r>
          </a:p>
          <a:p>
            <a:r>
              <a:rPr kumimoji="1" lang="ja-JP" altLang="en-US" dirty="0" smtClean="0"/>
              <a:t>赤⇒だめ</a:t>
            </a:r>
            <a:endParaRPr kumimoji="1" lang="en-US" altLang="ja-JP" dirty="0" smtClean="0"/>
          </a:p>
          <a:p>
            <a:r>
              <a:rPr lang="ja-JP" altLang="en-US" dirty="0" smtClean="0"/>
              <a:t>黄色⇒</a:t>
            </a:r>
            <a:r>
              <a:rPr lang="en-US" altLang="ja-JP" dirty="0" smtClean="0"/>
              <a:t>build</a:t>
            </a:r>
            <a:r>
              <a:rPr lang="ja-JP" altLang="en-US" dirty="0" smtClean="0"/>
              <a:t>中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672635" y="3371852"/>
            <a:ext cx="1622148" cy="279040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9377154" y="3309317"/>
            <a:ext cx="1622149" cy="2852944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9554818" y="194921"/>
            <a:ext cx="258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６．</a:t>
            </a:r>
            <a:r>
              <a:rPr lang="ja-JP" altLang="en-US" dirty="0"/>
              <a:t>テスト結果表示</a:t>
            </a:r>
          </a:p>
        </p:txBody>
      </p:sp>
    </p:spTree>
    <p:extLst>
      <p:ext uri="{BB962C8B-B14F-4D97-AF65-F5344CB8AC3E}">
        <p14:creationId xmlns:p14="http://schemas.microsoft.com/office/powerpoint/2010/main" val="206180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smtClean="0"/>
              <a:t>Travis</a:t>
            </a:r>
            <a:r>
              <a:rPr kumimoji="1" lang="ja-JP" altLang="en-US" sz="2800" b="1" dirty="0" smtClean="0"/>
              <a:t>　</a:t>
            </a:r>
            <a:r>
              <a:rPr kumimoji="1" lang="en-US" altLang="ja-JP" sz="2800" b="1" dirty="0" smtClean="0"/>
              <a:t>build</a:t>
            </a:r>
            <a:r>
              <a:rPr kumimoji="1" lang="ja-JP" altLang="en-US" sz="2800" b="1" dirty="0" smtClean="0"/>
              <a:t>後</a:t>
            </a:r>
            <a:endParaRPr kumimoji="1" lang="ja-JP" altLang="en-US" sz="28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394" y="1139688"/>
            <a:ext cx="8142528" cy="397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Hub</a:t>
            </a:r>
            <a:r>
              <a:rPr kumimoji="1" lang="ja-JP" altLang="en-US" dirty="0" smtClean="0"/>
              <a:t>側にも</a:t>
            </a:r>
            <a:r>
              <a:rPr kumimoji="1" lang="en-US" altLang="ja-JP" dirty="0" smtClean="0"/>
              <a:t>build</a:t>
            </a:r>
            <a:r>
              <a:rPr kumimoji="1" lang="ja-JP" altLang="en-US" dirty="0" smtClean="0"/>
              <a:t>結果が連携される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3" y="1612689"/>
            <a:ext cx="7705207" cy="3066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6109252" y="4016838"/>
            <a:ext cx="5857461" cy="267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メールも送られてくる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0" y="4504877"/>
            <a:ext cx="5554524" cy="1995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/>
          <p:cNvSpPr/>
          <p:nvPr/>
        </p:nvSpPr>
        <p:spPr>
          <a:xfrm>
            <a:off x="4496266" y="1889029"/>
            <a:ext cx="572691" cy="2790409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5068957" y="1342358"/>
            <a:ext cx="1027043" cy="540662"/>
          </a:xfrm>
          <a:prstGeom prst="wedgeRectCallout">
            <a:avLst>
              <a:gd name="adj1" fmla="val -67852"/>
              <a:gd name="adj2" fmla="val 67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ここ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9475305" y="188960"/>
            <a:ext cx="258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６．</a:t>
            </a:r>
            <a:r>
              <a:rPr lang="ja-JP" altLang="en-US" dirty="0"/>
              <a:t>テスト結果表示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838120" y="2724799"/>
            <a:ext cx="1166193" cy="3898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四角形吹き出し 12"/>
          <p:cNvSpPr/>
          <p:nvPr/>
        </p:nvSpPr>
        <p:spPr>
          <a:xfrm>
            <a:off x="8206408" y="2085991"/>
            <a:ext cx="1567068" cy="638808"/>
          </a:xfrm>
          <a:prstGeom prst="wedgeRectCallout">
            <a:avLst>
              <a:gd name="adj1" fmla="val -67852"/>
              <a:gd name="adj2" fmla="val 670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/>
              <a:t>ここから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プルリクエスト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073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ほかの</a:t>
            </a:r>
            <a:r>
              <a:rPr lang="en-US" altLang="ja-JP" dirty="0" smtClean="0"/>
              <a:t>CI</a:t>
            </a:r>
            <a:r>
              <a:rPr lang="ja-JP" altLang="en-US" dirty="0" smtClean="0"/>
              <a:t>ツールを試す</a:t>
            </a:r>
            <a:endParaRPr lang="en-US" altLang="ja-JP" dirty="0" smtClean="0"/>
          </a:p>
          <a:p>
            <a:r>
              <a:rPr lang="en-US" altLang="ja-JP" dirty="0" smtClean="0"/>
              <a:t>Travis</a:t>
            </a:r>
            <a:r>
              <a:rPr lang="ja-JP" altLang="en-US" dirty="0" smtClean="0"/>
              <a:t>で設定いろいろ試す</a:t>
            </a:r>
            <a:endParaRPr lang="en-US" altLang="ja-JP" dirty="0" smtClean="0"/>
          </a:p>
          <a:p>
            <a:r>
              <a:rPr lang="en-US" altLang="ja-JP" dirty="0" err="1" smtClean="0"/>
              <a:t>Heroku</a:t>
            </a:r>
            <a:r>
              <a:rPr lang="ja-JP" altLang="en-US" dirty="0" smtClean="0"/>
              <a:t>検証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62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241</Words>
  <Application>Microsoft Office PowerPoint</Application>
  <PresentationFormat>ワイド画面</PresentationFormat>
  <Paragraphs>104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手順</vt:lpstr>
      <vt:lpstr>TravisのGitHub紐づけ</vt:lpstr>
      <vt:lpstr>フォルダ構成・設定ファイル</vt:lpstr>
      <vt:lpstr>Travis　build画面</vt:lpstr>
      <vt:lpstr>Travis　blanch画面</vt:lpstr>
      <vt:lpstr>Travis　build後</vt:lpstr>
      <vt:lpstr>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15</cp:revision>
  <dcterms:created xsi:type="dcterms:W3CDTF">2018-02-01T01:51:06Z</dcterms:created>
  <dcterms:modified xsi:type="dcterms:W3CDTF">2018-02-08T00:12:12Z</dcterms:modified>
</cp:coreProperties>
</file>