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7" r:id="rId3"/>
    <p:sldId id="268" r:id="rId4"/>
    <p:sldId id="257" r:id="rId5"/>
    <p:sldId id="258" r:id="rId6"/>
    <p:sldId id="259" r:id="rId7"/>
    <p:sldId id="269" r:id="rId8"/>
    <p:sldId id="260" r:id="rId9"/>
    <p:sldId id="270" r:id="rId10"/>
    <p:sldId id="277" r:id="rId11"/>
    <p:sldId id="261" r:id="rId12"/>
    <p:sldId id="271" r:id="rId13"/>
    <p:sldId id="278" r:id="rId14"/>
    <p:sldId id="262" r:id="rId15"/>
    <p:sldId id="272" r:id="rId16"/>
    <p:sldId id="279" r:id="rId17"/>
    <p:sldId id="280" r:id="rId18"/>
    <p:sldId id="263" r:id="rId19"/>
    <p:sldId id="273" r:id="rId20"/>
    <p:sldId id="281" r:id="rId21"/>
    <p:sldId id="264" r:id="rId22"/>
    <p:sldId id="274" r:id="rId23"/>
    <p:sldId id="265" r:id="rId24"/>
    <p:sldId id="275"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8" autoAdjust="0"/>
    <p:restoredTop sz="94660"/>
  </p:normalViewPr>
  <p:slideViewPr>
    <p:cSldViewPr>
      <p:cViewPr varScale="1">
        <p:scale>
          <a:sx n="46" d="100"/>
          <a:sy n="46" d="100"/>
        </p:scale>
        <p:origin x="-6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6BA63D1-37E3-4D27-A6FF-12F9513FCEC2}" type="datetimeFigureOut">
              <a:rPr lang="en-US" smtClean="0"/>
              <a:pPr/>
              <a:t>7/6/2012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1766B75D-2127-4569-A458-0B2A30B28A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A63D1-37E3-4D27-A6FF-12F9513FCEC2}"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6B75D-2127-4569-A458-0B2A30B28A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BA63D1-37E3-4D27-A6FF-12F9513FCEC2}"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6B75D-2127-4569-A458-0B2A30B28A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6BA63D1-37E3-4D27-A6FF-12F9513FCEC2}" type="datetimeFigureOut">
              <a:rPr lang="en-US" smtClean="0"/>
              <a:pPr/>
              <a:t>7/6/2012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1766B75D-2127-4569-A458-0B2A30B28A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6BA63D1-37E3-4D27-A6FF-12F9513FCEC2}" type="datetimeFigureOut">
              <a:rPr lang="en-US" smtClean="0"/>
              <a:pPr/>
              <a:t>7/6/2012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1766B75D-2127-4569-A458-0B2A30B28AD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6BA63D1-37E3-4D27-A6FF-12F9513FCEC2}" type="datetimeFigureOut">
              <a:rPr lang="en-US" smtClean="0"/>
              <a:pPr/>
              <a:t>7/6/2012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766B75D-2127-4569-A458-0B2A30B28A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6BA63D1-37E3-4D27-A6FF-12F9513FCEC2}" type="datetimeFigureOut">
              <a:rPr lang="en-US" smtClean="0"/>
              <a:pPr/>
              <a:t>7/6/2012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1766B75D-2127-4569-A458-0B2A30B28AD4}"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6BA63D1-37E3-4D27-A6FF-12F9513FCEC2}" type="datetimeFigureOut">
              <a:rPr lang="en-US" smtClean="0"/>
              <a:pPr/>
              <a:t>7/6/2012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6B75D-2127-4569-A458-0B2A30B28A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BA63D1-37E3-4D27-A6FF-12F9513FCEC2}" type="datetimeFigureOut">
              <a:rPr lang="en-US" smtClean="0"/>
              <a:pPr/>
              <a:t>7/6/2012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6B75D-2127-4569-A458-0B2A30B28A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6BA63D1-37E3-4D27-A6FF-12F9513FCEC2}" type="datetimeFigureOut">
              <a:rPr lang="en-US" smtClean="0"/>
              <a:pPr/>
              <a:t>7/6/2012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6B75D-2127-4569-A458-0B2A30B28A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6BA63D1-37E3-4D27-A6FF-12F9513FCEC2}" type="datetimeFigureOut">
              <a:rPr lang="en-US" smtClean="0"/>
              <a:pPr/>
              <a:t>7/6/2012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766B75D-2127-4569-A458-0B2A30B28AD4}"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6BA63D1-37E3-4D27-A6FF-12F9513FCEC2}" type="datetimeFigureOut">
              <a:rPr lang="en-US" smtClean="0"/>
              <a:pPr/>
              <a:t>7/6/2012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766B75D-2127-4569-A458-0B2A30B28AD4}"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114800"/>
            <a:ext cx="8458200" cy="1198986"/>
          </a:xfrm>
        </p:spPr>
        <p:txBody>
          <a:bodyPr>
            <a:normAutofit/>
          </a:bodyPr>
          <a:lstStyle/>
          <a:p>
            <a:pPr algn="ctr"/>
            <a:r>
              <a:rPr lang="en-US" dirty="0" smtClean="0"/>
              <a:t/>
            </a:r>
            <a:br>
              <a:rPr lang="en-US" dirty="0" smtClean="0"/>
            </a:br>
            <a:r>
              <a:rPr lang="en-US" b="1" dirty="0" smtClean="0">
                <a:solidFill>
                  <a:srgbClr val="002060"/>
                </a:solidFill>
              </a:rPr>
              <a:t>Airports Authority of India</a:t>
            </a:r>
            <a:endParaRPr lang="en-US" dirty="0">
              <a:solidFill>
                <a:srgbClr val="002060"/>
              </a:solidFill>
            </a:endParaRPr>
          </a:p>
        </p:txBody>
      </p:sp>
      <p:sp>
        <p:nvSpPr>
          <p:cNvPr id="13314" name="Rectangle 2"/>
          <p:cNvSpPr>
            <a:spLocks noChangeArrowheads="1"/>
          </p:cNvSpPr>
          <p:nvPr/>
        </p:nvSpPr>
        <p:spPr bwMode="auto">
          <a:xfrm>
            <a:off x="0" y="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a:p>
        </p:txBody>
      </p:sp>
      <p:pic>
        <p:nvPicPr>
          <p:cNvPr id="13313" name="Picture 1" descr="logo"/>
          <p:cNvPicPr>
            <a:picLocks noChangeAspect="1" noChangeArrowheads="1"/>
          </p:cNvPicPr>
          <p:nvPr/>
        </p:nvPicPr>
        <p:blipFill>
          <a:blip r:embed="rId2"/>
          <a:srcRect/>
          <a:stretch>
            <a:fillRect/>
          </a:stretch>
        </p:blipFill>
        <p:spPr bwMode="auto">
          <a:xfrm>
            <a:off x="3657600" y="3276600"/>
            <a:ext cx="2057400" cy="1371600"/>
          </a:xfrm>
          <a:prstGeom prst="rect">
            <a:avLst/>
          </a:prstGeom>
        </p:spPr>
      </p:pic>
      <p:sp>
        <p:nvSpPr>
          <p:cNvPr id="6" name="Rectangle 5"/>
          <p:cNvSpPr/>
          <p:nvPr/>
        </p:nvSpPr>
        <p:spPr>
          <a:xfrm>
            <a:off x="0" y="0"/>
            <a:ext cx="9144000" cy="1631216"/>
          </a:xfrm>
          <a:prstGeom prst="rect">
            <a:avLst/>
          </a:prstGeom>
          <a:noFill/>
        </p:spPr>
        <p:txBody>
          <a:bodyPr wrap="square" lIns="91440" tIns="45720" rIns="91440" bIns="45720">
            <a:spAutoFit/>
          </a:bodyPr>
          <a:lstStyle/>
          <a:p>
            <a:pPr algn="ctr"/>
            <a:r>
              <a:rPr lang="en-GB" sz="5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 MANAGEMENT SYSTEM</a:t>
            </a:r>
            <a:endParaRPr lang="en-US" sz="5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486400"/>
          </a:xfrm>
        </p:spPr>
        <p:txBody>
          <a:bodyPr>
            <a:normAutofit/>
          </a:bodyPr>
          <a:lstStyle/>
          <a:p>
            <a:pPr lvl="1" algn="just"/>
            <a:r>
              <a:rPr lang="en-US" sz="2400" dirty="0" smtClean="0"/>
              <a:t>Shift Wise Security </a:t>
            </a:r>
            <a:r>
              <a:rPr lang="en-US" sz="2400" dirty="0" smtClean="0"/>
              <a:t>Personnel</a:t>
            </a:r>
          </a:p>
          <a:p>
            <a:pPr lvl="2" algn="just"/>
            <a:r>
              <a:rPr lang="en-US" sz="2000" dirty="0" smtClean="0"/>
              <a:t>The Shift Wise Security Personnel screen allows you to add and maintain the details of security person in a particular shift on particular </a:t>
            </a:r>
            <a:r>
              <a:rPr lang="en-US" sz="2000" dirty="0" smtClean="0"/>
              <a:t>dates.</a:t>
            </a:r>
          </a:p>
          <a:p>
            <a:pPr lvl="1" algn="just"/>
            <a:r>
              <a:rPr lang="en-US" sz="2400" dirty="0" smtClean="0"/>
              <a:t>Duty </a:t>
            </a:r>
            <a:r>
              <a:rPr lang="en-US" sz="2400" dirty="0" smtClean="0"/>
              <a:t>Roster</a:t>
            </a:r>
          </a:p>
          <a:p>
            <a:pPr lvl="2" algn="just"/>
            <a:r>
              <a:rPr lang="en-US" sz="2000" dirty="0" smtClean="0"/>
              <a:t>The actual duty to the security personnel takes place on a particular date and in a particular shift. The Duty Roster screen allows you to maintain a record of the duty location, shifts and attendance of the security personnel.</a:t>
            </a:r>
            <a:endParaRPr lang="en-US" sz="2000" dirty="0" smtClean="0"/>
          </a:p>
          <a:p>
            <a:pPr lvl="1" algn="just"/>
            <a:r>
              <a:rPr lang="en-US" sz="2400" dirty="0" smtClean="0"/>
              <a:t>Attendance Search </a:t>
            </a:r>
            <a:endParaRPr lang="en-US" sz="2400" dirty="0" smtClean="0"/>
          </a:p>
          <a:p>
            <a:pPr lvl="2" algn="just"/>
            <a:r>
              <a:rPr lang="en-US" sz="2000" dirty="0" smtClean="0"/>
              <a:t>Attendance Search section allows you to search for attendance of a selected person or a group of persons.</a:t>
            </a:r>
          </a:p>
          <a:p>
            <a:pPr lvl="1" algn="just"/>
            <a:r>
              <a:rPr lang="en-US" sz="2400" dirty="0" smtClean="0"/>
              <a:t>Leave </a:t>
            </a:r>
            <a:r>
              <a:rPr lang="en-US" sz="2400" dirty="0" smtClean="0"/>
              <a:t>Record</a:t>
            </a:r>
          </a:p>
          <a:p>
            <a:pPr lvl="2" algn="just"/>
            <a:r>
              <a:rPr lang="en-US" sz="2000" dirty="0" smtClean="0"/>
              <a:t>Leave Record section allows you to capture leave details of a security person who has applied for leave.</a:t>
            </a:r>
          </a:p>
          <a:p>
            <a:pPr>
              <a:buNone/>
            </a:pPr>
            <a:endParaRPr lang="en-US" dirty="0"/>
          </a:p>
        </p:txBody>
      </p:sp>
      <p:sp>
        <p:nvSpPr>
          <p:cNvPr id="4" name="Rectangle 3"/>
          <p:cNvSpPr/>
          <p:nvPr/>
        </p:nvSpPr>
        <p:spPr>
          <a:xfrm>
            <a:off x="0" y="22860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CONT’D</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a:bodyPr>
          <a:lstStyle/>
          <a:p>
            <a:pPr algn="just"/>
            <a:r>
              <a:rPr lang="en-US" sz="2700" dirty="0" smtClean="0"/>
              <a:t>Security Committee Meetings are held to discuss the security measures to be taken at the airport. The members of this committee include representatives from external government agencies; AAI wings head, and other agencies like Indian Airlines, Air India, JET Airways, Emirates, BPCL, IOCL etc., There are alternate members to each department who will attend on the behalf of their respective departments as and when the actual members of the committee are not present.</a:t>
            </a:r>
          </a:p>
          <a:p>
            <a:endParaRPr lang="en-US" dirty="0"/>
          </a:p>
        </p:txBody>
      </p:sp>
      <p:sp>
        <p:nvSpPr>
          <p:cNvPr id="4" name="Rectangle 3"/>
          <p:cNvSpPr/>
          <p:nvPr/>
        </p:nvSpPr>
        <p:spPr>
          <a:xfrm>
            <a:off x="-304800" y="0"/>
            <a:ext cx="9908714" cy="923330"/>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COMMITTEE</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410200"/>
          </a:xfrm>
        </p:spPr>
        <p:txBody>
          <a:bodyPr>
            <a:normAutofit/>
          </a:bodyPr>
          <a:lstStyle/>
          <a:p>
            <a:pPr algn="just"/>
            <a:r>
              <a:rPr lang="en-GB" sz="2700" dirty="0" smtClean="0"/>
              <a:t>With the help of this module we can maintain the following records.</a:t>
            </a:r>
          </a:p>
          <a:p>
            <a:pPr lvl="1" algn="just"/>
            <a:r>
              <a:rPr lang="en-US" sz="2400" dirty="0" smtClean="0"/>
              <a:t>Nature of Meeting </a:t>
            </a:r>
            <a:endParaRPr lang="en-US" sz="2400" dirty="0" smtClean="0"/>
          </a:p>
          <a:p>
            <a:pPr lvl="2" algn="just"/>
            <a:r>
              <a:rPr lang="en-US" sz="2000" dirty="0" smtClean="0"/>
              <a:t>Information regarding the nature of security meetings held at the airport is maintained in Nature of Meeting screen.</a:t>
            </a:r>
            <a:endParaRPr lang="en-US" sz="2000" dirty="0" smtClean="0"/>
          </a:p>
          <a:p>
            <a:pPr lvl="1" algn="just"/>
            <a:r>
              <a:rPr lang="en-US" sz="2400" dirty="0" smtClean="0"/>
              <a:t>AAI Committee </a:t>
            </a:r>
            <a:r>
              <a:rPr lang="en-US" sz="2400" dirty="0" smtClean="0"/>
              <a:t>Members</a:t>
            </a:r>
          </a:p>
          <a:p>
            <a:pPr lvl="2" algn="just"/>
            <a:r>
              <a:rPr lang="en-US" sz="2000" dirty="0" smtClean="0"/>
              <a:t>AAI Committee Members section allows you to enter and store the AAI Committee members details.</a:t>
            </a:r>
            <a:endParaRPr lang="en-US" sz="2000" dirty="0" smtClean="0"/>
          </a:p>
          <a:p>
            <a:pPr lvl="1" algn="just"/>
            <a:r>
              <a:rPr lang="en-US" sz="2400" dirty="0" smtClean="0"/>
              <a:t>Ex Committee Member </a:t>
            </a:r>
            <a:endParaRPr lang="en-US" sz="2400" dirty="0" smtClean="0"/>
          </a:p>
          <a:p>
            <a:pPr lvl="2" algn="just"/>
            <a:r>
              <a:rPr lang="en-US" sz="2000" dirty="0" smtClean="0"/>
              <a:t>The Ex Committee members section lists the names of the external members (members other than AAI committee members) who attend various meetings. The security committee meetings are held to discuss about the security measures to be taken in order to maintain security in the airport.</a:t>
            </a:r>
            <a:endParaRPr lang="en-US" sz="2000" dirty="0" smtClean="0"/>
          </a:p>
          <a:p>
            <a:pPr lvl="1"/>
            <a:endParaRPr lang="en-US" sz="2400" dirty="0" smtClean="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 COMMITTEE MODULE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4860925"/>
          </a:xfrm>
        </p:spPr>
        <p:txBody>
          <a:bodyPr>
            <a:normAutofit lnSpcReduction="10000"/>
          </a:bodyPr>
          <a:lstStyle/>
          <a:p>
            <a:pPr lvl="1" algn="just"/>
            <a:r>
              <a:rPr lang="en-US" sz="2400" dirty="0" smtClean="0"/>
              <a:t>Committee Members </a:t>
            </a:r>
            <a:r>
              <a:rPr lang="en-US" sz="2400" dirty="0" smtClean="0"/>
              <a:t>Address</a:t>
            </a:r>
          </a:p>
          <a:p>
            <a:pPr lvl="2" algn="just"/>
            <a:r>
              <a:rPr lang="en-US" sz="2000" dirty="0" smtClean="0"/>
              <a:t> </a:t>
            </a:r>
            <a:r>
              <a:rPr lang="en-US" sz="2000" dirty="0" smtClean="0"/>
              <a:t>Committee Members Address screen allows you to search for particular committee member address. </a:t>
            </a:r>
          </a:p>
          <a:p>
            <a:pPr lvl="1" algn="just"/>
            <a:r>
              <a:rPr lang="en-US" sz="2400" dirty="0" smtClean="0"/>
              <a:t>Meeting Details </a:t>
            </a:r>
            <a:endParaRPr lang="en-US" sz="2400" dirty="0" smtClean="0"/>
          </a:p>
          <a:p>
            <a:pPr lvl="2" algn="just"/>
            <a:r>
              <a:rPr lang="en-US" sz="2000" dirty="0" smtClean="0"/>
              <a:t>The Meetings Details section helps you record the details of various types of security committee meetings held at AAI. You need to set up various parameters at – Agencies, AAI Committee Members, Ex Committee Members, Common External Agencies, etc. to record these details</a:t>
            </a:r>
          </a:p>
          <a:p>
            <a:pPr lvl="1" algn="just"/>
            <a:r>
              <a:rPr lang="en-US" sz="2400" dirty="0" smtClean="0"/>
              <a:t>Facilitation and Security</a:t>
            </a:r>
            <a:r>
              <a:rPr lang="en-US" dirty="0" smtClean="0"/>
              <a:t> </a:t>
            </a:r>
            <a:endParaRPr lang="en-US" dirty="0" smtClean="0"/>
          </a:p>
          <a:p>
            <a:pPr lvl="2" algn="just"/>
            <a:r>
              <a:rPr lang="en-US" dirty="0" smtClean="0"/>
              <a:t>The Facilitation and Security screen allows you to add and maintain details of facilitation and security, search already recorded details, edit the existing details and delete the details that are no longer required.</a:t>
            </a:r>
          </a:p>
          <a:p>
            <a:pPr lvl="1"/>
            <a:endParaRPr lang="en-US" dirty="0" smtClean="0"/>
          </a:p>
        </p:txBody>
      </p:sp>
      <p:sp>
        <p:nvSpPr>
          <p:cNvPr id="4" name="Rectangle 3"/>
          <p:cNvSpPr/>
          <p:nvPr/>
        </p:nvSpPr>
        <p:spPr>
          <a:xfrm>
            <a:off x="0" y="22860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CONT’D</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a:bodyPr>
          <a:lstStyle/>
          <a:p>
            <a:r>
              <a:rPr lang="en-US" sz="2700" dirty="0" smtClean="0"/>
              <a:t>Entry Permits can be divided into 3 types –</a:t>
            </a:r>
          </a:p>
          <a:p>
            <a:pPr lvl="1"/>
            <a:r>
              <a:rPr lang="en-US" sz="2400" dirty="0" smtClean="0"/>
              <a:t>Personal Entry Permits</a:t>
            </a:r>
          </a:p>
          <a:p>
            <a:pPr lvl="1"/>
            <a:r>
              <a:rPr lang="en-US" sz="2400" dirty="0" smtClean="0"/>
              <a:t>Vehicle Entry Permits</a:t>
            </a:r>
          </a:p>
          <a:p>
            <a:pPr lvl="1"/>
            <a:r>
              <a:rPr lang="en-US" sz="2400" dirty="0" smtClean="0"/>
              <a:t>Commercial Entry Permits</a:t>
            </a:r>
          </a:p>
          <a:p>
            <a:pPr algn="just"/>
            <a:r>
              <a:rPr lang="en-US" sz="2700" dirty="0" smtClean="0"/>
              <a:t>Information regarding the entry permits to the Airport can be maintained in this screen. The screen allows you to add entry permit details, search already recorded details, edit the existing details and delete the details that are no longer required</a:t>
            </a:r>
            <a:endParaRPr lang="en-US" sz="2700" dirty="0"/>
          </a:p>
        </p:txBody>
      </p:sp>
      <p:sp>
        <p:nvSpPr>
          <p:cNvPr id="5" name="Rectangle 4"/>
          <p:cNvSpPr/>
          <p:nvPr/>
        </p:nvSpPr>
        <p:spPr>
          <a:xfrm>
            <a:off x="0" y="0"/>
            <a:ext cx="9144000" cy="923330"/>
          </a:xfrm>
          <a:prstGeom prst="rect">
            <a:avLst/>
          </a:prstGeom>
          <a:noFill/>
        </p:spPr>
        <p:txBody>
          <a:bodyPr wrap="square" lIns="91440" tIns="45720" rIns="91440" bIns="45720">
            <a:spAutoFit/>
          </a:bodyPr>
          <a:lstStyle/>
          <a:p>
            <a:pPr algn="ct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ENTRY</a:t>
            </a:r>
            <a:r>
              <a:rPr lang="en-GB"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PERMIT</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562600"/>
          </a:xfrm>
        </p:spPr>
        <p:txBody>
          <a:bodyPr>
            <a:normAutofit lnSpcReduction="10000"/>
          </a:bodyPr>
          <a:lstStyle/>
          <a:p>
            <a:pPr algn="just"/>
            <a:r>
              <a:rPr lang="en-GB" sz="2700" dirty="0" smtClean="0"/>
              <a:t>With the help of this module we can maintain the following records</a:t>
            </a:r>
            <a:r>
              <a:rPr lang="en-GB" sz="2700" dirty="0" smtClean="0"/>
              <a:t>.</a:t>
            </a:r>
          </a:p>
          <a:p>
            <a:pPr lvl="1" algn="just"/>
            <a:r>
              <a:rPr lang="en-US" sz="2400" dirty="0" smtClean="0"/>
              <a:t>Entry  Permit </a:t>
            </a:r>
            <a:r>
              <a:rPr lang="en-US" sz="2400" dirty="0" smtClean="0"/>
              <a:t>Types</a:t>
            </a:r>
          </a:p>
          <a:p>
            <a:pPr lvl="2" algn="just"/>
            <a:r>
              <a:rPr lang="en-US" sz="2000" dirty="0" smtClean="0"/>
              <a:t>Entry Permits Types screen enables you to maintain the details of entry permit types</a:t>
            </a:r>
            <a:endParaRPr lang="en-US" sz="2000" dirty="0" smtClean="0"/>
          </a:p>
          <a:p>
            <a:pPr lvl="1" algn="just"/>
            <a:r>
              <a:rPr lang="en-US" sz="2400" dirty="0" smtClean="0"/>
              <a:t>Entry Pass </a:t>
            </a:r>
            <a:r>
              <a:rPr lang="en-US" sz="2400" dirty="0" smtClean="0"/>
              <a:t>Charges</a:t>
            </a:r>
          </a:p>
          <a:p>
            <a:pPr lvl="2" algn="just"/>
            <a:r>
              <a:rPr lang="en-US" sz="2000" dirty="0" smtClean="0"/>
              <a:t>Entry Pass Charges screen enables you to maintain the details of entry permit types</a:t>
            </a:r>
            <a:r>
              <a:rPr lang="en-US" sz="2000" dirty="0" smtClean="0"/>
              <a:t>.</a:t>
            </a:r>
            <a:r>
              <a:rPr lang="en-US" sz="2000" dirty="0" smtClean="0"/>
              <a:t> The screen allows you to add entry pass charges</a:t>
            </a:r>
            <a:r>
              <a:rPr lang="en-US" sz="2000" dirty="0" smtClean="0"/>
              <a:t> </a:t>
            </a:r>
            <a:endParaRPr lang="en-US" sz="2000" dirty="0" smtClean="0"/>
          </a:p>
          <a:p>
            <a:pPr lvl="1" algn="just"/>
            <a:r>
              <a:rPr lang="en-US" sz="2400" dirty="0" smtClean="0"/>
              <a:t>Entry Pass </a:t>
            </a:r>
            <a:r>
              <a:rPr lang="en-US" sz="2400" dirty="0" smtClean="0"/>
              <a:t>Categories</a:t>
            </a:r>
          </a:p>
          <a:p>
            <a:pPr lvl="2" algn="just"/>
            <a:r>
              <a:rPr lang="en-US" sz="2000" dirty="0" smtClean="0"/>
              <a:t> </a:t>
            </a:r>
            <a:r>
              <a:rPr lang="en-US" sz="2000" dirty="0" smtClean="0"/>
              <a:t>Entry Pass Categories screen enables you to maintain the details of entry pass categories. The screen allows you to add entry pass categories</a:t>
            </a:r>
          </a:p>
          <a:p>
            <a:pPr lvl="1" algn="just"/>
            <a:r>
              <a:rPr lang="en-US" sz="2400" dirty="0" smtClean="0"/>
              <a:t>Entry Pass Sub-Categories </a:t>
            </a:r>
            <a:endParaRPr lang="en-US" sz="2400" dirty="0" smtClean="0"/>
          </a:p>
          <a:p>
            <a:pPr lvl="2" algn="just"/>
            <a:r>
              <a:rPr lang="en-US" sz="2000" dirty="0" smtClean="0"/>
              <a:t>Entry Pass Sub-Categories screen enables you to maintain the details of entry pass sub-categories. The screen allows you to add entry pass sub-category</a:t>
            </a:r>
            <a:endParaRPr lang="en-US" sz="2000" dirty="0" smtClean="0"/>
          </a:p>
          <a:p>
            <a:pPr lvl="1"/>
            <a:endParaRPr lang="en-US" sz="2400" dirty="0" smtClean="0"/>
          </a:p>
          <a:p>
            <a:pPr lvl="1"/>
            <a:endParaRPr lang="en-US"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GB" sz="2400" dirty="0" smtClean="0"/>
          </a:p>
          <a:p>
            <a:pPr lvl="1"/>
            <a:endParaRPr lang="en-US" sz="2400" dirty="0"/>
          </a:p>
        </p:txBody>
      </p:sp>
      <p:sp>
        <p:nvSpPr>
          <p:cNvPr id="4" name="Rectangle 3"/>
          <p:cNvSpPr/>
          <p:nvPr/>
        </p:nvSpPr>
        <p:spPr>
          <a:xfrm>
            <a:off x="0" y="0"/>
            <a:ext cx="9143999"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ENTRY PERMIT MODULE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715000"/>
          </a:xfrm>
        </p:spPr>
        <p:txBody>
          <a:bodyPr>
            <a:normAutofit/>
          </a:bodyPr>
          <a:lstStyle/>
          <a:p>
            <a:pPr lvl="1" algn="just"/>
            <a:r>
              <a:rPr lang="en-US" sz="2400" dirty="0" smtClean="0"/>
              <a:t>Agency-wise Pass </a:t>
            </a:r>
            <a:r>
              <a:rPr lang="en-US" sz="2400" dirty="0" smtClean="0"/>
              <a:t>Categories</a:t>
            </a:r>
          </a:p>
          <a:p>
            <a:pPr lvl="2" algn="just"/>
            <a:r>
              <a:rPr lang="en-US" sz="2000" dirty="0" smtClean="0"/>
              <a:t>Agency-wise Pass Categories screen enables you to maintain the details of agency wise pass categories.</a:t>
            </a:r>
          </a:p>
          <a:p>
            <a:pPr lvl="1" algn="just"/>
            <a:r>
              <a:rPr lang="en-US" sz="2400" dirty="0" smtClean="0"/>
              <a:t>Permanent PIC </a:t>
            </a:r>
            <a:r>
              <a:rPr lang="en-US" sz="2400" dirty="0" smtClean="0"/>
              <a:t>Holders</a:t>
            </a:r>
          </a:p>
          <a:p>
            <a:pPr lvl="2" algn="just"/>
            <a:r>
              <a:rPr lang="en-US" sz="2000" dirty="0" smtClean="0"/>
              <a:t>Permanent Photo Identity Cards are issued by BCAS. There are types of Permanent PICs having authorizing access to different areas of one or more airports. The screen allows you to record details of Permanent PIC Holders</a:t>
            </a:r>
          </a:p>
          <a:p>
            <a:pPr lvl="1" algn="just"/>
            <a:r>
              <a:rPr lang="en-US" sz="2400" dirty="0" smtClean="0"/>
              <a:t>Temporary PIC Holders </a:t>
            </a:r>
            <a:endParaRPr lang="en-US" sz="2400" dirty="0" smtClean="0"/>
          </a:p>
          <a:p>
            <a:pPr lvl="2" algn="just"/>
            <a:r>
              <a:rPr lang="en-US" sz="2000" dirty="0" smtClean="0"/>
              <a:t>Temporary Photo Identity Cards are issued by BCAS. There are types of Temporary PICs having authorizing access to different areas of one or more airports. The duration of validity of temporary PICs is between 15 days and 6 months. </a:t>
            </a:r>
          </a:p>
          <a:p>
            <a:pPr lvl="1" algn="just"/>
            <a:r>
              <a:rPr lang="en-US" sz="2400" dirty="0" smtClean="0"/>
              <a:t>Paper Pass </a:t>
            </a:r>
            <a:r>
              <a:rPr lang="en-US" sz="2400" dirty="0" smtClean="0"/>
              <a:t>Holder</a:t>
            </a:r>
          </a:p>
          <a:p>
            <a:pPr lvl="2" algn="just"/>
            <a:r>
              <a:rPr lang="en-US" sz="2000" dirty="0" smtClean="0"/>
              <a:t>Paper Passes are issued as entry passes into the Airport. Paper Pass Holder details along with photographs are recorded in this section</a:t>
            </a:r>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CONT’D</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715000"/>
          </a:xfrm>
        </p:spPr>
        <p:txBody>
          <a:bodyPr/>
          <a:lstStyle/>
          <a:p>
            <a:pPr lvl="1" algn="just"/>
            <a:r>
              <a:rPr lang="en-US" sz="2400" dirty="0" smtClean="0"/>
              <a:t>Vehicle Permit Holder </a:t>
            </a:r>
            <a:endParaRPr lang="en-US" sz="2400" dirty="0" smtClean="0"/>
          </a:p>
          <a:p>
            <a:pPr lvl="2" algn="just"/>
            <a:r>
              <a:rPr lang="en-US" sz="2000" dirty="0" smtClean="0"/>
              <a:t>Vehicle Permits are issued as entry passes for vehicles into the Airport. Vehicle Permit details along with vehicle registration number and vehicle type can be recorded in this section. </a:t>
            </a:r>
          </a:p>
          <a:p>
            <a:pPr lvl="1" algn="just"/>
            <a:r>
              <a:rPr lang="en-US" sz="2400" dirty="0" smtClean="0"/>
              <a:t>Commercial </a:t>
            </a:r>
            <a:r>
              <a:rPr lang="en-US" sz="2400" dirty="0" smtClean="0"/>
              <a:t>Pass </a:t>
            </a:r>
            <a:r>
              <a:rPr lang="en-US" sz="2400" dirty="0" smtClean="0"/>
              <a:t>Holder</a:t>
            </a:r>
          </a:p>
          <a:p>
            <a:pPr lvl="2" algn="just"/>
            <a:r>
              <a:rPr lang="en-US" sz="2000" dirty="0" smtClean="0"/>
              <a:t> </a:t>
            </a:r>
            <a:r>
              <a:rPr lang="en-US" sz="2000" dirty="0" smtClean="0"/>
              <a:t>Commercial Passes are issued as entry pass into the Airport. The screen allows you to record commercial pass holder details</a:t>
            </a:r>
          </a:p>
          <a:p>
            <a:pPr lvl="1" algn="just"/>
            <a:r>
              <a:rPr lang="en-US" sz="2400" dirty="0" smtClean="0"/>
              <a:t>Police </a:t>
            </a:r>
            <a:r>
              <a:rPr lang="en-US" sz="2400" dirty="0" smtClean="0"/>
              <a:t>Verifications</a:t>
            </a:r>
          </a:p>
          <a:p>
            <a:pPr lvl="2" algn="just"/>
            <a:r>
              <a:rPr lang="en-US" sz="2000" dirty="0" smtClean="0"/>
              <a:t>In </a:t>
            </a:r>
            <a:r>
              <a:rPr lang="en-US" sz="2000" dirty="0" smtClean="0"/>
              <a:t>the process of issuing a pass, police verification certificate/passport is required from the applicant. The Police Verification screen allows you to maintain such details of the certificate for reference purpose.</a:t>
            </a:r>
          </a:p>
          <a:p>
            <a:pPr lvl="1"/>
            <a:endParaRPr lang="en-US" sz="2400" dirty="0" smtClean="0"/>
          </a:p>
          <a:p>
            <a:endParaRPr lang="en-US" dirty="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CONT’D</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lstStyle/>
          <a:p>
            <a:pPr algn="just"/>
            <a:r>
              <a:rPr lang="en-US" sz="2700" dirty="0" smtClean="0"/>
              <a:t>Information regarding the tokens issued for the entry and exist of the workers in the operational area of airport, visitor passes, vehicle and material movement permissions, security equipment and activity log are recorded and maintained in this section</a:t>
            </a:r>
            <a:r>
              <a:rPr lang="en-US" dirty="0" smtClean="0"/>
              <a:t>.</a:t>
            </a:r>
          </a:p>
          <a:p>
            <a:pPr>
              <a:buNone/>
            </a:pPr>
            <a:endParaRPr lang="en-US" dirty="0"/>
          </a:p>
        </p:txBody>
      </p:sp>
      <p:sp>
        <p:nvSpPr>
          <p:cNvPr id="4" name="Rectangle 3"/>
          <p:cNvSpPr/>
          <p:nvPr/>
        </p:nvSpPr>
        <p:spPr>
          <a:xfrm>
            <a:off x="0" y="0"/>
            <a:ext cx="9144000" cy="923330"/>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GROUND</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CONTROL</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UNIT</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715000"/>
          </a:xfrm>
        </p:spPr>
        <p:txBody>
          <a:bodyPr>
            <a:normAutofit lnSpcReduction="10000"/>
          </a:bodyPr>
          <a:lstStyle/>
          <a:p>
            <a:pPr algn="just"/>
            <a:r>
              <a:rPr lang="en-GB" sz="2700" dirty="0" smtClean="0"/>
              <a:t>With the help of this module we can maintain the following records</a:t>
            </a:r>
            <a:r>
              <a:rPr lang="en-GB" sz="2700" dirty="0" smtClean="0"/>
              <a:t>.</a:t>
            </a:r>
          </a:p>
          <a:p>
            <a:pPr lvl="1" algn="just"/>
            <a:r>
              <a:rPr lang="en-US" sz="2400" dirty="0" smtClean="0"/>
              <a:t>Token Types </a:t>
            </a:r>
            <a:endParaRPr lang="en-US" sz="2400" dirty="0" smtClean="0"/>
          </a:p>
          <a:p>
            <a:pPr lvl="2" algn="just"/>
            <a:r>
              <a:rPr lang="en-US" sz="2000" dirty="0" smtClean="0"/>
              <a:t>Token system is introduced to streamline the deployment of Casual Labor of contractors for various works in the operational area of airports.</a:t>
            </a:r>
            <a:endParaRPr lang="en-US" sz="2000" dirty="0" smtClean="0"/>
          </a:p>
          <a:p>
            <a:pPr lvl="1" algn="just"/>
            <a:r>
              <a:rPr lang="en-US" sz="2400" dirty="0" smtClean="0"/>
              <a:t>Token </a:t>
            </a:r>
            <a:r>
              <a:rPr lang="en-US" sz="2400" dirty="0" smtClean="0"/>
              <a:t>Register</a:t>
            </a:r>
          </a:p>
          <a:p>
            <a:pPr lvl="2" algn="just"/>
            <a:r>
              <a:rPr lang="en-US" sz="2000" dirty="0" smtClean="0"/>
              <a:t>Token Register contains the details of tokens issued. This section maintains the details of tokens issued to and received from the casual workers along with the contractor details.</a:t>
            </a:r>
          </a:p>
          <a:p>
            <a:pPr lvl="1" algn="just"/>
            <a:r>
              <a:rPr lang="en-US" sz="2400" dirty="0" smtClean="0"/>
              <a:t>Visitor Pass </a:t>
            </a:r>
            <a:r>
              <a:rPr lang="en-US" sz="2400" dirty="0" smtClean="0"/>
              <a:t>Register</a:t>
            </a:r>
          </a:p>
          <a:p>
            <a:pPr lvl="2" algn="just"/>
            <a:r>
              <a:rPr lang="en-US" sz="2000" dirty="0" smtClean="0"/>
              <a:t>Visitor Register contains the details of visitor passes issued. The visitor passes are issued to allow visitor to visit the offices of the airport.</a:t>
            </a:r>
            <a:endParaRPr lang="en-US" sz="2000" dirty="0" smtClean="0"/>
          </a:p>
          <a:p>
            <a:pPr lvl="1" algn="just"/>
            <a:r>
              <a:rPr lang="en-US" sz="2400" dirty="0" smtClean="0"/>
              <a:t>Vehicle Movement </a:t>
            </a:r>
            <a:r>
              <a:rPr lang="en-US" sz="2400" dirty="0" smtClean="0"/>
              <a:t>Register</a:t>
            </a:r>
          </a:p>
          <a:p>
            <a:pPr lvl="2" algn="just"/>
            <a:r>
              <a:rPr lang="en-US" sz="2000" dirty="0" smtClean="0"/>
              <a:t>Vehicle Movement Register contains the details of vehicle movements in the airport sensitive areas. </a:t>
            </a:r>
            <a:endParaRPr lang="en-US" sz="2400" dirty="0" smtClean="0"/>
          </a:p>
          <a:p>
            <a:pPr lvl="1"/>
            <a:endParaRPr lang="en-US" sz="2400" dirty="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GROUND</a:t>
            </a: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CONTROL</a:t>
            </a: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UNIT MODULE</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181600"/>
          </a:xfrm>
        </p:spPr>
        <p:txBody>
          <a:bodyPr>
            <a:normAutofit fontScale="25000" lnSpcReduction="20000"/>
          </a:bodyPr>
          <a:lstStyle/>
          <a:p>
            <a:pPr algn="just"/>
            <a:r>
              <a:rPr lang="en-GB" sz="10800" dirty="0" smtClean="0"/>
              <a:t>Airports Authority of India (AAI) was constituted by an Act of Parliament and came into being on 1st April 1995 by merging erstwhile National Airports Authority and International Airports Authority of India. The merger brought into existence a single Organization entrusted with the responsibility of creating, upgrading, maintaining and managing civil aviation infrastructure both on the ground and air space in the country</a:t>
            </a:r>
            <a:r>
              <a:rPr lang="en-GB" sz="6500" dirty="0" smtClean="0"/>
              <a:t>.</a:t>
            </a:r>
          </a:p>
          <a:p>
            <a:pPr algn="just"/>
            <a:r>
              <a:rPr lang="en-GB" sz="10800" dirty="0" smtClean="0"/>
              <a:t>AAI manages 125 airports, which include 11 International Airport, 08 Customs Airports, 81 Domestic Airports and 27 Civil Enclaves at Defence airfields. AAI provides air navigation services over 2.8 million square nautical miles of air space. </a:t>
            </a:r>
          </a:p>
          <a:p>
            <a:pPr>
              <a:buNone/>
            </a:pPr>
            <a:endParaRPr lang="en-US" dirty="0"/>
          </a:p>
        </p:txBody>
      </p:sp>
      <p:sp>
        <p:nvSpPr>
          <p:cNvPr id="5" name="Rectangle 4"/>
          <p:cNvSpPr/>
          <p:nvPr/>
        </p:nvSpPr>
        <p:spPr>
          <a:xfrm>
            <a:off x="0" y="0"/>
            <a:ext cx="9144000" cy="1169551"/>
          </a:xfrm>
          <a:prstGeom prst="rect">
            <a:avLst/>
          </a:prstGeom>
          <a:noFill/>
        </p:spPr>
        <p:txBody>
          <a:bodyPr wrap="square" lIns="91440" tIns="45720" rIns="91440" bIns="45720">
            <a:spAutoFit/>
          </a:bodyPr>
          <a:lstStyle/>
          <a:p>
            <a:pPr algn="ctr"/>
            <a:r>
              <a:rPr lang="en-US" sz="35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ABOUT</a:t>
            </a:r>
          </a:p>
          <a:p>
            <a:pPr algn="ctr"/>
            <a:r>
              <a:rPr lang="en-US" sz="35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AIRPORTS AUTHORITY OF INDIA</a:t>
            </a:r>
            <a:endParaRPr lang="en-US" sz="35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lstStyle/>
          <a:p>
            <a:pPr lvl="1"/>
            <a:r>
              <a:rPr lang="en-US" sz="2400" dirty="0" smtClean="0"/>
              <a:t>Security </a:t>
            </a:r>
            <a:r>
              <a:rPr lang="en-US" sz="2400" dirty="0" smtClean="0"/>
              <a:t>Equipments</a:t>
            </a:r>
          </a:p>
          <a:p>
            <a:pPr lvl="2"/>
            <a:r>
              <a:rPr lang="en-US" sz="2000" dirty="0" smtClean="0"/>
              <a:t>The Security Equipments section allows you to maintain the details of security equipment like equipment name, location where the installation takes place and the status of the equipment whether it is in working condition or not.</a:t>
            </a:r>
          </a:p>
          <a:p>
            <a:pPr lvl="1"/>
            <a:r>
              <a:rPr lang="en-US" sz="2400" dirty="0" smtClean="0"/>
              <a:t>Activity </a:t>
            </a:r>
            <a:r>
              <a:rPr lang="en-US" sz="2400" dirty="0" smtClean="0"/>
              <a:t>Log</a:t>
            </a:r>
          </a:p>
          <a:p>
            <a:pPr lvl="2"/>
            <a:r>
              <a:rPr lang="en-US" sz="2000" dirty="0" smtClean="0"/>
              <a:t>Activity Log section allows you to add and maintain activity log.</a:t>
            </a:r>
          </a:p>
          <a:p>
            <a:pPr lvl="1"/>
            <a:r>
              <a:rPr lang="en-US" sz="2400" dirty="0" smtClean="0"/>
              <a:t>Material Movement </a:t>
            </a:r>
            <a:r>
              <a:rPr lang="en-US" sz="2400" dirty="0" smtClean="0"/>
              <a:t>Register</a:t>
            </a:r>
          </a:p>
          <a:p>
            <a:pPr lvl="2"/>
            <a:r>
              <a:rPr lang="en-US" sz="2000" dirty="0" smtClean="0"/>
              <a:t>Material Movement Register section allows you to add and maintain material movement register details.</a:t>
            </a:r>
          </a:p>
          <a:p>
            <a:pPr>
              <a:buNone/>
            </a:pPr>
            <a:endParaRPr lang="en-US" dirty="0"/>
          </a:p>
        </p:txBody>
      </p:sp>
      <p:sp>
        <p:nvSpPr>
          <p:cNvPr id="4" name="Rectangle 3"/>
          <p:cNvSpPr/>
          <p:nvPr/>
        </p:nvSpPr>
        <p:spPr>
          <a:xfrm>
            <a:off x="0" y="228600"/>
            <a:ext cx="8915400" cy="707886"/>
          </a:xfrm>
          <a:prstGeom prst="rect">
            <a:avLst/>
          </a:prstGeom>
          <a:noFill/>
        </p:spPr>
        <p:txBody>
          <a:bodyPr wrap="square" lIns="91440" tIns="45720" rIns="91440" bIns="45720">
            <a:spAutoFit/>
          </a:bodyPr>
          <a:lstStyle/>
          <a:p>
            <a:pPr algn="ct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CONT’D</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4860925"/>
          </a:xfrm>
        </p:spPr>
        <p:txBody>
          <a:bodyPr>
            <a:normAutofit lnSpcReduction="10000"/>
          </a:bodyPr>
          <a:lstStyle/>
          <a:p>
            <a:pPr algn="just"/>
            <a:r>
              <a:rPr lang="en-US" sz="2900" dirty="0" smtClean="0"/>
              <a:t>The maintenance of agency details depends on the maintenance of various agency types. If the agency types are defined then various agency details could be maintained. All the agencies like airlines state government etc., that deal with the airports should be maintained to keep a track of the information pertaining to the vehicle movements (to which agency does the vehicle moving in airport premises belong). The Agencies screen allows you to add new agency, search agency types, edit agency information and delete the agencies that are no longer required.</a:t>
            </a:r>
          </a:p>
          <a:p>
            <a:endParaRPr lang="en-US" dirty="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AGENCIES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5638800"/>
          </a:xfrm>
        </p:spPr>
        <p:txBody>
          <a:bodyPr>
            <a:normAutofit/>
          </a:bodyPr>
          <a:lstStyle/>
          <a:p>
            <a:pPr algn="just"/>
            <a:r>
              <a:rPr lang="en-GB" sz="2700" dirty="0" smtClean="0"/>
              <a:t>With the help of this module we can maintain the </a:t>
            </a:r>
            <a:r>
              <a:rPr lang="en-GB" sz="2700" dirty="0" smtClean="0"/>
              <a:t>following </a:t>
            </a:r>
            <a:r>
              <a:rPr lang="en-GB" sz="2700" dirty="0" smtClean="0"/>
              <a:t>records</a:t>
            </a:r>
            <a:r>
              <a:rPr lang="en-GB" sz="2700" dirty="0" smtClean="0"/>
              <a:t>.</a:t>
            </a:r>
          </a:p>
          <a:p>
            <a:pPr lvl="1" algn="just"/>
            <a:r>
              <a:rPr lang="en-US" sz="2400" dirty="0" smtClean="0"/>
              <a:t>Agency Types </a:t>
            </a:r>
            <a:endParaRPr lang="en-US" sz="2400" dirty="0" smtClean="0"/>
          </a:p>
          <a:p>
            <a:pPr lvl="2" algn="just"/>
            <a:r>
              <a:rPr lang="en-US" sz="2000" dirty="0" smtClean="0"/>
              <a:t>Agency Types screen allows you to add types of agencies, search already recorded details, edit the existing details and delete the details that are no longer required. </a:t>
            </a:r>
          </a:p>
          <a:p>
            <a:pPr lvl="1" algn="just"/>
            <a:r>
              <a:rPr lang="en-US" sz="2400" dirty="0" smtClean="0"/>
              <a:t>Agencies</a:t>
            </a:r>
          </a:p>
          <a:p>
            <a:pPr lvl="2" algn="just"/>
            <a:r>
              <a:rPr lang="en-US" sz="2000" dirty="0" smtClean="0"/>
              <a:t>The Agencies screens help you add agency details, search and view the existing agency details, edit the details and delete the agency details that are no longer </a:t>
            </a:r>
            <a:r>
              <a:rPr lang="en-US" sz="2000" dirty="0" smtClean="0"/>
              <a:t>required.</a:t>
            </a:r>
          </a:p>
          <a:p>
            <a:pPr lvl="1" algn="just"/>
            <a:r>
              <a:rPr lang="en-US" sz="2400" dirty="0" smtClean="0"/>
              <a:t>Express Terminal </a:t>
            </a:r>
            <a:r>
              <a:rPr lang="en-US" sz="2400" dirty="0" smtClean="0"/>
              <a:t>Pass</a:t>
            </a:r>
          </a:p>
          <a:p>
            <a:pPr lvl="2" algn="just"/>
            <a:r>
              <a:rPr lang="en-US" sz="2000" dirty="0" smtClean="0"/>
              <a:t>The Express Terminal Pass screens help you add express terminal pass details, search and view the existing details, edit the details and delete the details that are no longer required.</a:t>
            </a:r>
          </a:p>
          <a:p>
            <a:pPr lvl="1"/>
            <a:endParaRPr lang="en-US" sz="2400" dirty="0" smtClean="0"/>
          </a:p>
          <a:p>
            <a:pPr lvl="1"/>
            <a:endParaRPr lang="en-US" sz="2400" dirty="0" smtClean="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AGENCIES MODULE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a:bodyPr>
          <a:lstStyle/>
          <a:p>
            <a:pPr algn="just"/>
            <a:r>
              <a:rPr lang="en-US" sz="2700" dirty="0" smtClean="0"/>
              <a:t>Reports section allows you to retrieve data of Passes Issued, Duty Deployment, Agency Wise passes, Absent Details, and Returned Passes. The reports unit has the following advantages:</a:t>
            </a:r>
          </a:p>
          <a:p>
            <a:pPr lvl="1" algn="just"/>
            <a:r>
              <a:rPr lang="en-US" sz="2400" dirty="0" smtClean="0"/>
              <a:t>You can customize and retrieve information according to your requirements. E.g. If you wish to retrieve information of Passes Issued between certain dates, you can choose your options and generate reports.</a:t>
            </a:r>
          </a:p>
          <a:p>
            <a:pPr lvl="1" algn="just"/>
            <a:r>
              <a:rPr lang="en-US" sz="2400" dirty="0" smtClean="0"/>
              <a:t>You can retrieve the information any number of times you want and print.</a:t>
            </a:r>
          </a:p>
          <a:p>
            <a:pPr>
              <a:buNone/>
            </a:pPr>
            <a:endParaRPr lang="en-US" dirty="0"/>
          </a:p>
        </p:txBody>
      </p:sp>
      <p:sp>
        <p:nvSpPr>
          <p:cNvPr id="4" name="Rectangle 3"/>
          <p:cNvSpPr/>
          <p:nvPr/>
        </p:nvSpPr>
        <p:spPr>
          <a:xfrm>
            <a:off x="0" y="228600"/>
            <a:ext cx="9144000" cy="707886"/>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REPORTS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pPr marL="342900" lvl="1" indent="-342900" algn="just">
              <a:buFont typeface="Wingdings 2"/>
              <a:buChar char=""/>
            </a:pPr>
            <a:r>
              <a:rPr lang="en-GB" sz="2700" dirty="0" smtClean="0"/>
              <a:t>Within each these sub modules we can add a new record, view all the  records and search for a particular record.</a:t>
            </a:r>
            <a:endParaRPr lang="en-US" sz="2700" dirty="0" smtClean="0"/>
          </a:p>
          <a:p>
            <a:pPr lvl="1"/>
            <a:r>
              <a:rPr lang="en-US" sz="2400" dirty="0" smtClean="0"/>
              <a:t>List of Passes </a:t>
            </a:r>
            <a:r>
              <a:rPr lang="en-US" sz="2400" dirty="0" smtClean="0"/>
              <a:t>Issued</a:t>
            </a:r>
          </a:p>
          <a:p>
            <a:pPr lvl="1"/>
            <a:r>
              <a:rPr lang="en-US" sz="2400" dirty="0" smtClean="0"/>
              <a:t> </a:t>
            </a:r>
            <a:r>
              <a:rPr lang="en-US" sz="2400" dirty="0" smtClean="0"/>
              <a:t>Duty Deployment </a:t>
            </a:r>
            <a:r>
              <a:rPr lang="en-US" sz="2400" dirty="0" smtClean="0"/>
              <a:t>Chart</a:t>
            </a:r>
          </a:p>
          <a:p>
            <a:pPr lvl="1"/>
            <a:r>
              <a:rPr lang="en-US" sz="2400" dirty="0" smtClean="0"/>
              <a:t>Agency Wise </a:t>
            </a:r>
            <a:r>
              <a:rPr lang="en-US" sz="2400" dirty="0" smtClean="0"/>
              <a:t>Report</a:t>
            </a:r>
          </a:p>
          <a:p>
            <a:pPr lvl="1"/>
            <a:r>
              <a:rPr lang="en-US" sz="2400" dirty="0" smtClean="0"/>
              <a:t>Absent Details </a:t>
            </a:r>
            <a:r>
              <a:rPr lang="en-US" sz="2400" dirty="0" smtClean="0"/>
              <a:t>Report</a:t>
            </a:r>
          </a:p>
          <a:p>
            <a:pPr lvl="1"/>
            <a:r>
              <a:rPr lang="en-US" sz="2400" dirty="0" smtClean="0"/>
              <a:t>Report on Returned </a:t>
            </a:r>
            <a:r>
              <a:rPr lang="en-US" sz="2400" dirty="0" smtClean="0"/>
              <a:t>Passes</a:t>
            </a:r>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REPORTS MODULE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a:bodyPr>
          <a:lstStyle/>
          <a:p>
            <a:pPr algn="just"/>
            <a:r>
              <a:rPr lang="en-US" sz="2800" b="1" dirty="0" smtClean="0"/>
              <a:t>AAI :  </a:t>
            </a:r>
            <a:r>
              <a:rPr lang="en-US" sz="2800" dirty="0" smtClean="0"/>
              <a:t>Airports </a:t>
            </a:r>
            <a:r>
              <a:rPr lang="en-US" sz="2800" dirty="0" smtClean="0"/>
              <a:t>Authority of </a:t>
            </a:r>
            <a:r>
              <a:rPr lang="en-US" sz="2800" dirty="0" smtClean="0"/>
              <a:t>India</a:t>
            </a:r>
          </a:p>
          <a:p>
            <a:pPr algn="just"/>
            <a:r>
              <a:rPr lang="en-US" sz="2800" b="1" dirty="0" smtClean="0"/>
              <a:t>CISF :  </a:t>
            </a:r>
            <a:r>
              <a:rPr lang="en-US" sz="2800" dirty="0" smtClean="0"/>
              <a:t>Central </a:t>
            </a:r>
            <a:r>
              <a:rPr lang="en-US" sz="2800" dirty="0" smtClean="0"/>
              <a:t>Industrial Security </a:t>
            </a:r>
            <a:r>
              <a:rPr lang="en-US" sz="2800" dirty="0" smtClean="0"/>
              <a:t>Force</a:t>
            </a:r>
          </a:p>
          <a:p>
            <a:pPr algn="just"/>
            <a:r>
              <a:rPr lang="en-US" sz="2800" b="1" dirty="0" smtClean="0"/>
              <a:t>PIC :  </a:t>
            </a:r>
            <a:r>
              <a:rPr lang="en-US" sz="2800" dirty="0" smtClean="0"/>
              <a:t>Photo </a:t>
            </a:r>
            <a:r>
              <a:rPr lang="en-US" sz="2800" dirty="0" smtClean="0"/>
              <a:t>Identity </a:t>
            </a:r>
            <a:r>
              <a:rPr lang="en-US" sz="2800" dirty="0" smtClean="0"/>
              <a:t>Card</a:t>
            </a:r>
          </a:p>
          <a:p>
            <a:pPr algn="just"/>
            <a:r>
              <a:rPr lang="en-US" sz="2800" b="1" dirty="0" smtClean="0"/>
              <a:t>SMS :  </a:t>
            </a:r>
            <a:r>
              <a:rPr lang="en-US" sz="2800" dirty="0" smtClean="0"/>
              <a:t>Security </a:t>
            </a:r>
            <a:r>
              <a:rPr lang="en-US" sz="2800" dirty="0" smtClean="0"/>
              <a:t>Management </a:t>
            </a:r>
            <a:r>
              <a:rPr lang="en-US" sz="2800" dirty="0" smtClean="0"/>
              <a:t>System</a:t>
            </a:r>
            <a:r>
              <a:rPr lang="en-US" sz="2800" dirty="0" smtClean="0"/>
              <a:t> </a:t>
            </a:r>
          </a:p>
          <a:p>
            <a:endParaRPr lang="en-US" sz="2800" dirty="0" smtClean="0"/>
          </a:p>
          <a:p>
            <a:endParaRPr lang="en-US" sz="2800" dirty="0" smtClean="0"/>
          </a:p>
          <a:p>
            <a:endParaRPr lang="en-US" sz="2800" dirty="0" smtClean="0"/>
          </a:p>
          <a:p>
            <a:endParaRPr lang="en-US" sz="2700" dirty="0"/>
          </a:p>
        </p:txBody>
      </p:sp>
      <p:sp>
        <p:nvSpPr>
          <p:cNvPr id="4" name="Rectangle 3"/>
          <p:cNvSpPr/>
          <p:nvPr/>
        </p:nvSpPr>
        <p:spPr>
          <a:xfrm>
            <a:off x="0" y="228600"/>
            <a:ext cx="9144000" cy="707886"/>
          </a:xfrm>
          <a:prstGeom prst="rect">
            <a:avLst/>
          </a:prstGeom>
          <a:noFill/>
        </p:spPr>
        <p:txBody>
          <a:bodyPr wrap="square" lIns="91440" tIns="45720" rIns="91440" bIns="45720">
            <a:spAutoFit/>
          </a:bodyPr>
          <a:lstStyle/>
          <a:p>
            <a:pPr algn="ct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ABBREVIATIONS</a:t>
            </a:r>
            <a:endParaRPr lang="en-US" sz="4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a:bodyPr>
          <a:lstStyle/>
          <a:p>
            <a:r>
              <a:rPr lang="en-US" sz="2700" dirty="0" smtClean="0"/>
              <a:t>Passenger Facilities</a:t>
            </a:r>
          </a:p>
          <a:p>
            <a:r>
              <a:rPr lang="en-US" sz="2700" dirty="0" smtClean="0"/>
              <a:t>Air Navigation Services</a:t>
            </a:r>
          </a:p>
          <a:p>
            <a:r>
              <a:rPr lang="en-US" sz="2700" dirty="0" smtClean="0"/>
              <a:t>Security</a:t>
            </a:r>
          </a:p>
          <a:p>
            <a:r>
              <a:rPr lang="en-US" sz="2700" dirty="0" smtClean="0"/>
              <a:t>Aerodrome Facilities</a:t>
            </a:r>
          </a:p>
          <a:p>
            <a:r>
              <a:rPr lang="en-US" sz="2700" dirty="0" smtClean="0"/>
              <a:t>HRD Training</a:t>
            </a:r>
          </a:p>
          <a:p>
            <a:r>
              <a:rPr lang="en-US" sz="2700" dirty="0" smtClean="0"/>
              <a:t>IT Implementation</a:t>
            </a:r>
          </a:p>
        </p:txBody>
      </p:sp>
      <p:sp>
        <p:nvSpPr>
          <p:cNvPr id="4" name="Rectangle 3"/>
          <p:cNvSpPr/>
          <p:nvPr/>
        </p:nvSpPr>
        <p:spPr>
          <a:xfrm>
            <a:off x="0" y="228600"/>
            <a:ext cx="9144000" cy="707886"/>
          </a:xfrm>
          <a:prstGeom prst="rect">
            <a:avLst/>
          </a:prstGeom>
          <a:noFill/>
        </p:spPr>
        <p:txBody>
          <a:bodyPr wrap="square" lIns="91440" tIns="45720" rIns="91440" bIns="45720">
            <a:spAutoFit/>
          </a:bodyPr>
          <a:lstStyle/>
          <a:p>
            <a:pPr algn="ct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AAI’S SERVICES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410200"/>
          </a:xfrm>
        </p:spPr>
        <p:txBody>
          <a:bodyPr>
            <a:normAutofit fontScale="62500" lnSpcReduction="20000"/>
          </a:bodyPr>
          <a:lstStyle/>
          <a:p>
            <a:pPr algn="just">
              <a:buNone/>
            </a:pPr>
            <a:endParaRPr lang="en-US" dirty="0" smtClean="0"/>
          </a:p>
          <a:p>
            <a:pPr algn="just"/>
            <a:r>
              <a:rPr lang="en-US" sz="4300" dirty="0" smtClean="0"/>
              <a:t>Welcome to </a:t>
            </a:r>
            <a:r>
              <a:rPr lang="en-US" sz="4300" b="1" dirty="0" smtClean="0"/>
              <a:t>Security Management System (SMS)</a:t>
            </a:r>
            <a:r>
              <a:rPr lang="en-US" sz="4300" dirty="0" smtClean="0"/>
              <a:t>. The primary objective of this system is to maintain the details of entry permits, tokens, duty points under the guidelines of BCAS, entry pass holders, security committee meetings, committee members, and the details of CISF security like duty roster, security personnel on duty, attendance record, leave record, emergency evacuations, etc.,</a:t>
            </a:r>
          </a:p>
          <a:p>
            <a:pPr algn="just">
              <a:buNone/>
            </a:pPr>
            <a:endParaRPr lang="en-US" sz="4300" dirty="0" smtClean="0"/>
          </a:p>
          <a:p>
            <a:r>
              <a:rPr lang="en-US" sz="4300" dirty="0" smtClean="0"/>
              <a:t>The main objectives for airport security</a:t>
            </a:r>
          </a:p>
          <a:p>
            <a:pPr lvl="1"/>
            <a:r>
              <a:rPr lang="en-US" sz="3800" dirty="0" smtClean="0"/>
              <a:t>Prevent attacks on airports or aircraft </a:t>
            </a:r>
          </a:p>
          <a:p>
            <a:pPr lvl="1"/>
            <a:r>
              <a:rPr lang="en-US" sz="3800" dirty="0" smtClean="0"/>
              <a:t>Ensure safety and security of passengers</a:t>
            </a:r>
          </a:p>
          <a:p>
            <a:pPr lvl="1"/>
            <a:r>
              <a:rPr lang="en-US" sz="3800" dirty="0" smtClean="0"/>
              <a:t>Anti hijacking</a:t>
            </a:r>
          </a:p>
          <a:p>
            <a:pPr lvl="1"/>
            <a:r>
              <a:rPr lang="en-US" sz="3800" dirty="0" smtClean="0"/>
              <a:t>Anti Sabotage</a:t>
            </a:r>
          </a:p>
          <a:p>
            <a:endParaRPr lang="en-US" dirty="0"/>
          </a:p>
        </p:txBody>
      </p:sp>
      <p:sp>
        <p:nvSpPr>
          <p:cNvPr id="4" name="Rectangle 3"/>
          <p:cNvSpPr/>
          <p:nvPr/>
        </p:nvSpPr>
        <p:spPr>
          <a:xfrm>
            <a:off x="762000" y="0"/>
            <a:ext cx="7620000" cy="707886"/>
          </a:xfrm>
          <a:prstGeom prst="rect">
            <a:avLst/>
          </a:prstGeom>
          <a:noFill/>
        </p:spPr>
        <p:txBody>
          <a:bodyPr wrap="squar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OVERVIEW</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4860925"/>
          </a:xfrm>
        </p:spPr>
        <p:txBody>
          <a:bodyPr/>
          <a:lstStyle/>
          <a:p>
            <a:r>
              <a:rPr lang="en-US" u="sng" dirty="0" smtClean="0">
                <a:hlinkClick r:id="rId2" action="ppaction://hlinksldjump"/>
              </a:rPr>
              <a:t>Duty Details</a:t>
            </a:r>
            <a:endParaRPr lang="en-US" u="sng" dirty="0" smtClean="0"/>
          </a:p>
          <a:p>
            <a:r>
              <a:rPr lang="en-US" u="sng" dirty="0" smtClean="0">
                <a:hlinkClick r:id=""/>
              </a:rPr>
              <a:t>CISF Details</a:t>
            </a:r>
            <a:endParaRPr lang="en-US" u="sng" dirty="0" smtClean="0"/>
          </a:p>
          <a:p>
            <a:r>
              <a:rPr lang="en-US" u="sng" dirty="0" smtClean="0">
                <a:hlinkClick r:id=""/>
              </a:rPr>
              <a:t>Security Committee</a:t>
            </a:r>
            <a:endParaRPr lang="en-US" u="sng" dirty="0" smtClean="0"/>
          </a:p>
          <a:p>
            <a:r>
              <a:rPr lang="en-US" u="sng" dirty="0" smtClean="0">
                <a:hlinkClick r:id=""/>
              </a:rPr>
              <a:t>Entry Permits</a:t>
            </a:r>
            <a:endParaRPr lang="en-US" u="sng" dirty="0" smtClean="0"/>
          </a:p>
          <a:p>
            <a:r>
              <a:rPr lang="en-US" u="sng" dirty="0" smtClean="0">
                <a:hlinkClick r:id=""/>
              </a:rPr>
              <a:t>Ground Control Unit</a:t>
            </a:r>
            <a:endParaRPr lang="en-US" u="sng" dirty="0" smtClean="0"/>
          </a:p>
          <a:p>
            <a:r>
              <a:rPr lang="en-US" u="sng" dirty="0" smtClean="0">
                <a:hlinkClick r:id=""/>
              </a:rPr>
              <a:t>Agencies</a:t>
            </a:r>
            <a:r>
              <a:rPr lang="en-US" dirty="0" smtClean="0"/>
              <a:t> </a:t>
            </a:r>
          </a:p>
          <a:p>
            <a:r>
              <a:rPr lang="en-US" u="sng" dirty="0" smtClean="0">
                <a:hlinkClick r:id=""/>
              </a:rPr>
              <a:t>Reports</a:t>
            </a:r>
            <a:endParaRPr lang="en-US" dirty="0"/>
          </a:p>
        </p:txBody>
      </p:sp>
      <p:sp>
        <p:nvSpPr>
          <p:cNvPr id="5" name="Rectangle 4"/>
          <p:cNvSpPr/>
          <p:nvPr/>
        </p:nvSpPr>
        <p:spPr>
          <a:xfrm>
            <a:off x="2667000" y="0"/>
            <a:ext cx="2776722"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MODULES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fontScale="92500" lnSpcReduction="20000"/>
          </a:bodyPr>
          <a:lstStyle/>
          <a:p>
            <a:pPr algn="just"/>
            <a:r>
              <a:rPr lang="en-US" dirty="0" smtClean="0"/>
              <a:t>Information regarding the duties and duty details are maintained in this section. The section allows you to define duty locations like Domestic Terminal Building, International Terminal Building, Operational area etc., define duty areas like Jet Airways area at Domestic Terminal Building, Indian Airlines Area at Domestic Terminal Building, Air India Area at International Terminal Building etc., to the corresponding duty locations and define duty points like X-ray Baggage Check at Jet Airways Area, Passenger Frisking at Air India Area etc. to the corresponding duty areas.</a:t>
            </a:r>
          </a:p>
          <a:p>
            <a:endParaRPr lang="en-US" dirty="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DUTY DETAILS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715000"/>
          </a:xfrm>
        </p:spPr>
        <p:txBody>
          <a:bodyPr>
            <a:normAutofit/>
          </a:bodyPr>
          <a:lstStyle/>
          <a:p>
            <a:pPr algn="just"/>
            <a:r>
              <a:rPr lang="en-GB" sz="2700" dirty="0" smtClean="0"/>
              <a:t>With the help of this module we can maintain the following records.</a:t>
            </a:r>
          </a:p>
          <a:p>
            <a:pPr lvl="1" algn="just"/>
            <a:r>
              <a:rPr lang="en-US" sz="2400" dirty="0" smtClean="0"/>
              <a:t>Duty </a:t>
            </a:r>
            <a:r>
              <a:rPr lang="en-US" sz="2400" dirty="0" smtClean="0"/>
              <a:t>Locations</a:t>
            </a:r>
          </a:p>
          <a:p>
            <a:pPr lvl="2" algn="just"/>
            <a:r>
              <a:rPr lang="en-US" sz="2000" dirty="0" smtClean="0"/>
              <a:t>Duty Locations screen allows you to add and maintain information regarding the locations of various duties at airport.</a:t>
            </a:r>
            <a:endParaRPr lang="en-US" sz="2000" dirty="0" smtClean="0"/>
          </a:p>
          <a:p>
            <a:pPr lvl="1" algn="just"/>
            <a:r>
              <a:rPr lang="en-US" sz="2400" dirty="0" smtClean="0"/>
              <a:t>Duty </a:t>
            </a:r>
            <a:r>
              <a:rPr lang="en-US" sz="2400" dirty="0" smtClean="0"/>
              <a:t>Areas</a:t>
            </a:r>
          </a:p>
          <a:p>
            <a:pPr lvl="2" algn="just"/>
            <a:r>
              <a:rPr lang="en-US" sz="2000" dirty="0" smtClean="0"/>
              <a:t>Duty Areas are defined under a selected duty location. The screen allows you to add and maintain information regarding the duty areas, search already recorded details, edit the existing details and delete the details that are no longer </a:t>
            </a:r>
            <a:r>
              <a:rPr lang="en-US" sz="2000" dirty="0" smtClean="0"/>
              <a:t>required.</a:t>
            </a:r>
          </a:p>
          <a:p>
            <a:pPr lvl="1" algn="just"/>
            <a:r>
              <a:rPr lang="en-US" sz="2400" dirty="0" smtClean="0"/>
              <a:t>Duty </a:t>
            </a:r>
            <a:r>
              <a:rPr lang="en-US" sz="2400" dirty="0" smtClean="0"/>
              <a:t>Points</a:t>
            </a:r>
          </a:p>
          <a:p>
            <a:pPr lvl="2" algn="just"/>
            <a:r>
              <a:rPr lang="en-US" sz="2000" dirty="0" smtClean="0"/>
              <a:t>Duty Points are defined under a selected Duty Area of a selected Duty Location The screen allows you to define duty points</a:t>
            </a:r>
            <a:endParaRPr lang="en-US" sz="2000" dirty="0" smtClean="0"/>
          </a:p>
          <a:p>
            <a:pPr lvl="1" algn="just"/>
            <a:r>
              <a:rPr lang="en-US" sz="2400" dirty="0" smtClean="0"/>
              <a:t>Facilitation </a:t>
            </a:r>
            <a:r>
              <a:rPr lang="en-US" sz="2400" dirty="0" smtClean="0"/>
              <a:t>Types</a:t>
            </a:r>
          </a:p>
          <a:p>
            <a:pPr lvl="2" algn="just"/>
            <a:r>
              <a:rPr lang="en-US" sz="2000" dirty="0" smtClean="0"/>
              <a:t>The Facilitation Types screen allows you to define types of facilitation.</a:t>
            </a:r>
            <a:endParaRPr lang="en-US" sz="2000" dirty="0" smtClean="0"/>
          </a:p>
          <a:p>
            <a:pPr lvl="1"/>
            <a:endParaRPr lang="en-US" sz="2400" dirty="0" smtClean="0"/>
          </a:p>
          <a:p>
            <a:pPr lvl="1">
              <a:buNone/>
            </a:pPr>
            <a:endParaRPr lang="en-GB" sz="2300" dirty="0" smtClean="0"/>
          </a:p>
          <a:p>
            <a:pPr lvl="1">
              <a:buNone/>
            </a:pPr>
            <a:endParaRPr lang="en-US" sz="2400" dirty="0" smtClean="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DUTY DETAILS MODULE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4937125"/>
          </a:xfrm>
        </p:spPr>
        <p:txBody>
          <a:bodyPr>
            <a:normAutofit/>
          </a:bodyPr>
          <a:lstStyle/>
          <a:p>
            <a:pPr algn="just"/>
            <a:r>
              <a:rPr lang="en-US" sz="2700" dirty="0" smtClean="0"/>
              <a:t>Information regarding the designations, guards per location i.e., guards per duty point, security personnel, shifts, shift-wise security personnel, duty roster and attendance record, attendance search, leave record, emergency evacuations, etc. are recorded and maintained in CISF Details section.</a:t>
            </a:r>
          </a:p>
          <a:p>
            <a:pPr>
              <a:buNone/>
            </a:pPr>
            <a:r>
              <a:rPr lang="en-US" dirty="0" smtClean="0"/>
              <a:t>  </a:t>
            </a:r>
          </a:p>
          <a:p>
            <a:pPr>
              <a:buNone/>
            </a:pPr>
            <a:endParaRPr lang="en-US" dirty="0"/>
          </a:p>
        </p:txBody>
      </p:sp>
      <p:sp>
        <p:nvSpPr>
          <p:cNvPr id="4" name="Rectangle 3"/>
          <p:cNvSpPr/>
          <p:nvPr/>
        </p:nvSpPr>
        <p:spPr>
          <a:xfrm>
            <a:off x="0" y="0"/>
            <a:ext cx="9144000" cy="707886"/>
          </a:xfrm>
          <a:prstGeom prst="rect">
            <a:avLst/>
          </a:prstGeom>
          <a:noFill/>
        </p:spPr>
        <p:txBody>
          <a:bodyPr wrap="square" lIns="91440" tIns="45720" rIns="91440" bIns="45720">
            <a:spAutoFit/>
          </a:bodyPr>
          <a:lstStyle/>
          <a:p>
            <a:pPr algn="ctr"/>
            <a:r>
              <a:rPr lang="en-GB"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CISF DETAILS</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715000"/>
          </a:xfrm>
        </p:spPr>
        <p:txBody>
          <a:bodyPr>
            <a:normAutofit/>
          </a:bodyPr>
          <a:lstStyle/>
          <a:p>
            <a:pPr algn="just"/>
            <a:r>
              <a:rPr lang="en-GB" sz="2700" dirty="0" smtClean="0"/>
              <a:t>With the help of this module we can maintain the following records.</a:t>
            </a:r>
          </a:p>
          <a:p>
            <a:pPr lvl="1" algn="just"/>
            <a:r>
              <a:rPr lang="en-US" sz="2400" dirty="0" smtClean="0"/>
              <a:t>Designations</a:t>
            </a:r>
          </a:p>
          <a:p>
            <a:pPr lvl="2" algn="just"/>
            <a:r>
              <a:rPr lang="en-US" sz="2000" dirty="0" smtClean="0"/>
              <a:t>Designations screen allows you to define the designations of CISF Security Personnel</a:t>
            </a:r>
            <a:endParaRPr lang="en-US" sz="2000" dirty="0" smtClean="0"/>
          </a:p>
          <a:p>
            <a:pPr lvl="1" algn="just"/>
            <a:r>
              <a:rPr lang="en-US" sz="2400" dirty="0" smtClean="0"/>
              <a:t>Guards Per </a:t>
            </a:r>
            <a:r>
              <a:rPr lang="en-US" sz="2400" dirty="0" smtClean="0"/>
              <a:t>Location</a:t>
            </a:r>
          </a:p>
          <a:p>
            <a:pPr lvl="2" algn="just"/>
            <a:r>
              <a:rPr lang="en-US" sz="2000" dirty="0" smtClean="0"/>
              <a:t>At each location of a Duty Point, there will be some predefined number of CISF security personnel with different designations on duty for providing security. Information regarding the guards such as designation, no. of persons and location are maintained in this section.</a:t>
            </a:r>
            <a:endParaRPr lang="en-US" sz="2000" dirty="0" smtClean="0"/>
          </a:p>
          <a:p>
            <a:pPr lvl="1" algn="just"/>
            <a:r>
              <a:rPr lang="en-US" sz="2400" dirty="0" smtClean="0"/>
              <a:t>Security Personnel </a:t>
            </a:r>
            <a:endParaRPr lang="en-US" sz="2400" dirty="0" smtClean="0"/>
          </a:p>
          <a:p>
            <a:pPr lvl="2" algn="just"/>
            <a:r>
              <a:rPr lang="en-US" sz="2000" dirty="0" smtClean="0"/>
              <a:t>The Security Personnel screen allows you to add and maintain the details of security </a:t>
            </a:r>
            <a:r>
              <a:rPr lang="en-US" sz="2000" dirty="0" smtClean="0"/>
              <a:t>personnel</a:t>
            </a:r>
            <a:endParaRPr lang="en-US" sz="2000" dirty="0" smtClean="0"/>
          </a:p>
          <a:p>
            <a:pPr lvl="1" algn="just"/>
            <a:r>
              <a:rPr lang="en-US" sz="2400" dirty="0" smtClean="0"/>
              <a:t>Shifts</a:t>
            </a:r>
          </a:p>
          <a:p>
            <a:pPr lvl="2" algn="just"/>
            <a:r>
              <a:rPr lang="en-US" sz="2000" dirty="0" smtClean="0"/>
              <a:t>Shifts screen allows you to define the shift timings at the airport</a:t>
            </a:r>
          </a:p>
          <a:p>
            <a:pPr lvl="1"/>
            <a:endParaRPr lang="en-US" dirty="0"/>
          </a:p>
        </p:txBody>
      </p:sp>
      <p:sp>
        <p:nvSpPr>
          <p:cNvPr id="4" name="Rectangle 3"/>
          <p:cNvSpPr/>
          <p:nvPr/>
        </p:nvSpPr>
        <p:spPr>
          <a:xfrm>
            <a:off x="0" y="0"/>
            <a:ext cx="9144000" cy="923330"/>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CISF</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DETAILS</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MODULE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205</TotalTime>
  <Words>2045</Words>
  <Application>Microsoft Office PowerPoint</Application>
  <PresentationFormat>On-screen Show (4:3)</PresentationFormat>
  <Paragraphs>396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 Airports Authority of India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Airports Authority of India</dc:title>
  <dc:creator>room no293</dc:creator>
  <cp:lastModifiedBy>room no293</cp:lastModifiedBy>
  <cp:revision>28</cp:revision>
  <dcterms:created xsi:type="dcterms:W3CDTF">2012-07-06T05:34:53Z</dcterms:created>
  <dcterms:modified xsi:type="dcterms:W3CDTF">2012-07-06T10:20:55Z</dcterms:modified>
</cp:coreProperties>
</file>