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1F8DB-0CDC-4181-8A3D-9C574FCDD53B}" v="33" dt="2025-07-10T05:33:48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2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3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5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3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3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1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478A4-A445-4C83-B518-57EF7065FDB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F38D-101C-47D1-8954-DADE5D0F5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3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vgsilh.com/image/975967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2CCE-DF3E-74D3-D383-397315DF6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32258" cy="1866643"/>
          </a:xfrm>
        </p:spPr>
        <p:txBody>
          <a:bodyPr>
            <a:no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Corporate Culture and Its Impact on Organizational Success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6342AB-8418-FE25-4AAB-2501E517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9006"/>
            <a:ext cx="9144000" cy="22687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dirty="0"/>
              <a:t>A Deep Dive into Values, Behavior, and Performance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11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6A93-BA4E-3921-C2CA-FC44D741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4EA3-B8B4-D094-6853-3B8B3E15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604819" cy="4351338"/>
          </a:xfrm>
        </p:spPr>
        <p:txBody>
          <a:bodyPr>
            <a:normAutofit/>
          </a:bodyPr>
          <a:lstStyle/>
          <a:p>
            <a:r>
              <a:rPr lang="en-US" dirty="0"/>
              <a:t>• Culture is essential, not optional</a:t>
            </a:r>
          </a:p>
          <a:p>
            <a:r>
              <a:rPr lang="en-US" dirty="0"/>
              <a:t>• Influences performance, satisfaction, and growth</a:t>
            </a:r>
          </a:p>
          <a:p>
            <a:r>
              <a:rPr lang="en-US" dirty="0"/>
              <a:t>• Prioritize culture for long-term success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42B8BF-2846-C3B9-2807-76771C23DE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3902" y="1690688"/>
            <a:ext cx="4119897" cy="25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7109-2E68-2B9A-F78C-72F0C8E7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D46E-025E-D66C-04A0-E4BA3A29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8469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Thank you for your attention!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99A589-EF5F-3863-5BE2-6CA1061E696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06" y="2861187"/>
            <a:ext cx="8091949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74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B497-CB01-04C7-D632-14507F38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8289-93B3-8BB6-FADE-F352BBD3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064" y="2015614"/>
            <a:ext cx="10284541" cy="315615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What is corporate culture?</a:t>
            </a:r>
          </a:p>
          <a:p>
            <a:pPr algn="just"/>
            <a:r>
              <a:rPr lang="en-US" sz="3200" dirty="0"/>
              <a:t> Why does it matter?</a:t>
            </a:r>
          </a:p>
          <a:p>
            <a:pPr algn="just"/>
            <a:r>
              <a:rPr lang="en-US" sz="3200" dirty="0"/>
              <a:t> How does it impact employees and business outcomes?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827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817E-DEE9-2554-FC37-BFBB6C8D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of Corporate Culture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029B9-A96F-8B8C-BE37-EB29941FEB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437121" y="1683833"/>
            <a:ext cx="4221480" cy="349033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C014F-A16B-958D-057E-4B464765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2520" y="1825625"/>
            <a:ext cx="6324600" cy="381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Corporate Culture: Shared values, beliefs, attitudes, and behaviors in an organization.</a:t>
            </a:r>
          </a:p>
          <a:p>
            <a:pPr marL="0" indent="0">
              <a:buNone/>
            </a:pPr>
            <a:r>
              <a:rPr lang="en-US" dirty="0"/>
              <a:t>• Elements:</a:t>
            </a:r>
          </a:p>
          <a:p>
            <a:pPr marL="0" indent="0">
              <a:buNone/>
            </a:pPr>
            <a:r>
              <a:rPr lang="en-US" dirty="0"/>
              <a:t>  - Leadership style</a:t>
            </a:r>
          </a:p>
          <a:p>
            <a:pPr marL="0" indent="0">
              <a:buNone/>
            </a:pPr>
            <a:r>
              <a:rPr lang="en-US" dirty="0"/>
              <a:t>  - Communication patterns</a:t>
            </a:r>
          </a:p>
          <a:p>
            <a:pPr marL="0" indent="0">
              <a:buNone/>
            </a:pPr>
            <a:r>
              <a:rPr lang="en-US" dirty="0"/>
              <a:t>  - Work environment</a:t>
            </a:r>
          </a:p>
          <a:p>
            <a:pPr marL="0" indent="0">
              <a:buNone/>
            </a:pPr>
            <a:r>
              <a:rPr lang="en-US" dirty="0"/>
              <a:t>  - Ethics and values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4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FF91-3F75-4ED9-0AA8-D0CB455D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Corporate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F314-10C9-0AC7-04D1-C941324B8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Clan Culture – Family-like, collaboration-focused</a:t>
            </a:r>
          </a:p>
          <a:p>
            <a:r>
              <a:rPr lang="en-US" dirty="0"/>
              <a:t>2. Adhocracy Culture – Innovation-driven, risk-taking</a:t>
            </a:r>
          </a:p>
          <a:p>
            <a:r>
              <a:rPr lang="en-US" dirty="0"/>
              <a:t>3. Market Culture – Competitive, results-oriented</a:t>
            </a:r>
          </a:p>
          <a:p>
            <a:r>
              <a:rPr lang="en-US" dirty="0"/>
              <a:t>4. Hierarchy Culture – Structured, control-driven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5DE440-C3C7-04FB-77F5-74ADC0C764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8194"/>
            <a:ext cx="5181600" cy="32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9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DB09-6ACD-F99F-044F-F6ED1135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Corporate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FB7C-79D2-1C5F-D0BA-0D60B1F2B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78910" cy="4351338"/>
          </a:xfrm>
        </p:spPr>
        <p:txBody>
          <a:bodyPr/>
          <a:lstStyle/>
          <a:p>
            <a:r>
              <a:rPr lang="en-US" dirty="0"/>
              <a:t> Enhances employee engagement.</a:t>
            </a:r>
          </a:p>
          <a:p>
            <a:r>
              <a:rPr lang="en-US" dirty="0"/>
              <a:t> Drives productivity and innovation.</a:t>
            </a:r>
          </a:p>
          <a:p>
            <a:r>
              <a:rPr lang="en-US" dirty="0"/>
              <a:t> Shapes company reputation.</a:t>
            </a:r>
          </a:p>
          <a:p>
            <a:r>
              <a:rPr lang="en-US" dirty="0"/>
              <a:t> Attracts and retains top talent.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022513-D3D3-B9DE-86B0-A60FB827D70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32" y="1936955"/>
            <a:ext cx="4218038" cy="305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21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DEDE-BBD3-9A8F-E33B-E9C0EEDA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5048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Real-World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A337-7291-DED5-E46B-286997B7C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29" y="2222089"/>
            <a:ext cx="6921909" cy="3954873"/>
          </a:xfrm>
        </p:spPr>
        <p:txBody>
          <a:bodyPr/>
          <a:lstStyle/>
          <a:p>
            <a:r>
              <a:rPr lang="en-US" dirty="0"/>
              <a:t>Google – Innovation and creativity</a:t>
            </a:r>
          </a:p>
          <a:p>
            <a:r>
              <a:rPr lang="en-US" dirty="0"/>
              <a:t>Apple – Design-driven, detail-focused</a:t>
            </a:r>
          </a:p>
          <a:p>
            <a:r>
              <a:rPr lang="en-US" dirty="0"/>
              <a:t>Zappos – Customer service-centric culture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344B80-B79B-B6DD-784D-05FF1064AB6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581" y="2317236"/>
            <a:ext cx="3709219" cy="283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CA14-B006-C69A-E16B-FF2D5069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Corporate Culture &amp; Project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EE3B-6ADC-91BD-A92E-7117BBB78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062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Promotes collaboration across departments</a:t>
            </a:r>
          </a:p>
          <a:p>
            <a:pPr marL="0" indent="0">
              <a:buNone/>
            </a:pPr>
            <a:r>
              <a:rPr lang="en-US" dirty="0"/>
              <a:t>• Encourages ownership and accountability</a:t>
            </a:r>
          </a:p>
          <a:p>
            <a:pPr marL="0" indent="0">
              <a:buNone/>
            </a:pPr>
            <a:r>
              <a:rPr lang="en-US" dirty="0"/>
              <a:t>• Better decision-making</a:t>
            </a:r>
          </a:p>
          <a:p>
            <a:pPr marL="0" indent="0">
              <a:buNone/>
            </a:pPr>
            <a:r>
              <a:rPr lang="en-US" dirty="0"/>
              <a:t>• Reduces employee turnover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AABDE4-7773-67D6-F55F-ED835456763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2" y="2585883"/>
            <a:ext cx="4662488" cy="261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2DCA-8782-C714-153D-CE242EA0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3082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a Strong Corporate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D9F9-F436-AD33-787D-E7B47CCE8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7574"/>
            <a:ext cx="6408174" cy="36509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Define core values clearly</a:t>
            </a:r>
          </a:p>
          <a:p>
            <a:pPr marL="0" indent="0">
              <a:buNone/>
            </a:pPr>
            <a:r>
              <a:rPr lang="en-US" dirty="0"/>
              <a:t>• Hire people aligned with the culture</a:t>
            </a:r>
          </a:p>
          <a:p>
            <a:pPr marL="0" indent="0">
              <a:buNone/>
            </a:pPr>
            <a:r>
              <a:rPr lang="en-US" dirty="0"/>
              <a:t>• Leadership should model the values</a:t>
            </a:r>
          </a:p>
          <a:p>
            <a:pPr marL="0" indent="0">
              <a:buNone/>
            </a:pPr>
            <a:r>
              <a:rPr lang="en-US" dirty="0"/>
              <a:t>• Encourage open communication</a:t>
            </a:r>
          </a:p>
          <a:p>
            <a:pPr marL="0" indent="0">
              <a:buNone/>
            </a:pPr>
            <a:r>
              <a:rPr lang="en-US" dirty="0"/>
              <a:t>• Reward cultural alignment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4805AB-96C8-D20C-F6CF-1FE76CF7C91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53032"/>
            <a:ext cx="3743632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36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58AD-4C68-9CE8-1F1F-F0A4DBA4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1662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in Maintaining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B3A2F-A1F5-1611-09EE-DB0BDF69E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40077"/>
            <a:ext cx="8935065" cy="24482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Rapid scaling or mergers</a:t>
            </a:r>
          </a:p>
          <a:p>
            <a:pPr marL="0" indent="0">
              <a:buNone/>
            </a:pPr>
            <a:r>
              <a:rPr lang="en-US" dirty="0"/>
              <a:t>• Remote/hybrid teams</a:t>
            </a:r>
          </a:p>
          <a:p>
            <a:pPr marL="0" indent="0">
              <a:buNone/>
            </a:pPr>
            <a:r>
              <a:rPr lang="en-US" dirty="0"/>
              <a:t>• Lack of leadership alignment</a:t>
            </a:r>
          </a:p>
          <a:p>
            <a:pPr marL="0" indent="0">
              <a:buNone/>
            </a:pPr>
            <a:r>
              <a:rPr lang="en-US" dirty="0"/>
              <a:t>• Cultural mismatch during hiring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FD7624-4D0C-5CC3-FE0B-A1B29C8651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52</TotalTime>
  <Words>267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Corporate Culture and Its Impact on Organizational Success</vt:lpstr>
      <vt:lpstr>Introduction</vt:lpstr>
      <vt:lpstr>Definition of Corporate Culture</vt:lpstr>
      <vt:lpstr>Types of Corporate Culture</vt:lpstr>
      <vt:lpstr>Importance of Corporate Culture</vt:lpstr>
      <vt:lpstr>Real-World Examples</vt:lpstr>
      <vt:lpstr>Corporate Culture &amp; Project Success</vt:lpstr>
      <vt:lpstr>Building a Strong Corporate Culture</vt:lpstr>
      <vt:lpstr>Challenges in Maintaining Culture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 Makhijani</dc:creator>
  <cp:lastModifiedBy>Piyu Makhijani</cp:lastModifiedBy>
  <cp:revision>2</cp:revision>
  <dcterms:created xsi:type="dcterms:W3CDTF">2025-07-10T04:36:49Z</dcterms:created>
  <dcterms:modified xsi:type="dcterms:W3CDTF">2025-07-10T06:04:02Z</dcterms:modified>
</cp:coreProperties>
</file>