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sldIdLst>
    <p:sldId id="552" r:id="rId2"/>
    <p:sldId id="257" r:id="rId3"/>
    <p:sldId id="566" r:id="rId4"/>
    <p:sldId id="586" r:id="rId5"/>
    <p:sldId id="585" r:id="rId6"/>
    <p:sldId id="584" r:id="rId7"/>
    <p:sldId id="583" r:id="rId8"/>
    <p:sldId id="582" r:id="rId9"/>
    <p:sldId id="581" r:id="rId10"/>
    <p:sldId id="580" r:id="rId11"/>
    <p:sldId id="588" r:id="rId12"/>
    <p:sldId id="579" r:id="rId13"/>
    <p:sldId id="589" r:id="rId14"/>
    <p:sldId id="590" r:id="rId15"/>
    <p:sldId id="591" r:id="rId16"/>
    <p:sldId id="592" r:id="rId17"/>
    <p:sldId id="593" r:id="rId18"/>
    <p:sldId id="594" r:id="rId19"/>
    <p:sldId id="578" r:id="rId20"/>
    <p:sldId id="587" r:id="rId21"/>
    <p:sldId id="550" r:id="rId22"/>
    <p:sldId id="292" r:id="rId23"/>
    <p:sldId id="568" r:id="rId24"/>
    <p:sldId id="569" r:id="rId25"/>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1" roundtripDataSignature="AMtx7mg8U3gcD2wubE+AOVw2+XVeWaxs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0EC364-6A3C-4B04-8776-E5C58B542CA0}" v="313" dt="2023-05-02T15:02:51.220"/>
    <p1510:client id="{612A9FA2-7320-4361-B09C-F449AAB22B91}" v="287" dt="2022-12-01T07:44:35.056"/>
    <p1510:client id="{75FC8125-FF0D-45F8-8E55-56B4FDFB5CE8}" v="33" dt="2023-05-12T15:06:19.539"/>
    <p1510:client id="{90C3D595-DBDE-4DEC-9D2B-7F8012039772}" v="4" dt="2022-12-01T19:38:56.861"/>
    <p1510:client id="{CC4CB72A-9F55-45F0-AF38-75456C0CD2A8}" v="565" dt="2022-12-01T06:21:23.823"/>
    <p1510:client id="{DD799A61-207B-4A2C-94CE-194BCACDC2D3}" v="3" dt="2022-12-01T13:16:58.998"/>
    <p1510:client id="{E990B669-2BBA-4B46-9277-25E8DC6C66EE}" v="4" dt="2023-05-08T13:43:50.466"/>
    <p1510:client id="{FC4250A2-4F3E-40EF-B7F3-E6E43DC27DD5}" v="63" dt="2023-05-02T15:08:19.350"/>
  </p1510:revLst>
</p1510:revInfo>
</file>

<file path=ppt/tableStyles.xml><?xml version="1.0" encoding="utf-8"?>
<a:tblStyleLst xmlns:a="http://schemas.openxmlformats.org/drawingml/2006/main" def="{7C7A2ABF-AC23-4FDE-891B-5FEA6CFB3428}">
  <a:tblStyle styleId="{7C7A2ABF-AC23-4FDE-891B-5FEA6CFB342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9906" autoAdjust="0"/>
    <p:restoredTop sz="89964" autoAdjust="0"/>
  </p:normalViewPr>
  <p:slideViewPr>
    <p:cSldViewPr snapToGrid="0">
      <p:cViewPr>
        <p:scale>
          <a:sx n="65" d="100"/>
          <a:sy n="65" d="100"/>
        </p:scale>
        <p:origin x="-956" y="-48"/>
      </p:cViewPr>
      <p:guideLst>
        <p:guide orient="horz" pos="2880"/>
        <p:guide pos="2160"/>
      </p:guideLst>
    </p:cSldViewPr>
  </p:slideViewPr>
  <p:outlineViewPr>
    <p:cViewPr>
      <p:scale>
        <a:sx n="33" d="100"/>
        <a:sy n="33" d="100"/>
      </p:scale>
      <p:origin x="0" y="1102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10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10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10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10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10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561132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 name="Google Shape;44;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8634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5cc8714c89_0_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 name="Google Shape;60;g5cc8714c89_0_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5cc8714c89_2_3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5cc8714c89_2_3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5cc8714c89_0_30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5cc8714c89_0_30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5cc8714c89_0_30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5cc8714c89_0_30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28"/>
          <p:cNvSpPr txBox="1">
            <a:spLocks noGrp="1"/>
          </p:cNvSpPr>
          <p:nvPr>
            <p:ph type="title"/>
          </p:nvPr>
        </p:nvSpPr>
        <p:spPr>
          <a:xfrm>
            <a:off x="1753870" y="482930"/>
            <a:ext cx="5636259" cy="69723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400" b="1" i="0">
                <a:solidFill>
                  <a:schemeClr val="hlink"/>
                </a:solidFill>
                <a:latin typeface="Century Schoolbook"/>
                <a:ea typeface="Century Schoolbook"/>
                <a:cs typeface="Century Schoolbook"/>
                <a:sym typeface="Century Schoolboo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8"/>
          <p:cNvSpPr txBox="1">
            <a:spLocks noGrp="1"/>
          </p:cNvSpPr>
          <p:nvPr>
            <p:ph type="body" idx="1"/>
          </p:nvPr>
        </p:nvSpPr>
        <p:spPr>
          <a:xfrm>
            <a:off x="535940" y="1570180"/>
            <a:ext cx="8073390" cy="3409315"/>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400" b="0" i="0">
                <a:solidFill>
                  <a:schemeClr val="dk1"/>
                </a:solidFill>
                <a:latin typeface="Century Schoolbook"/>
                <a:ea typeface="Century Schoolbook"/>
                <a:cs typeface="Century Schoolbook"/>
                <a:sym typeface="Century Schoolbook"/>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 name="Google Shape;17;p28"/>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b="1" i="0">
                <a:solidFill>
                  <a:srgbClr val="00006C"/>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8"/>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8"/>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0"/>
        <p:cNvGrpSpPr/>
        <p:nvPr/>
      </p:nvGrpSpPr>
      <p:grpSpPr>
        <a:xfrm>
          <a:off x="0" y="0"/>
          <a:ext cx="0" cy="0"/>
          <a:chOff x="0" y="0"/>
          <a:chExt cx="0" cy="0"/>
        </a:xfrm>
      </p:grpSpPr>
      <p:sp>
        <p:nvSpPr>
          <p:cNvPr id="21" name="Google Shape;21;p29"/>
          <p:cNvSpPr txBox="1">
            <a:spLocks noGrp="1"/>
          </p:cNvSpPr>
          <p:nvPr>
            <p:ph type="ctrTitle"/>
          </p:nvPr>
        </p:nvSpPr>
        <p:spPr>
          <a:xfrm>
            <a:off x="803554" y="214706"/>
            <a:ext cx="7536891" cy="1244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000" b="1" i="0">
                <a:solidFill>
                  <a:schemeClr val="hlink"/>
                </a:solidFill>
                <a:latin typeface="Century Schoolbook"/>
                <a:ea typeface="Century Schoolbook"/>
                <a:cs typeface="Century Schoolbook"/>
                <a:sym typeface="Century Schoolboo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9"/>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9"/>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b="1" i="0">
                <a:solidFill>
                  <a:srgbClr val="00006C"/>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9"/>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9"/>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6"/>
        <p:cNvGrpSpPr/>
        <p:nvPr/>
      </p:nvGrpSpPr>
      <p:grpSpPr>
        <a:xfrm>
          <a:off x="0" y="0"/>
          <a:ext cx="0" cy="0"/>
          <a:chOff x="0" y="0"/>
          <a:chExt cx="0" cy="0"/>
        </a:xfrm>
      </p:grpSpPr>
      <p:sp>
        <p:nvSpPr>
          <p:cNvPr id="27" name="Google Shape;27;p30"/>
          <p:cNvSpPr txBox="1">
            <a:spLocks noGrp="1"/>
          </p:cNvSpPr>
          <p:nvPr>
            <p:ph type="title"/>
          </p:nvPr>
        </p:nvSpPr>
        <p:spPr>
          <a:xfrm>
            <a:off x="1753870" y="482930"/>
            <a:ext cx="5636259" cy="69723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400" b="1" i="0">
                <a:solidFill>
                  <a:schemeClr val="hlink"/>
                </a:solidFill>
                <a:latin typeface="Century Schoolbook"/>
                <a:ea typeface="Century Schoolbook"/>
                <a:cs typeface="Century Schoolbook"/>
                <a:sym typeface="Century Schoolboo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30"/>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b="1" i="0">
                <a:solidFill>
                  <a:srgbClr val="00006C"/>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0"/>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0"/>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1"/>
        <p:cNvGrpSpPr/>
        <p:nvPr/>
      </p:nvGrpSpPr>
      <p:grpSpPr>
        <a:xfrm>
          <a:off x="0" y="0"/>
          <a:ext cx="0" cy="0"/>
          <a:chOff x="0" y="0"/>
          <a:chExt cx="0" cy="0"/>
        </a:xfrm>
      </p:grpSpPr>
      <p:sp>
        <p:nvSpPr>
          <p:cNvPr id="32" name="Google Shape;32;p31"/>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b="1" i="0">
                <a:solidFill>
                  <a:srgbClr val="00006C"/>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1"/>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1"/>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5"/>
        <p:cNvGrpSpPr/>
        <p:nvPr/>
      </p:nvGrpSpPr>
      <p:grpSpPr>
        <a:xfrm>
          <a:off x="0" y="0"/>
          <a:ext cx="0" cy="0"/>
          <a:chOff x="0" y="0"/>
          <a:chExt cx="0" cy="0"/>
        </a:xfrm>
      </p:grpSpPr>
      <p:sp>
        <p:nvSpPr>
          <p:cNvPr id="36" name="Google Shape;36;p32"/>
          <p:cNvSpPr txBox="1">
            <a:spLocks noGrp="1"/>
          </p:cNvSpPr>
          <p:nvPr>
            <p:ph type="title"/>
          </p:nvPr>
        </p:nvSpPr>
        <p:spPr>
          <a:xfrm>
            <a:off x="1753870" y="482930"/>
            <a:ext cx="5636259" cy="69723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400" b="1" i="0">
                <a:solidFill>
                  <a:schemeClr val="hlink"/>
                </a:solidFill>
                <a:latin typeface="Century Schoolbook"/>
                <a:ea typeface="Century Schoolbook"/>
                <a:cs typeface="Century Schoolbook"/>
                <a:sym typeface="Century Schoolboo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32"/>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 name="Google Shape;38;p32"/>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32"/>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b="1" i="0">
                <a:solidFill>
                  <a:srgbClr val="00006C"/>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2"/>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2"/>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7"/>
          <p:cNvSpPr/>
          <p:nvPr/>
        </p:nvSpPr>
        <p:spPr>
          <a:xfrm>
            <a:off x="0" y="5816578"/>
            <a:ext cx="1062142" cy="1041418"/>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7;p27"/>
          <p:cNvSpPr/>
          <p:nvPr/>
        </p:nvSpPr>
        <p:spPr>
          <a:xfrm>
            <a:off x="0" y="5638800"/>
            <a:ext cx="9144000" cy="152400"/>
          </a:xfrm>
          <a:custGeom>
            <a:avLst/>
            <a:gdLst/>
            <a:ahLst/>
            <a:cxnLst/>
            <a:rect l="l" t="t" r="r" b="b"/>
            <a:pathLst>
              <a:path w="9144000" h="152400" extrusionOk="0">
                <a:moveTo>
                  <a:pt x="0" y="152400"/>
                </a:moveTo>
                <a:lnTo>
                  <a:pt x="9144000" y="152400"/>
                </a:lnTo>
                <a:lnTo>
                  <a:pt x="9144000" y="0"/>
                </a:lnTo>
                <a:lnTo>
                  <a:pt x="0" y="0"/>
                </a:lnTo>
                <a:lnTo>
                  <a:pt x="0" y="152400"/>
                </a:lnTo>
                <a:close/>
              </a:path>
            </a:pathLst>
          </a:custGeom>
          <a:solidFill>
            <a:srgbClr val="00006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Google Shape;8;p27"/>
          <p:cNvSpPr/>
          <p:nvPr/>
        </p:nvSpPr>
        <p:spPr>
          <a:xfrm>
            <a:off x="0" y="5638800"/>
            <a:ext cx="9144000" cy="152400"/>
          </a:xfrm>
          <a:custGeom>
            <a:avLst/>
            <a:gdLst/>
            <a:ahLst/>
            <a:cxnLst/>
            <a:rect l="l" t="t" r="r" b="b"/>
            <a:pathLst>
              <a:path w="9144000" h="152400" extrusionOk="0">
                <a:moveTo>
                  <a:pt x="0" y="152400"/>
                </a:moveTo>
                <a:lnTo>
                  <a:pt x="9144000" y="152400"/>
                </a:lnTo>
                <a:lnTo>
                  <a:pt x="9144000" y="0"/>
                </a:lnTo>
                <a:lnTo>
                  <a:pt x="0" y="0"/>
                </a:lnTo>
                <a:lnTo>
                  <a:pt x="0" y="152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9;p27"/>
          <p:cNvSpPr txBox="1">
            <a:spLocks noGrp="1"/>
          </p:cNvSpPr>
          <p:nvPr>
            <p:ph type="title"/>
          </p:nvPr>
        </p:nvSpPr>
        <p:spPr>
          <a:xfrm>
            <a:off x="1753870" y="482930"/>
            <a:ext cx="5636259" cy="69723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400" b="1" i="0" u="none" strike="noStrike" cap="none">
                <a:solidFill>
                  <a:schemeClr val="hlink"/>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Google Shape;10;p27"/>
          <p:cNvSpPr txBox="1">
            <a:spLocks noGrp="1"/>
          </p:cNvSpPr>
          <p:nvPr>
            <p:ph type="body" idx="1"/>
          </p:nvPr>
        </p:nvSpPr>
        <p:spPr>
          <a:xfrm>
            <a:off x="535940" y="1570180"/>
            <a:ext cx="8073390" cy="3409315"/>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2400" b="0" i="0" u="none" strike="noStrike" cap="none">
                <a:solidFill>
                  <a:schemeClr val="dk1"/>
                </a:solidFill>
                <a:latin typeface="Century Schoolbook"/>
                <a:ea typeface="Century Schoolbook"/>
                <a:cs typeface="Century Schoolbook"/>
                <a:sym typeface="Century Schoolbook"/>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1" name="Google Shape;11;p27"/>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1" i="0">
                <a:solidFill>
                  <a:srgbClr val="00006C"/>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27"/>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7"/>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u="none">
                <a:solidFill>
                  <a:srgbClr val="888888"/>
                </a:solidFill>
                <a:latin typeface="Calibri"/>
                <a:ea typeface="Calibri"/>
                <a:cs typeface="Calibri"/>
                <a:sym typeface="Calibri"/>
              </a:defRPr>
            </a:lvl1pPr>
            <a:lvl2pPr marL="0" marR="0" lvl="1" indent="0" algn="r" rtl="0">
              <a:spcBef>
                <a:spcPts val="0"/>
              </a:spcBef>
              <a:buNone/>
              <a:defRPr sz="1800" b="0" u="none">
                <a:solidFill>
                  <a:srgbClr val="888888"/>
                </a:solidFill>
                <a:latin typeface="Calibri"/>
                <a:ea typeface="Calibri"/>
                <a:cs typeface="Calibri"/>
                <a:sym typeface="Calibri"/>
              </a:defRPr>
            </a:lvl2pPr>
            <a:lvl3pPr marL="0" marR="0" lvl="2" indent="0" algn="r" rtl="0">
              <a:spcBef>
                <a:spcPts val="0"/>
              </a:spcBef>
              <a:buNone/>
              <a:defRPr sz="1800" b="0" u="none">
                <a:solidFill>
                  <a:srgbClr val="888888"/>
                </a:solidFill>
                <a:latin typeface="Calibri"/>
                <a:ea typeface="Calibri"/>
                <a:cs typeface="Calibri"/>
                <a:sym typeface="Calibri"/>
              </a:defRPr>
            </a:lvl3pPr>
            <a:lvl4pPr marL="0" marR="0" lvl="3" indent="0" algn="r" rtl="0">
              <a:spcBef>
                <a:spcPts val="0"/>
              </a:spcBef>
              <a:buNone/>
              <a:defRPr sz="1800" b="0" u="none">
                <a:solidFill>
                  <a:srgbClr val="888888"/>
                </a:solidFill>
                <a:latin typeface="Calibri"/>
                <a:ea typeface="Calibri"/>
                <a:cs typeface="Calibri"/>
                <a:sym typeface="Calibri"/>
              </a:defRPr>
            </a:lvl4pPr>
            <a:lvl5pPr marL="0" marR="0" lvl="4" indent="0" algn="r" rtl="0">
              <a:spcBef>
                <a:spcPts val="0"/>
              </a:spcBef>
              <a:buNone/>
              <a:defRPr sz="1800" b="0" u="none">
                <a:solidFill>
                  <a:srgbClr val="888888"/>
                </a:solidFill>
                <a:latin typeface="Calibri"/>
                <a:ea typeface="Calibri"/>
                <a:cs typeface="Calibri"/>
                <a:sym typeface="Calibri"/>
              </a:defRPr>
            </a:lvl5pPr>
            <a:lvl6pPr marL="0" marR="0" lvl="5" indent="0" algn="r" rtl="0">
              <a:spcBef>
                <a:spcPts val="0"/>
              </a:spcBef>
              <a:buNone/>
              <a:defRPr sz="1800" b="0" u="none">
                <a:solidFill>
                  <a:srgbClr val="888888"/>
                </a:solidFill>
                <a:latin typeface="Calibri"/>
                <a:ea typeface="Calibri"/>
                <a:cs typeface="Calibri"/>
                <a:sym typeface="Calibri"/>
              </a:defRPr>
            </a:lvl6pPr>
            <a:lvl7pPr marL="0" marR="0" lvl="6" indent="0" algn="r" rtl="0">
              <a:spcBef>
                <a:spcPts val="0"/>
              </a:spcBef>
              <a:buNone/>
              <a:defRPr sz="1800" b="0" u="none">
                <a:solidFill>
                  <a:srgbClr val="888888"/>
                </a:solidFill>
                <a:latin typeface="Calibri"/>
                <a:ea typeface="Calibri"/>
                <a:cs typeface="Calibri"/>
                <a:sym typeface="Calibri"/>
              </a:defRPr>
            </a:lvl7pPr>
            <a:lvl8pPr marL="0" marR="0" lvl="7" indent="0" algn="r" rtl="0">
              <a:spcBef>
                <a:spcPts val="0"/>
              </a:spcBef>
              <a:buNone/>
              <a:defRPr sz="1800" b="0" u="none">
                <a:solidFill>
                  <a:srgbClr val="888888"/>
                </a:solidFill>
                <a:latin typeface="Calibri"/>
                <a:ea typeface="Calibri"/>
                <a:cs typeface="Calibri"/>
                <a:sym typeface="Calibri"/>
              </a:defRPr>
            </a:lvl8pPr>
            <a:lvl9pPr marL="0" marR="0" lvl="8" indent="0" algn="r" rtl="0">
              <a:spcBef>
                <a:spcPts val="0"/>
              </a:spcBef>
              <a:buNone/>
              <a:defRPr sz="1800" b="0" u="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www.fool.com/investing/2017/12/19/16-cryptocurrency-facts-you-should-know.aspx" TargetMode="External"/><Relationship Id="rId3" Type="http://schemas.openxmlformats.org/officeDocument/2006/relationships/hyperlink" Target="http://citeseerx.ist.psu.edu/viewdoc/download?doi=10.1.1.84.5754&amp;rep=rep1&amp;type=pdf" TargetMode="External"/><Relationship Id="rId7" Type="http://schemas.openxmlformats.org/officeDocument/2006/relationships/hyperlink" Target="https://decryptionary.com/what-is-cryptocurrency/introduction-to-cryptocurrency/"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www.crowdfundinsider.com/wp-content/uploads/2017/04/Global-Cryptocurrency-Benchmarking-Study.pdf" TargetMode="External"/><Relationship Id="rId5" Type="http://schemas.openxmlformats.org/officeDocument/2006/relationships/hyperlink" Target="https://www.researchgate.net/publication/316656878_An_Analysis_of_Cryptocurrency_Bitcoin_and_the_Future" TargetMode="External"/><Relationship Id="rId4" Type="http://schemas.openxmlformats.org/officeDocument/2006/relationships/hyperlink" Target="https://www.researchgate.net/publication/324491094_Big_data_and_time_series_A_literature_review_paper" TargetMode="External"/><Relationship Id="rId9"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7" name="Google Shape;47;p1"/>
          <p:cNvSpPr txBox="1"/>
          <p:nvPr/>
        </p:nvSpPr>
        <p:spPr>
          <a:xfrm>
            <a:off x="1280160" y="5943053"/>
            <a:ext cx="7496601"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sz="1800" b="1" i="1" dirty="0">
              <a:solidFill>
                <a:srgbClr val="C00000"/>
              </a:solidFill>
              <a:latin typeface="Times New Roman" pitchFamily="18" charset="0"/>
              <a:cs typeface="Times New Roman" pitchFamily="18" charset="0"/>
              <a:sym typeface="Arial"/>
            </a:endParaRPr>
          </a:p>
        </p:txBody>
      </p:sp>
      <p:sp>
        <p:nvSpPr>
          <p:cNvPr id="55" name="Google Shape;55;p1"/>
          <p:cNvSpPr/>
          <p:nvPr/>
        </p:nvSpPr>
        <p:spPr>
          <a:xfrm>
            <a:off x="2514600" y="3840480"/>
            <a:ext cx="3733800" cy="338700"/>
          </a:xfrm>
          <a:prstGeom prst="rect">
            <a:avLst/>
          </a:prstGeom>
          <a:noFill/>
          <a:ln>
            <a:noFill/>
          </a:ln>
        </p:spPr>
        <p:txBody>
          <a:bodyPr spcFirstLastPara="1" wrap="square" lIns="91425" tIns="45700" rIns="91425" bIns="45700" anchor="t" anchorCtr="0">
            <a:noAutofit/>
          </a:bodyPr>
          <a:lstStyle/>
          <a:p>
            <a:pPr marL="639762" marR="0" lvl="0" indent="-519112" algn="l" rtl="0">
              <a:lnSpc>
                <a:spcPct val="100000"/>
              </a:lnSpc>
              <a:spcBef>
                <a:spcPts val="0"/>
              </a:spcBef>
              <a:spcAft>
                <a:spcPts val="0"/>
              </a:spcAft>
              <a:buNone/>
            </a:pPr>
            <a:endParaRPr sz="1600">
              <a:solidFill>
                <a:schemeClr val="dk1"/>
              </a:solidFill>
              <a:latin typeface="Calibri"/>
              <a:ea typeface="Calibri"/>
              <a:cs typeface="Calibri"/>
              <a:sym typeface="Calibri"/>
            </a:endParaRPr>
          </a:p>
        </p:txBody>
      </p:sp>
      <p:sp>
        <p:nvSpPr>
          <p:cNvPr id="13" name="Title 12"/>
          <p:cNvSpPr>
            <a:spLocks noGrp="1"/>
          </p:cNvSpPr>
          <p:nvPr>
            <p:ph type="title"/>
          </p:nvPr>
        </p:nvSpPr>
        <p:spPr>
          <a:xfrm>
            <a:off x="267389" y="1398134"/>
            <a:ext cx="8609330" cy="1107996"/>
          </a:xfrm>
        </p:spPr>
        <p:txBody>
          <a:bodyPr/>
          <a:lstStyle/>
          <a:p>
            <a:pPr algn="ctr"/>
            <a:r>
              <a:rPr lang="en-IN" sz="3600" b="0" spc="-1" dirty="0">
                <a:uFill>
                  <a:solidFill>
                    <a:srgbClr val="FFFFFF"/>
                  </a:solidFill>
                </a:uFill>
                <a:latin typeface="Bahnschrift SemiBold"/>
                <a:cs typeface="Times New Roman"/>
              </a:rPr>
              <a:t>  Trading Master using Python</a:t>
            </a:r>
            <a:endParaRPr lang="en-IN" sz="3600" b="0" spc="-1" dirty="0">
              <a:uFill>
                <a:solidFill>
                  <a:srgbClr val="FFFFFF"/>
                </a:solidFill>
              </a:uFill>
              <a:cs typeface="Times New Roman"/>
            </a:endParaRPr>
          </a:p>
          <a:p>
            <a:pPr algn="ctr"/>
            <a:endParaRPr lang="en-IN" sz="3600" spc="-1" dirty="0">
              <a:solidFill>
                <a:srgbClr val="000000"/>
              </a:solidFill>
              <a:uFill>
                <a:solidFill>
                  <a:srgbClr val="FFFFFF"/>
                </a:solidFill>
              </a:uFill>
              <a:latin typeface="Times New Roman" pitchFamily="18" charset="0"/>
              <a:cs typeface="Times New Roman" pitchFamily="18" charset="0"/>
            </a:endParaRPr>
          </a:p>
        </p:txBody>
      </p:sp>
      <p:sp>
        <p:nvSpPr>
          <p:cNvPr id="16" name="TextBox 15"/>
          <p:cNvSpPr txBox="1"/>
          <p:nvPr/>
        </p:nvSpPr>
        <p:spPr>
          <a:xfrm>
            <a:off x="1870530" y="2315404"/>
            <a:ext cx="5411805" cy="3170099"/>
          </a:xfrm>
          <a:prstGeom prst="rect">
            <a:avLst/>
          </a:prstGeom>
          <a:noFill/>
        </p:spPr>
        <p:txBody>
          <a:bodyPr wrap="square" lIns="91440" tIns="45720" rIns="91440" bIns="45720" rtlCol="0" anchor="t">
            <a:spAutoFit/>
          </a:bodyPr>
          <a:lstStyle/>
          <a:p>
            <a:pPr algn="ctr"/>
            <a:r>
              <a:rPr lang="en-US" sz="1600" b="1" dirty="0">
                <a:latin typeface="Times New Roman" pitchFamily="18" charset="0"/>
                <a:cs typeface="Times New Roman" pitchFamily="18" charset="0"/>
              </a:rPr>
              <a:t>By</a:t>
            </a:r>
          </a:p>
          <a:p>
            <a:pPr algn="ctr"/>
            <a:r>
              <a:rPr lang="en-US" sz="2400" b="1" dirty="0">
                <a:latin typeface="Times New Roman"/>
                <a:cs typeface="Times New Roman"/>
              </a:rPr>
              <a:t>MITU19BTCS0104   Hardik Gupta</a:t>
            </a:r>
            <a:endParaRPr lang="en-US" sz="2400" b="1" dirty="0">
              <a:latin typeface="Times New Roman" pitchFamily="18" charset="0"/>
              <a:cs typeface="Times New Roman" pitchFamily="18" charset="0"/>
            </a:endParaRPr>
          </a:p>
          <a:p>
            <a:pPr algn="ctr"/>
            <a:r>
              <a:rPr lang="en-US" sz="2400" b="1" dirty="0">
                <a:latin typeface="Times New Roman"/>
                <a:cs typeface="Times New Roman"/>
              </a:rPr>
              <a:t>MITU19BTCS0038   Vedant</a:t>
            </a:r>
          </a:p>
          <a:p>
            <a:pPr algn="ctr"/>
            <a:r>
              <a:rPr lang="en-US" sz="2400" b="1" dirty="0">
                <a:latin typeface="Times New Roman"/>
                <a:cs typeface="Times New Roman"/>
              </a:rPr>
              <a:t>MITU19BTCS0171   Piyush Marathe</a:t>
            </a:r>
            <a:endParaRPr lang="en-US" dirty="0">
              <a:latin typeface="Times New Roman"/>
              <a:cs typeface="Times New Roman"/>
            </a:endParaRPr>
          </a:p>
          <a:p>
            <a:pPr algn="ctr"/>
            <a:r>
              <a:rPr lang="en-US" sz="2400" b="1" dirty="0">
                <a:latin typeface="Times New Roman"/>
                <a:cs typeface="Times New Roman"/>
              </a:rPr>
              <a:t>MITU19BTCS0185   Shardul</a:t>
            </a:r>
            <a:endParaRPr lang="en-US" dirty="0"/>
          </a:p>
          <a:p>
            <a:pPr algn="ctr"/>
            <a:endParaRPr lang="en-US" sz="2400" b="1" dirty="0">
              <a:latin typeface="Times New Roman" pitchFamily="18" charset="0"/>
              <a:cs typeface="Times New Roman" pitchFamily="18" charset="0"/>
            </a:endParaRPr>
          </a:p>
          <a:p>
            <a:pPr algn="ctr"/>
            <a:r>
              <a:rPr lang="en-US" sz="1600" b="1" dirty="0">
                <a:latin typeface="Times New Roman" pitchFamily="18" charset="0"/>
                <a:cs typeface="Times New Roman" pitchFamily="18" charset="0"/>
              </a:rPr>
              <a:t>Guided By</a:t>
            </a:r>
          </a:p>
          <a:p>
            <a:pPr algn="ctr"/>
            <a:r>
              <a:rPr lang="en-US" sz="2400" b="1" dirty="0">
                <a:latin typeface="Times New Roman"/>
                <a:cs typeface="Times New Roman"/>
              </a:rPr>
              <a:t>Prof. Avinash Ingle</a:t>
            </a:r>
            <a:endParaRPr lang="en-US" sz="2400" b="1" dirty="0">
              <a:latin typeface="Times New Roman" pitchFamily="18" charset="0"/>
              <a:cs typeface="Times New Roman" pitchFamily="18" charset="0"/>
            </a:endParaRPr>
          </a:p>
          <a:p>
            <a:pPr algn="ctr"/>
            <a:r>
              <a:rPr lang="en-US" sz="2400" b="1" dirty="0">
                <a:latin typeface="Times New Roman" pitchFamily="18" charset="0"/>
                <a:cs typeface="Times New Roman" pitchFamily="18" charset="0"/>
              </a:rPr>
              <a:t> </a:t>
            </a:r>
          </a:p>
        </p:txBody>
      </p:sp>
      <p:sp>
        <p:nvSpPr>
          <p:cNvPr id="9" name="TextBox 8"/>
          <p:cNvSpPr txBox="1"/>
          <p:nvPr/>
        </p:nvSpPr>
        <p:spPr>
          <a:xfrm>
            <a:off x="2686411" y="111075"/>
            <a:ext cx="3384884" cy="1077218"/>
          </a:xfrm>
          <a:prstGeom prst="rect">
            <a:avLst/>
          </a:prstGeom>
          <a:noFill/>
        </p:spPr>
        <p:txBody>
          <a:bodyPr wrap="square" rtlCol="0">
            <a:spAutoFit/>
          </a:bodyPr>
          <a:lstStyle/>
          <a:p>
            <a:pPr algn="ctr"/>
            <a:r>
              <a:rPr lang="en-US" sz="3200" b="1" dirty="0">
                <a:latin typeface="Times New Roman" pitchFamily="18" charset="0"/>
                <a:cs typeface="Times New Roman" pitchFamily="18" charset="0"/>
              </a:rPr>
              <a:t>Project Presentation</a:t>
            </a:r>
          </a:p>
        </p:txBody>
      </p:sp>
      <p:pic>
        <p:nvPicPr>
          <p:cNvPr id="4" name="Picture 3">
            <a:extLst>
              <a:ext uri="{FF2B5EF4-FFF2-40B4-BE49-F238E27FC236}">
                <a16:creationId xmlns:a16="http://schemas.microsoft.com/office/drawing/2014/main" id="{003EC772-521B-9045-ECDB-359C70A7C810}"/>
              </a:ext>
            </a:extLst>
          </p:cNvPr>
          <p:cNvPicPr>
            <a:picLocks noChangeAspect="1"/>
          </p:cNvPicPr>
          <p:nvPr/>
        </p:nvPicPr>
        <p:blipFill>
          <a:blip r:embed="rId3"/>
          <a:stretch>
            <a:fillRect/>
          </a:stretch>
        </p:blipFill>
        <p:spPr>
          <a:xfrm>
            <a:off x="0" y="5812967"/>
            <a:ext cx="999854" cy="1020451"/>
          </a:xfrm>
          <a:prstGeom prst="rect">
            <a:avLst/>
          </a:prstGeom>
        </p:spPr>
      </p:pic>
    </p:spTree>
    <p:extLst>
      <p:ext uri="{BB962C8B-B14F-4D97-AF65-F5344CB8AC3E}">
        <p14:creationId xmlns:p14="http://schemas.microsoft.com/office/powerpoint/2010/main" val="3762844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8. Implementation</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sp>
        <p:nvSpPr>
          <p:cNvPr id="2" name="TextBox 1">
            <a:extLst>
              <a:ext uri="{FF2B5EF4-FFF2-40B4-BE49-F238E27FC236}">
                <a16:creationId xmlns:a16="http://schemas.microsoft.com/office/drawing/2014/main" id="{F0BD0A4B-C8A2-CB49-4FBA-D0744067A460}"/>
              </a:ext>
            </a:extLst>
          </p:cNvPr>
          <p:cNvSpPr txBox="1"/>
          <p:nvPr/>
        </p:nvSpPr>
        <p:spPr>
          <a:xfrm>
            <a:off x="588858" y="913332"/>
            <a:ext cx="43503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dirty="0"/>
              <a:t>User Interface</a:t>
            </a:r>
          </a:p>
        </p:txBody>
      </p:sp>
      <p:pic>
        <p:nvPicPr>
          <p:cNvPr id="3" name="Picture 4" descr="Graphical user interface&#10;&#10;Description automatically generated">
            <a:extLst>
              <a:ext uri="{FF2B5EF4-FFF2-40B4-BE49-F238E27FC236}">
                <a16:creationId xmlns:a16="http://schemas.microsoft.com/office/drawing/2014/main" id="{3452BE62-08FE-E7CE-DEB7-C4EE6DB338E7}"/>
              </a:ext>
            </a:extLst>
          </p:cNvPr>
          <p:cNvPicPr>
            <a:picLocks noChangeAspect="1"/>
          </p:cNvPicPr>
          <p:nvPr/>
        </p:nvPicPr>
        <p:blipFill>
          <a:blip r:embed="rId3"/>
          <a:stretch>
            <a:fillRect/>
          </a:stretch>
        </p:blipFill>
        <p:spPr>
          <a:xfrm>
            <a:off x="113231" y="1515408"/>
            <a:ext cx="4356218" cy="3310593"/>
          </a:xfrm>
          <a:prstGeom prst="rect">
            <a:avLst/>
          </a:prstGeom>
        </p:spPr>
      </p:pic>
      <p:pic>
        <p:nvPicPr>
          <p:cNvPr id="5" name="Picture 6" descr="Graphical user interface, website&#10;&#10;Description automatically generated">
            <a:extLst>
              <a:ext uri="{FF2B5EF4-FFF2-40B4-BE49-F238E27FC236}">
                <a16:creationId xmlns:a16="http://schemas.microsoft.com/office/drawing/2014/main" id="{6C6E3738-645D-3A8E-D143-C6D76B3286C5}"/>
              </a:ext>
            </a:extLst>
          </p:cNvPr>
          <p:cNvPicPr>
            <a:picLocks noChangeAspect="1"/>
          </p:cNvPicPr>
          <p:nvPr/>
        </p:nvPicPr>
        <p:blipFill>
          <a:blip r:embed="rId4"/>
          <a:stretch>
            <a:fillRect/>
          </a:stretch>
        </p:blipFill>
        <p:spPr>
          <a:xfrm>
            <a:off x="4727961" y="1284116"/>
            <a:ext cx="4238713" cy="3543618"/>
          </a:xfrm>
          <a:prstGeom prst="rect">
            <a:avLst/>
          </a:prstGeom>
        </p:spPr>
      </p:pic>
    </p:spTree>
    <p:extLst>
      <p:ext uri="{BB962C8B-B14F-4D97-AF65-F5344CB8AC3E}">
        <p14:creationId xmlns:p14="http://schemas.microsoft.com/office/powerpoint/2010/main" val="554767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8. Implementation</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sp>
        <p:nvSpPr>
          <p:cNvPr id="2" name="TextBox 1">
            <a:extLst>
              <a:ext uri="{FF2B5EF4-FFF2-40B4-BE49-F238E27FC236}">
                <a16:creationId xmlns:a16="http://schemas.microsoft.com/office/drawing/2014/main" id="{F0BD0A4B-C8A2-CB49-4FBA-D0744067A460}"/>
              </a:ext>
            </a:extLst>
          </p:cNvPr>
          <p:cNvSpPr txBox="1"/>
          <p:nvPr/>
        </p:nvSpPr>
        <p:spPr>
          <a:xfrm>
            <a:off x="588858" y="913332"/>
            <a:ext cx="7693885" cy="49962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1000"/>
              </a:spcBef>
            </a:pPr>
            <a:r>
              <a:rPr lang="en-US" sz="1800" b="1" dirty="0">
                <a:latin typeface="Calibri"/>
                <a:ea typeface="Calibri"/>
                <a:cs typeface="Calibri"/>
              </a:rPr>
              <a:t>1. </a:t>
            </a:r>
            <a:r>
              <a:rPr lang="en-US" sz="1800" b="1" dirty="0" err="1">
                <a:latin typeface="Calibri"/>
                <a:ea typeface="Calibri"/>
                <a:cs typeface="Calibri"/>
              </a:rPr>
              <a:t>CoinMarketCap</a:t>
            </a:r>
            <a:r>
              <a:rPr lang="en-US" sz="1800" b="1" dirty="0">
                <a:latin typeface="Calibri"/>
                <a:ea typeface="Calibri"/>
                <a:cs typeface="Calibri"/>
              </a:rPr>
              <a:t> Application</a:t>
            </a:r>
            <a:endParaRPr lang="en-US" sz="1800" dirty="0"/>
          </a:p>
          <a:p>
            <a:pPr marL="285750" indent="-285750" algn="just">
              <a:spcBef>
                <a:spcPts val="1000"/>
              </a:spcBef>
              <a:buChar char="•"/>
            </a:pPr>
            <a:r>
              <a:rPr lang="en-IN" sz="1800" dirty="0">
                <a:latin typeface="Calibri"/>
                <a:ea typeface="Calibri"/>
                <a:cs typeface="Calibri"/>
              </a:rPr>
              <a:t>This application allows an investor to view this data with ease.</a:t>
            </a:r>
            <a:endParaRPr lang="en-US" sz="1800" dirty="0"/>
          </a:p>
          <a:p>
            <a:pPr marL="285750" indent="-285750" algn="just">
              <a:spcBef>
                <a:spcPts val="1000"/>
              </a:spcBef>
              <a:buChar char="•"/>
            </a:pPr>
            <a:r>
              <a:rPr lang="en-IN" sz="1800" dirty="0">
                <a:latin typeface="Calibri"/>
                <a:ea typeface="Calibri"/>
                <a:cs typeface="Calibri"/>
              </a:rPr>
              <a:t>It uses the </a:t>
            </a:r>
            <a:r>
              <a:rPr lang="en-IN" sz="1800" i="1" dirty="0">
                <a:latin typeface="Calibri"/>
                <a:ea typeface="Calibri"/>
                <a:cs typeface="Calibri"/>
              </a:rPr>
              <a:t>listings </a:t>
            </a:r>
            <a:r>
              <a:rPr lang="en-IN" sz="1800" dirty="0">
                <a:latin typeface="Calibri"/>
                <a:ea typeface="Calibri"/>
                <a:cs typeface="Calibri"/>
              </a:rPr>
              <a:t>API to get the latest data from the website. </a:t>
            </a:r>
            <a:endParaRPr lang="en-US" sz="1800" dirty="0"/>
          </a:p>
          <a:p>
            <a:pPr marL="285750" indent="-285750" algn="just">
              <a:spcBef>
                <a:spcPts val="1000"/>
              </a:spcBef>
              <a:buChar char="•"/>
            </a:pPr>
            <a:r>
              <a:rPr lang="en-IN" sz="1800" dirty="0">
                <a:latin typeface="Calibri"/>
                <a:ea typeface="Calibri"/>
                <a:cs typeface="Calibri"/>
              </a:rPr>
              <a:t>To make the data more understandable, the data is filtered based on the several conditions and the data of the top 100 cryptocurrencies is only displayed to the user at a time. </a:t>
            </a:r>
            <a:endParaRPr lang="en-US" sz="1800" dirty="0"/>
          </a:p>
          <a:p>
            <a:pPr algn="just">
              <a:spcBef>
                <a:spcPts val="1000"/>
              </a:spcBef>
            </a:pPr>
            <a:r>
              <a:rPr lang="en-IN" sz="1800" b="1" dirty="0">
                <a:latin typeface="Calibri"/>
                <a:ea typeface="Calibri"/>
                <a:cs typeface="Calibri"/>
              </a:rPr>
              <a:t>2. Portfolio Calculator </a:t>
            </a:r>
            <a:endParaRPr lang="en-US" sz="1800" dirty="0"/>
          </a:p>
          <a:p>
            <a:pPr marL="285750" indent="-285750" algn="just">
              <a:spcBef>
                <a:spcPts val="1000"/>
              </a:spcBef>
              <a:buChar char="•"/>
            </a:pPr>
            <a:r>
              <a:rPr lang="en-IN" sz="1800" dirty="0">
                <a:latin typeface="Calibri"/>
                <a:ea typeface="Calibri"/>
                <a:cs typeface="Calibri"/>
              </a:rPr>
              <a:t>This application tells the current value of the cryptocurrency in our portfolio in US Dollars </a:t>
            </a:r>
            <a:endParaRPr lang="en-US" sz="1800" dirty="0"/>
          </a:p>
          <a:p>
            <a:pPr marL="285750" indent="-285750" algn="just">
              <a:spcBef>
                <a:spcPts val="1000"/>
              </a:spcBef>
              <a:buChar char="•"/>
            </a:pPr>
            <a:r>
              <a:rPr lang="en-IN" sz="1800" dirty="0">
                <a:latin typeface="Calibri"/>
                <a:ea typeface="Calibri"/>
                <a:cs typeface="Calibri"/>
              </a:rPr>
              <a:t>The Current value of the entire portfolio will also be displayed to help the investor in keeping a track of his investments. </a:t>
            </a:r>
            <a:endParaRPr lang="en-IN" sz="1800" dirty="0"/>
          </a:p>
          <a:p>
            <a:pPr marL="285750" indent="-285750">
              <a:spcBef>
                <a:spcPts val="1000"/>
              </a:spcBef>
              <a:buChar char="•"/>
            </a:pPr>
            <a:endParaRPr lang="en-US" sz="1800" dirty="0"/>
          </a:p>
          <a:p>
            <a:pPr marL="285750" indent="-285750" algn="just">
              <a:spcBef>
                <a:spcPts val="1000"/>
              </a:spcBef>
              <a:buChar char="•"/>
            </a:pPr>
            <a:endParaRPr lang="en-IN" sz="1800" dirty="0"/>
          </a:p>
          <a:p>
            <a:endParaRPr lang="en-US" sz="1800" b="1" dirty="0"/>
          </a:p>
        </p:txBody>
      </p:sp>
    </p:spTree>
    <p:extLst>
      <p:ext uri="{BB962C8B-B14F-4D97-AF65-F5344CB8AC3E}">
        <p14:creationId xmlns:p14="http://schemas.microsoft.com/office/powerpoint/2010/main" val="1285531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9. Results</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pic>
        <p:nvPicPr>
          <p:cNvPr id="2" name="Picture 2">
            <a:extLst>
              <a:ext uri="{FF2B5EF4-FFF2-40B4-BE49-F238E27FC236}">
                <a16:creationId xmlns:a16="http://schemas.microsoft.com/office/drawing/2014/main" id="{193F1CAB-E084-B3C5-230C-FEE95BEFC43A}"/>
              </a:ext>
            </a:extLst>
          </p:cNvPr>
          <p:cNvPicPr>
            <a:picLocks noChangeAspect="1"/>
          </p:cNvPicPr>
          <p:nvPr/>
        </p:nvPicPr>
        <p:blipFill>
          <a:blip r:embed="rId3"/>
          <a:stretch>
            <a:fillRect/>
          </a:stretch>
        </p:blipFill>
        <p:spPr>
          <a:xfrm>
            <a:off x="497183" y="808706"/>
            <a:ext cx="8265394" cy="2024116"/>
          </a:xfrm>
          <a:prstGeom prst="rect">
            <a:avLst/>
          </a:prstGeom>
        </p:spPr>
      </p:pic>
      <p:pic>
        <p:nvPicPr>
          <p:cNvPr id="5" name="Picture 6">
            <a:extLst>
              <a:ext uri="{FF2B5EF4-FFF2-40B4-BE49-F238E27FC236}">
                <a16:creationId xmlns:a16="http://schemas.microsoft.com/office/drawing/2014/main" id="{98DC1D4D-2D14-9F79-B3A5-F3E10643483B}"/>
              </a:ext>
            </a:extLst>
          </p:cNvPr>
          <p:cNvPicPr>
            <a:picLocks noChangeAspect="1"/>
          </p:cNvPicPr>
          <p:nvPr/>
        </p:nvPicPr>
        <p:blipFill>
          <a:blip r:embed="rId4"/>
          <a:stretch>
            <a:fillRect/>
          </a:stretch>
        </p:blipFill>
        <p:spPr>
          <a:xfrm>
            <a:off x="500774" y="2936769"/>
            <a:ext cx="8334729" cy="2415882"/>
          </a:xfrm>
          <a:prstGeom prst="rect">
            <a:avLst/>
          </a:prstGeom>
        </p:spPr>
      </p:pic>
    </p:spTree>
    <p:extLst>
      <p:ext uri="{BB962C8B-B14F-4D97-AF65-F5344CB8AC3E}">
        <p14:creationId xmlns:p14="http://schemas.microsoft.com/office/powerpoint/2010/main" val="104468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8. Implementation</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sp>
        <p:nvSpPr>
          <p:cNvPr id="2" name="TextBox 1">
            <a:extLst>
              <a:ext uri="{FF2B5EF4-FFF2-40B4-BE49-F238E27FC236}">
                <a16:creationId xmlns:a16="http://schemas.microsoft.com/office/drawing/2014/main" id="{F0BD0A4B-C8A2-CB49-4FBA-D0744067A460}"/>
              </a:ext>
            </a:extLst>
          </p:cNvPr>
          <p:cNvSpPr txBox="1"/>
          <p:nvPr/>
        </p:nvSpPr>
        <p:spPr>
          <a:xfrm>
            <a:off x="588858" y="913332"/>
            <a:ext cx="43503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800" b="1" dirty="0"/>
          </a:p>
        </p:txBody>
      </p:sp>
      <p:sp>
        <p:nvSpPr>
          <p:cNvPr id="3" name="TextBox 2">
            <a:extLst>
              <a:ext uri="{FF2B5EF4-FFF2-40B4-BE49-F238E27FC236}">
                <a16:creationId xmlns:a16="http://schemas.microsoft.com/office/drawing/2014/main" id="{9D731223-634B-CA0F-64CA-865A0A0109CC}"/>
              </a:ext>
            </a:extLst>
          </p:cNvPr>
          <p:cNvSpPr txBox="1"/>
          <p:nvPr/>
        </p:nvSpPr>
        <p:spPr>
          <a:xfrm>
            <a:off x="591529" y="981431"/>
            <a:ext cx="7963610" cy="4396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1000"/>
              </a:spcBef>
            </a:pPr>
            <a:r>
              <a:rPr lang="en-US" sz="1700" b="1" dirty="0">
                <a:latin typeface="Calibri"/>
                <a:ea typeface="Calibri"/>
                <a:cs typeface="Calibri"/>
              </a:rPr>
              <a:t>3. Price Alert Application</a:t>
            </a:r>
            <a:endParaRPr lang="en-US" sz="1700">
              <a:ea typeface="Calibri"/>
            </a:endParaRPr>
          </a:p>
          <a:p>
            <a:pPr marL="285750" indent="-285750" algn="just">
              <a:spcBef>
                <a:spcPts val="1000"/>
              </a:spcBef>
              <a:buChar char="•"/>
            </a:pPr>
            <a:r>
              <a:rPr lang="en-IN" sz="1700" dirty="0">
                <a:latin typeface="Calibri"/>
                <a:ea typeface="Calibri"/>
                <a:cs typeface="Calibri"/>
              </a:rPr>
              <a:t>This application alerts the investor about any change in the prices of cryptocurrencies. </a:t>
            </a:r>
            <a:endParaRPr lang="en-US" sz="1700">
              <a:ea typeface="Calibri"/>
            </a:endParaRPr>
          </a:p>
          <a:p>
            <a:pPr marL="285750" indent="-285750" algn="just">
              <a:spcBef>
                <a:spcPts val="1000"/>
              </a:spcBef>
              <a:buChar char="•"/>
            </a:pPr>
            <a:r>
              <a:rPr lang="en-IN" sz="1700" dirty="0">
                <a:latin typeface="Calibri"/>
                <a:ea typeface="Calibri"/>
                <a:cs typeface="Calibri"/>
              </a:rPr>
              <a:t>This application can also run in background allowing the user to get continues price alerts and will make a Beep(Alert) sound whenever the prices fluctuate or cross limits. </a:t>
            </a:r>
            <a:endParaRPr lang="en-US" sz="1700">
              <a:ea typeface="Calibri"/>
            </a:endParaRPr>
          </a:p>
          <a:p>
            <a:pPr algn="just">
              <a:spcBef>
                <a:spcPts val="1000"/>
              </a:spcBef>
            </a:pPr>
            <a:r>
              <a:rPr lang="en-US" sz="1700" b="1" dirty="0">
                <a:latin typeface="Calibri"/>
                <a:ea typeface="Calibri"/>
                <a:cs typeface="Calibri"/>
              </a:rPr>
              <a:t>4. Simple Data Analyzer </a:t>
            </a:r>
            <a:endParaRPr lang="en-US" sz="1700">
              <a:ea typeface="Calibri"/>
            </a:endParaRPr>
          </a:p>
          <a:p>
            <a:pPr marL="285750" indent="-285750" algn="just">
              <a:spcBef>
                <a:spcPts val="1000"/>
              </a:spcBef>
              <a:buChar char="•"/>
            </a:pPr>
            <a:r>
              <a:rPr lang="en-IN" sz="1700" dirty="0">
                <a:latin typeface="Calibri"/>
                <a:ea typeface="Calibri"/>
                <a:cs typeface="Calibri"/>
              </a:rPr>
              <a:t>It is a statistical application that helps the investor to understand the cryptocurrencies better, the trends of change between them so that he/she can make appropriate calculations before investing their money in these digital currencies. </a:t>
            </a:r>
            <a:endParaRPr lang="en-US" sz="1700">
              <a:ea typeface="Calibri"/>
            </a:endParaRPr>
          </a:p>
          <a:p>
            <a:pPr marL="285750" indent="-285750" algn="just">
              <a:spcBef>
                <a:spcPts val="1000"/>
              </a:spcBef>
              <a:buChar char="•"/>
            </a:pPr>
            <a:r>
              <a:rPr lang="en-IN" sz="1700" dirty="0">
                <a:latin typeface="Calibri"/>
                <a:ea typeface="Calibri"/>
                <a:cs typeface="Calibri"/>
              </a:rPr>
              <a:t>The data in this application is sorted and displayed at every iteration in the output of application. </a:t>
            </a:r>
            <a:endParaRPr lang="en-US" sz="1700">
              <a:ea typeface="Calibri"/>
            </a:endParaRPr>
          </a:p>
          <a:p>
            <a:endParaRPr lang="en-US" sz="1700" dirty="0"/>
          </a:p>
        </p:txBody>
      </p:sp>
    </p:spTree>
    <p:extLst>
      <p:ext uri="{BB962C8B-B14F-4D97-AF65-F5344CB8AC3E}">
        <p14:creationId xmlns:p14="http://schemas.microsoft.com/office/powerpoint/2010/main" val="2039246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a:p>
        </p:txBody>
      </p:sp>
      <p:sp>
        <p:nvSpPr>
          <p:cNvPr id="6" name="TextShape 1"/>
          <p:cNvSpPr txBox="1"/>
          <p:nvPr/>
        </p:nvSpPr>
        <p:spPr>
          <a:xfrm>
            <a:off x="427776" y="384823"/>
            <a:ext cx="8010213" cy="578025"/>
          </a:xfrm>
          <a:prstGeom prst="rect">
            <a:avLst/>
          </a:prstGeom>
          <a:noFill/>
          <a:ln>
            <a:noFill/>
          </a:ln>
        </p:spPr>
        <p:txBody>
          <a:bodyPr lIns="91440" tIns="45720" rIns="91440" bIns="45720" anchor="ctr"/>
          <a:lstStyle/>
          <a:p>
            <a:r>
              <a:rPr lang="en-US" sz="2800" b="1" dirty="0">
                <a:solidFill>
                  <a:srgbClr val="C00000"/>
                </a:solidFill>
                <a:latin typeface="Times New Roman"/>
                <a:cs typeface="Times New Roman"/>
              </a:rPr>
              <a:t>9. Results</a:t>
            </a:r>
            <a:r>
              <a:rPr lang="en-US" sz="2800" dirty="0">
                <a:solidFill>
                  <a:srgbClr val="C00000"/>
                </a:solidFill>
                <a:latin typeface="Times New Roman"/>
                <a:cs typeface="Times New Roman"/>
              </a:rPr>
              <a:t> </a:t>
            </a:r>
            <a:endParaRPr lang="en-US" sz="2800">
              <a:latin typeface="Times New Roman"/>
              <a:cs typeface="Times New Roman"/>
            </a:endParaRPr>
          </a:p>
          <a:p>
            <a:pPr>
              <a:lnSpc>
                <a:spcPct val="100000"/>
              </a:lnSpc>
            </a:pPr>
            <a:endParaRPr lang="en-US" sz="2800" dirty="0">
              <a:solidFill>
                <a:srgbClr val="C00000"/>
              </a:solidFill>
              <a:latin typeface="Times New Roman" pitchFamily="18" charset="0"/>
              <a:cs typeface="Times New Roman" pitchFamily="18" charset="0"/>
            </a:endParaRP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sp>
        <p:nvSpPr>
          <p:cNvPr id="2" name="TextBox 1">
            <a:extLst>
              <a:ext uri="{FF2B5EF4-FFF2-40B4-BE49-F238E27FC236}">
                <a16:creationId xmlns:a16="http://schemas.microsoft.com/office/drawing/2014/main" id="{F0BD0A4B-C8A2-CB49-4FBA-D0744067A460}"/>
              </a:ext>
            </a:extLst>
          </p:cNvPr>
          <p:cNvSpPr txBox="1"/>
          <p:nvPr/>
        </p:nvSpPr>
        <p:spPr>
          <a:xfrm>
            <a:off x="588858" y="913332"/>
            <a:ext cx="43503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800" b="1" dirty="0"/>
          </a:p>
        </p:txBody>
      </p:sp>
      <p:pic>
        <p:nvPicPr>
          <p:cNvPr id="3" name="Picture 4" descr="Text&#10;&#10;Description automatically generated">
            <a:extLst>
              <a:ext uri="{FF2B5EF4-FFF2-40B4-BE49-F238E27FC236}">
                <a16:creationId xmlns:a16="http://schemas.microsoft.com/office/drawing/2014/main" id="{80B23904-5B83-8CBE-C0FB-1BEB79C9662E}"/>
              </a:ext>
            </a:extLst>
          </p:cNvPr>
          <p:cNvPicPr>
            <a:picLocks noChangeAspect="1"/>
          </p:cNvPicPr>
          <p:nvPr/>
        </p:nvPicPr>
        <p:blipFill>
          <a:blip r:embed="rId3"/>
          <a:stretch>
            <a:fillRect/>
          </a:stretch>
        </p:blipFill>
        <p:spPr>
          <a:xfrm>
            <a:off x="588438" y="911605"/>
            <a:ext cx="8184881" cy="1360098"/>
          </a:xfrm>
          <a:prstGeom prst="rect">
            <a:avLst/>
          </a:prstGeom>
        </p:spPr>
      </p:pic>
      <p:pic>
        <p:nvPicPr>
          <p:cNvPr id="5" name="Picture 6" descr="Graphical user interface&#10;&#10;Description automatically generated">
            <a:extLst>
              <a:ext uri="{FF2B5EF4-FFF2-40B4-BE49-F238E27FC236}">
                <a16:creationId xmlns:a16="http://schemas.microsoft.com/office/drawing/2014/main" id="{B38F6D9D-DDD5-1485-C337-40049CA0E3B2}"/>
              </a:ext>
            </a:extLst>
          </p:cNvPr>
          <p:cNvPicPr>
            <a:picLocks noChangeAspect="1"/>
          </p:cNvPicPr>
          <p:nvPr/>
        </p:nvPicPr>
        <p:blipFill>
          <a:blip r:embed="rId4"/>
          <a:stretch>
            <a:fillRect/>
          </a:stretch>
        </p:blipFill>
        <p:spPr>
          <a:xfrm>
            <a:off x="585723" y="2470589"/>
            <a:ext cx="8177884" cy="3017093"/>
          </a:xfrm>
          <a:prstGeom prst="rect">
            <a:avLst/>
          </a:prstGeom>
        </p:spPr>
      </p:pic>
    </p:spTree>
    <p:extLst>
      <p:ext uri="{BB962C8B-B14F-4D97-AF65-F5344CB8AC3E}">
        <p14:creationId xmlns:p14="http://schemas.microsoft.com/office/powerpoint/2010/main" val="2540970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15</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8. Implementation</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sp>
        <p:nvSpPr>
          <p:cNvPr id="2" name="TextBox 1">
            <a:extLst>
              <a:ext uri="{FF2B5EF4-FFF2-40B4-BE49-F238E27FC236}">
                <a16:creationId xmlns:a16="http://schemas.microsoft.com/office/drawing/2014/main" id="{F0BD0A4B-C8A2-CB49-4FBA-D0744067A460}"/>
              </a:ext>
            </a:extLst>
          </p:cNvPr>
          <p:cNvSpPr txBox="1"/>
          <p:nvPr/>
        </p:nvSpPr>
        <p:spPr>
          <a:xfrm>
            <a:off x="588858" y="913332"/>
            <a:ext cx="43503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800" b="1" dirty="0"/>
          </a:p>
        </p:txBody>
      </p:sp>
      <p:sp>
        <p:nvSpPr>
          <p:cNvPr id="3" name="TextBox 2">
            <a:extLst>
              <a:ext uri="{FF2B5EF4-FFF2-40B4-BE49-F238E27FC236}">
                <a16:creationId xmlns:a16="http://schemas.microsoft.com/office/drawing/2014/main" id="{9D731223-634B-CA0F-64CA-865A0A0109CC}"/>
              </a:ext>
            </a:extLst>
          </p:cNvPr>
          <p:cNvSpPr txBox="1"/>
          <p:nvPr/>
        </p:nvSpPr>
        <p:spPr>
          <a:xfrm>
            <a:off x="591529" y="981431"/>
            <a:ext cx="7963610" cy="3539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1000"/>
              </a:spcBef>
            </a:pPr>
            <a:endParaRPr lang="en-US" sz="1700" b="1" dirty="0">
              <a:latin typeface="Calibri"/>
              <a:ea typeface="Calibri"/>
              <a:cs typeface="Calibri"/>
            </a:endParaRPr>
          </a:p>
        </p:txBody>
      </p:sp>
      <p:sp>
        <p:nvSpPr>
          <p:cNvPr id="5" name="TextBox 4">
            <a:extLst>
              <a:ext uri="{FF2B5EF4-FFF2-40B4-BE49-F238E27FC236}">
                <a16:creationId xmlns:a16="http://schemas.microsoft.com/office/drawing/2014/main" id="{425FD983-D1E8-763B-E0E9-F3430AAFE154}"/>
              </a:ext>
            </a:extLst>
          </p:cNvPr>
          <p:cNvSpPr txBox="1"/>
          <p:nvPr/>
        </p:nvSpPr>
        <p:spPr>
          <a:xfrm>
            <a:off x="417942" y="845232"/>
            <a:ext cx="7963612" cy="47807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1000"/>
              </a:spcBef>
            </a:pPr>
            <a:r>
              <a:rPr lang="en-US" sz="1600" b="1" dirty="0">
                <a:latin typeface="Calibri"/>
                <a:ea typeface="Calibri"/>
                <a:cs typeface="Calibri"/>
              </a:rPr>
              <a:t>5. Advanced Data Analyzer </a:t>
            </a:r>
            <a:endParaRPr lang="en-US" sz="1600" dirty="0">
              <a:ea typeface="Calibri"/>
            </a:endParaRPr>
          </a:p>
          <a:p>
            <a:pPr marL="285750" indent="-285750" algn="just">
              <a:spcBef>
                <a:spcPts val="1000"/>
              </a:spcBef>
              <a:buChar char="•"/>
            </a:pPr>
            <a:r>
              <a:rPr lang="en-IN" sz="1600" dirty="0">
                <a:latin typeface="Calibri"/>
                <a:ea typeface="Calibri"/>
                <a:cs typeface="Calibri"/>
              </a:rPr>
              <a:t>It starts to </a:t>
            </a:r>
            <a:r>
              <a:rPr lang="en-IN" sz="1600" dirty="0" err="1">
                <a:latin typeface="Calibri"/>
                <a:ea typeface="Calibri"/>
                <a:cs typeface="Calibri"/>
              </a:rPr>
              <a:t>analyze</a:t>
            </a:r>
            <a:r>
              <a:rPr lang="en-IN" sz="1600" dirty="0">
                <a:latin typeface="Calibri"/>
                <a:ea typeface="Calibri"/>
                <a:cs typeface="Calibri"/>
              </a:rPr>
              <a:t> the data of these cryptocurrencies and calculates a number of parameters that are essential to monitor the performance of the cryptocurrency. </a:t>
            </a:r>
            <a:endParaRPr lang="en-US" sz="1600" dirty="0">
              <a:ea typeface="Calibri"/>
            </a:endParaRPr>
          </a:p>
          <a:p>
            <a:pPr marL="285750" indent="-285750" algn="just">
              <a:spcBef>
                <a:spcPts val="1000"/>
              </a:spcBef>
              <a:buChar char="•"/>
            </a:pPr>
            <a:r>
              <a:rPr lang="en-IN" sz="1600" dirty="0">
                <a:latin typeface="Calibri"/>
                <a:ea typeface="Calibri"/>
                <a:cs typeface="Calibri"/>
              </a:rPr>
              <a:t>The </a:t>
            </a:r>
            <a:r>
              <a:rPr lang="en-IN" sz="1600" dirty="0" err="1">
                <a:latin typeface="Calibri"/>
                <a:ea typeface="Calibri"/>
                <a:cs typeface="Calibri"/>
              </a:rPr>
              <a:t>analyzer</a:t>
            </a:r>
            <a:r>
              <a:rPr lang="en-IN" sz="1600" dirty="0">
                <a:latin typeface="Calibri"/>
                <a:ea typeface="Calibri"/>
                <a:cs typeface="Calibri"/>
              </a:rPr>
              <a:t> also runs a ranking algorithm which assigns a score to each and every cryptocurrency. </a:t>
            </a:r>
            <a:endParaRPr lang="en-US" sz="1600" dirty="0">
              <a:ea typeface="Calibri"/>
            </a:endParaRPr>
          </a:p>
          <a:p>
            <a:endParaRPr lang="en-US" sz="1600" dirty="0">
              <a:ea typeface="Calibri"/>
            </a:endParaRPr>
          </a:p>
          <a:p>
            <a:pPr algn="just"/>
            <a:r>
              <a:rPr lang="en-US" sz="1600" b="1" dirty="0">
                <a:ea typeface="Calibri"/>
              </a:rPr>
              <a:t>6. Predictor and Price Forecasting Application </a:t>
            </a:r>
            <a:endParaRPr lang="en-US" sz="1600" dirty="0">
              <a:ea typeface="Calibri"/>
            </a:endParaRPr>
          </a:p>
          <a:p>
            <a:pPr marL="285750" indent="-285750" algn="just">
              <a:buChar char="•"/>
            </a:pPr>
            <a:endParaRPr lang="en-US" sz="1600" dirty="0">
              <a:ea typeface="Calibri"/>
            </a:endParaRPr>
          </a:p>
          <a:p>
            <a:pPr marL="285750" indent="-285750" algn="just">
              <a:buChar char="•"/>
            </a:pPr>
            <a:r>
              <a:rPr lang="en-US" sz="1600" dirty="0">
                <a:ea typeface="Calibri"/>
              </a:rPr>
              <a:t>The data fetched using the API is put to train a Neural Network model using LSTM layers.</a:t>
            </a:r>
            <a:endParaRPr lang="en-US" sz="1600"/>
          </a:p>
          <a:p>
            <a:pPr marL="285750" indent="-285750" algn="just">
              <a:buChar char="•"/>
            </a:pPr>
            <a:endParaRPr lang="en-US" sz="1600" dirty="0">
              <a:ea typeface="Calibri"/>
            </a:endParaRPr>
          </a:p>
          <a:p>
            <a:pPr marL="285750" indent="-285750" algn="just">
              <a:buChar char="•"/>
            </a:pPr>
            <a:r>
              <a:rPr lang="en-US" sz="1600" dirty="0">
                <a:ea typeface="Calibri"/>
              </a:rPr>
              <a:t>When the price forecasting application runs, firstly it extracts the historical data of the selected cryptocurrency and then it tries to predict the future value of the cryptocurrency.</a:t>
            </a:r>
            <a:endParaRPr lang="en-US" sz="1600"/>
          </a:p>
          <a:p>
            <a:pPr marL="285750" indent="-285750" algn="just">
              <a:buChar char="•"/>
            </a:pPr>
            <a:endParaRPr lang="en-US" sz="1600" dirty="0">
              <a:ea typeface="Calibri"/>
            </a:endParaRPr>
          </a:p>
          <a:p>
            <a:pPr marL="285750" indent="-285750" algn="just">
              <a:buChar char="•"/>
            </a:pPr>
            <a:r>
              <a:rPr lang="en-US" sz="1600" dirty="0">
                <a:ea typeface="Calibri"/>
              </a:rPr>
              <a:t>It informs the user whether the selected cryptocurrency will return profit or loss in the future.</a:t>
            </a:r>
            <a:endParaRPr lang="en-US" sz="1600"/>
          </a:p>
          <a:p>
            <a:endParaRPr lang="en-US" sz="1600" dirty="0">
              <a:latin typeface="Calibri"/>
            </a:endParaRPr>
          </a:p>
        </p:txBody>
      </p:sp>
    </p:spTree>
    <p:extLst>
      <p:ext uri="{BB962C8B-B14F-4D97-AF65-F5344CB8AC3E}">
        <p14:creationId xmlns:p14="http://schemas.microsoft.com/office/powerpoint/2010/main" val="3863348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16</a:t>
            </a:fld>
            <a:endParaRPr lang="en-US"/>
          </a:p>
        </p:txBody>
      </p:sp>
      <p:sp>
        <p:nvSpPr>
          <p:cNvPr id="6" name="TextShape 1"/>
          <p:cNvSpPr txBox="1"/>
          <p:nvPr/>
        </p:nvSpPr>
        <p:spPr>
          <a:xfrm>
            <a:off x="427776" y="384823"/>
            <a:ext cx="8010213" cy="578025"/>
          </a:xfrm>
          <a:prstGeom prst="rect">
            <a:avLst/>
          </a:prstGeom>
          <a:noFill/>
          <a:ln>
            <a:noFill/>
          </a:ln>
        </p:spPr>
        <p:txBody>
          <a:bodyPr lIns="91440" tIns="45720" rIns="91440" bIns="45720" anchor="ctr"/>
          <a:lstStyle/>
          <a:p>
            <a:r>
              <a:rPr lang="en-US" sz="2800" b="1" dirty="0">
                <a:solidFill>
                  <a:srgbClr val="C00000"/>
                </a:solidFill>
                <a:latin typeface="Times New Roman"/>
                <a:cs typeface="Times New Roman"/>
              </a:rPr>
              <a:t>9. Results</a:t>
            </a:r>
            <a:r>
              <a:rPr lang="en-US" sz="2800" dirty="0">
                <a:solidFill>
                  <a:srgbClr val="C00000"/>
                </a:solidFill>
                <a:latin typeface="Times New Roman"/>
                <a:cs typeface="Times New Roman"/>
              </a:rPr>
              <a:t> </a:t>
            </a:r>
            <a:endParaRPr lang="en-US" sz="2800">
              <a:latin typeface="Times New Roman"/>
              <a:cs typeface="Times New Roman"/>
            </a:endParaRPr>
          </a:p>
          <a:p>
            <a:pPr>
              <a:lnSpc>
                <a:spcPct val="100000"/>
              </a:lnSpc>
            </a:pPr>
            <a:endParaRPr lang="en-US" sz="2800" dirty="0">
              <a:solidFill>
                <a:srgbClr val="C00000"/>
              </a:solidFill>
              <a:latin typeface="Times New Roman" pitchFamily="18" charset="0"/>
              <a:cs typeface="Times New Roman" pitchFamily="18" charset="0"/>
            </a:endParaRP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pic>
        <p:nvPicPr>
          <p:cNvPr id="10" name="Picture 10" descr="Text&#10;&#10;Description automatically generated">
            <a:extLst>
              <a:ext uri="{FF2B5EF4-FFF2-40B4-BE49-F238E27FC236}">
                <a16:creationId xmlns:a16="http://schemas.microsoft.com/office/drawing/2014/main" id="{62FAA1D9-F10D-C747-70A1-5B38BE6D69DB}"/>
              </a:ext>
            </a:extLst>
          </p:cNvPr>
          <p:cNvPicPr>
            <a:picLocks noChangeAspect="1"/>
          </p:cNvPicPr>
          <p:nvPr/>
        </p:nvPicPr>
        <p:blipFill>
          <a:blip r:embed="rId3"/>
          <a:stretch>
            <a:fillRect/>
          </a:stretch>
        </p:blipFill>
        <p:spPr>
          <a:xfrm>
            <a:off x="426011" y="3063215"/>
            <a:ext cx="8347132" cy="2344590"/>
          </a:xfrm>
          <a:prstGeom prst="rect">
            <a:avLst/>
          </a:prstGeom>
        </p:spPr>
      </p:pic>
      <p:pic>
        <p:nvPicPr>
          <p:cNvPr id="12" name="Picture 12" descr="A picture containing text&#10;&#10;Description automatically generated">
            <a:extLst>
              <a:ext uri="{FF2B5EF4-FFF2-40B4-BE49-F238E27FC236}">
                <a16:creationId xmlns:a16="http://schemas.microsoft.com/office/drawing/2014/main" id="{77163EF4-9A21-3975-10A4-D5D0C31F2822}"/>
              </a:ext>
            </a:extLst>
          </p:cNvPr>
          <p:cNvPicPr>
            <a:picLocks noChangeAspect="1"/>
          </p:cNvPicPr>
          <p:nvPr/>
        </p:nvPicPr>
        <p:blipFill>
          <a:blip r:embed="rId4"/>
          <a:stretch>
            <a:fillRect/>
          </a:stretch>
        </p:blipFill>
        <p:spPr>
          <a:xfrm>
            <a:off x="424512" y="757393"/>
            <a:ext cx="8332743" cy="2074448"/>
          </a:xfrm>
          <a:prstGeom prst="rect">
            <a:avLst/>
          </a:prstGeom>
        </p:spPr>
      </p:pic>
    </p:spTree>
    <p:extLst>
      <p:ext uri="{BB962C8B-B14F-4D97-AF65-F5344CB8AC3E}">
        <p14:creationId xmlns:p14="http://schemas.microsoft.com/office/powerpoint/2010/main" val="538716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17</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8. Implementation</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sp>
        <p:nvSpPr>
          <p:cNvPr id="2" name="TextBox 1">
            <a:extLst>
              <a:ext uri="{FF2B5EF4-FFF2-40B4-BE49-F238E27FC236}">
                <a16:creationId xmlns:a16="http://schemas.microsoft.com/office/drawing/2014/main" id="{F0BD0A4B-C8A2-CB49-4FBA-D0744067A460}"/>
              </a:ext>
            </a:extLst>
          </p:cNvPr>
          <p:cNvSpPr txBox="1"/>
          <p:nvPr/>
        </p:nvSpPr>
        <p:spPr>
          <a:xfrm>
            <a:off x="588858" y="913332"/>
            <a:ext cx="43503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800" b="1" dirty="0"/>
          </a:p>
        </p:txBody>
      </p:sp>
      <p:sp>
        <p:nvSpPr>
          <p:cNvPr id="3" name="TextBox 2">
            <a:extLst>
              <a:ext uri="{FF2B5EF4-FFF2-40B4-BE49-F238E27FC236}">
                <a16:creationId xmlns:a16="http://schemas.microsoft.com/office/drawing/2014/main" id="{9D731223-634B-CA0F-64CA-865A0A0109CC}"/>
              </a:ext>
            </a:extLst>
          </p:cNvPr>
          <p:cNvSpPr txBox="1"/>
          <p:nvPr/>
        </p:nvSpPr>
        <p:spPr>
          <a:xfrm>
            <a:off x="591529" y="981431"/>
            <a:ext cx="7963610" cy="3539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1000"/>
              </a:spcBef>
            </a:pPr>
            <a:endParaRPr lang="en-US" sz="1700" b="1" dirty="0">
              <a:latin typeface="Calibri"/>
              <a:ea typeface="Calibri"/>
              <a:cs typeface="Calibri"/>
            </a:endParaRPr>
          </a:p>
        </p:txBody>
      </p:sp>
      <p:sp>
        <p:nvSpPr>
          <p:cNvPr id="5" name="TextBox 4">
            <a:extLst>
              <a:ext uri="{FF2B5EF4-FFF2-40B4-BE49-F238E27FC236}">
                <a16:creationId xmlns:a16="http://schemas.microsoft.com/office/drawing/2014/main" id="{425FD983-D1E8-763B-E0E9-F3430AAFE154}"/>
              </a:ext>
            </a:extLst>
          </p:cNvPr>
          <p:cNvSpPr txBox="1"/>
          <p:nvPr/>
        </p:nvSpPr>
        <p:spPr>
          <a:xfrm>
            <a:off x="417942" y="845232"/>
            <a:ext cx="7963612" cy="5144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1000"/>
              </a:spcBef>
            </a:pPr>
            <a:r>
              <a:rPr lang="en-US" sz="1600" b="1" dirty="0">
                <a:latin typeface="Calibri"/>
                <a:ea typeface="Calibri"/>
                <a:cs typeface="Calibri"/>
              </a:rPr>
              <a:t>7. Candlestick(s) Application </a:t>
            </a:r>
            <a:endParaRPr lang="en-US" sz="1600" dirty="0">
              <a:ea typeface="Calibri"/>
            </a:endParaRPr>
          </a:p>
          <a:p>
            <a:pPr algn="just">
              <a:buChar char="•"/>
            </a:pPr>
            <a:endParaRPr lang="en-IN" sz="1600" dirty="0">
              <a:cs typeface="Calibri"/>
            </a:endParaRPr>
          </a:p>
          <a:p>
            <a:pPr algn="just">
              <a:buChar char="•"/>
            </a:pPr>
            <a:r>
              <a:rPr lang="en-IN" sz="1600" dirty="0">
                <a:cs typeface="Calibri"/>
              </a:rPr>
              <a:t> </a:t>
            </a:r>
            <a:r>
              <a:rPr lang="en-IN" sz="1600" dirty="0">
                <a:latin typeface="Calibri"/>
                <a:cs typeface="Calibri"/>
              </a:rPr>
              <a:t>This application is used to put the data in graphical representation. </a:t>
            </a:r>
            <a:endParaRPr lang="en-IN">
              <a:latin typeface="Calibri"/>
            </a:endParaRPr>
          </a:p>
          <a:p>
            <a:pPr algn="just">
              <a:buChar char="•"/>
            </a:pPr>
            <a:endParaRPr lang="en-IN" sz="1600" dirty="0">
              <a:latin typeface="Calibri"/>
              <a:cs typeface="Calibri"/>
            </a:endParaRPr>
          </a:p>
          <a:p>
            <a:pPr algn="just">
              <a:buChar char="•"/>
            </a:pPr>
            <a:r>
              <a:rPr lang="en-IN" sz="1600" dirty="0">
                <a:latin typeface="Calibri"/>
                <a:cs typeface="Calibri"/>
              </a:rPr>
              <a:t> The user can select any cryptocurrency and visualize the performance of the particular cryptocurrency over the past years.</a:t>
            </a:r>
            <a:endParaRPr lang="en-IN" sz="1600">
              <a:latin typeface="Calibri"/>
            </a:endParaRPr>
          </a:p>
          <a:p>
            <a:pPr algn="just">
              <a:buChar char="•"/>
            </a:pPr>
            <a:endParaRPr lang="en-IN" sz="1600" dirty="0">
              <a:latin typeface="Calibri"/>
              <a:cs typeface="Calibri"/>
            </a:endParaRPr>
          </a:p>
          <a:p>
            <a:pPr algn="just">
              <a:buChar char="•"/>
            </a:pPr>
            <a:r>
              <a:rPr lang="en-IN" sz="1600" dirty="0">
                <a:latin typeface="Calibri"/>
                <a:cs typeface="Calibri"/>
              </a:rPr>
              <a:t> A single candlestick graph provides a lot of information to the user such as the daily open, close, high and low price of the cryptocurrency.</a:t>
            </a:r>
            <a:endParaRPr lang="en-IN" sz="1600">
              <a:latin typeface="Calibri"/>
            </a:endParaRPr>
          </a:p>
          <a:p>
            <a:pPr marL="285750" indent="-285750" algn="just">
              <a:spcBef>
                <a:spcPts val="1000"/>
              </a:spcBef>
              <a:buChar char="•"/>
            </a:pPr>
            <a:endParaRPr lang="en-IN" sz="1600" dirty="0">
              <a:latin typeface="Calibri"/>
              <a:ea typeface="Calibri"/>
              <a:cs typeface="Calibri"/>
            </a:endParaRPr>
          </a:p>
          <a:p>
            <a:r>
              <a:rPr lang="en-US" sz="1600" b="1" dirty="0">
                <a:ea typeface="Calibri"/>
              </a:rPr>
              <a:t>8. </a:t>
            </a:r>
            <a:r>
              <a:rPr lang="en-US" sz="1600" b="1" dirty="0">
                <a:latin typeface="Calibri"/>
                <a:ea typeface="Calibri"/>
                <a:cs typeface="Calibri"/>
              </a:rPr>
              <a:t>Pump and Dump Trading Bot</a:t>
            </a:r>
            <a:endParaRPr lang="en-US" sz="1600" dirty="0">
              <a:ea typeface="Calibri"/>
            </a:endParaRPr>
          </a:p>
          <a:p>
            <a:pPr marL="285750" indent="-285750" algn="just">
              <a:buChar char="•"/>
            </a:pPr>
            <a:endParaRPr lang="en-US" sz="1600" dirty="0">
              <a:ea typeface="Calibri"/>
            </a:endParaRPr>
          </a:p>
          <a:p>
            <a:pPr algn="just">
              <a:buChar char="•"/>
            </a:pPr>
            <a:r>
              <a:rPr lang="en-US" sz="1600" dirty="0">
                <a:latin typeface="Calibri"/>
                <a:cs typeface="Calibri"/>
              </a:rPr>
              <a:t> It is an automatic buying and selling bot that reduces the efforts of investors and trades the digital currency automatically as per the instructions. </a:t>
            </a:r>
            <a:endParaRPr lang="en-US" sz="1600" dirty="0">
              <a:latin typeface="Calibri"/>
            </a:endParaRPr>
          </a:p>
          <a:p>
            <a:pPr algn="just">
              <a:buChar char="•"/>
            </a:pPr>
            <a:endParaRPr lang="en-US" sz="1600" dirty="0">
              <a:latin typeface="Calibri"/>
              <a:cs typeface="Calibri"/>
            </a:endParaRPr>
          </a:p>
          <a:p>
            <a:pPr algn="just">
              <a:buChar char="•"/>
            </a:pPr>
            <a:r>
              <a:rPr lang="en-US" sz="1600" dirty="0">
                <a:latin typeface="Calibri"/>
                <a:cs typeface="Calibri"/>
              </a:rPr>
              <a:t> Trading bot is a useful application for doing automated buying and selling operations as manually buying and selling at a very particular moment of time is a tedious task and requires a lot of accuracy.</a:t>
            </a:r>
            <a:endParaRPr lang="en-US" sz="1600" dirty="0">
              <a:latin typeface="Calibri"/>
            </a:endParaRPr>
          </a:p>
          <a:p>
            <a:pPr marL="285750" indent="-285750" algn="just">
              <a:buChar char="•"/>
            </a:pPr>
            <a:endParaRPr lang="en-US" sz="1600" dirty="0"/>
          </a:p>
          <a:p>
            <a:endParaRPr lang="en-US" sz="1600" dirty="0">
              <a:latin typeface="Calibri"/>
            </a:endParaRPr>
          </a:p>
        </p:txBody>
      </p:sp>
    </p:spTree>
    <p:extLst>
      <p:ext uri="{BB962C8B-B14F-4D97-AF65-F5344CB8AC3E}">
        <p14:creationId xmlns:p14="http://schemas.microsoft.com/office/powerpoint/2010/main" val="408438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18</a:t>
            </a:fld>
            <a:endParaRPr lang="en-US"/>
          </a:p>
        </p:txBody>
      </p:sp>
      <p:sp>
        <p:nvSpPr>
          <p:cNvPr id="6" name="TextShape 1"/>
          <p:cNvSpPr txBox="1"/>
          <p:nvPr/>
        </p:nvSpPr>
        <p:spPr>
          <a:xfrm>
            <a:off x="427776" y="384823"/>
            <a:ext cx="8010213" cy="578025"/>
          </a:xfrm>
          <a:prstGeom prst="rect">
            <a:avLst/>
          </a:prstGeom>
          <a:noFill/>
          <a:ln>
            <a:noFill/>
          </a:ln>
        </p:spPr>
        <p:txBody>
          <a:bodyPr lIns="91440" tIns="45720" rIns="91440" bIns="45720" anchor="ctr"/>
          <a:lstStyle/>
          <a:p>
            <a:r>
              <a:rPr lang="en-US" sz="2800" b="1" dirty="0">
                <a:solidFill>
                  <a:srgbClr val="C00000"/>
                </a:solidFill>
                <a:latin typeface="Times New Roman"/>
                <a:cs typeface="Times New Roman"/>
              </a:rPr>
              <a:t>9. Results</a:t>
            </a:r>
            <a:r>
              <a:rPr lang="en-US" sz="2800" dirty="0">
                <a:solidFill>
                  <a:srgbClr val="C00000"/>
                </a:solidFill>
                <a:latin typeface="Times New Roman"/>
                <a:cs typeface="Times New Roman"/>
              </a:rPr>
              <a:t> </a:t>
            </a:r>
            <a:endParaRPr lang="en-US" sz="2800">
              <a:latin typeface="Times New Roman"/>
              <a:cs typeface="Times New Roman"/>
            </a:endParaRPr>
          </a:p>
          <a:p>
            <a:pPr>
              <a:lnSpc>
                <a:spcPct val="100000"/>
              </a:lnSpc>
            </a:pPr>
            <a:endParaRPr lang="en-US" sz="2800" dirty="0">
              <a:solidFill>
                <a:srgbClr val="C00000"/>
              </a:solidFill>
              <a:latin typeface="Times New Roman" pitchFamily="18" charset="0"/>
              <a:cs typeface="Times New Roman" pitchFamily="18" charset="0"/>
            </a:endParaRP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pic>
        <p:nvPicPr>
          <p:cNvPr id="12" name="Picture 12">
            <a:extLst>
              <a:ext uri="{FF2B5EF4-FFF2-40B4-BE49-F238E27FC236}">
                <a16:creationId xmlns:a16="http://schemas.microsoft.com/office/drawing/2014/main" id="{77163EF4-9A21-3975-10A4-D5D0C31F2822}"/>
              </a:ext>
            </a:extLst>
          </p:cNvPr>
          <p:cNvPicPr>
            <a:picLocks noChangeAspect="1"/>
          </p:cNvPicPr>
          <p:nvPr/>
        </p:nvPicPr>
        <p:blipFill>
          <a:blip r:embed="rId3"/>
          <a:stretch>
            <a:fillRect/>
          </a:stretch>
        </p:blipFill>
        <p:spPr>
          <a:xfrm>
            <a:off x="427065" y="757393"/>
            <a:ext cx="8346766" cy="2074448"/>
          </a:xfrm>
          <a:prstGeom prst="rect">
            <a:avLst/>
          </a:prstGeom>
        </p:spPr>
      </p:pic>
      <p:pic>
        <p:nvPicPr>
          <p:cNvPr id="2" name="Picture 2" descr="Text&#10;&#10;Description automatically generated">
            <a:extLst>
              <a:ext uri="{FF2B5EF4-FFF2-40B4-BE49-F238E27FC236}">
                <a16:creationId xmlns:a16="http://schemas.microsoft.com/office/drawing/2014/main" id="{ECEE8908-DB78-B036-AC6E-8EBEB7437421}"/>
              </a:ext>
            </a:extLst>
          </p:cNvPr>
          <p:cNvPicPr>
            <a:picLocks noChangeAspect="1"/>
          </p:cNvPicPr>
          <p:nvPr/>
        </p:nvPicPr>
        <p:blipFill>
          <a:blip r:embed="rId4"/>
          <a:stretch>
            <a:fillRect/>
          </a:stretch>
        </p:blipFill>
        <p:spPr>
          <a:xfrm>
            <a:off x="2918237" y="2830563"/>
            <a:ext cx="3498824" cy="2727249"/>
          </a:xfrm>
          <a:prstGeom prst="rect">
            <a:avLst/>
          </a:prstGeom>
        </p:spPr>
      </p:pic>
    </p:spTree>
    <p:extLst>
      <p:ext uri="{BB962C8B-B14F-4D97-AF65-F5344CB8AC3E}">
        <p14:creationId xmlns:p14="http://schemas.microsoft.com/office/powerpoint/2010/main" val="3821606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19</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10. Conclusion and Future Work</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sp>
        <p:nvSpPr>
          <p:cNvPr id="2" name="TextBox 1">
            <a:extLst>
              <a:ext uri="{FF2B5EF4-FFF2-40B4-BE49-F238E27FC236}">
                <a16:creationId xmlns:a16="http://schemas.microsoft.com/office/drawing/2014/main" id="{87649624-CE57-37AF-8FE2-737E273C8AD6}"/>
              </a:ext>
            </a:extLst>
          </p:cNvPr>
          <p:cNvSpPr txBox="1"/>
          <p:nvPr/>
        </p:nvSpPr>
        <p:spPr>
          <a:xfrm>
            <a:off x="499461" y="977314"/>
            <a:ext cx="7932563"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t>In this project, we have made an API to collect the dataset of the user selected cryptocurrency on real- time basis from two online trading platforms, namely </a:t>
            </a:r>
            <a:r>
              <a:rPr lang="en-US" sz="1800" dirty="0" err="1"/>
              <a:t>Binance</a:t>
            </a:r>
            <a:r>
              <a:rPr lang="en-US" sz="1800" dirty="0"/>
              <a:t> and </a:t>
            </a:r>
            <a:r>
              <a:rPr lang="en-US" sz="1800" dirty="0" err="1"/>
              <a:t>CoinMarketCap</a:t>
            </a:r>
            <a:r>
              <a:rPr lang="en-US" sz="1800" dirty="0"/>
              <a:t>, post data collection, we employ the data in LSTM and this model helps us to analyze the dataset and find out the trend of the particular cryptocurrency. This analysis is done on the basis of numerous factors in term of volume traded in the last 24 hours, 52-weeks high, 52-weeks low, plunging patterns and other fundamental aspects.</a:t>
            </a:r>
          </a:p>
          <a:p>
            <a:endParaRPr lang="en-US" sz="1800" dirty="0"/>
          </a:p>
          <a:p>
            <a:r>
              <a:rPr lang="en-US" sz="1800" dirty="0"/>
              <a:t>Also, in the </a:t>
            </a:r>
            <a:r>
              <a:rPr lang="en-US" sz="1800" dirty="0" err="1"/>
              <a:t>CoinMarketCap</a:t>
            </a:r>
            <a:r>
              <a:rPr lang="en-US" sz="1800" dirty="0"/>
              <a:t> API we have provided the user with the option to show the list of cryptocurrency on the basis of factors such as Name, Symbol, Price, Volume, Market Cap and Change in Price. It helps user to get meaningful insights. Further, in the project, there  is an advance data analyzer which employ the period change and moving average techniques to analyze the data. </a:t>
            </a:r>
          </a:p>
        </p:txBody>
      </p:sp>
    </p:spTree>
    <p:extLst>
      <p:ext uri="{BB962C8B-B14F-4D97-AF65-F5344CB8AC3E}">
        <p14:creationId xmlns:p14="http://schemas.microsoft.com/office/powerpoint/2010/main" val="4271767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5cc8714c89_0_4"/>
          <p:cNvSpPr txBox="1">
            <a:spLocks noGrp="1"/>
          </p:cNvSpPr>
          <p:nvPr>
            <p:ph type="title"/>
          </p:nvPr>
        </p:nvSpPr>
        <p:spPr>
          <a:xfrm>
            <a:off x="830592" y="187896"/>
            <a:ext cx="6932100" cy="554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2800" dirty="0">
                <a:solidFill>
                  <a:srgbClr val="C00000"/>
                </a:solidFill>
                <a:latin typeface="Times New Roman" pitchFamily="18" charset="0"/>
                <a:cs typeface="Times New Roman" pitchFamily="18" charset="0"/>
                <a:sym typeface="Arial"/>
              </a:rPr>
              <a:t>Outline</a:t>
            </a:r>
          </a:p>
        </p:txBody>
      </p:sp>
      <p:sp>
        <p:nvSpPr>
          <p:cNvPr id="64" name="Google Shape;64;g5cc8714c89_0_4"/>
          <p:cNvSpPr txBox="1"/>
          <p:nvPr/>
        </p:nvSpPr>
        <p:spPr>
          <a:xfrm>
            <a:off x="667163" y="862090"/>
            <a:ext cx="7848600" cy="4771794"/>
          </a:xfrm>
          <a:prstGeom prst="rect">
            <a:avLst/>
          </a:prstGeom>
          <a:noFill/>
          <a:ln>
            <a:noFill/>
          </a:ln>
        </p:spPr>
        <p:txBody>
          <a:bodyPr spcFirstLastPara="1" wrap="square" lIns="91425" tIns="91425" rIns="91425" bIns="91425" anchor="t" anchorCtr="0">
            <a:noAutofit/>
          </a:bodyPr>
          <a:lstStyle/>
          <a:p>
            <a:pPr marL="76200" lvl="0" algn="just">
              <a:buClr>
                <a:schemeClr val="dk1"/>
              </a:buClr>
              <a:buSzPts val="2400"/>
            </a:pPr>
            <a:r>
              <a:rPr lang="en-US" sz="2200">
                <a:solidFill>
                  <a:schemeClr val="dk1"/>
                </a:solidFill>
                <a:latin typeface="Times New Roman"/>
                <a:ea typeface="Times New Roman"/>
                <a:cs typeface="Times New Roman"/>
                <a:sym typeface="Times New Roman"/>
              </a:rPr>
              <a:t>1 </a:t>
            </a:r>
            <a:r>
              <a:rPr lang="en-US" sz="2200" dirty="0">
                <a:solidFill>
                  <a:schemeClr val="dk1"/>
                </a:solidFill>
                <a:latin typeface="Times New Roman"/>
                <a:ea typeface="Times New Roman"/>
                <a:cs typeface="Times New Roman"/>
                <a:sym typeface="Times New Roman"/>
              </a:rPr>
              <a:t>INTRODUCTION	</a:t>
            </a:r>
          </a:p>
          <a:p>
            <a:pPr marL="76200" lvl="0" algn="just">
              <a:buClr>
                <a:schemeClr val="dk1"/>
              </a:buClr>
              <a:buSzPts val="2400"/>
            </a:pPr>
            <a:r>
              <a:rPr lang="en-US" sz="2200" dirty="0">
                <a:solidFill>
                  <a:schemeClr val="dk1"/>
                </a:solidFill>
                <a:latin typeface="Times New Roman"/>
                <a:ea typeface="Times New Roman"/>
                <a:cs typeface="Times New Roman"/>
                <a:sym typeface="Times New Roman"/>
              </a:rPr>
              <a:t>2 CONCEPTS AND METHODS	</a:t>
            </a:r>
          </a:p>
          <a:p>
            <a:pPr marL="76200" lvl="0" algn="just">
              <a:buClr>
                <a:schemeClr val="dk1"/>
              </a:buClr>
              <a:buSzPts val="2400"/>
            </a:pPr>
            <a:r>
              <a:rPr lang="en-US" sz="2200" dirty="0">
                <a:solidFill>
                  <a:schemeClr val="dk1"/>
                </a:solidFill>
                <a:latin typeface="Times New Roman"/>
                <a:ea typeface="Times New Roman"/>
                <a:cs typeface="Times New Roman"/>
                <a:sym typeface="Times New Roman"/>
              </a:rPr>
              <a:t>3 LITERATURE SURVEY	</a:t>
            </a:r>
          </a:p>
          <a:p>
            <a:pPr marL="76200" lvl="0" algn="just">
              <a:buClr>
                <a:schemeClr val="dk1"/>
              </a:buClr>
              <a:buSzPts val="2400"/>
            </a:pPr>
            <a:r>
              <a:rPr lang="en-US" sz="2200" dirty="0">
                <a:solidFill>
                  <a:schemeClr val="dk1"/>
                </a:solidFill>
                <a:latin typeface="Times New Roman"/>
                <a:ea typeface="Times New Roman"/>
                <a:cs typeface="Times New Roman"/>
                <a:sym typeface="Times New Roman"/>
              </a:rPr>
              <a:t>4 PROJECT PLAN	</a:t>
            </a:r>
          </a:p>
          <a:p>
            <a:pPr marL="76200" lvl="0" algn="just">
              <a:buClr>
                <a:schemeClr val="dk1"/>
              </a:buClr>
              <a:buSzPts val="2400"/>
            </a:pPr>
            <a:r>
              <a:rPr lang="en-US" sz="2200" dirty="0">
                <a:solidFill>
                  <a:schemeClr val="dk1"/>
                </a:solidFill>
                <a:latin typeface="Times New Roman"/>
                <a:ea typeface="Times New Roman"/>
                <a:cs typeface="Times New Roman"/>
                <a:sym typeface="Times New Roman"/>
              </a:rPr>
              <a:t>5. SOFTWARE REQUIREMENT SPECIFICATION	</a:t>
            </a:r>
          </a:p>
          <a:p>
            <a:pPr marL="76200" lvl="0" algn="just">
              <a:buClr>
                <a:schemeClr val="dk1"/>
              </a:buClr>
              <a:buSzPts val="2400"/>
            </a:pPr>
            <a:r>
              <a:rPr lang="en-US" sz="2200" dirty="0">
                <a:solidFill>
                  <a:schemeClr val="dk1"/>
                </a:solidFill>
                <a:latin typeface="Times New Roman"/>
                <a:ea typeface="Times New Roman"/>
                <a:cs typeface="Times New Roman"/>
                <a:sym typeface="Times New Roman"/>
              </a:rPr>
              <a:t>6 RESULTS	</a:t>
            </a:r>
          </a:p>
          <a:p>
            <a:pPr marL="76200" lvl="0" algn="just">
              <a:buClr>
                <a:schemeClr val="dk1"/>
              </a:buClr>
              <a:buSzPts val="2400"/>
            </a:pPr>
            <a:r>
              <a:rPr lang="en-US" sz="2200" dirty="0">
                <a:solidFill>
                  <a:schemeClr val="dk1"/>
                </a:solidFill>
                <a:latin typeface="Times New Roman"/>
                <a:ea typeface="Times New Roman"/>
                <a:cs typeface="Times New Roman"/>
                <a:sym typeface="Times New Roman"/>
              </a:rPr>
              <a:t>7 SOFTWARE TESTING	</a:t>
            </a:r>
          </a:p>
          <a:p>
            <a:pPr marL="76200" lvl="0" algn="just">
              <a:buClr>
                <a:schemeClr val="dk1"/>
              </a:buClr>
              <a:buSzPts val="2400"/>
            </a:pPr>
            <a:r>
              <a:rPr lang="en-US" sz="2200" dirty="0">
                <a:solidFill>
                  <a:schemeClr val="dk1"/>
                </a:solidFill>
                <a:latin typeface="Times New Roman"/>
                <a:ea typeface="Times New Roman"/>
                <a:cs typeface="Times New Roman"/>
                <a:sym typeface="Times New Roman"/>
              </a:rPr>
              <a:t>8 CONCLUSION AND FUTURE WORK	</a:t>
            </a:r>
          </a:p>
          <a:p>
            <a:pPr marL="76200" lvl="0" algn="just">
              <a:buClr>
                <a:schemeClr val="dk1"/>
              </a:buClr>
              <a:buSzPts val="2400"/>
            </a:pPr>
            <a:r>
              <a:rPr lang="en-US" sz="2200" dirty="0">
                <a:solidFill>
                  <a:schemeClr val="dk1"/>
                </a:solidFill>
                <a:latin typeface="Times New Roman"/>
                <a:ea typeface="Times New Roman"/>
                <a:cs typeface="Times New Roman"/>
                <a:sym typeface="Times New Roman"/>
              </a:rPr>
              <a:t>BIBLIOGRAPHY	</a:t>
            </a:r>
          </a:p>
          <a:p>
            <a:pPr marL="76200" lvl="0" algn="just">
              <a:buClr>
                <a:schemeClr val="dk1"/>
              </a:buClr>
              <a:buSzPts val="2400"/>
            </a:pPr>
            <a:r>
              <a:rPr lang="en-US" sz="2200" dirty="0">
                <a:solidFill>
                  <a:schemeClr val="dk1"/>
                </a:solidFill>
                <a:latin typeface="Times New Roman"/>
                <a:ea typeface="Times New Roman"/>
                <a:cs typeface="Times New Roman"/>
                <a:sym typeface="Times New Roman"/>
              </a:rPr>
              <a:t>ANNEXURE A: List of Publications and Research Paper (In its Original formats)	</a:t>
            </a:r>
          </a:p>
          <a:p>
            <a:pPr marL="76200" lvl="0" algn="just">
              <a:buClr>
                <a:schemeClr val="dk1"/>
              </a:buClr>
              <a:buSzPts val="2400"/>
            </a:pPr>
            <a:r>
              <a:rPr lang="en-US" sz="2200" dirty="0">
                <a:solidFill>
                  <a:schemeClr val="dk1"/>
                </a:solidFill>
                <a:latin typeface="Times New Roman"/>
                <a:ea typeface="Times New Roman"/>
                <a:cs typeface="Times New Roman"/>
                <a:sym typeface="Times New Roman"/>
              </a:rPr>
              <a:t>ANNEXURE B: Plagiarism Report</a:t>
            </a:r>
          </a:p>
          <a:p>
            <a:pPr marL="76200" lvl="0" algn="just">
              <a:buClr>
                <a:schemeClr val="dk1"/>
              </a:buClr>
              <a:buSzPts val="2400"/>
            </a:pPr>
            <a:endParaRPr lang="en-US" sz="2200" dirty="0">
              <a:solidFill>
                <a:schemeClr val="dk1"/>
              </a:solidFill>
              <a:latin typeface="Times New Roman"/>
              <a:ea typeface="Times New Roman"/>
              <a:cs typeface="Times New Roman"/>
              <a:sym typeface="Times New Roman"/>
            </a:endParaRPr>
          </a:p>
          <a:p>
            <a:pPr marL="76200" lvl="0" algn="just" rtl="0">
              <a:spcBef>
                <a:spcPts val="0"/>
              </a:spcBef>
              <a:spcAft>
                <a:spcPts val="0"/>
              </a:spcAft>
              <a:buClr>
                <a:schemeClr val="dk1"/>
              </a:buClr>
              <a:buSzPts val="2400"/>
            </a:pPr>
            <a:endParaRPr lang="en-US" sz="2200" dirty="0">
              <a:solidFill>
                <a:schemeClr val="dk1"/>
              </a:solidFill>
              <a:latin typeface="Times New Roman"/>
              <a:ea typeface="Times New Roman"/>
              <a:cs typeface="Times New Roman"/>
              <a:sym typeface="Times New Roman"/>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dirty="0"/>
          </a:p>
        </p:txBody>
      </p:sp>
      <p:sp>
        <p:nvSpPr>
          <p:cNvPr id="7" name="Google Shape;47;p1"/>
          <p:cNvSpPr txBox="1"/>
          <p:nvPr/>
        </p:nvSpPr>
        <p:spPr>
          <a:xfrm>
            <a:off x="1379346" y="6055962"/>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8" name="Picture 7">
            <a:extLst>
              <a:ext uri="{FF2B5EF4-FFF2-40B4-BE49-F238E27FC236}">
                <a16:creationId xmlns:a16="http://schemas.microsoft.com/office/drawing/2014/main" id="{35D29CA3-D608-3AD6-9595-FD3774C67825}"/>
              </a:ext>
            </a:extLst>
          </p:cNvPr>
          <p:cNvPicPr>
            <a:picLocks noChangeAspect="1"/>
          </p:cNvPicPr>
          <p:nvPr/>
        </p:nvPicPr>
        <p:blipFill>
          <a:blip r:embed="rId3"/>
          <a:stretch>
            <a:fillRect/>
          </a:stretch>
        </p:blipFill>
        <p:spPr>
          <a:xfrm>
            <a:off x="0" y="5812967"/>
            <a:ext cx="999854" cy="102045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20</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10. Conclusion and Future Work</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sp>
        <p:nvSpPr>
          <p:cNvPr id="3" name="TextBox 2">
            <a:extLst>
              <a:ext uri="{FF2B5EF4-FFF2-40B4-BE49-F238E27FC236}">
                <a16:creationId xmlns:a16="http://schemas.microsoft.com/office/drawing/2014/main" id="{EAD892FD-F777-E189-B397-A0824572F82E}"/>
              </a:ext>
            </a:extLst>
          </p:cNvPr>
          <p:cNvSpPr txBox="1"/>
          <p:nvPr/>
        </p:nvSpPr>
        <p:spPr>
          <a:xfrm>
            <a:off x="716776" y="781610"/>
            <a:ext cx="6569848" cy="41857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t>Multi-User Application</a:t>
            </a:r>
            <a:endParaRPr lang="en-US" dirty="0"/>
          </a:p>
          <a:p>
            <a:pPr algn="just"/>
            <a:r>
              <a:rPr lang="en-US" dirty="0"/>
              <a:t>The current version of the trading system can support only a single user. Perhaps in the update the trading system can be extended to support multiple users at the same time. Using paid and more advance APIs instead of the basic APIs, we can easily extend the support of this application to numerous users.</a:t>
            </a:r>
          </a:p>
          <a:p>
            <a:pPr algn="l"/>
            <a:endParaRPr lang="en-US" dirty="0"/>
          </a:p>
          <a:p>
            <a:pPr algn="just"/>
            <a:r>
              <a:rPr lang="en-US" b="1" dirty="0"/>
              <a:t>Deploying the Model on Cloud</a:t>
            </a:r>
            <a:endParaRPr lang="en-US"/>
          </a:p>
          <a:p>
            <a:pPr algn="just"/>
            <a:r>
              <a:rPr lang="en-US" dirty="0"/>
              <a:t>The predictive model can be trained and deployed on a cloud platform. Deploying the model on cloud does not remove the geographical barrier for our trading system but it will also increase the computation power and hence can give faster and more accurate results.</a:t>
            </a:r>
          </a:p>
          <a:p>
            <a:endParaRPr lang="en-US" dirty="0"/>
          </a:p>
          <a:p>
            <a:pPr algn="just"/>
            <a:r>
              <a:rPr lang="en-US" b="1" dirty="0"/>
              <a:t>Mobile App for Trading System </a:t>
            </a:r>
            <a:endParaRPr lang="en-US"/>
          </a:p>
          <a:p>
            <a:pPr algn="just"/>
            <a:r>
              <a:rPr lang="en-US" dirty="0"/>
              <a:t>At present, this trading system is compatible only with desktop versions of </a:t>
            </a:r>
            <a:r>
              <a:rPr lang="en-US" i="1" dirty="0"/>
              <a:t>Windows</a:t>
            </a:r>
            <a:r>
              <a:rPr lang="en-US" dirty="0"/>
              <a:t> and </a:t>
            </a:r>
            <a:r>
              <a:rPr lang="en-US" i="1" dirty="0"/>
              <a:t>Mac</a:t>
            </a:r>
            <a:r>
              <a:rPr lang="en-US" dirty="0"/>
              <a:t> operating system. But in the next update we can integrate our API and Application in the mobile versions with some modifications in the basic structure and User Interface, a mobile app can be developed for </a:t>
            </a:r>
            <a:r>
              <a:rPr lang="en-US" i="1" dirty="0"/>
              <a:t>Android </a:t>
            </a:r>
            <a:r>
              <a:rPr lang="en-US" dirty="0"/>
              <a:t>and </a:t>
            </a:r>
            <a:r>
              <a:rPr lang="en-US" i="1" dirty="0"/>
              <a:t>IOS</a:t>
            </a:r>
            <a:r>
              <a:rPr lang="en-US" dirty="0"/>
              <a:t> mobile users.</a:t>
            </a:r>
          </a:p>
          <a:p>
            <a:endParaRPr lang="en-US" dirty="0"/>
          </a:p>
        </p:txBody>
      </p:sp>
    </p:spTree>
    <p:extLst>
      <p:ext uri="{BB962C8B-B14F-4D97-AF65-F5344CB8AC3E}">
        <p14:creationId xmlns:p14="http://schemas.microsoft.com/office/powerpoint/2010/main" val="2819524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21</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11. List of Publications</a:t>
            </a:r>
            <a:endParaRPr lang="en-US" sz="2200" dirty="0">
              <a:solidFill>
                <a:srgbClr val="C00000"/>
              </a:solidFill>
              <a:latin typeface="Times New Roman" pitchFamily="18" charset="0"/>
              <a:cs typeface="Times New Roman" pitchFamily="18" charset="0"/>
            </a:endParaRP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8A1743FA-7AD5-E40B-4112-3C207B7345EC}"/>
              </a:ext>
            </a:extLst>
          </p:cNvPr>
          <p:cNvPicPr>
            <a:picLocks noChangeAspect="1"/>
          </p:cNvPicPr>
          <p:nvPr/>
        </p:nvPicPr>
        <p:blipFill>
          <a:blip r:embed="rId2"/>
          <a:stretch>
            <a:fillRect/>
          </a:stretch>
        </p:blipFill>
        <p:spPr>
          <a:xfrm>
            <a:off x="0" y="5812967"/>
            <a:ext cx="999854" cy="1020451"/>
          </a:xfrm>
          <a:prstGeom prst="rect">
            <a:avLst/>
          </a:prstGeom>
        </p:spPr>
      </p:pic>
    </p:spTree>
    <p:extLst>
      <p:ext uri="{BB962C8B-B14F-4D97-AF65-F5344CB8AC3E}">
        <p14:creationId xmlns:p14="http://schemas.microsoft.com/office/powerpoint/2010/main" val="1679427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g5cc8714c89_2_35"/>
          <p:cNvSpPr txBox="1">
            <a:spLocks noGrp="1"/>
          </p:cNvSpPr>
          <p:nvPr>
            <p:ph type="body" idx="1"/>
          </p:nvPr>
        </p:nvSpPr>
        <p:spPr>
          <a:xfrm>
            <a:off x="238611" y="846939"/>
            <a:ext cx="8661208" cy="4503174"/>
          </a:xfrm>
          <a:prstGeom prst="rect">
            <a:avLst/>
          </a:prstGeom>
        </p:spPr>
        <p:txBody>
          <a:bodyPr spcFirstLastPara="1" wrap="square" lIns="0" tIns="0" rIns="0" bIns="0" anchor="t" anchorCtr="0">
            <a:noAutofit/>
          </a:bodyPr>
          <a:lstStyle/>
          <a:p>
            <a:r>
              <a:rPr lang="en-IN" sz="1600" dirty="0">
                <a:ea typeface="Times New Roman"/>
                <a:cs typeface="Times New Roman"/>
              </a:rPr>
              <a:t>[1]</a:t>
            </a:r>
            <a:r>
              <a:rPr lang="en-US" sz="1600" dirty="0">
                <a:ea typeface="Times New Roman"/>
                <a:cs typeface="Times New Roman"/>
              </a:rPr>
              <a:t> </a:t>
            </a:r>
            <a:r>
              <a:rPr lang="en-IN" sz="1600" dirty="0">
                <a:ea typeface="Times New Roman"/>
                <a:cs typeface="Times New Roman"/>
              </a:rPr>
              <a:t>The Future of Time Series – Neil A. and Andreas S. </a:t>
            </a:r>
            <a:r>
              <a:rPr lang="en-IN" sz="1600" dirty="0" err="1">
                <a:ea typeface="Times New Roman"/>
                <a:cs typeface="Times New Roman"/>
              </a:rPr>
              <a:t>Weigend</a:t>
            </a:r>
            <a:r>
              <a:rPr lang="en-IN" sz="1600" dirty="0">
                <a:ea typeface="Times New Roman"/>
                <a:cs typeface="Times New Roman"/>
              </a:rPr>
              <a:t> </a:t>
            </a:r>
            <a:r>
              <a:rPr lang="en-IN" sz="1600" u="sng" dirty="0">
                <a:ea typeface="Times New Roman"/>
                <a:cs typeface="Times New Roman"/>
                <a:hlinkClick r:id="rId3"/>
              </a:rPr>
              <a:t>http://citeseerx.ist.psu.edu/viewdoc/download?doi=10.1.1.84.5754&amp;rep=rep1&amp;type=pdf</a:t>
            </a:r>
            <a:r>
              <a:rPr lang="en-IN" sz="1600" dirty="0">
                <a:ea typeface="Times New Roman"/>
                <a:cs typeface="Times New Roman"/>
              </a:rPr>
              <a:t> </a:t>
            </a:r>
            <a:endParaRPr lang="en-US" sz="1600" dirty="0">
              <a:ea typeface="Times New Roman"/>
              <a:cs typeface="Times New Roman"/>
            </a:endParaRPr>
          </a:p>
          <a:p>
            <a:endParaRPr lang="en-IN" sz="1600" dirty="0">
              <a:ea typeface="Times New Roman"/>
              <a:cs typeface="Times New Roman"/>
            </a:endParaRPr>
          </a:p>
          <a:p>
            <a:r>
              <a:rPr lang="en-IN" sz="1600" dirty="0">
                <a:ea typeface="Times New Roman"/>
                <a:cs typeface="Times New Roman"/>
              </a:rPr>
              <a:t>[2]</a:t>
            </a:r>
            <a:r>
              <a:rPr lang="en-US" sz="1600" dirty="0">
                <a:ea typeface="Times New Roman"/>
                <a:cs typeface="Times New Roman"/>
              </a:rPr>
              <a:t> </a:t>
            </a:r>
            <a:r>
              <a:rPr lang="en-IN" sz="1600" dirty="0">
                <a:ea typeface="Times New Roman"/>
                <a:cs typeface="Times New Roman"/>
              </a:rPr>
              <a:t>Big data and time series: A literature review paper </a:t>
            </a:r>
            <a:r>
              <a:rPr lang="en-IN" sz="1600" u="sng" dirty="0">
                <a:ea typeface="Times New Roman"/>
                <a:cs typeface="Times New Roman"/>
                <a:hlinkClick r:id="rId4"/>
              </a:rPr>
              <a:t>https://www.researchgate.net/publication/324491094_Big_data_and_time_series_A_literature_review_paper</a:t>
            </a:r>
            <a:endParaRPr lang="en-US" sz="1600" dirty="0">
              <a:ea typeface="Times New Roman"/>
              <a:cs typeface="Times New Roman"/>
            </a:endParaRPr>
          </a:p>
          <a:p>
            <a:endParaRPr lang="en-IN" sz="1600" dirty="0">
              <a:ea typeface="Times New Roman"/>
              <a:cs typeface="Times New Roman"/>
            </a:endParaRPr>
          </a:p>
          <a:p>
            <a:r>
              <a:rPr lang="en-IN" sz="1600" dirty="0">
                <a:ea typeface="Times New Roman"/>
                <a:cs typeface="Times New Roman"/>
              </a:rPr>
              <a:t>[3]</a:t>
            </a:r>
            <a:r>
              <a:rPr lang="en-IN" sz="1600" b="1" dirty="0">
                <a:ea typeface="Times New Roman"/>
                <a:cs typeface="Times New Roman"/>
              </a:rPr>
              <a:t> </a:t>
            </a:r>
            <a:r>
              <a:rPr lang="en-IN" sz="1600" dirty="0">
                <a:ea typeface="Times New Roman"/>
                <a:cs typeface="Times New Roman"/>
              </a:rPr>
              <a:t>An Analysis of Cryptocurrency, Bitcoin, and the Future – Peter D. DeVries</a:t>
            </a:r>
            <a:r>
              <a:rPr lang="en-IN" sz="1600" b="1" dirty="0">
                <a:ea typeface="Times New Roman"/>
                <a:cs typeface="Times New Roman"/>
              </a:rPr>
              <a:t>  </a:t>
            </a:r>
            <a:r>
              <a:rPr lang="en-IN" sz="1600" u="sng" dirty="0">
                <a:ea typeface="Times New Roman"/>
                <a:cs typeface="Times New Roman"/>
                <a:hlinkClick r:id="rId5"/>
              </a:rPr>
              <a:t>https://www.researchgate.net/publication/316656878_An_Analysis_of_Cryptocurrency_Bitcoin_and_the_Future</a:t>
            </a:r>
            <a:endParaRPr lang="en-US" sz="1600">
              <a:ea typeface="Times New Roman"/>
              <a:cs typeface="Times New Roman"/>
            </a:endParaRPr>
          </a:p>
          <a:p>
            <a:endParaRPr lang="en-IN" sz="1600" dirty="0">
              <a:ea typeface="Times New Roman"/>
              <a:cs typeface="Times New Roman"/>
            </a:endParaRPr>
          </a:p>
          <a:p>
            <a:r>
              <a:rPr lang="en-IN" sz="1600" dirty="0">
                <a:ea typeface="Times New Roman"/>
                <a:cs typeface="Times New Roman"/>
              </a:rPr>
              <a:t>[4]  </a:t>
            </a:r>
            <a:r>
              <a:rPr lang="en-IN" sz="1600" u="sng" dirty="0">
                <a:ea typeface="Times New Roman"/>
                <a:cs typeface="Times New Roman"/>
                <a:hlinkClick r:id="rId6"/>
              </a:rPr>
              <a:t>https://www.crowdfundinsider.com/wp-content/uploads/2017/04/Global-Cryptocurrency-Benchmarking-Study.pdf</a:t>
            </a:r>
            <a:endParaRPr lang="en-US" sz="1600">
              <a:ea typeface="Times New Roman"/>
              <a:cs typeface="Times New Roman"/>
            </a:endParaRPr>
          </a:p>
          <a:p>
            <a:endParaRPr lang="en-IN" sz="1600" dirty="0">
              <a:ea typeface="Times New Roman"/>
              <a:cs typeface="Times New Roman"/>
            </a:endParaRPr>
          </a:p>
          <a:p>
            <a:r>
              <a:rPr lang="en-IN" sz="1600" dirty="0">
                <a:ea typeface="Times New Roman"/>
                <a:cs typeface="Times New Roman"/>
              </a:rPr>
              <a:t>[5] </a:t>
            </a:r>
            <a:r>
              <a:rPr lang="en-IN" sz="1600" u="sng" dirty="0">
                <a:ea typeface="Times New Roman"/>
                <a:cs typeface="Times New Roman"/>
                <a:hlinkClick r:id="rId7"/>
              </a:rPr>
              <a:t>https://decryptionary.com/what-is-cryptocurrency/introduction-to-cryptocurrency/</a:t>
            </a:r>
            <a:endParaRPr lang="en-US" sz="1600">
              <a:ea typeface="Times New Roman"/>
              <a:cs typeface="Times New Roman"/>
            </a:endParaRPr>
          </a:p>
          <a:p>
            <a:endParaRPr lang="en-US" sz="1600" dirty="0">
              <a:ea typeface="Times New Roman"/>
              <a:cs typeface="Times New Roman"/>
            </a:endParaRPr>
          </a:p>
          <a:p>
            <a:r>
              <a:rPr lang="en-US" sz="1600" dirty="0">
                <a:ea typeface="Times New Roman"/>
                <a:cs typeface="Times New Roman"/>
              </a:rPr>
              <a:t>[6] </a:t>
            </a:r>
            <a:r>
              <a:rPr lang="en-IN" sz="1600" u="sng" dirty="0">
                <a:ea typeface="Times New Roman"/>
                <a:cs typeface="Times New Roman"/>
                <a:hlinkClick r:id="rId8"/>
              </a:rPr>
              <a:t>https://www.fool.com/investing/2017/12/19/16-cryptocurrency-facts-you-should-know.aspx</a:t>
            </a:r>
            <a:endParaRPr lang="en-US" sz="1600" dirty="0">
              <a:ea typeface="Times New Roman"/>
              <a:cs typeface="Times New Roman"/>
            </a:endParaRPr>
          </a:p>
          <a:p>
            <a:pPr marL="406400" indent="-406400" algn="just">
              <a:lnSpc>
                <a:spcPct val="150000"/>
              </a:lnSpc>
              <a:spcAft>
                <a:spcPts val="1000"/>
              </a:spcAft>
            </a:pPr>
            <a:endParaRPr lang="en-US" sz="1600" dirty="0">
              <a:solidFill>
                <a:srgbClr val="000000"/>
              </a:solidFill>
              <a:latin typeface="Calibri"/>
              <a:ea typeface="Times New Roman"/>
              <a:cs typeface="Times New Roman"/>
            </a:endParaRPr>
          </a:p>
        </p:txBody>
      </p:sp>
      <p:sp>
        <p:nvSpPr>
          <p:cNvPr id="336" name="Google Shape;336;g5cc8714c89_2_35"/>
          <p:cNvSpPr txBox="1"/>
          <p:nvPr/>
        </p:nvSpPr>
        <p:spPr>
          <a:xfrm>
            <a:off x="375529" y="-1"/>
            <a:ext cx="2874298" cy="72904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000" b="1" dirty="0">
                <a:solidFill>
                  <a:srgbClr val="C00000"/>
                </a:solidFill>
                <a:latin typeface="Times New Roman" panose="02020603050405020304" pitchFamily="18" charset="0"/>
                <a:ea typeface="Century Schoolbook"/>
                <a:cs typeface="Times New Roman" panose="02020603050405020304" pitchFamily="18" charset="0"/>
                <a:sym typeface="Century Schoolbook"/>
              </a:rPr>
              <a:t>References</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22</a:t>
            </a:fld>
            <a:endParaRPr lang="en-US"/>
          </a:p>
        </p:txBody>
      </p:sp>
      <p:sp>
        <p:nvSpPr>
          <p:cNvPr id="9" name="Google Shape;47;p1"/>
          <p:cNvSpPr txBox="1"/>
          <p:nvPr/>
        </p:nvSpPr>
        <p:spPr>
          <a:xfrm>
            <a:off x="1379346" y="6055962"/>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8" name="Picture 7">
            <a:extLst>
              <a:ext uri="{FF2B5EF4-FFF2-40B4-BE49-F238E27FC236}">
                <a16:creationId xmlns:a16="http://schemas.microsoft.com/office/drawing/2014/main" id="{F124F3D6-377B-84FD-8E90-6BD6E5158B70}"/>
              </a:ext>
            </a:extLst>
          </p:cNvPr>
          <p:cNvPicPr>
            <a:picLocks noChangeAspect="1"/>
          </p:cNvPicPr>
          <p:nvPr/>
        </p:nvPicPr>
        <p:blipFill>
          <a:blip r:embed="rId9"/>
          <a:stretch>
            <a:fillRect/>
          </a:stretch>
        </p:blipFill>
        <p:spPr>
          <a:xfrm>
            <a:off x="0" y="5812967"/>
            <a:ext cx="999854" cy="102045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23</a:t>
            </a:fld>
            <a:endParaRPr lang="en-US"/>
          </a:p>
        </p:txBody>
      </p:sp>
      <p:sp>
        <p:nvSpPr>
          <p:cNvPr id="8" name="Google Shape;47;p1"/>
          <p:cNvSpPr txBox="1"/>
          <p:nvPr/>
        </p:nvSpPr>
        <p:spPr>
          <a:xfrm>
            <a:off x="1379346" y="6055962"/>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sp>
        <p:nvSpPr>
          <p:cNvPr id="7" name="Rectangle 6"/>
          <p:cNvSpPr/>
          <p:nvPr/>
        </p:nvSpPr>
        <p:spPr>
          <a:xfrm>
            <a:off x="1792145" y="2374230"/>
            <a:ext cx="5330550" cy="707886"/>
          </a:xfrm>
          <a:prstGeom prst="rect">
            <a:avLst/>
          </a:prstGeom>
        </p:spPr>
        <p:txBody>
          <a:bodyPr wrap="square">
            <a:spAutoFit/>
          </a:bodyPr>
          <a:lstStyle/>
          <a:p>
            <a:pPr lvl="0" algn="ctr"/>
            <a:r>
              <a:rPr lang="en-US" sz="4000" b="1" dirty="0">
                <a:solidFill>
                  <a:srgbClr val="C00000"/>
                </a:solidFill>
                <a:latin typeface="Times New Roman" panose="02020603050405020304" pitchFamily="18" charset="0"/>
                <a:ea typeface="Century Schoolbook"/>
                <a:cs typeface="Times New Roman" panose="02020603050405020304" pitchFamily="18" charset="0"/>
                <a:sym typeface="Century Schoolbook"/>
              </a:rPr>
              <a:t>Thank You</a:t>
            </a:r>
          </a:p>
        </p:txBody>
      </p:sp>
      <p:pic>
        <p:nvPicPr>
          <p:cNvPr id="9" name="Picture 8">
            <a:extLst>
              <a:ext uri="{FF2B5EF4-FFF2-40B4-BE49-F238E27FC236}">
                <a16:creationId xmlns:a16="http://schemas.microsoft.com/office/drawing/2014/main" id="{F92AEA0D-BFF8-9729-A715-94F98855A08A}"/>
              </a:ext>
            </a:extLst>
          </p:cNvPr>
          <p:cNvPicPr>
            <a:picLocks noChangeAspect="1"/>
          </p:cNvPicPr>
          <p:nvPr/>
        </p:nvPicPr>
        <p:blipFill>
          <a:blip r:embed="rId3"/>
          <a:stretch>
            <a:fillRect/>
          </a:stretch>
        </p:blipFill>
        <p:spPr>
          <a:xfrm>
            <a:off x="0" y="5812967"/>
            <a:ext cx="999854" cy="1020451"/>
          </a:xfrm>
          <a:prstGeom prst="rect">
            <a:avLst/>
          </a:prstGeom>
        </p:spPr>
      </p:pic>
    </p:spTree>
    <p:extLst>
      <p:ext uri="{BB962C8B-B14F-4D97-AF65-F5344CB8AC3E}">
        <p14:creationId xmlns:p14="http://schemas.microsoft.com/office/powerpoint/2010/main" val="1134069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24</a:t>
            </a:fld>
            <a:endParaRPr lang="en-US"/>
          </a:p>
        </p:txBody>
      </p:sp>
      <p:sp>
        <p:nvSpPr>
          <p:cNvPr id="8" name="Google Shape;47;p1"/>
          <p:cNvSpPr txBox="1"/>
          <p:nvPr/>
        </p:nvSpPr>
        <p:spPr>
          <a:xfrm>
            <a:off x="1379346" y="6055962"/>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sp>
        <p:nvSpPr>
          <p:cNvPr id="7" name="Rectangle 6"/>
          <p:cNvSpPr/>
          <p:nvPr/>
        </p:nvSpPr>
        <p:spPr>
          <a:xfrm>
            <a:off x="1792145" y="2374230"/>
            <a:ext cx="5330550" cy="707886"/>
          </a:xfrm>
          <a:prstGeom prst="rect">
            <a:avLst/>
          </a:prstGeom>
        </p:spPr>
        <p:txBody>
          <a:bodyPr wrap="square">
            <a:spAutoFit/>
          </a:bodyPr>
          <a:lstStyle/>
          <a:p>
            <a:pPr lvl="0" algn="ctr"/>
            <a:r>
              <a:rPr lang="en-US" sz="4000" b="1" dirty="0">
                <a:solidFill>
                  <a:srgbClr val="C00000"/>
                </a:solidFill>
                <a:latin typeface="Times New Roman" panose="02020603050405020304" pitchFamily="18" charset="0"/>
                <a:ea typeface="Century Schoolbook"/>
                <a:cs typeface="Times New Roman" panose="02020603050405020304" pitchFamily="18" charset="0"/>
                <a:sym typeface="Century Schoolbook"/>
              </a:rPr>
              <a:t>Questions</a:t>
            </a:r>
          </a:p>
        </p:txBody>
      </p:sp>
      <p:pic>
        <p:nvPicPr>
          <p:cNvPr id="9" name="Picture 8">
            <a:extLst>
              <a:ext uri="{FF2B5EF4-FFF2-40B4-BE49-F238E27FC236}">
                <a16:creationId xmlns:a16="http://schemas.microsoft.com/office/drawing/2014/main" id="{9E60DCF7-02FB-F9C5-979B-46FE7764FF6F}"/>
              </a:ext>
            </a:extLst>
          </p:cNvPr>
          <p:cNvPicPr>
            <a:picLocks noChangeAspect="1"/>
          </p:cNvPicPr>
          <p:nvPr/>
        </p:nvPicPr>
        <p:blipFill>
          <a:blip r:embed="rId3"/>
          <a:stretch>
            <a:fillRect/>
          </a:stretch>
        </p:blipFill>
        <p:spPr>
          <a:xfrm>
            <a:off x="0" y="5812967"/>
            <a:ext cx="999854" cy="1020451"/>
          </a:xfrm>
          <a:prstGeom prst="rect">
            <a:avLst/>
          </a:prstGeom>
        </p:spPr>
      </p:pic>
    </p:spTree>
    <p:extLst>
      <p:ext uri="{BB962C8B-B14F-4D97-AF65-F5344CB8AC3E}">
        <p14:creationId xmlns:p14="http://schemas.microsoft.com/office/powerpoint/2010/main" val="3590818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1. Introduction</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sp>
        <p:nvSpPr>
          <p:cNvPr id="2" name="TextBox 1">
            <a:extLst>
              <a:ext uri="{FF2B5EF4-FFF2-40B4-BE49-F238E27FC236}">
                <a16:creationId xmlns:a16="http://schemas.microsoft.com/office/drawing/2014/main" id="{9CADBBA3-5CB6-3668-4D6A-3A5FDFFB2182}"/>
              </a:ext>
            </a:extLst>
          </p:cNvPr>
          <p:cNvSpPr txBox="1"/>
          <p:nvPr/>
        </p:nvSpPr>
        <p:spPr>
          <a:xfrm>
            <a:off x="413017" y="965306"/>
            <a:ext cx="8017808" cy="47807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r>
              <a:rPr lang="en-IN" sz="2400" dirty="0">
                <a:latin typeface="Calibri"/>
                <a:cs typeface="Calibri"/>
              </a:rPr>
              <a:t>We undertook this project to illustrate the significance of </a:t>
            </a:r>
            <a:r>
              <a:rPr lang="en-IN" sz="2400" i="1" dirty="0">
                <a:latin typeface="Calibri"/>
                <a:cs typeface="Calibri"/>
              </a:rPr>
              <a:t>Technology</a:t>
            </a:r>
            <a:r>
              <a:rPr lang="en-IN" sz="2400" dirty="0">
                <a:latin typeface="Calibri"/>
                <a:cs typeface="Calibri"/>
              </a:rPr>
              <a:t> and </a:t>
            </a:r>
            <a:r>
              <a:rPr lang="en-IN" sz="2400" i="1" dirty="0">
                <a:latin typeface="Calibri"/>
                <a:cs typeface="Calibri"/>
              </a:rPr>
              <a:t>Data Science </a:t>
            </a:r>
            <a:r>
              <a:rPr lang="en-IN" sz="2400" dirty="0">
                <a:latin typeface="Calibri"/>
                <a:cs typeface="Calibri"/>
              </a:rPr>
              <a:t>in the currency market and how we can take leverage it. In the past decade, we have witnessed an unprecedented rise of </a:t>
            </a:r>
            <a:r>
              <a:rPr lang="en-IN" sz="2400" i="1" dirty="0">
                <a:latin typeface="Calibri"/>
                <a:cs typeface="Calibri"/>
              </a:rPr>
              <a:t>Cryptocurrency</a:t>
            </a:r>
            <a:r>
              <a:rPr lang="en-IN" sz="2400" dirty="0">
                <a:latin typeface="Calibri"/>
                <a:cs typeface="Calibri"/>
              </a:rPr>
              <a:t> in the currency market. </a:t>
            </a:r>
            <a:endParaRPr lang="en-IN" sz="2400"/>
          </a:p>
          <a:p>
            <a:pPr>
              <a:spcBef>
                <a:spcPts val="1000"/>
              </a:spcBef>
            </a:pPr>
            <a:r>
              <a:rPr lang="en-IN" sz="2400" i="1" dirty="0">
                <a:latin typeface="Calibri"/>
                <a:cs typeface="Calibri"/>
              </a:rPr>
              <a:t>Cryptocurrency</a:t>
            </a:r>
            <a:r>
              <a:rPr lang="en-IN" sz="2400" dirty="0">
                <a:latin typeface="Calibri"/>
                <a:cs typeface="Calibri"/>
              </a:rPr>
              <a:t> is backed by </a:t>
            </a:r>
            <a:r>
              <a:rPr lang="en-IN" sz="2400" i="1" dirty="0">
                <a:latin typeface="Calibri"/>
                <a:cs typeface="Calibri"/>
              </a:rPr>
              <a:t>Blockchain Technology </a:t>
            </a:r>
            <a:r>
              <a:rPr lang="en-IN" sz="2400" dirty="0">
                <a:latin typeface="Calibri"/>
                <a:cs typeface="Calibri"/>
              </a:rPr>
              <a:t>and has been recognized as one of the most efficient and safest way of making transactions.</a:t>
            </a:r>
            <a:endParaRPr lang="en-US" sz="2400" dirty="0"/>
          </a:p>
          <a:p>
            <a:pPr>
              <a:spcBef>
                <a:spcPts val="1000"/>
              </a:spcBef>
            </a:pPr>
            <a:r>
              <a:rPr lang="en-IN" sz="2400" dirty="0">
                <a:latin typeface="Calibri"/>
                <a:cs typeface="Calibri"/>
              </a:rPr>
              <a:t>In this project we have utilized </a:t>
            </a:r>
            <a:r>
              <a:rPr lang="en-IN" sz="2400" i="1" dirty="0">
                <a:latin typeface="Calibri"/>
                <a:cs typeface="Calibri"/>
              </a:rPr>
              <a:t>Machine Learning </a:t>
            </a:r>
            <a:r>
              <a:rPr lang="en-IN" sz="2400" dirty="0">
                <a:latin typeface="Calibri"/>
                <a:cs typeface="Calibri"/>
              </a:rPr>
              <a:t>Algorithms and Time-Series for analysis and predictions using </a:t>
            </a:r>
            <a:r>
              <a:rPr lang="en-IN" sz="2400" i="1" dirty="0">
                <a:latin typeface="Calibri"/>
                <a:cs typeface="Calibri"/>
              </a:rPr>
              <a:t>Python </a:t>
            </a:r>
            <a:r>
              <a:rPr lang="en-IN" sz="2400" dirty="0">
                <a:latin typeface="Calibri"/>
                <a:cs typeface="Calibri"/>
              </a:rPr>
              <a:t>Programming Language.</a:t>
            </a:r>
            <a:endParaRPr lang="en-US" sz="2400" dirty="0"/>
          </a:p>
          <a:p>
            <a:pPr algn="l"/>
            <a:endParaRPr lang="en-US" sz="2400" dirty="0"/>
          </a:p>
        </p:txBody>
      </p:sp>
    </p:spTree>
    <p:extLst>
      <p:ext uri="{BB962C8B-B14F-4D97-AF65-F5344CB8AC3E}">
        <p14:creationId xmlns:p14="http://schemas.microsoft.com/office/powerpoint/2010/main" val="4052242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2. Problem Statement</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sp>
        <p:nvSpPr>
          <p:cNvPr id="2" name="TextBox 1">
            <a:extLst>
              <a:ext uri="{FF2B5EF4-FFF2-40B4-BE49-F238E27FC236}">
                <a16:creationId xmlns:a16="http://schemas.microsoft.com/office/drawing/2014/main" id="{787F7D05-983C-3C61-BB1B-C4A2399B83C1}"/>
              </a:ext>
            </a:extLst>
          </p:cNvPr>
          <p:cNvSpPr txBox="1"/>
          <p:nvPr/>
        </p:nvSpPr>
        <p:spPr>
          <a:xfrm>
            <a:off x="408214" y="1015732"/>
            <a:ext cx="7823306" cy="44114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1000"/>
              </a:spcBef>
            </a:pPr>
            <a:r>
              <a:rPr lang="en-US" sz="2400" b="1" i="1" dirty="0">
                <a:latin typeface="Calibri"/>
                <a:cs typeface="Calibri"/>
              </a:rPr>
              <a:t>Time Series Data</a:t>
            </a:r>
            <a:r>
              <a:rPr lang="en-US" sz="2400" dirty="0">
                <a:latin typeface="Calibri"/>
                <a:cs typeface="Calibri"/>
              </a:rPr>
              <a:t> is the type of historical data, which resembles the group or observation of the data that have been collected over time according to the continuous period of time. It comprises of numerous method to study and analyze the data. And Further it can be help us to derive the trend of data set.</a:t>
            </a:r>
            <a:endParaRPr lang="en-US" sz="2400" dirty="0"/>
          </a:p>
          <a:p>
            <a:pPr algn="just">
              <a:spcBef>
                <a:spcPts val="1000"/>
              </a:spcBef>
            </a:pPr>
            <a:r>
              <a:rPr lang="en-US" sz="2400" dirty="0">
                <a:latin typeface="Calibri"/>
                <a:cs typeface="Calibri"/>
              </a:rPr>
              <a:t>It basically represents the value of a particular variable at different point of time. </a:t>
            </a:r>
            <a:endParaRPr lang="en-US" sz="2400" dirty="0"/>
          </a:p>
          <a:p>
            <a:pPr algn="just">
              <a:spcBef>
                <a:spcPts val="1000"/>
              </a:spcBef>
            </a:pPr>
            <a:r>
              <a:rPr lang="en-US" sz="2400" dirty="0">
                <a:latin typeface="Calibri"/>
                <a:cs typeface="Calibri"/>
              </a:rPr>
              <a:t>The Time Series Data generally consists of the following components: </a:t>
            </a:r>
            <a:r>
              <a:rPr lang="en-US" sz="2400" b="1" i="1" dirty="0">
                <a:latin typeface="Calibri"/>
                <a:cs typeface="Calibri"/>
              </a:rPr>
              <a:t>Level, Noise, Trend and Seasonality.</a:t>
            </a:r>
            <a:endParaRPr lang="en-US" sz="2400" dirty="0"/>
          </a:p>
          <a:p>
            <a:pPr algn="l"/>
            <a:endParaRPr lang="en-US" sz="2400" dirty="0"/>
          </a:p>
        </p:txBody>
      </p:sp>
    </p:spTree>
    <p:extLst>
      <p:ext uri="{BB962C8B-B14F-4D97-AF65-F5344CB8AC3E}">
        <p14:creationId xmlns:p14="http://schemas.microsoft.com/office/powerpoint/2010/main" val="4041905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3. Objectives</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sp>
        <p:nvSpPr>
          <p:cNvPr id="2" name="TextBox 1">
            <a:extLst>
              <a:ext uri="{FF2B5EF4-FFF2-40B4-BE49-F238E27FC236}">
                <a16:creationId xmlns:a16="http://schemas.microsoft.com/office/drawing/2014/main" id="{EE1E676E-B439-00BE-E601-797C425A9A4E}"/>
              </a:ext>
            </a:extLst>
          </p:cNvPr>
          <p:cNvSpPr txBox="1"/>
          <p:nvPr/>
        </p:nvSpPr>
        <p:spPr>
          <a:xfrm>
            <a:off x="501863" y="971310"/>
            <a:ext cx="7553164"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latin typeface="Calibri"/>
              </a:rPr>
              <a:t>In this project, our main objective is to analyze the cryptocurrency data using different algorithms and to use that data to get meaningful insights about the cryptocurrencies. We will then use the results to find the most suitable cryptocurrencies for trading that can yield high profits to the traders in the future. </a:t>
            </a:r>
          </a:p>
          <a:p>
            <a:pPr algn="just"/>
            <a:r>
              <a:rPr lang="en-US" sz="1600" dirty="0">
                <a:latin typeface="Calibri"/>
              </a:rPr>
              <a:t>The analysis of cryptocurrencies consists of two main parts:</a:t>
            </a:r>
          </a:p>
          <a:p>
            <a:pPr marL="285750" indent="-285750" algn="just">
              <a:buFont typeface="Wingdings"/>
              <a:buChar char="▪"/>
            </a:pPr>
            <a:endParaRPr lang="en-US" sz="1600" u="sng" dirty="0">
              <a:latin typeface="Calibri"/>
            </a:endParaRPr>
          </a:p>
          <a:p>
            <a:pPr algn="just"/>
            <a:r>
              <a:rPr lang="en-US" sz="1600" b="1" u="sng" dirty="0">
                <a:latin typeface="Calibri"/>
              </a:rPr>
              <a:t>Fundamental Analysis :</a:t>
            </a:r>
            <a:r>
              <a:rPr lang="en-US" sz="1600" dirty="0">
                <a:latin typeface="Calibri"/>
              </a:rPr>
              <a:t> which involves analyzing a cryptocurrency’s future on the basis of its current financial performance. In this, we take the intrinsic value of the asset(s) and try to assess all the important financial related aspects be it earnings, expenses, assets,  liabilities, etc. Also in this we study on the overall market and industry conditions.</a:t>
            </a:r>
          </a:p>
          <a:p>
            <a:pPr algn="just"/>
            <a:endParaRPr lang="en-US" sz="1600" dirty="0">
              <a:latin typeface="Calibri"/>
            </a:endParaRPr>
          </a:p>
          <a:p>
            <a:pPr algn="just"/>
            <a:r>
              <a:rPr lang="en-US" sz="1600" b="1" u="sng" dirty="0">
                <a:latin typeface="Calibri"/>
              </a:rPr>
              <a:t>Technical Analysis :</a:t>
            </a:r>
            <a:r>
              <a:rPr lang="en-US" sz="1600" dirty="0">
                <a:latin typeface="Calibri"/>
              </a:rPr>
              <a:t> which involves visualizing the cryptocurrency data using various graphs and charts to identify the trends in it. In this basically we analyze the market indicators of the asset, such as market resistance, support, trend lines, momentum-based indicators etc. It helps us to develop charts and patterns of the cryptocurrency.</a:t>
            </a:r>
          </a:p>
          <a:p>
            <a:pPr algn="l"/>
            <a:endParaRPr lang="en-US" sz="1600" dirty="0">
              <a:latin typeface="Calibri"/>
            </a:endParaRPr>
          </a:p>
        </p:txBody>
      </p:sp>
    </p:spTree>
    <p:extLst>
      <p:ext uri="{BB962C8B-B14F-4D97-AF65-F5344CB8AC3E}">
        <p14:creationId xmlns:p14="http://schemas.microsoft.com/office/powerpoint/2010/main" val="1358980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4. Concepts and Methods</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sp>
        <p:nvSpPr>
          <p:cNvPr id="2" name="TextBox 1">
            <a:extLst>
              <a:ext uri="{FF2B5EF4-FFF2-40B4-BE49-F238E27FC236}">
                <a16:creationId xmlns:a16="http://schemas.microsoft.com/office/drawing/2014/main" id="{9A594EEF-D846-B38A-C46C-689D77BCF8F3}"/>
              </a:ext>
            </a:extLst>
          </p:cNvPr>
          <p:cNvSpPr txBox="1"/>
          <p:nvPr/>
        </p:nvSpPr>
        <p:spPr>
          <a:xfrm>
            <a:off x="519872" y="1094975"/>
            <a:ext cx="7812501" cy="42267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spcBef>
                <a:spcPts val="1000"/>
              </a:spcBef>
              <a:buChar char="•"/>
            </a:pPr>
            <a:r>
              <a:rPr lang="en-IN" sz="1800" b="1" i="1" u="sng" dirty="0" err="1">
                <a:latin typeface="Calibri"/>
                <a:cs typeface="Calibri"/>
              </a:rPr>
              <a:t>CoinMarketCap</a:t>
            </a:r>
            <a:r>
              <a:rPr lang="en-IN" sz="1800" dirty="0">
                <a:latin typeface="Calibri"/>
                <a:cs typeface="Calibri"/>
              </a:rPr>
              <a:t>: It is the largest cryptocurrency trading platform. We have utilized this platform for supplying the current market price(CMP) of the selected cryptocurrency as well as price over a certain period of time.</a:t>
            </a:r>
            <a:endParaRPr lang="en-US" sz="1800">
              <a:latin typeface="Calibri"/>
            </a:endParaRPr>
          </a:p>
          <a:p>
            <a:pPr marL="285750" indent="-285750" algn="just">
              <a:spcBef>
                <a:spcPts val="1000"/>
              </a:spcBef>
              <a:buChar char="•"/>
            </a:pPr>
            <a:r>
              <a:rPr lang="en-IN" sz="1800" b="1" i="1" u="sng" dirty="0" err="1">
                <a:latin typeface="Calibri"/>
                <a:cs typeface="Calibri"/>
              </a:rPr>
              <a:t>Binance</a:t>
            </a:r>
            <a:r>
              <a:rPr lang="en-IN" sz="1800" dirty="0">
                <a:latin typeface="Calibri"/>
                <a:cs typeface="Calibri"/>
              </a:rPr>
              <a:t>: This platform provides us with the documentation and backend support for our UI. And also we have utilized this platform for extracting the dataset of the selected currency.</a:t>
            </a:r>
            <a:endParaRPr lang="en-US" sz="1800">
              <a:latin typeface="Calibri"/>
            </a:endParaRPr>
          </a:p>
          <a:p>
            <a:pPr marL="285750" indent="-285750" algn="just">
              <a:spcBef>
                <a:spcPts val="1000"/>
              </a:spcBef>
              <a:buChar char="•"/>
            </a:pPr>
            <a:endParaRPr lang="en-IN" sz="1800" dirty="0">
              <a:latin typeface="Calibri"/>
              <a:cs typeface="Calibri"/>
            </a:endParaRPr>
          </a:p>
          <a:p>
            <a:pPr marL="285750" lvl="2" indent="-285750">
              <a:buChar char="•"/>
            </a:pPr>
            <a:r>
              <a:rPr lang="en-US" sz="1800" b="1" u="sng" dirty="0">
                <a:latin typeface="Calibri"/>
              </a:rPr>
              <a:t>Long Short Term Memory Model(LSTM)</a:t>
            </a:r>
            <a:r>
              <a:rPr lang="en-US" sz="1800" b="1" dirty="0">
                <a:latin typeface="Calibri"/>
              </a:rPr>
              <a:t>: </a:t>
            </a:r>
            <a:r>
              <a:rPr lang="en-GB" sz="1800" dirty="0">
                <a:latin typeface="Calibri"/>
              </a:rPr>
              <a:t>LSTM, also known as Long Short-Term Memory network, is the most commonly used Recurrent Neural Network for the analysis of time-series data. A simple RNN works fine with short-term dependencies. But while working with time series data, we require a neural network that is capable of dealing with long series of data. A LSTM network solves this problem by providing a long-term memory</a:t>
            </a:r>
            <a:endParaRPr lang="en-US" sz="1800" dirty="0">
              <a:latin typeface="Calibri"/>
            </a:endParaRPr>
          </a:p>
          <a:p>
            <a:pPr algn="l"/>
            <a:endParaRPr lang="en-US" sz="1800" dirty="0">
              <a:latin typeface="Calibri"/>
            </a:endParaRPr>
          </a:p>
        </p:txBody>
      </p:sp>
    </p:spTree>
    <p:extLst>
      <p:ext uri="{BB962C8B-B14F-4D97-AF65-F5344CB8AC3E}">
        <p14:creationId xmlns:p14="http://schemas.microsoft.com/office/powerpoint/2010/main" val="2530814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5. Literature Survey</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sp>
        <p:nvSpPr>
          <p:cNvPr id="2" name="TextBox 1">
            <a:extLst>
              <a:ext uri="{FF2B5EF4-FFF2-40B4-BE49-F238E27FC236}">
                <a16:creationId xmlns:a16="http://schemas.microsoft.com/office/drawing/2014/main" id="{4A517098-1F33-0D6E-BD7E-120F551A0AAF}"/>
              </a:ext>
            </a:extLst>
          </p:cNvPr>
          <p:cNvSpPr txBox="1"/>
          <p:nvPr/>
        </p:nvSpPr>
        <p:spPr>
          <a:xfrm>
            <a:off x="425023" y="1001325"/>
            <a:ext cx="7996197"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t>A Comparison of ARIMA and LSTM in Forecasting Time Series – With the rapid advancement on developing refined AI based strategies and specifically deep learning algorithms, these procedures are gaining popularity among scientists in the domain. The significant question is then how precise and powerfully these recently discovered methodologies are when compared with the conventional strategies. </a:t>
            </a:r>
          </a:p>
          <a:p>
            <a:pPr algn="just"/>
            <a:endParaRPr lang="en-US" sz="1600" dirty="0"/>
          </a:p>
          <a:p>
            <a:pPr algn="just"/>
            <a:r>
              <a:rPr lang="en-US" sz="1600" dirty="0"/>
              <a:t>The paper compares the accuracy of ARIMA and LSTM, as representative systems when predicting time series data. LSTM-based models outperform ARIMA-based models with a high margin. These two methodologies were executed and applied on a set of ﬁnancial data and the outcomes showed that LSTM was superior to ARIMA.</a:t>
            </a:r>
          </a:p>
          <a:p>
            <a:pPr algn="just"/>
            <a:endParaRPr lang="en-US" sz="1600" dirty="0"/>
          </a:p>
          <a:p>
            <a:pPr algn="just"/>
            <a:r>
              <a:rPr lang="en-US" sz="1600" dirty="0"/>
              <a:t>Furthermore, the LSTM-based algorithm improved the prediction by 85% on average compared to the ARIMA-based algorithm. The work depicted in this paper advocates the beneﬁts of applying deep-learning based algorithms and methods to the financial aspects and ﬁnancial information. </a:t>
            </a:r>
            <a:endParaRPr lang="en-US"/>
          </a:p>
          <a:p>
            <a:pPr algn="l"/>
            <a:endParaRPr lang="en-US" sz="1600" dirty="0"/>
          </a:p>
        </p:txBody>
      </p:sp>
    </p:spTree>
    <p:extLst>
      <p:ext uri="{BB962C8B-B14F-4D97-AF65-F5344CB8AC3E}">
        <p14:creationId xmlns:p14="http://schemas.microsoft.com/office/powerpoint/2010/main" val="1315463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6. Tools and Languages</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sp>
        <p:nvSpPr>
          <p:cNvPr id="2" name="TextBox 1">
            <a:extLst>
              <a:ext uri="{FF2B5EF4-FFF2-40B4-BE49-F238E27FC236}">
                <a16:creationId xmlns:a16="http://schemas.microsoft.com/office/drawing/2014/main" id="{0C3288D1-D787-303A-7C10-65A37F05348C}"/>
              </a:ext>
            </a:extLst>
          </p:cNvPr>
          <p:cNvSpPr txBox="1"/>
          <p:nvPr/>
        </p:nvSpPr>
        <p:spPr>
          <a:xfrm>
            <a:off x="615922" y="1175719"/>
            <a:ext cx="7607193"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Char char="•"/>
            </a:pPr>
            <a:r>
              <a:rPr lang="en-US" sz="2200" b="1" dirty="0"/>
              <a:t>PyCharm</a:t>
            </a:r>
          </a:p>
          <a:p>
            <a:pPr marL="285750" indent="-285750">
              <a:buChar char="•"/>
            </a:pPr>
            <a:endParaRPr lang="en-US" sz="2200" b="1" dirty="0"/>
          </a:p>
          <a:p>
            <a:pPr marL="285750" indent="-285750">
              <a:buChar char="•"/>
            </a:pPr>
            <a:r>
              <a:rPr lang="en-US" sz="2200" b="1" dirty="0"/>
              <a:t>CoinMarketCap</a:t>
            </a:r>
          </a:p>
          <a:p>
            <a:pPr marL="285750" indent="-285750">
              <a:buChar char="•"/>
            </a:pPr>
            <a:endParaRPr lang="en-US" sz="2200" b="1" dirty="0"/>
          </a:p>
          <a:p>
            <a:pPr marL="285750" indent="-285750">
              <a:buChar char="•"/>
            </a:pPr>
            <a:r>
              <a:rPr lang="en-US" sz="2200" b="1" dirty="0"/>
              <a:t>Binance</a:t>
            </a:r>
          </a:p>
          <a:p>
            <a:pPr marL="285750" indent="-285750">
              <a:buChar char="•"/>
            </a:pPr>
            <a:endParaRPr lang="en-US" sz="2200" b="1" dirty="0"/>
          </a:p>
          <a:p>
            <a:pPr marL="285750" indent="-285750">
              <a:buChar char="•"/>
            </a:pPr>
            <a:r>
              <a:rPr lang="en-US" sz="2200" b="1" dirty="0"/>
              <a:t>Long Short Term Memory Model (LSTM)</a:t>
            </a:r>
          </a:p>
          <a:p>
            <a:pPr marL="285750" indent="-285750">
              <a:buChar char="•"/>
            </a:pPr>
            <a:endParaRPr lang="en-US" sz="2200" b="1" dirty="0"/>
          </a:p>
          <a:p>
            <a:pPr marL="285750" indent="-285750">
              <a:buChar char="•"/>
            </a:pPr>
            <a:r>
              <a:rPr lang="en-US" sz="2200" b="1" dirty="0"/>
              <a:t>Time Series Analysis</a:t>
            </a:r>
          </a:p>
          <a:p>
            <a:pPr marL="285750" indent="-285750">
              <a:buChar char="•"/>
            </a:pPr>
            <a:endParaRPr lang="en-US" sz="2200" b="1" dirty="0"/>
          </a:p>
        </p:txBody>
      </p:sp>
    </p:spTree>
    <p:extLst>
      <p:ext uri="{BB962C8B-B14F-4D97-AF65-F5344CB8AC3E}">
        <p14:creationId xmlns:p14="http://schemas.microsoft.com/office/powerpoint/2010/main" val="2992376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7. Process and Architecture</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pic>
        <p:nvPicPr>
          <p:cNvPr id="2" name="Picture 2">
            <a:extLst>
              <a:ext uri="{FF2B5EF4-FFF2-40B4-BE49-F238E27FC236}">
                <a16:creationId xmlns:a16="http://schemas.microsoft.com/office/drawing/2014/main" id="{D78D555D-6023-9489-6652-78FFB00865C7}"/>
              </a:ext>
            </a:extLst>
          </p:cNvPr>
          <p:cNvPicPr>
            <a:picLocks noChangeAspect="1"/>
          </p:cNvPicPr>
          <p:nvPr/>
        </p:nvPicPr>
        <p:blipFill>
          <a:blip r:embed="rId3"/>
          <a:stretch>
            <a:fillRect/>
          </a:stretch>
        </p:blipFill>
        <p:spPr>
          <a:xfrm>
            <a:off x="743484" y="1418882"/>
            <a:ext cx="3373452" cy="1488542"/>
          </a:xfrm>
          <a:prstGeom prst="rect">
            <a:avLst/>
          </a:prstGeom>
        </p:spPr>
      </p:pic>
      <p:pic>
        <p:nvPicPr>
          <p:cNvPr id="3" name="Picture 4">
            <a:extLst>
              <a:ext uri="{FF2B5EF4-FFF2-40B4-BE49-F238E27FC236}">
                <a16:creationId xmlns:a16="http://schemas.microsoft.com/office/drawing/2014/main" id="{5DA6F562-2BB1-5F08-0A4A-632827F296D8}"/>
              </a:ext>
            </a:extLst>
          </p:cNvPr>
          <p:cNvPicPr>
            <a:picLocks noChangeAspect="1"/>
          </p:cNvPicPr>
          <p:nvPr/>
        </p:nvPicPr>
        <p:blipFill>
          <a:blip r:embed="rId4"/>
          <a:stretch>
            <a:fillRect/>
          </a:stretch>
        </p:blipFill>
        <p:spPr>
          <a:xfrm>
            <a:off x="4888195" y="1384844"/>
            <a:ext cx="3811424" cy="1567301"/>
          </a:xfrm>
          <a:prstGeom prst="rect">
            <a:avLst/>
          </a:prstGeom>
        </p:spPr>
      </p:pic>
      <p:sp>
        <p:nvSpPr>
          <p:cNvPr id="5" name="TextBox 4">
            <a:extLst>
              <a:ext uri="{FF2B5EF4-FFF2-40B4-BE49-F238E27FC236}">
                <a16:creationId xmlns:a16="http://schemas.microsoft.com/office/drawing/2014/main" id="{AA8CE1B6-B58E-4DA7-CA70-5EB87A4CD88D}"/>
              </a:ext>
            </a:extLst>
          </p:cNvPr>
          <p:cNvSpPr txBox="1"/>
          <p:nvPr/>
        </p:nvSpPr>
        <p:spPr>
          <a:xfrm>
            <a:off x="5159522" y="3430334"/>
            <a:ext cx="29442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1800" b="1" dirty="0"/>
              <a:t>LSTM Model</a:t>
            </a:r>
            <a:endParaRPr lang="en-US" sz="1800" b="1"/>
          </a:p>
        </p:txBody>
      </p:sp>
      <p:sp>
        <p:nvSpPr>
          <p:cNvPr id="7" name="TextBox 6">
            <a:extLst>
              <a:ext uri="{FF2B5EF4-FFF2-40B4-BE49-F238E27FC236}">
                <a16:creationId xmlns:a16="http://schemas.microsoft.com/office/drawing/2014/main" id="{C5BE87F4-CD95-949F-5A76-22D253FE9803}"/>
              </a:ext>
            </a:extLst>
          </p:cNvPr>
          <p:cNvSpPr txBox="1"/>
          <p:nvPr/>
        </p:nvSpPr>
        <p:spPr>
          <a:xfrm>
            <a:off x="1105612" y="3424993"/>
            <a:ext cx="2727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t>Statistical Model</a:t>
            </a:r>
          </a:p>
        </p:txBody>
      </p:sp>
    </p:spTree>
    <p:extLst>
      <p:ext uri="{BB962C8B-B14F-4D97-AF65-F5344CB8AC3E}">
        <p14:creationId xmlns:p14="http://schemas.microsoft.com/office/powerpoint/2010/main" val="307675217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10754</TotalTime>
  <Words>263</Words>
  <Application>Microsoft Office PowerPoint</Application>
  <PresentationFormat>On-screen Show (4:3)</PresentationFormat>
  <Paragraphs>70</Paragraphs>
  <Slides>24</Slides>
  <Notes>5</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  Trading Master using Python </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comparison of multiple Machine Learning classifiers</dc:title>
  <dc:creator>Hp</dc:creator>
  <cp:lastModifiedBy>shafi</cp:lastModifiedBy>
  <cp:revision>1540</cp:revision>
  <dcterms:created xsi:type="dcterms:W3CDTF">2018-12-06T11:05:22Z</dcterms:created>
  <dcterms:modified xsi:type="dcterms:W3CDTF">2023-05-12T15:09:20Z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2017-02-01T00:00:00Z</vt:filetime>
  </property>
  <property fmtid="{D5CDD505-2E9C-101B-9397-08002B2CF9AE}" pid="3" name="Creator">
    <vt:lpwstr>Microsoft® Office PowerPoint® 2007</vt:lpwstr>
  </property>
  <property fmtid="{D5CDD505-2E9C-101B-9397-08002B2CF9AE}" pid="4" name="LastSaved">
    <vt:filetime>2018-12-06T00:00:00Z</vt:filetime>
  </property>
</Properties>
</file>