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Dhorey" initials="PD" lastIdx="1" clrIdx="0">
    <p:extLst>
      <p:ext uri="{19B8F6BF-5375-455C-9EA6-DF929625EA0E}">
        <p15:presenceInfo xmlns:p15="http://schemas.microsoft.com/office/powerpoint/2012/main" userId="5584fe29465378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83F604-2824-44F4-9616-D3BDA26EDF61}"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IN"/>
        </a:p>
      </dgm:t>
    </dgm:pt>
    <dgm:pt modelId="{F91BC93A-7376-43BA-8B07-8531F19E54F5}">
      <dgm:prSet phldrT="[Text]"/>
      <dgm:spPr/>
      <dgm:t>
        <a:bodyPr/>
        <a:lstStyle/>
        <a:p>
          <a:r>
            <a:rPr lang="en-US" dirty="0"/>
            <a:t>User</a:t>
          </a:r>
          <a:endParaRPr lang="en-IN" dirty="0"/>
        </a:p>
      </dgm:t>
    </dgm:pt>
    <dgm:pt modelId="{82278607-0FCE-4291-A910-CF632DFA532A}" type="parTrans" cxnId="{568EEA2D-D587-4ADE-B45D-753938BBC3C2}">
      <dgm:prSet/>
      <dgm:spPr/>
      <dgm:t>
        <a:bodyPr/>
        <a:lstStyle/>
        <a:p>
          <a:endParaRPr lang="en-IN"/>
        </a:p>
      </dgm:t>
    </dgm:pt>
    <dgm:pt modelId="{1D5C54A9-55BB-4996-AD50-C59486F98FC1}" type="sibTrans" cxnId="{568EEA2D-D587-4ADE-B45D-753938BBC3C2}">
      <dgm:prSet/>
      <dgm:spPr/>
      <dgm:t>
        <a:bodyPr/>
        <a:lstStyle/>
        <a:p>
          <a:endParaRPr lang="en-IN"/>
        </a:p>
      </dgm:t>
    </dgm:pt>
    <dgm:pt modelId="{00B05C3F-F9AB-4B4C-BFE9-28AE9C8FA927}">
      <dgm:prSet phldrT="[Text]"/>
      <dgm:spPr/>
      <dgm:t>
        <a:bodyPr/>
        <a:lstStyle/>
        <a:p>
          <a:r>
            <a:rPr lang="en-US" dirty="0"/>
            <a:t>user id identification</a:t>
          </a:r>
          <a:endParaRPr lang="en-IN" dirty="0"/>
        </a:p>
      </dgm:t>
    </dgm:pt>
    <dgm:pt modelId="{7A8A9D38-3DE2-4CC4-8173-3DA107F2779C}" type="parTrans" cxnId="{4144ECD1-97DC-4B80-9EB9-FDA5A4C2A92B}">
      <dgm:prSet/>
      <dgm:spPr/>
      <dgm:t>
        <a:bodyPr/>
        <a:lstStyle/>
        <a:p>
          <a:endParaRPr lang="en-IN"/>
        </a:p>
      </dgm:t>
    </dgm:pt>
    <dgm:pt modelId="{F9DDEC19-E9C4-4AA4-95BA-DFB84A6E139C}" type="sibTrans" cxnId="{4144ECD1-97DC-4B80-9EB9-FDA5A4C2A92B}">
      <dgm:prSet/>
      <dgm:spPr/>
      <dgm:t>
        <a:bodyPr/>
        <a:lstStyle/>
        <a:p>
          <a:endParaRPr lang="en-IN"/>
        </a:p>
      </dgm:t>
    </dgm:pt>
    <dgm:pt modelId="{41AF5217-CB2B-4273-B8EB-3CDAA3EC2879}">
      <dgm:prSet phldrT="[Text]"/>
      <dgm:spPr/>
      <dgm:t>
        <a:bodyPr/>
        <a:lstStyle/>
        <a:p>
          <a:r>
            <a:rPr lang="en-US" dirty="0"/>
            <a:t>Age</a:t>
          </a:r>
          <a:endParaRPr lang="en-IN" dirty="0"/>
        </a:p>
      </dgm:t>
    </dgm:pt>
    <dgm:pt modelId="{B4217D96-FBDB-4F32-A4CC-7E012E5A3A30}" type="parTrans" cxnId="{8FD08500-BF85-4409-81C8-382A2CDE999F}">
      <dgm:prSet/>
      <dgm:spPr/>
      <dgm:t>
        <a:bodyPr/>
        <a:lstStyle/>
        <a:p>
          <a:endParaRPr lang="en-IN"/>
        </a:p>
      </dgm:t>
    </dgm:pt>
    <dgm:pt modelId="{BEC5EBE9-7092-4075-ABEF-226AF281C148}" type="sibTrans" cxnId="{8FD08500-BF85-4409-81C8-382A2CDE999F}">
      <dgm:prSet/>
      <dgm:spPr/>
      <dgm:t>
        <a:bodyPr/>
        <a:lstStyle/>
        <a:p>
          <a:endParaRPr lang="en-IN"/>
        </a:p>
      </dgm:t>
    </dgm:pt>
    <dgm:pt modelId="{BE99D90F-2D87-4861-9658-02583A35AC4C}">
      <dgm:prSet phldrT="[Text]"/>
      <dgm:spPr/>
      <dgm:t>
        <a:bodyPr/>
        <a:lstStyle/>
        <a:p>
          <a:r>
            <a:rPr lang="en-US" dirty="0"/>
            <a:t>age verification</a:t>
          </a:r>
          <a:endParaRPr lang="en-IN" dirty="0"/>
        </a:p>
      </dgm:t>
    </dgm:pt>
    <dgm:pt modelId="{5E7902E1-316D-406C-8F46-6442A4C8B218}" type="parTrans" cxnId="{AA06AFC2-F52B-437E-941F-5C5AB3FB2228}">
      <dgm:prSet/>
      <dgm:spPr/>
      <dgm:t>
        <a:bodyPr/>
        <a:lstStyle/>
        <a:p>
          <a:endParaRPr lang="en-IN"/>
        </a:p>
      </dgm:t>
    </dgm:pt>
    <dgm:pt modelId="{1C4B4346-9C06-4286-9272-D723236DEF92}" type="sibTrans" cxnId="{AA06AFC2-F52B-437E-941F-5C5AB3FB2228}">
      <dgm:prSet/>
      <dgm:spPr/>
      <dgm:t>
        <a:bodyPr/>
        <a:lstStyle/>
        <a:p>
          <a:endParaRPr lang="en-IN"/>
        </a:p>
      </dgm:t>
    </dgm:pt>
    <dgm:pt modelId="{249D5FED-81C6-43F6-9F9F-9B98095B625B}">
      <dgm:prSet phldrT="[Text]"/>
      <dgm:spPr/>
      <dgm:t>
        <a:bodyPr/>
        <a:lstStyle/>
        <a:p>
          <a:r>
            <a:rPr lang="en-US" dirty="0"/>
            <a:t>Credit score</a:t>
          </a:r>
          <a:endParaRPr lang="en-IN" dirty="0"/>
        </a:p>
      </dgm:t>
    </dgm:pt>
    <dgm:pt modelId="{9CE5B6E5-DBBF-447B-B81F-3736ED6406DD}" type="parTrans" cxnId="{9AF36882-6C49-485B-9E99-8722F9818BEA}">
      <dgm:prSet/>
      <dgm:spPr/>
      <dgm:t>
        <a:bodyPr/>
        <a:lstStyle/>
        <a:p>
          <a:endParaRPr lang="en-IN"/>
        </a:p>
      </dgm:t>
    </dgm:pt>
    <dgm:pt modelId="{E3F35DBB-FC6B-473A-A62D-8AADDFD9C4B7}" type="sibTrans" cxnId="{9AF36882-6C49-485B-9E99-8722F9818BEA}">
      <dgm:prSet/>
      <dgm:spPr/>
      <dgm:t>
        <a:bodyPr/>
        <a:lstStyle/>
        <a:p>
          <a:endParaRPr lang="en-IN"/>
        </a:p>
      </dgm:t>
    </dgm:pt>
    <dgm:pt modelId="{D3BA6E8A-DCCE-4E0B-8080-2D898686D7FA}">
      <dgm:prSet phldrT="[Text]"/>
      <dgm:spPr/>
      <dgm:t>
        <a:bodyPr/>
        <a:lstStyle/>
        <a:p>
          <a:r>
            <a:rPr lang="en-US" dirty="0"/>
            <a:t>needed credit score verification</a:t>
          </a:r>
          <a:endParaRPr lang="en-IN" dirty="0"/>
        </a:p>
      </dgm:t>
    </dgm:pt>
    <dgm:pt modelId="{7362F02A-5F28-452A-83D8-FA4B90618B59}" type="parTrans" cxnId="{6A8D83F0-7937-45FD-A28C-4A0DAF7C4CE5}">
      <dgm:prSet/>
      <dgm:spPr/>
      <dgm:t>
        <a:bodyPr/>
        <a:lstStyle/>
        <a:p>
          <a:endParaRPr lang="en-IN"/>
        </a:p>
      </dgm:t>
    </dgm:pt>
    <dgm:pt modelId="{F997A489-B167-4C54-8A85-9F76D31361C8}" type="sibTrans" cxnId="{6A8D83F0-7937-45FD-A28C-4A0DAF7C4CE5}">
      <dgm:prSet/>
      <dgm:spPr/>
      <dgm:t>
        <a:bodyPr/>
        <a:lstStyle/>
        <a:p>
          <a:endParaRPr lang="en-IN"/>
        </a:p>
      </dgm:t>
    </dgm:pt>
    <dgm:pt modelId="{17363776-9CFB-44FA-BEE8-4EFC28B0EA8E}">
      <dgm:prSet phldrT="[Text]"/>
      <dgm:spPr/>
      <dgm:t>
        <a:bodyPr/>
        <a:lstStyle/>
        <a:p>
          <a:r>
            <a:rPr lang="en-US" dirty="0"/>
            <a:t>Housing</a:t>
          </a:r>
          <a:endParaRPr lang="en-IN" dirty="0"/>
        </a:p>
      </dgm:t>
    </dgm:pt>
    <dgm:pt modelId="{8ED8A8B0-8D2E-4A53-B211-A35181D9A750}" type="parTrans" cxnId="{9EABB9E9-25DF-4F76-9761-3AFCD4EE8B24}">
      <dgm:prSet/>
      <dgm:spPr/>
      <dgm:t>
        <a:bodyPr/>
        <a:lstStyle/>
        <a:p>
          <a:endParaRPr lang="en-IN"/>
        </a:p>
      </dgm:t>
    </dgm:pt>
    <dgm:pt modelId="{08DC9B12-7599-431D-8AFE-AC82AD32C8DA}" type="sibTrans" cxnId="{9EABB9E9-25DF-4F76-9761-3AFCD4EE8B24}">
      <dgm:prSet/>
      <dgm:spPr/>
      <dgm:t>
        <a:bodyPr/>
        <a:lstStyle/>
        <a:p>
          <a:endParaRPr lang="en-IN"/>
        </a:p>
      </dgm:t>
    </dgm:pt>
    <dgm:pt modelId="{BC83A72E-CD6B-4723-B0AA-96B7C805669C}">
      <dgm:prSet phldrT="[Text]"/>
      <dgm:spPr/>
      <dgm:t>
        <a:bodyPr/>
        <a:lstStyle/>
        <a:p>
          <a:r>
            <a:rPr lang="en-US" dirty="0"/>
            <a:t>House rented or owned verification</a:t>
          </a:r>
          <a:endParaRPr lang="en-IN" dirty="0"/>
        </a:p>
      </dgm:t>
    </dgm:pt>
    <dgm:pt modelId="{19EC98B2-B81A-443A-94A1-212DFFE04A62}" type="parTrans" cxnId="{5B9D50CC-4E68-40F0-B87E-7CE914569EA0}">
      <dgm:prSet/>
      <dgm:spPr/>
      <dgm:t>
        <a:bodyPr/>
        <a:lstStyle/>
        <a:p>
          <a:endParaRPr lang="en-IN"/>
        </a:p>
      </dgm:t>
    </dgm:pt>
    <dgm:pt modelId="{D5770B14-5E80-49BA-BFF4-76867D2C6433}" type="sibTrans" cxnId="{5B9D50CC-4E68-40F0-B87E-7CE914569EA0}">
      <dgm:prSet/>
      <dgm:spPr/>
      <dgm:t>
        <a:bodyPr/>
        <a:lstStyle/>
        <a:p>
          <a:endParaRPr lang="en-IN"/>
        </a:p>
      </dgm:t>
    </dgm:pt>
    <dgm:pt modelId="{6145FEF6-7C65-4930-A070-B1B64AAAD075}">
      <dgm:prSet phldrT="[Text]"/>
      <dgm:spPr/>
      <dgm:t>
        <a:bodyPr/>
        <a:lstStyle/>
        <a:p>
          <a:r>
            <a:rPr lang="en-US" dirty="0"/>
            <a:t>Purchases</a:t>
          </a:r>
          <a:endParaRPr lang="en-IN" dirty="0"/>
        </a:p>
      </dgm:t>
    </dgm:pt>
    <dgm:pt modelId="{9E627F7D-76B5-4B12-9502-25F26360995B}" type="parTrans" cxnId="{9C8AB8B9-EEB2-42A3-A6BC-0578C255A7D7}">
      <dgm:prSet/>
      <dgm:spPr/>
      <dgm:t>
        <a:bodyPr/>
        <a:lstStyle/>
        <a:p>
          <a:endParaRPr lang="en-IN"/>
        </a:p>
      </dgm:t>
    </dgm:pt>
    <dgm:pt modelId="{42ADED71-061C-43AD-8B71-355B513E87FC}" type="sibTrans" cxnId="{9C8AB8B9-EEB2-42A3-A6BC-0578C255A7D7}">
      <dgm:prSet/>
      <dgm:spPr/>
      <dgm:t>
        <a:bodyPr/>
        <a:lstStyle/>
        <a:p>
          <a:endParaRPr lang="en-IN"/>
        </a:p>
      </dgm:t>
    </dgm:pt>
    <dgm:pt modelId="{EB897747-F8A2-42D5-BE2A-1085646CB21C}">
      <dgm:prSet phldrT="[Text]"/>
      <dgm:spPr/>
      <dgm:t>
        <a:bodyPr/>
        <a:lstStyle/>
        <a:p>
          <a:r>
            <a:rPr lang="en-US" dirty="0"/>
            <a:t>number of purchases done through platform</a:t>
          </a:r>
          <a:endParaRPr lang="en-IN" dirty="0"/>
        </a:p>
      </dgm:t>
    </dgm:pt>
    <dgm:pt modelId="{95DFB8F8-6A68-4016-BFF1-1DCE92074FD7}" type="parTrans" cxnId="{A92F1DF5-4032-407E-AC7D-100E02AE3122}">
      <dgm:prSet/>
      <dgm:spPr/>
      <dgm:t>
        <a:bodyPr/>
        <a:lstStyle/>
        <a:p>
          <a:endParaRPr lang="en-IN"/>
        </a:p>
      </dgm:t>
    </dgm:pt>
    <dgm:pt modelId="{60F21996-688F-4FDF-8322-5790120F9273}" type="sibTrans" cxnId="{A92F1DF5-4032-407E-AC7D-100E02AE3122}">
      <dgm:prSet/>
      <dgm:spPr/>
      <dgm:t>
        <a:bodyPr/>
        <a:lstStyle/>
        <a:p>
          <a:endParaRPr lang="en-IN"/>
        </a:p>
      </dgm:t>
    </dgm:pt>
    <dgm:pt modelId="{98CE06FC-BEED-416B-92B0-1B320F9BCB4C}">
      <dgm:prSet phldrT="[Text]"/>
      <dgm:spPr/>
      <dgm:t>
        <a:bodyPr/>
        <a:lstStyle/>
        <a:p>
          <a:r>
            <a:rPr lang="en-US" dirty="0"/>
            <a:t>Deposits</a:t>
          </a:r>
          <a:endParaRPr lang="en-IN" dirty="0"/>
        </a:p>
      </dgm:t>
    </dgm:pt>
    <dgm:pt modelId="{E4C6FA30-E8EE-414F-BE77-7522DFFF926B}" type="parTrans" cxnId="{70B94CB0-8768-4201-8785-836883B786AD}">
      <dgm:prSet/>
      <dgm:spPr/>
      <dgm:t>
        <a:bodyPr/>
        <a:lstStyle/>
        <a:p>
          <a:endParaRPr lang="en-IN"/>
        </a:p>
      </dgm:t>
    </dgm:pt>
    <dgm:pt modelId="{F5B78FD1-C100-4C9E-944F-DC7303A20E44}" type="sibTrans" cxnId="{70B94CB0-8768-4201-8785-836883B786AD}">
      <dgm:prSet/>
      <dgm:spPr/>
      <dgm:t>
        <a:bodyPr/>
        <a:lstStyle/>
        <a:p>
          <a:endParaRPr lang="en-IN"/>
        </a:p>
      </dgm:t>
    </dgm:pt>
    <dgm:pt modelId="{A671C41F-F0FD-42B9-9513-ED9862B5BF29}">
      <dgm:prSet phldrT="[Text]"/>
      <dgm:spPr/>
      <dgm:t>
        <a:bodyPr/>
        <a:lstStyle/>
        <a:p>
          <a:r>
            <a:rPr lang="en-US" dirty="0"/>
            <a:t>deposits frequency</a:t>
          </a:r>
          <a:endParaRPr lang="en-IN" dirty="0"/>
        </a:p>
      </dgm:t>
    </dgm:pt>
    <dgm:pt modelId="{22A64660-DD4A-4749-A30A-557940B4B898}" type="parTrans" cxnId="{D4E1E2D2-78A6-4DB8-AB31-F458752E91F2}">
      <dgm:prSet/>
      <dgm:spPr/>
      <dgm:t>
        <a:bodyPr/>
        <a:lstStyle/>
        <a:p>
          <a:endParaRPr lang="en-IN"/>
        </a:p>
      </dgm:t>
    </dgm:pt>
    <dgm:pt modelId="{A1C9613B-A312-4E5C-AE6F-6DC61712C710}" type="sibTrans" cxnId="{D4E1E2D2-78A6-4DB8-AB31-F458752E91F2}">
      <dgm:prSet/>
      <dgm:spPr/>
      <dgm:t>
        <a:bodyPr/>
        <a:lstStyle/>
        <a:p>
          <a:endParaRPr lang="en-IN"/>
        </a:p>
      </dgm:t>
    </dgm:pt>
    <dgm:pt modelId="{F6F27E23-1B7E-4121-8572-806E939F0BFF}">
      <dgm:prSet phldrT="[Text]"/>
      <dgm:spPr/>
      <dgm:t>
        <a:bodyPr/>
        <a:lstStyle/>
        <a:p>
          <a:r>
            <a:rPr lang="en-US" dirty="0"/>
            <a:t>Withdrawal</a:t>
          </a:r>
          <a:endParaRPr lang="en-IN" dirty="0"/>
        </a:p>
      </dgm:t>
    </dgm:pt>
    <dgm:pt modelId="{AB145507-BF34-46E4-8A5A-2E9DCB4CABAE}" type="parTrans" cxnId="{0E14E363-73F2-4184-BC99-24ACF72A5652}">
      <dgm:prSet/>
      <dgm:spPr/>
      <dgm:t>
        <a:bodyPr/>
        <a:lstStyle/>
        <a:p>
          <a:endParaRPr lang="en-IN"/>
        </a:p>
      </dgm:t>
    </dgm:pt>
    <dgm:pt modelId="{C35A2404-F3B0-468A-A622-37DF22D612C2}" type="sibTrans" cxnId="{0E14E363-73F2-4184-BC99-24ACF72A5652}">
      <dgm:prSet/>
      <dgm:spPr/>
      <dgm:t>
        <a:bodyPr/>
        <a:lstStyle/>
        <a:p>
          <a:endParaRPr lang="en-IN"/>
        </a:p>
      </dgm:t>
    </dgm:pt>
    <dgm:pt modelId="{16C6AB15-2C98-4C29-9680-14386B5E2C21}">
      <dgm:prSet phldrT="[Text]"/>
      <dgm:spPr/>
      <dgm:t>
        <a:bodyPr/>
        <a:lstStyle/>
        <a:p>
          <a:r>
            <a:rPr lang="en-US" dirty="0"/>
            <a:t>Withdrawal frequency</a:t>
          </a:r>
          <a:endParaRPr lang="en-IN" dirty="0"/>
        </a:p>
      </dgm:t>
    </dgm:pt>
    <dgm:pt modelId="{51B1D292-8569-484D-BC3A-0BAA857F8E61}" type="parTrans" cxnId="{6314E306-090B-4828-AF3A-3EF490E327C2}">
      <dgm:prSet/>
      <dgm:spPr/>
      <dgm:t>
        <a:bodyPr/>
        <a:lstStyle/>
        <a:p>
          <a:endParaRPr lang="en-IN"/>
        </a:p>
      </dgm:t>
    </dgm:pt>
    <dgm:pt modelId="{C08C4840-FB0E-4D12-A854-25E70D380E45}" type="sibTrans" cxnId="{6314E306-090B-4828-AF3A-3EF490E327C2}">
      <dgm:prSet/>
      <dgm:spPr/>
      <dgm:t>
        <a:bodyPr/>
        <a:lstStyle/>
        <a:p>
          <a:endParaRPr lang="en-IN"/>
        </a:p>
      </dgm:t>
    </dgm:pt>
    <dgm:pt modelId="{16FDC28A-CE31-4759-B141-204CC806A31D}">
      <dgm:prSet phldrT="[Text]"/>
      <dgm:spPr/>
      <dgm:t>
        <a:bodyPr/>
        <a:lstStyle/>
        <a:p>
          <a:r>
            <a:rPr lang="en-US" dirty="0"/>
            <a:t>Credit Card taken</a:t>
          </a:r>
          <a:endParaRPr lang="en-IN" dirty="0"/>
        </a:p>
      </dgm:t>
    </dgm:pt>
    <dgm:pt modelId="{09C86DCF-1CBC-4750-AD1E-0E53DC8FC7AD}" type="parTrans" cxnId="{8F8E36B7-A107-4154-B5ED-9777B186B8F4}">
      <dgm:prSet/>
      <dgm:spPr/>
      <dgm:t>
        <a:bodyPr/>
        <a:lstStyle/>
        <a:p>
          <a:endParaRPr lang="en-IN"/>
        </a:p>
      </dgm:t>
    </dgm:pt>
    <dgm:pt modelId="{81E15892-F88A-435A-9DF6-D863B068C6C4}" type="sibTrans" cxnId="{8F8E36B7-A107-4154-B5ED-9777B186B8F4}">
      <dgm:prSet/>
      <dgm:spPr/>
      <dgm:t>
        <a:bodyPr/>
        <a:lstStyle/>
        <a:p>
          <a:endParaRPr lang="en-IN"/>
        </a:p>
      </dgm:t>
    </dgm:pt>
    <dgm:pt modelId="{A5AC1989-EC8A-465C-9C91-54BE1CCEB8CA}">
      <dgm:prSet phldrT="[Text]"/>
      <dgm:spPr/>
      <dgm:t>
        <a:bodyPr/>
        <a:lstStyle/>
        <a:p>
          <a:r>
            <a:rPr lang="en-US" dirty="0"/>
            <a:t>does customer already owns a credit product</a:t>
          </a:r>
          <a:endParaRPr lang="en-IN" dirty="0"/>
        </a:p>
      </dgm:t>
    </dgm:pt>
    <dgm:pt modelId="{00676AE0-A7ED-4FAE-9127-1E260F5141F7}" type="parTrans" cxnId="{159C3447-C012-44EF-B50A-2AFA5854A7C3}">
      <dgm:prSet/>
      <dgm:spPr/>
      <dgm:t>
        <a:bodyPr/>
        <a:lstStyle/>
        <a:p>
          <a:endParaRPr lang="en-IN"/>
        </a:p>
      </dgm:t>
    </dgm:pt>
    <dgm:pt modelId="{11878989-7922-4BBB-AE6E-996F90C4CDE8}" type="sibTrans" cxnId="{159C3447-C012-44EF-B50A-2AFA5854A7C3}">
      <dgm:prSet/>
      <dgm:spPr/>
      <dgm:t>
        <a:bodyPr/>
        <a:lstStyle/>
        <a:p>
          <a:endParaRPr lang="en-IN"/>
        </a:p>
      </dgm:t>
    </dgm:pt>
    <dgm:pt modelId="{57751E71-DB8A-4026-9E41-737578D3C5A4}">
      <dgm:prSet phldrT="[Text]"/>
      <dgm:spPr/>
      <dgm:t>
        <a:bodyPr/>
        <a:lstStyle/>
        <a:p>
          <a:r>
            <a:rPr lang="en-US" dirty="0"/>
            <a:t>Success </a:t>
          </a:r>
          <a:endParaRPr lang="en-IN" dirty="0"/>
        </a:p>
      </dgm:t>
    </dgm:pt>
    <dgm:pt modelId="{8C2AA0F0-8B08-4225-BD43-846544819C69}" type="parTrans" cxnId="{E6288922-5263-4C14-BFCB-ABF52F6E4045}">
      <dgm:prSet/>
      <dgm:spPr/>
      <dgm:t>
        <a:bodyPr/>
        <a:lstStyle/>
        <a:p>
          <a:endParaRPr lang="en-IN"/>
        </a:p>
      </dgm:t>
    </dgm:pt>
    <dgm:pt modelId="{A6CB885A-D920-40A1-AD4B-3E45A6E55478}" type="sibTrans" cxnId="{E6288922-5263-4C14-BFCB-ABF52F6E4045}">
      <dgm:prSet/>
      <dgm:spPr/>
      <dgm:t>
        <a:bodyPr/>
        <a:lstStyle/>
        <a:p>
          <a:endParaRPr lang="en-IN"/>
        </a:p>
      </dgm:t>
    </dgm:pt>
    <dgm:pt modelId="{C174444E-62F9-4565-BF3C-2F7F4065DD7C}" type="pres">
      <dgm:prSet presAssocID="{F683F604-2824-44F4-9616-D3BDA26EDF61}" presName="CompostProcess" presStyleCnt="0">
        <dgm:presLayoutVars>
          <dgm:dir/>
          <dgm:resizeHandles val="exact"/>
        </dgm:presLayoutVars>
      </dgm:prSet>
      <dgm:spPr/>
    </dgm:pt>
    <dgm:pt modelId="{2F96F47C-55D5-4288-80B7-4B9CD242F251}" type="pres">
      <dgm:prSet presAssocID="{F683F604-2824-44F4-9616-D3BDA26EDF61}" presName="arrow" presStyleLbl="bgShp" presStyleIdx="0" presStyleCnt="1"/>
      <dgm:spPr/>
    </dgm:pt>
    <dgm:pt modelId="{784A02B4-B683-4F98-AC4C-F3927BFE6785}" type="pres">
      <dgm:prSet presAssocID="{F683F604-2824-44F4-9616-D3BDA26EDF61}" presName="linearProcess" presStyleCnt="0"/>
      <dgm:spPr/>
    </dgm:pt>
    <dgm:pt modelId="{DF425E16-0DD7-4C75-96D1-9942FA0316CF}" type="pres">
      <dgm:prSet presAssocID="{F91BC93A-7376-43BA-8B07-8531F19E54F5}" presName="textNode" presStyleLbl="node1" presStyleIdx="0" presStyleCnt="9">
        <dgm:presLayoutVars>
          <dgm:bulletEnabled val="1"/>
        </dgm:presLayoutVars>
      </dgm:prSet>
      <dgm:spPr/>
    </dgm:pt>
    <dgm:pt modelId="{552A77B8-1FF8-4C22-B5CE-5D74A308CFE7}" type="pres">
      <dgm:prSet presAssocID="{1D5C54A9-55BB-4996-AD50-C59486F98FC1}" presName="sibTrans" presStyleCnt="0"/>
      <dgm:spPr/>
    </dgm:pt>
    <dgm:pt modelId="{89FB6BD9-50AD-4C3F-B834-BDDB58858E93}" type="pres">
      <dgm:prSet presAssocID="{41AF5217-CB2B-4273-B8EB-3CDAA3EC2879}" presName="textNode" presStyleLbl="node1" presStyleIdx="1" presStyleCnt="9">
        <dgm:presLayoutVars>
          <dgm:bulletEnabled val="1"/>
        </dgm:presLayoutVars>
      </dgm:prSet>
      <dgm:spPr/>
    </dgm:pt>
    <dgm:pt modelId="{D5F11A68-2105-46A7-A1F9-BC549712815B}" type="pres">
      <dgm:prSet presAssocID="{BEC5EBE9-7092-4075-ABEF-226AF281C148}" presName="sibTrans" presStyleCnt="0"/>
      <dgm:spPr/>
    </dgm:pt>
    <dgm:pt modelId="{6ED41E66-739E-43AD-A9BF-C39E52959FE1}" type="pres">
      <dgm:prSet presAssocID="{249D5FED-81C6-43F6-9F9F-9B98095B625B}" presName="textNode" presStyleLbl="node1" presStyleIdx="2" presStyleCnt="9">
        <dgm:presLayoutVars>
          <dgm:bulletEnabled val="1"/>
        </dgm:presLayoutVars>
      </dgm:prSet>
      <dgm:spPr/>
    </dgm:pt>
    <dgm:pt modelId="{BA96931B-42DF-482E-A634-BAC72BB9330E}" type="pres">
      <dgm:prSet presAssocID="{E3F35DBB-FC6B-473A-A62D-8AADDFD9C4B7}" presName="sibTrans" presStyleCnt="0"/>
      <dgm:spPr/>
    </dgm:pt>
    <dgm:pt modelId="{84D59C13-236E-4D3C-A953-EAF64047142B}" type="pres">
      <dgm:prSet presAssocID="{17363776-9CFB-44FA-BEE8-4EFC28B0EA8E}" presName="textNode" presStyleLbl="node1" presStyleIdx="3" presStyleCnt="9">
        <dgm:presLayoutVars>
          <dgm:bulletEnabled val="1"/>
        </dgm:presLayoutVars>
      </dgm:prSet>
      <dgm:spPr/>
    </dgm:pt>
    <dgm:pt modelId="{C7C12094-8A0E-4313-A4FA-5EE93390941A}" type="pres">
      <dgm:prSet presAssocID="{08DC9B12-7599-431D-8AFE-AC82AD32C8DA}" presName="sibTrans" presStyleCnt="0"/>
      <dgm:spPr/>
    </dgm:pt>
    <dgm:pt modelId="{03B7DF66-35AD-45C9-83F5-3AF7B0D19DB7}" type="pres">
      <dgm:prSet presAssocID="{6145FEF6-7C65-4930-A070-B1B64AAAD075}" presName="textNode" presStyleLbl="node1" presStyleIdx="4" presStyleCnt="9">
        <dgm:presLayoutVars>
          <dgm:bulletEnabled val="1"/>
        </dgm:presLayoutVars>
      </dgm:prSet>
      <dgm:spPr/>
    </dgm:pt>
    <dgm:pt modelId="{4CB1D005-EA7D-44D6-8D87-D25843D6221C}" type="pres">
      <dgm:prSet presAssocID="{42ADED71-061C-43AD-8B71-355B513E87FC}" presName="sibTrans" presStyleCnt="0"/>
      <dgm:spPr/>
    </dgm:pt>
    <dgm:pt modelId="{1EADA2D9-58F9-4DC3-A5D6-5A436B7EB097}" type="pres">
      <dgm:prSet presAssocID="{98CE06FC-BEED-416B-92B0-1B320F9BCB4C}" presName="textNode" presStyleLbl="node1" presStyleIdx="5" presStyleCnt="9">
        <dgm:presLayoutVars>
          <dgm:bulletEnabled val="1"/>
        </dgm:presLayoutVars>
      </dgm:prSet>
      <dgm:spPr/>
    </dgm:pt>
    <dgm:pt modelId="{B4B933F3-0529-4793-80A3-A788EC91DFCE}" type="pres">
      <dgm:prSet presAssocID="{F5B78FD1-C100-4C9E-944F-DC7303A20E44}" presName="sibTrans" presStyleCnt="0"/>
      <dgm:spPr/>
    </dgm:pt>
    <dgm:pt modelId="{AB5E390D-B7C8-4207-8F78-7AB3EB323E0E}" type="pres">
      <dgm:prSet presAssocID="{F6F27E23-1B7E-4121-8572-806E939F0BFF}" presName="textNode" presStyleLbl="node1" presStyleIdx="6" presStyleCnt="9">
        <dgm:presLayoutVars>
          <dgm:bulletEnabled val="1"/>
        </dgm:presLayoutVars>
      </dgm:prSet>
      <dgm:spPr/>
    </dgm:pt>
    <dgm:pt modelId="{705C5611-0DD5-4214-B18A-87F9FFE14E4B}" type="pres">
      <dgm:prSet presAssocID="{C35A2404-F3B0-468A-A622-37DF22D612C2}" presName="sibTrans" presStyleCnt="0"/>
      <dgm:spPr/>
    </dgm:pt>
    <dgm:pt modelId="{8AAA3CE1-7510-4FEA-AA71-9D72DA5A6A81}" type="pres">
      <dgm:prSet presAssocID="{16FDC28A-CE31-4759-B141-204CC806A31D}" presName="textNode" presStyleLbl="node1" presStyleIdx="7" presStyleCnt="9">
        <dgm:presLayoutVars>
          <dgm:bulletEnabled val="1"/>
        </dgm:presLayoutVars>
      </dgm:prSet>
      <dgm:spPr/>
    </dgm:pt>
    <dgm:pt modelId="{755098A9-5B6A-41F5-9991-FD92E9B797CC}" type="pres">
      <dgm:prSet presAssocID="{81E15892-F88A-435A-9DF6-D863B068C6C4}" presName="sibTrans" presStyleCnt="0"/>
      <dgm:spPr/>
    </dgm:pt>
    <dgm:pt modelId="{C5B4FCE1-86EE-4CD4-A77A-120FE53D8372}" type="pres">
      <dgm:prSet presAssocID="{57751E71-DB8A-4026-9E41-737578D3C5A4}" presName="textNode" presStyleLbl="node1" presStyleIdx="8" presStyleCnt="9">
        <dgm:presLayoutVars>
          <dgm:bulletEnabled val="1"/>
        </dgm:presLayoutVars>
      </dgm:prSet>
      <dgm:spPr/>
    </dgm:pt>
  </dgm:ptLst>
  <dgm:cxnLst>
    <dgm:cxn modelId="{8FD08500-BF85-4409-81C8-382A2CDE999F}" srcId="{F683F604-2824-44F4-9616-D3BDA26EDF61}" destId="{41AF5217-CB2B-4273-B8EB-3CDAA3EC2879}" srcOrd="1" destOrd="0" parTransId="{B4217D96-FBDB-4F32-A4CC-7E012E5A3A30}" sibTransId="{BEC5EBE9-7092-4075-ABEF-226AF281C148}"/>
    <dgm:cxn modelId="{6314E306-090B-4828-AF3A-3EF490E327C2}" srcId="{F6F27E23-1B7E-4121-8572-806E939F0BFF}" destId="{16C6AB15-2C98-4C29-9680-14386B5E2C21}" srcOrd="0" destOrd="0" parTransId="{51B1D292-8569-484D-BC3A-0BAA857F8E61}" sibTransId="{C08C4840-FB0E-4D12-A854-25E70D380E45}"/>
    <dgm:cxn modelId="{7D11CC1C-6A57-4670-83B1-28E94A479350}" type="presOf" srcId="{98CE06FC-BEED-416B-92B0-1B320F9BCB4C}" destId="{1EADA2D9-58F9-4DC3-A5D6-5A436B7EB097}" srcOrd="0" destOrd="0" presId="urn:microsoft.com/office/officeart/2005/8/layout/hProcess9"/>
    <dgm:cxn modelId="{7451471F-33C9-4DEE-89A1-A77912DBDC44}" type="presOf" srcId="{A5AC1989-EC8A-465C-9C91-54BE1CCEB8CA}" destId="{8AAA3CE1-7510-4FEA-AA71-9D72DA5A6A81}" srcOrd="0" destOrd="1" presId="urn:microsoft.com/office/officeart/2005/8/layout/hProcess9"/>
    <dgm:cxn modelId="{E6288922-5263-4C14-BFCB-ABF52F6E4045}" srcId="{F683F604-2824-44F4-9616-D3BDA26EDF61}" destId="{57751E71-DB8A-4026-9E41-737578D3C5A4}" srcOrd="8" destOrd="0" parTransId="{8C2AA0F0-8B08-4225-BD43-846544819C69}" sibTransId="{A6CB885A-D920-40A1-AD4B-3E45A6E55478}"/>
    <dgm:cxn modelId="{55553728-BB6F-43EE-ACFD-775653DFCABD}" type="presOf" srcId="{41AF5217-CB2B-4273-B8EB-3CDAA3EC2879}" destId="{89FB6BD9-50AD-4C3F-B834-BDDB58858E93}" srcOrd="0" destOrd="0" presId="urn:microsoft.com/office/officeart/2005/8/layout/hProcess9"/>
    <dgm:cxn modelId="{568EEA2D-D587-4ADE-B45D-753938BBC3C2}" srcId="{F683F604-2824-44F4-9616-D3BDA26EDF61}" destId="{F91BC93A-7376-43BA-8B07-8531F19E54F5}" srcOrd="0" destOrd="0" parTransId="{82278607-0FCE-4291-A910-CF632DFA532A}" sibTransId="{1D5C54A9-55BB-4996-AD50-C59486F98FC1}"/>
    <dgm:cxn modelId="{986A2233-0AA5-47AD-88B6-75C2F70EE44C}" type="presOf" srcId="{F6F27E23-1B7E-4121-8572-806E939F0BFF}" destId="{AB5E390D-B7C8-4207-8F78-7AB3EB323E0E}" srcOrd="0" destOrd="0" presId="urn:microsoft.com/office/officeart/2005/8/layout/hProcess9"/>
    <dgm:cxn modelId="{DA358462-C2AD-434F-949F-D8D295242287}" type="presOf" srcId="{EB897747-F8A2-42D5-BE2A-1085646CB21C}" destId="{03B7DF66-35AD-45C9-83F5-3AF7B0D19DB7}" srcOrd="0" destOrd="1" presId="urn:microsoft.com/office/officeart/2005/8/layout/hProcess9"/>
    <dgm:cxn modelId="{0E14E363-73F2-4184-BC99-24ACF72A5652}" srcId="{F683F604-2824-44F4-9616-D3BDA26EDF61}" destId="{F6F27E23-1B7E-4121-8572-806E939F0BFF}" srcOrd="6" destOrd="0" parTransId="{AB145507-BF34-46E4-8A5A-2E9DCB4CABAE}" sibTransId="{C35A2404-F3B0-468A-A622-37DF22D612C2}"/>
    <dgm:cxn modelId="{159C3447-C012-44EF-B50A-2AFA5854A7C3}" srcId="{16FDC28A-CE31-4759-B141-204CC806A31D}" destId="{A5AC1989-EC8A-465C-9C91-54BE1CCEB8CA}" srcOrd="0" destOrd="0" parTransId="{00676AE0-A7ED-4FAE-9127-1E260F5141F7}" sibTransId="{11878989-7922-4BBB-AE6E-996F90C4CDE8}"/>
    <dgm:cxn modelId="{DA87944E-DE34-4FCD-A3A0-4113432D16E2}" type="presOf" srcId="{16C6AB15-2C98-4C29-9680-14386B5E2C21}" destId="{AB5E390D-B7C8-4207-8F78-7AB3EB323E0E}" srcOrd="0" destOrd="1" presId="urn:microsoft.com/office/officeart/2005/8/layout/hProcess9"/>
    <dgm:cxn modelId="{4EF57473-DE43-44DA-B03D-58D59FCABD54}" type="presOf" srcId="{16FDC28A-CE31-4759-B141-204CC806A31D}" destId="{8AAA3CE1-7510-4FEA-AA71-9D72DA5A6A81}" srcOrd="0" destOrd="0" presId="urn:microsoft.com/office/officeart/2005/8/layout/hProcess9"/>
    <dgm:cxn modelId="{9AF36882-6C49-485B-9E99-8722F9818BEA}" srcId="{F683F604-2824-44F4-9616-D3BDA26EDF61}" destId="{249D5FED-81C6-43F6-9F9F-9B98095B625B}" srcOrd="2" destOrd="0" parTransId="{9CE5B6E5-DBBF-447B-B81F-3736ED6406DD}" sibTransId="{E3F35DBB-FC6B-473A-A62D-8AADDFD9C4B7}"/>
    <dgm:cxn modelId="{C3973B9E-9BF7-481B-8752-F34A4762535F}" type="presOf" srcId="{A671C41F-F0FD-42B9-9513-ED9862B5BF29}" destId="{1EADA2D9-58F9-4DC3-A5D6-5A436B7EB097}" srcOrd="0" destOrd="1" presId="urn:microsoft.com/office/officeart/2005/8/layout/hProcess9"/>
    <dgm:cxn modelId="{22B4759E-E5D3-4D64-A3FA-9E654183AC2E}" type="presOf" srcId="{00B05C3F-F9AB-4B4C-BFE9-28AE9C8FA927}" destId="{DF425E16-0DD7-4C75-96D1-9942FA0316CF}" srcOrd="0" destOrd="1" presId="urn:microsoft.com/office/officeart/2005/8/layout/hProcess9"/>
    <dgm:cxn modelId="{22FD85A2-1D0F-44DB-BAC0-1BDBB4E68062}" type="presOf" srcId="{D3BA6E8A-DCCE-4E0B-8080-2D898686D7FA}" destId="{6ED41E66-739E-43AD-A9BF-C39E52959FE1}" srcOrd="0" destOrd="1" presId="urn:microsoft.com/office/officeart/2005/8/layout/hProcess9"/>
    <dgm:cxn modelId="{668C22AC-FFCC-4EEF-957B-C237B765EBFC}" type="presOf" srcId="{6145FEF6-7C65-4930-A070-B1B64AAAD075}" destId="{03B7DF66-35AD-45C9-83F5-3AF7B0D19DB7}" srcOrd="0" destOrd="0" presId="urn:microsoft.com/office/officeart/2005/8/layout/hProcess9"/>
    <dgm:cxn modelId="{70B94CB0-8768-4201-8785-836883B786AD}" srcId="{F683F604-2824-44F4-9616-D3BDA26EDF61}" destId="{98CE06FC-BEED-416B-92B0-1B320F9BCB4C}" srcOrd="5" destOrd="0" parTransId="{E4C6FA30-E8EE-414F-BE77-7522DFFF926B}" sibTransId="{F5B78FD1-C100-4C9E-944F-DC7303A20E44}"/>
    <dgm:cxn modelId="{A6753BB1-64F1-4B23-B756-4246A1AEEF8E}" type="presOf" srcId="{17363776-9CFB-44FA-BEE8-4EFC28B0EA8E}" destId="{84D59C13-236E-4D3C-A953-EAF64047142B}" srcOrd="0" destOrd="0" presId="urn:microsoft.com/office/officeart/2005/8/layout/hProcess9"/>
    <dgm:cxn modelId="{8F8E36B7-A107-4154-B5ED-9777B186B8F4}" srcId="{F683F604-2824-44F4-9616-D3BDA26EDF61}" destId="{16FDC28A-CE31-4759-B141-204CC806A31D}" srcOrd="7" destOrd="0" parTransId="{09C86DCF-1CBC-4750-AD1E-0E53DC8FC7AD}" sibTransId="{81E15892-F88A-435A-9DF6-D863B068C6C4}"/>
    <dgm:cxn modelId="{9C8AB8B9-EEB2-42A3-A6BC-0578C255A7D7}" srcId="{F683F604-2824-44F4-9616-D3BDA26EDF61}" destId="{6145FEF6-7C65-4930-A070-B1B64AAAD075}" srcOrd="4" destOrd="0" parTransId="{9E627F7D-76B5-4B12-9502-25F26360995B}" sibTransId="{42ADED71-061C-43AD-8B71-355B513E87FC}"/>
    <dgm:cxn modelId="{ADA6AFBC-926B-4F2A-BA8E-1598382E46F9}" type="presOf" srcId="{BC83A72E-CD6B-4723-B0AA-96B7C805669C}" destId="{84D59C13-236E-4D3C-A953-EAF64047142B}" srcOrd="0" destOrd="1" presId="urn:microsoft.com/office/officeart/2005/8/layout/hProcess9"/>
    <dgm:cxn modelId="{AA06AFC2-F52B-437E-941F-5C5AB3FB2228}" srcId="{41AF5217-CB2B-4273-B8EB-3CDAA3EC2879}" destId="{BE99D90F-2D87-4861-9658-02583A35AC4C}" srcOrd="0" destOrd="0" parTransId="{5E7902E1-316D-406C-8F46-6442A4C8B218}" sibTransId="{1C4B4346-9C06-4286-9272-D723236DEF92}"/>
    <dgm:cxn modelId="{DB9FBFC8-8950-42D6-9BF3-3F44F3C4DA07}" type="presOf" srcId="{57751E71-DB8A-4026-9E41-737578D3C5A4}" destId="{C5B4FCE1-86EE-4CD4-A77A-120FE53D8372}" srcOrd="0" destOrd="0" presId="urn:microsoft.com/office/officeart/2005/8/layout/hProcess9"/>
    <dgm:cxn modelId="{5B9D50CC-4E68-40F0-B87E-7CE914569EA0}" srcId="{17363776-9CFB-44FA-BEE8-4EFC28B0EA8E}" destId="{BC83A72E-CD6B-4723-B0AA-96B7C805669C}" srcOrd="0" destOrd="0" parTransId="{19EC98B2-B81A-443A-94A1-212DFFE04A62}" sibTransId="{D5770B14-5E80-49BA-BFF4-76867D2C6433}"/>
    <dgm:cxn modelId="{4144ECD1-97DC-4B80-9EB9-FDA5A4C2A92B}" srcId="{F91BC93A-7376-43BA-8B07-8531F19E54F5}" destId="{00B05C3F-F9AB-4B4C-BFE9-28AE9C8FA927}" srcOrd="0" destOrd="0" parTransId="{7A8A9D38-3DE2-4CC4-8173-3DA107F2779C}" sibTransId="{F9DDEC19-E9C4-4AA4-95BA-DFB84A6E139C}"/>
    <dgm:cxn modelId="{D4E1E2D2-78A6-4DB8-AB31-F458752E91F2}" srcId="{98CE06FC-BEED-416B-92B0-1B320F9BCB4C}" destId="{A671C41F-F0FD-42B9-9513-ED9862B5BF29}" srcOrd="0" destOrd="0" parTransId="{22A64660-DD4A-4749-A30A-557940B4B898}" sibTransId="{A1C9613B-A312-4E5C-AE6F-6DC61712C710}"/>
    <dgm:cxn modelId="{9EABB9E9-25DF-4F76-9761-3AFCD4EE8B24}" srcId="{F683F604-2824-44F4-9616-D3BDA26EDF61}" destId="{17363776-9CFB-44FA-BEE8-4EFC28B0EA8E}" srcOrd="3" destOrd="0" parTransId="{8ED8A8B0-8D2E-4A53-B211-A35181D9A750}" sibTransId="{08DC9B12-7599-431D-8AFE-AC82AD32C8DA}"/>
    <dgm:cxn modelId="{65F02FEF-1BEB-4BFA-ACC9-BFEEF8FDA072}" type="presOf" srcId="{F91BC93A-7376-43BA-8B07-8531F19E54F5}" destId="{DF425E16-0DD7-4C75-96D1-9942FA0316CF}" srcOrd="0" destOrd="0" presId="urn:microsoft.com/office/officeart/2005/8/layout/hProcess9"/>
    <dgm:cxn modelId="{6A8D83F0-7937-45FD-A28C-4A0DAF7C4CE5}" srcId="{249D5FED-81C6-43F6-9F9F-9B98095B625B}" destId="{D3BA6E8A-DCCE-4E0B-8080-2D898686D7FA}" srcOrd="0" destOrd="0" parTransId="{7362F02A-5F28-452A-83D8-FA4B90618B59}" sibTransId="{F997A489-B167-4C54-8A85-9F76D31361C8}"/>
    <dgm:cxn modelId="{0C0631F1-316A-4006-8B3B-E4EF9ADEA2C1}" type="presOf" srcId="{249D5FED-81C6-43F6-9F9F-9B98095B625B}" destId="{6ED41E66-739E-43AD-A9BF-C39E52959FE1}" srcOrd="0" destOrd="0" presId="urn:microsoft.com/office/officeart/2005/8/layout/hProcess9"/>
    <dgm:cxn modelId="{A92F1DF5-4032-407E-AC7D-100E02AE3122}" srcId="{6145FEF6-7C65-4930-A070-B1B64AAAD075}" destId="{EB897747-F8A2-42D5-BE2A-1085646CB21C}" srcOrd="0" destOrd="0" parTransId="{95DFB8F8-6A68-4016-BFF1-1DCE92074FD7}" sibTransId="{60F21996-688F-4FDF-8322-5790120F9273}"/>
    <dgm:cxn modelId="{BDC535F5-5A25-4E5B-A0B6-6505F95DDBA8}" type="presOf" srcId="{BE99D90F-2D87-4861-9658-02583A35AC4C}" destId="{89FB6BD9-50AD-4C3F-B834-BDDB58858E93}" srcOrd="0" destOrd="1" presId="urn:microsoft.com/office/officeart/2005/8/layout/hProcess9"/>
    <dgm:cxn modelId="{E8930CF9-B7DD-4285-B133-FDC574D014E8}" type="presOf" srcId="{F683F604-2824-44F4-9616-D3BDA26EDF61}" destId="{C174444E-62F9-4565-BF3C-2F7F4065DD7C}" srcOrd="0" destOrd="0" presId="urn:microsoft.com/office/officeart/2005/8/layout/hProcess9"/>
    <dgm:cxn modelId="{84718881-5249-48F5-B627-A0FE326FA471}" type="presParOf" srcId="{C174444E-62F9-4565-BF3C-2F7F4065DD7C}" destId="{2F96F47C-55D5-4288-80B7-4B9CD242F251}" srcOrd="0" destOrd="0" presId="urn:microsoft.com/office/officeart/2005/8/layout/hProcess9"/>
    <dgm:cxn modelId="{17B25131-C297-4413-86E1-B6F42F9BFFC8}" type="presParOf" srcId="{C174444E-62F9-4565-BF3C-2F7F4065DD7C}" destId="{784A02B4-B683-4F98-AC4C-F3927BFE6785}" srcOrd="1" destOrd="0" presId="urn:microsoft.com/office/officeart/2005/8/layout/hProcess9"/>
    <dgm:cxn modelId="{F0F2335A-E905-47B1-A22B-9472B10162E0}" type="presParOf" srcId="{784A02B4-B683-4F98-AC4C-F3927BFE6785}" destId="{DF425E16-0DD7-4C75-96D1-9942FA0316CF}" srcOrd="0" destOrd="0" presId="urn:microsoft.com/office/officeart/2005/8/layout/hProcess9"/>
    <dgm:cxn modelId="{10C43C4B-1E12-4C93-A905-485660B2E83E}" type="presParOf" srcId="{784A02B4-B683-4F98-AC4C-F3927BFE6785}" destId="{552A77B8-1FF8-4C22-B5CE-5D74A308CFE7}" srcOrd="1" destOrd="0" presId="urn:microsoft.com/office/officeart/2005/8/layout/hProcess9"/>
    <dgm:cxn modelId="{B04AF87F-0CCE-44CF-AE3C-DD1EDD679589}" type="presParOf" srcId="{784A02B4-B683-4F98-AC4C-F3927BFE6785}" destId="{89FB6BD9-50AD-4C3F-B834-BDDB58858E93}" srcOrd="2" destOrd="0" presId="urn:microsoft.com/office/officeart/2005/8/layout/hProcess9"/>
    <dgm:cxn modelId="{4219361A-0104-47C4-9F02-A493D9772818}" type="presParOf" srcId="{784A02B4-B683-4F98-AC4C-F3927BFE6785}" destId="{D5F11A68-2105-46A7-A1F9-BC549712815B}" srcOrd="3" destOrd="0" presId="urn:microsoft.com/office/officeart/2005/8/layout/hProcess9"/>
    <dgm:cxn modelId="{ED8EFD01-5ABE-424E-BCC8-BCB8C5CD088B}" type="presParOf" srcId="{784A02B4-B683-4F98-AC4C-F3927BFE6785}" destId="{6ED41E66-739E-43AD-A9BF-C39E52959FE1}" srcOrd="4" destOrd="0" presId="urn:microsoft.com/office/officeart/2005/8/layout/hProcess9"/>
    <dgm:cxn modelId="{C6015C37-D5DA-4906-B24B-783332F7EBD4}" type="presParOf" srcId="{784A02B4-B683-4F98-AC4C-F3927BFE6785}" destId="{BA96931B-42DF-482E-A634-BAC72BB9330E}" srcOrd="5" destOrd="0" presId="urn:microsoft.com/office/officeart/2005/8/layout/hProcess9"/>
    <dgm:cxn modelId="{9B4785C6-FEDB-4A9A-95AB-BFE9B5692E16}" type="presParOf" srcId="{784A02B4-B683-4F98-AC4C-F3927BFE6785}" destId="{84D59C13-236E-4D3C-A953-EAF64047142B}" srcOrd="6" destOrd="0" presId="urn:microsoft.com/office/officeart/2005/8/layout/hProcess9"/>
    <dgm:cxn modelId="{AC793FBB-1A01-45D6-AAB0-418CB8AFD675}" type="presParOf" srcId="{784A02B4-B683-4F98-AC4C-F3927BFE6785}" destId="{C7C12094-8A0E-4313-A4FA-5EE93390941A}" srcOrd="7" destOrd="0" presId="urn:microsoft.com/office/officeart/2005/8/layout/hProcess9"/>
    <dgm:cxn modelId="{6B67A3AA-FF1A-4E4E-8F5B-295A107587C4}" type="presParOf" srcId="{784A02B4-B683-4F98-AC4C-F3927BFE6785}" destId="{03B7DF66-35AD-45C9-83F5-3AF7B0D19DB7}" srcOrd="8" destOrd="0" presId="urn:microsoft.com/office/officeart/2005/8/layout/hProcess9"/>
    <dgm:cxn modelId="{4F28AB3E-FE50-40B6-BA50-C68FF7EC2848}" type="presParOf" srcId="{784A02B4-B683-4F98-AC4C-F3927BFE6785}" destId="{4CB1D005-EA7D-44D6-8D87-D25843D6221C}" srcOrd="9" destOrd="0" presId="urn:microsoft.com/office/officeart/2005/8/layout/hProcess9"/>
    <dgm:cxn modelId="{72FA5B75-86ED-4BA2-A9AB-B9614A55BE26}" type="presParOf" srcId="{784A02B4-B683-4F98-AC4C-F3927BFE6785}" destId="{1EADA2D9-58F9-4DC3-A5D6-5A436B7EB097}" srcOrd="10" destOrd="0" presId="urn:microsoft.com/office/officeart/2005/8/layout/hProcess9"/>
    <dgm:cxn modelId="{AAF2D88D-095D-4C37-9C7A-9460F5C86EAC}" type="presParOf" srcId="{784A02B4-B683-4F98-AC4C-F3927BFE6785}" destId="{B4B933F3-0529-4793-80A3-A788EC91DFCE}" srcOrd="11" destOrd="0" presId="urn:microsoft.com/office/officeart/2005/8/layout/hProcess9"/>
    <dgm:cxn modelId="{6C8123BB-EE4F-4434-84E0-1846D209EA7D}" type="presParOf" srcId="{784A02B4-B683-4F98-AC4C-F3927BFE6785}" destId="{AB5E390D-B7C8-4207-8F78-7AB3EB323E0E}" srcOrd="12" destOrd="0" presId="urn:microsoft.com/office/officeart/2005/8/layout/hProcess9"/>
    <dgm:cxn modelId="{B555948E-D90F-40E6-A40F-BE30555EB6E5}" type="presParOf" srcId="{784A02B4-B683-4F98-AC4C-F3927BFE6785}" destId="{705C5611-0DD5-4214-B18A-87F9FFE14E4B}" srcOrd="13" destOrd="0" presId="urn:microsoft.com/office/officeart/2005/8/layout/hProcess9"/>
    <dgm:cxn modelId="{D5B5DE94-0CC1-4F74-9DDF-BE54D4E55601}" type="presParOf" srcId="{784A02B4-B683-4F98-AC4C-F3927BFE6785}" destId="{8AAA3CE1-7510-4FEA-AA71-9D72DA5A6A81}" srcOrd="14" destOrd="0" presId="urn:microsoft.com/office/officeart/2005/8/layout/hProcess9"/>
    <dgm:cxn modelId="{1848DFD7-0CA5-434A-8AA1-33826C94B8EF}" type="presParOf" srcId="{784A02B4-B683-4F98-AC4C-F3927BFE6785}" destId="{755098A9-5B6A-41F5-9991-FD92E9B797CC}" srcOrd="15" destOrd="0" presId="urn:microsoft.com/office/officeart/2005/8/layout/hProcess9"/>
    <dgm:cxn modelId="{EEB97BCF-D67D-4C3D-A97F-83D841DECA3E}" type="presParOf" srcId="{784A02B4-B683-4F98-AC4C-F3927BFE6785}" destId="{C5B4FCE1-86EE-4CD4-A77A-120FE53D8372}"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F47C-55D5-4288-80B7-4B9CD242F251}">
      <dsp:nvSpPr>
        <dsp:cNvPr id="0" name=""/>
        <dsp:cNvSpPr/>
      </dsp:nvSpPr>
      <dsp:spPr>
        <a:xfrm>
          <a:off x="711349" y="0"/>
          <a:ext cx="8061961" cy="511875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25E16-0DD7-4C75-96D1-9942FA0316CF}">
      <dsp:nvSpPr>
        <dsp:cNvPr id="0" name=""/>
        <dsp:cNvSpPr/>
      </dsp:nvSpPr>
      <dsp:spPr>
        <a:xfrm>
          <a:off x="2662" y="1535625"/>
          <a:ext cx="1008439" cy="204750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User</a:t>
          </a:r>
          <a:endParaRPr lang="en-IN" sz="1200" kern="1200" dirty="0"/>
        </a:p>
        <a:p>
          <a:pPr marL="57150" lvl="1" indent="-57150" algn="l" defTabSz="400050">
            <a:lnSpc>
              <a:spcPct val="90000"/>
            </a:lnSpc>
            <a:spcBef>
              <a:spcPct val="0"/>
            </a:spcBef>
            <a:spcAft>
              <a:spcPct val="15000"/>
            </a:spcAft>
            <a:buChar char="•"/>
          </a:pPr>
          <a:r>
            <a:rPr lang="en-US" sz="900" kern="1200" dirty="0"/>
            <a:t>user id identification</a:t>
          </a:r>
          <a:endParaRPr lang="en-IN" sz="900" kern="1200" dirty="0"/>
        </a:p>
      </dsp:txBody>
      <dsp:txXfrm>
        <a:off x="51890" y="1584853"/>
        <a:ext cx="909983" cy="1949045"/>
      </dsp:txXfrm>
    </dsp:sp>
    <dsp:sp modelId="{89FB6BD9-50AD-4C3F-B834-BDDB58858E93}">
      <dsp:nvSpPr>
        <dsp:cNvPr id="0" name=""/>
        <dsp:cNvSpPr/>
      </dsp:nvSpPr>
      <dsp:spPr>
        <a:xfrm>
          <a:off x="1061524" y="1535625"/>
          <a:ext cx="1008439" cy="2047501"/>
        </a:xfrm>
        <a:prstGeom prst="roundRect">
          <a:avLst/>
        </a:prstGeom>
        <a:solidFill>
          <a:schemeClr val="accent2">
            <a:hueOff val="-339056"/>
            <a:satOff val="-207"/>
            <a:lumOff val="80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Age</a:t>
          </a:r>
          <a:endParaRPr lang="en-IN" sz="1200" kern="1200" dirty="0"/>
        </a:p>
        <a:p>
          <a:pPr marL="57150" lvl="1" indent="-57150" algn="l" defTabSz="400050">
            <a:lnSpc>
              <a:spcPct val="90000"/>
            </a:lnSpc>
            <a:spcBef>
              <a:spcPct val="0"/>
            </a:spcBef>
            <a:spcAft>
              <a:spcPct val="15000"/>
            </a:spcAft>
            <a:buChar char="•"/>
          </a:pPr>
          <a:r>
            <a:rPr lang="en-US" sz="900" kern="1200" dirty="0"/>
            <a:t>age verification</a:t>
          </a:r>
          <a:endParaRPr lang="en-IN" sz="900" kern="1200" dirty="0"/>
        </a:p>
      </dsp:txBody>
      <dsp:txXfrm>
        <a:off x="1110752" y="1584853"/>
        <a:ext cx="909983" cy="1949045"/>
      </dsp:txXfrm>
    </dsp:sp>
    <dsp:sp modelId="{6ED41E66-739E-43AD-A9BF-C39E52959FE1}">
      <dsp:nvSpPr>
        <dsp:cNvPr id="0" name=""/>
        <dsp:cNvSpPr/>
      </dsp:nvSpPr>
      <dsp:spPr>
        <a:xfrm>
          <a:off x="2120386" y="1535625"/>
          <a:ext cx="1008439" cy="2047501"/>
        </a:xfrm>
        <a:prstGeom prst="roundRect">
          <a:avLst/>
        </a:prstGeom>
        <a:solidFill>
          <a:schemeClr val="accent2">
            <a:hueOff val="-678113"/>
            <a:satOff val="-414"/>
            <a:lumOff val="161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Credit score</a:t>
          </a:r>
          <a:endParaRPr lang="en-IN" sz="1200" kern="1200" dirty="0"/>
        </a:p>
        <a:p>
          <a:pPr marL="57150" lvl="1" indent="-57150" algn="l" defTabSz="400050">
            <a:lnSpc>
              <a:spcPct val="90000"/>
            </a:lnSpc>
            <a:spcBef>
              <a:spcPct val="0"/>
            </a:spcBef>
            <a:spcAft>
              <a:spcPct val="15000"/>
            </a:spcAft>
            <a:buChar char="•"/>
          </a:pPr>
          <a:r>
            <a:rPr lang="en-US" sz="900" kern="1200" dirty="0"/>
            <a:t>needed credit score verification</a:t>
          </a:r>
          <a:endParaRPr lang="en-IN" sz="900" kern="1200" dirty="0"/>
        </a:p>
      </dsp:txBody>
      <dsp:txXfrm>
        <a:off x="2169614" y="1584853"/>
        <a:ext cx="909983" cy="1949045"/>
      </dsp:txXfrm>
    </dsp:sp>
    <dsp:sp modelId="{84D59C13-236E-4D3C-A953-EAF64047142B}">
      <dsp:nvSpPr>
        <dsp:cNvPr id="0" name=""/>
        <dsp:cNvSpPr/>
      </dsp:nvSpPr>
      <dsp:spPr>
        <a:xfrm>
          <a:off x="3179248" y="1535625"/>
          <a:ext cx="1008439" cy="2047501"/>
        </a:xfrm>
        <a:prstGeom prst="roundRect">
          <a:avLst/>
        </a:prstGeom>
        <a:solidFill>
          <a:schemeClr val="accent2">
            <a:hueOff val="-1017169"/>
            <a:satOff val="-621"/>
            <a:lumOff val="24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Housing</a:t>
          </a:r>
          <a:endParaRPr lang="en-IN" sz="1200" kern="1200" dirty="0"/>
        </a:p>
        <a:p>
          <a:pPr marL="57150" lvl="1" indent="-57150" algn="l" defTabSz="400050">
            <a:lnSpc>
              <a:spcPct val="90000"/>
            </a:lnSpc>
            <a:spcBef>
              <a:spcPct val="0"/>
            </a:spcBef>
            <a:spcAft>
              <a:spcPct val="15000"/>
            </a:spcAft>
            <a:buChar char="•"/>
          </a:pPr>
          <a:r>
            <a:rPr lang="en-US" sz="900" kern="1200" dirty="0"/>
            <a:t>House rented or owned verification</a:t>
          </a:r>
          <a:endParaRPr lang="en-IN" sz="900" kern="1200" dirty="0"/>
        </a:p>
      </dsp:txBody>
      <dsp:txXfrm>
        <a:off x="3228476" y="1584853"/>
        <a:ext cx="909983" cy="1949045"/>
      </dsp:txXfrm>
    </dsp:sp>
    <dsp:sp modelId="{03B7DF66-35AD-45C9-83F5-3AF7B0D19DB7}">
      <dsp:nvSpPr>
        <dsp:cNvPr id="0" name=""/>
        <dsp:cNvSpPr/>
      </dsp:nvSpPr>
      <dsp:spPr>
        <a:xfrm>
          <a:off x="4238110" y="1535625"/>
          <a:ext cx="1008439" cy="2047501"/>
        </a:xfrm>
        <a:prstGeom prst="roundRect">
          <a:avLst/>
        </a:prstGeom>
        <a:solidFill>
          <a:schemeClr val="accent2">
            <a:hueOff val="-1356225"/>
            <a:satOff val="-828"/>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Purchases</a:t>
          </a:r>
          <a:endParaRPr lang="en-IN" sz="1200" kern="1200" dirty="0"/>
        </a:p>
        <a:p>
          <a:pPr marL="57150" lvl="1" indent="-57150" algn="l" defTabSz="400050">
            <a:lnSpc>
              <a:spcPct val="90000"/>
            </a:lnSpc>
            <a:spcBef>
              <a:spcPct val="0"/>
            </a:spcBef>
            <a:spcAft>
              <a:spcPct val="15000"/>
            </a:spcAft>
            <a:buChar char="•"/>
          </a:pPr>
          <a:r>
            <a:rPr lang="en-US" sz="900" kern="1200" dirty="0"/>
            <a:t>number of purchases done through platform</a:t>
          </a:r>
          <a:endParaRPr lang="en-IN" sz="900" kern="1200" dirty="0"/>
        </a:p>
      </dsp:txBody>
      <dsp:txXfrm>
        <a:off x="4287338" y="1584853"/>
        <a:ext cx="909983" cy="1949045"/>
      </dsp:txXfrm>
    </dsp:sp>
    <dsp:sp modelId="{1EADA2D9-58F9-4DC3-A5D6-5A436B7EB097}">
      <dsp:nvSpPr>
        <dsp:cNvPr id="0" name=""/>
        <dsp:cNvSpPr/>
      </dsp:nvSpPr>
      <dsp:spPr>
        <a:xfrm>
          <a:off x="5296971" y="1535625"/>
          <a:ext cx="1008439" cy="2047501"/>
        </a:xfrm>
        <a:prstGeom prst="roundRect">
          <a:avLst/>
        </a:prstGeom>
        <a:solidFill>
          <a:schemeClr val="accent2">
            <a:hueOff val="-1695281"/>
            <a:satOff val="-1035"/>
            <a:lumOff val="40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Deposits</a:t>
          </a:r>
          <a:endParaRPr lang="en-IN" sz="1200" kern="1200" dirty="0"/>
        </a:p>
        <a:p>
          <a:pPr marL="57150" lvl="1" indent="-57150" algn="l" defTabSz="400050">
            <a:lnSpc>
              <a:spcPct val="90000"/>
            </a:lnSpc>
            <a:spcBef>
              <a:spcPct val="0"/>
            </a:spcBef>
            <a:spcAft>
              <a:spcPct val="15000"/>
            </a:spcAft>
            <a:buChar char="•"/>
          </a:pPr>
          <a:r>
            <a:rPr lang="en-US" sz="900" kern="1200" dirty="0"/>
            <a:t>deposits frequency</a:t>
          </a:r>
          <a:endParaRPr lang="en-IN" sz="900" kern="1200" dirty="0"/>
        </a:p>
      </dsp:txBody>
      <dsp:txXfrm>
        <a:off x="5346199" y="1584853"/>
        <a:ext cx="909983" cy="1949045"/>
      </dsp:txXfrm>
    </dsp:sp>
    <dsp:sp modelId="{AB5E390D-B7C8-4207-8F78-7AB3EB323E0E}">
      <dsp:nvSpPr>
        <dsp:cNvPr id="0" name=""/>
        <dsp:cNvSpPr/>
      </dsp:nvSpPr>
      <dsp:spPr>
        <a:xfrm>
          <a:off x="6355833" y="1535625"/>
          <a:ext cx="1008439" cy="2047501"/>
        </a:xfrm>
        <a:prstGeom prst="roundRect">
          <a:avLst/>
        </a:prstGeom>
        <a:solidFill>
          <a:schemeClr val="accent2">
            <a:hueOff val="-2034338"/>
            <a:satOff val="-1242"/>
            <a:lumOff val="4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Withdrawal</a:t>
          </a:r>
          <a:endParaRPr lang="en-IN" sz="1200" kern="1200" dirty="0"/>
        </a:p>
        <a:p>
          <a:pPr marL="57150" lvl="1" indent="-57150" algn="l" defTabSz="400050">
            <a:lnSpc>
              <a:spcPct val="90000"/>
            </a:lnSpc>
            <a:spcBef>
              <a:spcPct val="0"/>
            </a:spcBef>
            <a:spcAft>
              <a:spcPct val="15000"/>
            </a:spcAft>
            <a:buChar char="•"/>
          </a:pPr>
          <a:r>
            <a:rPr lang="en-US" sz="900" kern="1200" dirty="0"/>
            <a:t>Withdrawal frequency</a:t>
          </a:r>
          <a:endParaRPr lang="en-IN" sz="900" kern="1200" dirty="0"/>
        </a:p>
      </dsp:txBody>
      <dsp:txXfrm>
        <a:off x="6405061" y="1584853"/>
        <a:ext cx="909983" cy="1949045"/>
      </dsp:txXfrm>
    </dsp:sp>
    <dsp:sp modelId="{8AAA3CE1-7510-4FEA-AA71-9D72DA5A6A81}">
      <dsp:nvSpPr>
        <dsp:cNvPr id="0" name=""/>
        <dsp:cNvSpPr/>
      </dsp:nvSpPr>
      <dsp:spPr>
        <a:xfrm>
          <a:off x="7414695" y="1535625"/>
          <a:ext cx="1008439" cy="2047501"/>
        </a:xfrm>
        <a:prstGeom prst="roundRect">
          <a:avLst/>
        </a:prstGeom>
        <a:solidFill>
          <a:schemeClr val="accent2">
            <a:hueOff val="-2373394"/>
            <a:satOff val="-1449"/>
            <a:lumOff val="56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Credit Card taken</a:t>
          </a:r>
          <a:endParaRPr lang="en-IN" sz="1200" kern="1200" dirty="0"/>
        </a:p>
        <a:p>
          <a:pPr marL="57150" lvl="1" indent="-57150" algn="l" defTabSz="400050">
            <a:lnSpc>
              <a:spcPct val="90000"/>
            </a:lnSpc>
            <a:spcBef>
              <a:spcPct val="0"/>
            </a:spcBef>
            <a:spcAft>
              <a:spcPct val="15000"/>
            </a:spcAft>
            <a:buChar char="•"/>
          </a:pPr>
          <a:r>
            <a:rPr lang="en-US" sz="900" kern="1200" dirty="0"/>
            <a:t>does customer already owns a credit product</a:t>
          </a:r>
          <a:endParaRPr lang="en-IN" sz="900" kern="1200" dirty="0"/>
        </a:p>
      </dsp:txBody>
      <dsp:txXfrm>
        <a:off x="7463923" y="1584853"/>
        <a:ext cx="909983" cy="1949045"/>
      </dsp:txXfrm>
    </dsp:sp>
    <dsp:sp modelId="{C5B4FCE1-86EE-4CD4-A77A-120FE53D8372}">
      <dsp:nvSpPr>
        <dsp:cNvPr id="0" name=""/>
        <dsp:cNvSpPr/>
      </dsp:nvSpPr>
      <dsp:spPr>
        <a:xfrm>
          <a:off x="8473557" y="1535625"/>
          <a:ext cx="1008439" cy="2047501"/>
        </a:xfrm>
        <a:prstGeom prst="round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Success </a:t>
          </a:r>
          <a:endParaRPr lang="en-IN" sz="1200" kern="1200" dirty="0"/>
        </a:p>
      </dsp:txBody>
      <dsp:txXfrm>
        <a:off x="8522785" y="1584853"/>
        <a:ext cx="909983" cy="19490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DD69-F9AD-46BD-84D8-7593285EC02B}"/>
              </a:ext>
            </a:extLst>
          </p:cNvPr>
          <p:cNvSpPr>
            <a:spLocks noGrp="1"/>
          </p:cNvSpPr>
          <p:nvPr>
            <p:ph type="ctrTitle"/>
          </p:nvPr>
        </p:nvSpPr>
        <p:spPr/>
        <p:txBody>
          <a:bodyPr/>
          <a:lstStyle/>
          <a:p>
            <a:r>
              <a:rPr lang="en-US" dirty="0">
                <a:latin typeface="Bahnschrift Light" panose="020B0502040204020203" pitchFamily="34" charset="0"/>
              </a:rPr>
              <a:t>Business Case Study</a:t>
            </a:r>
            <a:endParaRPr lang="en-IN" dirty="0">
              <a:latin typeface="Bahnschrift Light" panose="020B0502040204020203" pitchFamily="34" charset="0"/>
            </a:endParaRPr>
          </a:p>
        </p:txBody>
      </p:sp>
      <p:sp>
        <p:nvSpPr>
          <p:cNvPr id="3" name="Subtitle 2">
            <a:extLst>
              <a:ext uri="{FF2B5EF4-FFF2-40B4-BE49-F238E27FC236}">
                <a16:creationId xmlns:a16="http://schemas.microsoft.com/office/drawing/2014/main" id="{9853B809-E21E-46DB-B248-FD4A1DC70000}"/>
              </a:ext>
            </a:extLst>
          </p:cNvPr>
          <p:cNvSpPr>
            <a:spLocks noGrp="1"/>
          </p:cNvSpPr>
          <p:nvPr>
            <p:ph type="subTitle" idx="1"/>
          </p:nvPr>
        </p:nvSpPr>
        <p:spPr/>
        <p:txBody>
          <a:bodyPr/>
          <a:lstStyle/>
          <a:p>
            <a:r>
              <a:rPr lang="en-US" dirty="0"/>
              <a:t>By Piyush Dhorey</a:t>
            </a:r>
            <a:endParaRPr lang="en-IN" dirty="0"/>
          </a:p>
        </p:txBody>
      </p:sp>
    </p:spTree>
    <p:extLst>
      <p:ext uri="{BB962C8B-B14F-4D97-AF65-F5344CB8AC3E}">
        <p14:creationId xmlns:p14="http://schemas.microsoft.com/office/powerpoint/2010/main" val="219455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64050-5F9C-4F60-9BC0-90E25F511FBA}"/>
              </a:ext>
            </a:extLst>
          </p:cNvPr>
          <p:cNvSpPr>
            <a:spLocks noGrp="1"/>
          </p:cNvSpPr>
          <p:nvPr>
            <p:ph idx="1"/>
          </p:nvPr>
        </p:nvSpPr>
        <p:spPr>
          <a:xfrm>
            <a:off x="623546" y="609695"/>
            <a:ext cx="8596668" cy="5629740"/>
          </a:xfrm>
        </p:spPr>
        <p:txBody>
          <a:bodyPr>
            <a:normAutofit/>
          </a:bodyPr>
          <a:lstStyle/>
          <a:p>
            <a:pPr algn="just"/>
            <a:r>
              <a:rPr lang="en-US" sz="2000" dirty="0">
                <a:solidFill>
                  <a:schemeClr val="tx1">
                    <a:lumMod val="65000"/>
                    <a:lumOff val="35000"/>
                  </a:schemeClr>
                </a:solidFill>
                <a:latin typeface="Bahnschrift" panose="020B0502040204020203" pitchFamily="34" charset="0"/>
              </a:rPr>
              <a:t>When recommending the user for credit using there previous credit history, this would help in sorting risk-free customer from overall applicants.</a:t>
            </a:r>
          </a:p>
          <a:p>
            <a:endParaRPr lang="en-US" sz="2000" dirty="0">
              <a:solidFill>
                <a:schemeClr val="tx1">
                  <a:lumMod val="65000"/>
                  <a:lumOff val="35000"/>
                </a:schemeClr>
              </a:solidFill>
              <a:latin typeface="Bahnschrift" panose="020B0502040204020203" pitchFamily="34" charset="0"/>
            </a:endParaRPr>
          </a:p>
          <a:p>
            <a:pPr algn="just"/>
            <a:r>
              <a:rPr lang="en-IN" sz="2000" dirty="0">
                <a:solidFill>
                  <a:schemeClr val="tx1">
                    <a:lumMod val="65000"/>
                    <a:lumOff val="35000"/>
                  </a:schemeClr>
                </a:solidFill>
                <a:latin typeface="Bahnschrift" panose="020B0502040204020203" pitchFamily="34" charset="0"/>
              </a:rPr>
              <a:t>Understanding through model, let’s assume a customer requiring a credit loan from the fin-tech company,</a:t>
            </a:r>
          </a:p>
          <a:p>
            <a:pPr algn="just"/>
            <a:endParaRPr lang="en-IN" sz="2000" dirty="0">
              <a:solidFill>
                <a:schemeClr val="tx1">
                  <a:lumMod val="65000"/>
                  <a:lumOff val="35000"/>
                </a:schemeClr>
              </a:solidFill>
              <a:latin typeface="Bahnschrift" panose="020B0502040204020203" pitchFamily="34" charset="0"/>
            </a:endParaRPr>
          </a:p>
          <a:p>
            <a:pPr algn="just"/>
            <a:endParaRPr lang="en-IN" sz="2000" dirty="0">
              <a:solidFill>
                <a:schemeClr val="tx1">
                  <a:lumMod val="65000"/>
                  <a:lumOff val="35000"/>
                </a:schemeClr>
              </a:solidFill>
              <a:latin typeface="Bahnschrift" panose="020B0502040204020203" pitchFamily="34" charset="0"/>
            </a:endParaRPr>
          </a:p>
          <a:p>
            <a:pPr algn="just"/>
            <a:endParaRPr lang="en-IN" sz="2000" dirty="0">
              <a:solidFill>
                <a:schemeClr val="tx1">
                  <a:lumMod val="65000"/>
                  <a:lumOff val="35000"/>
                </a:schemeClr>
              </a:solidFill>
              <a:latin typeface="Bahnschrift" panose="020B0502040204020203" pitchFamily="34" charset="0"/>
            </a:endParaRPr>
          </a:p>
          <a:p>
            <a:pPr algn="just"/>
            <a:endParaRPr lang="en-IN" sz="20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104060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18">
            <a:extLst>
              <a:ext uri="{FF2B5EF4-FFF2-40B4-BE49-F238E27FC236}">
                <a16:creationId xmlns:a16="http://schemas.microsoft.com/office/drawing/2014/main" id="{2E87BFE2-D258-462A-8D36-5BA4E812C791}"/>
              </a:ext>
            </a:extLst>
          </p:cNvPr>
          <p:cNvGraphicFramePr>
            <a:graphicFrameLocks noGrp="1"/>
          </p:cNvGraphicFramePr>
          <p:nvPr>
            <p:ph idx="1"/>
            <p:extLst>
              <p:ext uri="{D42A27DB-BD31-4B8C-83A1-F6EECF244321}">
                <p14:modId xmlns:p14="http://schemas.microsoft.com/office/powerpoint/2010/main" val="3879988061"/>
              </p:ext>
            </p:extLst>
          </p:nvPr>
        </p:nvGraphicFramePr>
        <p:xfrm>
          <a:off x="116540" y="206282"/>
          <a:ext cx="9484660" cy="5118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86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B2CB0-88FB-46BB-B05D-56F439416216}"/>
              </a:ext>
            </a:extLst>
          </p:cNvPr>
          <p:cNvSpPr>
            <a:spLocks noGrp="1"/>
          </p:cNvSpPr>
          <p:nvPr>
            <p:ph idx="1"/>
          </p:nvPr>
        </p:nvSpPr>
        <p:spPr>
          <a:xfrm>
            <a:off x="695263" y="806824"/>
            <a:ext cx="8596668" cy="5611056"/>
          </a:xfrm>
        </p:spPr>
        <p:txBody>
          <a:bodyPr>
            <a:normAutofit/>
          </a:bodyPr>
          <a:lstStyle/>
          <a:p>
            <a:r>
              <a:rPr lang="en-US" sz="2000" dirty="0">
                <a:solidFill>
                  <a:schemeClr val="tx1">
                    <a:lumMod val="65000"/>
                    <a:lumOff val="35000"/>
                  </a:schemeClr>
                </a:solidFill>
                <a:latin typeface="Bahnschrift" panose="020B0502040204020203" pitchFamily="34" charset="0"/>
              </a:rPr>
              <a:t>From this model, a risk-free customer evaluation could be executed with exact predictive success rate. </a:t>
            </a:r>
          </a:p>
          <a:p>
            <a:endParaRPr lang="en-US" sz="2000" dirty="0">
              <a:solidFill>
                <a:schemeClr val="tx1">
                  <a:lumMod val="65000"/>
                  <a:lumOff val="35000"/>
                </a:schemeClr>
              </a:solidFill>
              <a:latin typeface="Bahnschrift" panose="020B0502040204020203" pitchFamily="34" charset="0"/>
            </a:endParaRPr>
          </a:p>
          <a:p>
            <a:r>
              <a:rPr lang="en-US" sz="2000" dirty="0">
                <a:solidFill>
                  <a:schemeClr val="tx1">
                    <a:lumMod val="65000"/>
                    <a:lumOff val="35000"/>
                  </a:schemeClr>
                </a:solidFill>
                <a:latin typeface="Bahnschrift" panose="020B0502040204020203" pitchFamily="34" charset="0"/>
              </a:rPr>
              <a:t>Each process takes 12.5% rate to get the success rate of 100%, without this the customer could not be defined as a potential risk-free customer.</a:t>
            </a:r>
            <a:endParaRPr lang="en-IN" sz="20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164670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30BD-0523-4EF7-8696-8B029B2FF592}"/>
              </a:ext>
            </a:extLst>
          </p:cNvPr>
          <p:cNvSpPr>
            <a:spLocks noGrp="1"/>
          </p:cNvSpPr>
          <p:nvPr>
            <p:ph type="title"/>
          </p:nvPr>
        </p:nvSpPr>
        <p:spPr>
          <a:xfrm>
            <a:off x="668369" y="2768600"/>
            <a:ext cx="8596668" cy="1320800"/>
          </a:xfrm>
        </p:spPr>
        <p:txBody>
          <a:bodyPr>
            <a:normAutofit/>
          </a:bodyPr>
          <a:lstStyle/>
          <a:p>
            <a:pPr algn="ctr"/>
            <a:r>
              <a:rPr lang="en-US" sz="4800" dirty="0">
                <a:latin typeface="Bahnschrift Light" panose="020B0502040204020203" pitchFamily="34" charset="0"/>
              </a:rPr>
              <a:t>Thank You</a:t>
            </a:r>
            <a:endParaRPr lang="en-IN" sz="4800" dirty="0">
              <a:latin typeface="Bahnschrift Light" panose="020B0502040204020203" pitchFamily="34" charset="0"/>
            </a:endParaRPr>
          </a:p>
        </p:txBody>
      </p:sp>
    </p:spTree>
    <p:extLst>
      <p:ext uri="{BB962C8B-B14F-4D97-AF65-F5344CB8AC3E}">
        <p14:creationId xmlns:p14="http://schemas.microsoft.com/office/powerpoint/2010/main" val="360711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4842-C08A-485B-B5A0-94824B7C335C}"/>
              </a:ext>
            </a:extLst>
          </p:cNvPr>
          <p:cNvSpPr>
            <a:spLocks noGrp="1"/>
          </p:cNvSpPr>
          <p:nvPr>
            <p:ph type="title"/>
          </p:nvPr>
        </p:nvSpPr>
        <p:spPr/>
        <p:txBody>
          <a:bodyPr/>
          <a:lstStyle/>
          <a:p>
            <a:pPr algn="ctr"/>
            <a:r>
              <a:rPr lang="en-US" dirty="0">
                <a:latin typeface="Bahnschrift Light" panose="020B0502040204020203" pitchFamily="34" charset="0"/>
              </a:rPr>
              <a:t>Problem Statement</a:t>
            </a:r>
            <a:endParaRPr lang="en-IN" dirty="0">
              <a:latin typeface="Bahnschrift Light" panose="020B0502040204020203" pitchFamily="34" charset="0"/>
            </a:endParaRPr>
          </a:p>
        </p:txBody>
      </p:sp>
      <p:sp>
        <p:nvSpPr>
          <p:cNvPr id="3" name="Content Placeholder 2">
            <a:extLst>
              <a:ext uri="{FF2B5EF4-FFF2-40B4-BE49-F238E27FC236}">
                <a16:creationId xmlns:a16="http://schemas.microsoft.com/office/drawing/2014/main" id="{E4C83656-2893-4E97-98DB-1DB8FD878964}"/>
              </a:ext>
            </a:extLst>
          </p:cNvPr>
          <p:cNvSpPr>
            <a:spLocks noGrp="1"/>
          </p:cNvSpPr>
          <p:nvPr>
            <p:ph idx="1"/>
          </p:nvPr>
        </p:nvSpPr>
        <p:spPr>
          <a:xfrm>
            <a:off x="677334" y="1930400"/>
            <a:ext cx="8596668" cy="3880773"/>
          </a:xfrm>
        </p:spPr>
        <p:txBody>
          <a:bodyPr/>
          <a:lstStyle/>
          <a:p>
            <a:pPr algn="just"/>
            <a:r>
              <a:rPr lang="en-IN" sz="2000" dirty="0">
                <a:solidFill>
                  <a:schemeClr val="tx1">
                    <a:lumMod val="65000"/>
                    <a:lumOff val="35000"/>
                  </a:schemeClr>
                </a:solidFill>
                <a:effectLst/>
                <a:latin typeface="Bahnschrift" panose="020B0502040204020203" pitchFamily="34" charset="0"/>
                <a:ea typeface="Calibri" panose="020F0502020204030204" pitchFamily="34" charset="0"/>
                <a:cs typeface="Times New Roman" panose="02020603050405020304" pitchFamily="18" charset="0"/>
              </a:rPr>
              <a:t>A fast-growing fintech start-up has built a user base by providing a payment platform for users. They are now looking to build a credit product and make it available to their customer base. Credit products come with huge risks, and they want the Data Science team to help them with a model/solution which will enable them to do risk profiling of potential customers for the credit product</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p>
          <a:p>
            <a:pPr mar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555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35FA-27D4-4A3E-B8FE-CC27598C02B0}"/>
              </a:ext>
            </a:extLst>
          </p:cNvPr>
          <p:cNvSpPr>
            <a:spLocks noGrp="1"/>
          </p:cNvSpPr>
          <p:nvPr>
            <p:ph type="title"/>
          </p:nvPr>
        </p:nvSpPr>
        <p:spPr/>
        <p:txBody>
          <a:bodyPr/>
          <a:lstStyle/>
          <a:p>
            <a:pPr algn="ctr"/>
            <a:r>
              <a:rPr lang="en-US" dirty="0">
                <a:latin typeface="Bahnschrift Light" panose="020B0502040204020203" pitchFamily="34" charset="0"/>
              </a:rPr>
              <a:t>Approach</a:t>
            </a:r>
            <a:r>
              <a:rPr lang="en-US" dirty="0"/>
              <a:t> </a:t>
            </a:r>
            <a:r>
              <a:rPr lang="en-US" dirty="0">
                <a:latin typeface="Bahnschrift Light" panose="020B0502040204020203" pitchFamily="34" charset="0"/>
              </a:rPr>
              <a:t>Towards Problem Statement</a:t>
            </a:r>
            <a:endParaRPr lang="en-IN" dirty="0">
              <a:latin typeface="Bahnschrift Light" panose="020B0502040204020203" pitchFamily="34" charset="0"/>
            </a:endParaRPr>
          </a:p>
        </p:txBody>
      </p:sp>
      <p:sp>
        <p:nvSpPr>
          <p:cNvPr id="3" name="Content Placeholder 2">
            <a:extLst>
              <a:ext uri="{FF2B5EF4-FFF2-40B4-BE49-F238E27FC236}">
                <a16:creationId xmlns:a16="http://schemas.microsoft.com/office/drawing/2014/main" id="{74458D18-612F-4592-99D6-C66A1EAEA9F3}"/>
              </a:ext>
            </a:extLst>
          </p:cNvPr>
          <p:cNvSpPr>
            <a:spLocks noGrp="1"/>
          </p:cNvSpPr>
          <p:nvPr>
            <p:ph idx="1"/>
          </p:nvPr>
        </p:nvSpPr>
        <p:spPr>
          <a:xfrm>
            <a:off x="677334" y="1461248"/>
            <a:ext cx="8596668" cy="5190564"/>
          </a:xfrm>
        </p:spPr>
        <p:txBody>
          <a:bodyPr>
            <a:normAutofit/>
          </a:bodyPr>
          <a:lstStyle/>
          <a:p>
            <a:pPr algn="just"/>
            <a:r>
              <a:rPr lang="en-US" sz="2000" dirty="0">
                <a:solidFill>
                  <a:schemeClr val="tx1">
                    <a:lumMod val="65000"/>
                    <a:lumOff val="35000"/>
                  </a:schemeClr>
                </a:solidFill>
                <a:latin typeface="Bahnschrift" panose="020B0502040204020203" pitchFamily="34" charset="0"/>
              </a:rPr>
              <a:t>Assessing any customer for credit products is based on different kinds of data formats and tools which are used by P2P business models to extract useful knowledge, which can make an impactful analysis whether the customer is eligible and if eligible what other requirements are necessary.</a:t>
            </a:r>
          </a:p>
          <a:p>
            <a:pPr marL="0" indent="0">
              <a:buNone/>
            </a:pPr>
            <a:endParaRPr lang="en-US" sz="2000" dirty="0">
              <a:solidFill>
                <a:schemeClr val="tx1">
                  <a:lumMod val="65000"/>
                  <a:lumOff val="35000"/>
                </a:schemeClr>
              </a:solidFill>
              <a:latin typeface="Bahnschrift" panose="020B0502040204020203" pitchFamily="34" charset="0"/>
            </a:endParaRPr>
          </a:p>
          <a:p>
            <a:r>
              <a:rPr lang="en-US" sz="2000" dirty="0">
                <a:solidFill>
                  <a:schemeClr val="tx1">
                    <a:lumMod val="65000"/>
                    <a:lumOff val="35000"/>
                  </a:schemeClr>
                </a:solidFill>
                <a:latin typeface="Bahnschrift" panose="020B0502040204020203" pitchFamily="34" charset="0"/>
              </a:rPr>
              <a:t>Some factors may include, customer’s annual salary, existing debts, churn, credit score and history, employment status etc.</a:t>
            </a:r>
          </a:p>
          <a:p>
            <a:pPr marL="0" indent="0">
              <a:buNone/>
            </a:pPr>
            <a:endParaRPr lang="en-US" sz="2000" dirty="0">
              <a:solidFill>
                <a:schemeClr val="tx1">
                  <a:lumMod val="65000"/>
                  <a:lumOff val="35000"/>
                </a:schemeClr>
              </a:solidFill>
              <a:latin typeface="Bahnschrift" panose="020B0502040204020203" pitchFamily="34" charset="0"/>
            </a:endParaRPr>
          </a:p>
          <a:p>
            <a:r>
              <a:rPr lang="en-US" sz="2000" dirty="0">
                <a:solidFill>
                  <a:schemeClr val="tx1">
                    <a:lumMod val="65000"/>
                    <a:lumOff val="35000"/>
                  </a:schemeClr>
                </a:solidFill>
                <a:latin typeface="Bahnschrift" panose="020B0502040204020203" pitchFamily="34" charset="0"/>
              </a:rPr>
              <a:t>Every credit product, let’s assume a credit based pay later system, assigned to a particular customer has specific limit for credit and interest rate which is calculated by there previous credit history. If the credit history is approximate to 80%-90% of the eligible margin then various favorable schemes can be provided by the company to the customers.</a:t>
            </a: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75443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05B1EF7-6EEC-427B-BB22-97C8000663DC}"/>
              </a:ext>
            </a:extLst>
          </p:cNvPr>
          <p:cNvSpPr>
            <a:spLocks noGrp="1"/>
          </p:cNvSpPr>
          <p:nvPr>
            <p:ph idx="1"/>
          </p:nvPr>
        </p:nvSpPr>
        <p:spPr>
          <a:xfrm>
            <a:off x="542863" y="672353"/>
            <a:ext cx="8596668" cy="5441576"/>
          </a:xfrm>
        </p:spPr>
        <p:txBody>
          <a:bodyPr>
            <a:normAutofit/>
          </a:bodyPr>
          <a:lstStyle/>
          <a:p>
            <a:r>
              <a:rPr lang="en-US" sz="2000" dirty="0">
                <a:solidFill>
                  <a:schemeClr val="tx1">
                    <a:lumMod val="65000"/>
                    <a:lumOff val="35000"/>
                  </a:schemeClr>
                </a:solidFill>
                <a:latin typeface="Bahnschrift" panose="020B0502040204020203" pitchFamily="34" charset="0"/>
              </a:rPr>
              <a:t>If a customer, let’s assume is applying for a credit based pay later system, irrespective of even if they belong to existing user base, they would have to undergo a predictive system analysis.</a:t>
            </a:r>
          </a:p>
          <a:p>
            <a:pPr marL="0" indent="0">
              <a:buNone/>
            </a:pPr>
            <a:endParaRPr lang="en-US" sz="2000" dirty="0">
              <a:solidFill>
                <a:schemeClr val="tx1">
                  <a:lumMod val="65000"/>
                  <a:lumOff val="35000"/>
                </a:schemeClr>
              </a:solidFill>
              <a:latin typeface="Bahnschrift" panose="020B0502040204020203" pitchFamily="34" charset="0"/>
            </a:endParaRPr>
          </a:p>
          <a:p>
            <a:r>
              <a:rPr lang="en-US" sz="2000" dirty="0">
                <a:solidFill>
                  <a:schemeClr val="tx1">
                    <a:lumMod val="65000"/>
                    <a:lumOff val="35000"/>
                  </a:schemeClr>
                </a:solidFill>
                <a:latin typeface="Bahnschrift" panose="020B0502040204020203" pitchFamily="34" charset="0"/>
              </a:rPr>
              <a:t>Such predictive analysis would require a large dataset and tools according to market standards. This is typically used </a:t>
            </a:r>
            <a:r>
              <a:rPr lang="en-IN" sz="2000" dirty="0">
                <a:solidFill>
                  <a:schemeClr val="tx1">
                    <a:lumMod val="65000"/>
                    <a:lumOff val="35000"/>
                  </a:schemeClr>
                </a:solidFill>
                <a:latin typeface="Bahnschrift" panose="020B0502040204020203" pitchFamily="34" charset="0"/>
              </a:rPr>
              <a:t>in decision making process of accepting or rejecting the credit loan.</a:t>
            </a:r>
          </a:p>
          <a:p>
            <a:pPr marL="0" indent="0">
              <a:buNone/>
            </a:pPr>
            <a:endParaRPr lang="en-IN" sz="2000" dirty="0">
              <a:solidFill>
                <a:schemeClr val="tx1">
                  <a:lumMod val="65000"/>
                  <a:lumOff val="35000"/>
                </a:schemeClr>
              </a:solidFill>
              <a:latin typeface="Bahnschrift" panose="020B0502040204020203" pitchFamily="34" charset="0"/>
            </a:endParaRPr>
          </a:p>
          <a:p>
            <a:r>
              <a:rPr lang="en-IN" sz="2000" dirty="0">
                <a:solidFill>
                  <a:schemeClr val="tx1">
                    <a:lumMod val="65000"/>
                    <a:lumOff val="35000"/>
                  </a:schemeClr>
                </a:solidFill>
                <a:latin typeface="Bahnschrift" panose="020B0502040204020203" pitchFamily="34" charset="0"/>
              </a:rPr>
              <a:t>This predictive system is based on a statistical model which, based for information about the borrower ex. Age, annual salary, nationality, existing debts and in some cases, credit score.</a:t>
            </a:r>
          </a:p>
          <a:p>
            <a:pPr marL="0" indent="0">
              <a:buNone/>
            </a:pPr>
            <a:endParaRPr lang="en-IN" sz="2000" dirty="0">
              <a:solidFill>
                <a:schemeClr val="tx1">
                  <a:lumMod val="65000"/>
                  <a:lumOff val="35000"/>
                </a:schemeClr>
              </a:solidFill>
              <a:latin typeface="Bahnschrift" panose="020B0502040204020203" pitchFamily="34" charset="0"/>
            </a:endParaRPr>
          </a:p>
          <a:p>
            <a:r>
              <a:rPr lang="en-IN" sz="2000" dirty="0">
                <a:solidFill>
                  <a:schemeClr val="tx1">
                    <a:lumMod val="65000"/>
                    <a:lumOff val="35000"/>
                  </a:schemeClr>
                </a:solidFill>
                <a:latin typeface="Bahnschrift" panose="020B0502040204020203" pitchFamily="34" charset="0"/>
              </a:rPr>
              <a:t>These statistics helps in distinguishing “good” and “bad” credit loans, which gives a real time estimate of probability of risk evaluation.</a:t>
            </a:r>
            <a:endParaRPr lang="en-US" sz="20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88001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451C-530F-4AA6-AB18-5A0BEBFB91FB}"/>
              </a:ext>
            </a:extLst>
          </p:cNvPr>
          <p:cNvSpPr>
            <a:spLocks noGrp="1"/>
          </p:cNvSpPr>
          <p:nvPr>
            <p:ph type="title"/>
          </p:nvPr>
        </p:nvSpPr>
        <p:spPr>
          <a:xfrm>
            <a:off x="677334" y="286871"/>
            <a:ext cx="8596668" cy="806824"/>
          </a:xfrm>
        </p:spPr>
        <p:txBody>
          <a:bodyPr/>
          <a:lstStyle/>
          <a:p>
            <a:pPr algn="ctr"/>
            <a:r>
              <a:rPr lang="en-US" dirty="0">
                <a:latin typeface="Bahnschrift Light" panose="020B0502040204020203" pitchFamily="34" charset="0"/>
              </a:rPr>
              <a:t>Gathering of Data</a:t>
            </a:r>
            <a:endParaRPr lang="en-IN" dirty="0">
              <a:latin typeface="Bahnschrift Light" panose="020B0502040204020203" pitchFamily="34" charset="0"/>
            </a:endParaRPr>
          </a:p>
        </p:txBody>
      </p:sp>
      <p:sp>
        <p:nvSpPr>
          <p:cNvPr id="3" name="Content Placeholder 2">
            <a:extLst>
              <a:ext uri="{FF2B5EF4-FFF2-40B4-BE49-F238E27FC236}">
                <a16:creationId xmlns:a16="http://schemas.microsoft.com/office/drawing/2014/main" id="{F6B3268A-69F4-4E00-9FFB-61C9AB066893}"/>
              </a:ext>
            </a:extLst>
          </p:cNvPr>
          <p:cNvSpPr>
            <a:spLocks noGrp="1"/>
          </p:cNvSpPr>
          <p:nvPr>
            <p:ph idx="1"/>
          </p:nvPr>
        </p:nvSpPr>
        <p:spPr>
          <a:xfrm>
            <a:off x="677334" y="1272989"/>
            <a:ext cx="8596668" cy="5298140"/>
          </a:xfrm>
        </p:spPr>
        <p:txBody>
          <a:bodyPr>
            <a:normAutofit lnSpcReduction="10000"/>
          </a:bodyPr>
          <a:lstStyle/>
          <a:p>
            <a:r>
              <a:rPr lang="en-US" sz="2000" dirty="0">
                <a:solidFill>
                  <a:schemeClr val="tx1">
                    <a:lumMod val="65000"/>
                    <a:lumOff val="35000"/>
                  </a:schemeClr>
                </a:solidFill>
                <a:latin typeface="Bahnschrift" panose="020B0502040204020203" pitchFamily="34" charset="0"/>
              </a:rPr>
              <a:t>For creating a predictive analysis model, a large amount of data is needed which can be either </a:t>
            </a:r>
            <a:r>
              <a:rPr lang="en-IN" sz="2000" dirty="0">
                <a:solidFill>
                  <a:schemeClr val="tx1">
                    <a:lumMod val="65000"/>
                    <a:lumOff val="35000"/>
                  </a:schemeClr>
                </a:solidFill>
                <a:latin typeface="Bahnschrift" panose="020B0502040204020203" pitchFamily="34" charset="0"/>
              </a:rPr>
              <a:t>structured data or unstructured data.</a:t>
            </a:r>
          </a:p>
          <a:p>
            <a:pPr marL="0" indent="0">
              <a:buNone/>
            </a:pPr>
            <a:endParaRPr lang="en-IN" sz="2000" b="0" i="0" dirty="0">
              <a:solidFill>
                <a:srgbClr val="000000"/>
              </a:solidFill>
              <a:effectLst/>
              <a:latin typeface="roboto" panose="020B0604020202020204" pitchFamily="2" charset="0"/>
            </a:endParaRPr>
          </a:p>
          <a:p>
            <a:r>
              <a:rPr lang="en-IN" sz="2000" b="0" i="0" dirty="0">
                <a:solidFill>
                  <a:schemeClr val="tx1">
                    <a:lumMod val="65000"/>
                    <a:lumOff val="35000"/>
                  </a:schemeClr>
                </a:solidFill>
                <a:effectLst/>
                <a:latin typeface="Bahnschrift" panose="020B0502040204020203" pitchFamily="34" charset="0"/>
              </a:rPr>
              <a:t>Unstructured data is accumulating from a variety of sources in ever-increasing numbers, providing considerable analytical potential.</a:t>
            </a:r>
          </a:p>
          <a:p>
            <a:endParaRPr lang="en-IN" sz="2000" dirty="0">
              <a:solidFill>
                <a:schemeClr val="tx1">
                  <a:lumMod val="65000"/>
                  <a:lumOff val="35000"/>
                </a:schemeClr>
              </a:solidFill>
              <a:latin typeface="Bahnschrift" panose="020B0502040204020203" pitchFamily="34" charset="0"/>
            </a:endParaRPr>
          </a:p>
          <a:p>
            <a:pPr algn="just"/>
            <a:r>
              <a:rPr lang="en-IN" sz="2000" dirty="0">
                <a:solidFill>
                  <a:schemeClr val="tx1">
                    <a:lumMod val="65000"/>
                    <a:lumOff val="35000"/>
                  </a:schemeClr>
                </a:solidFill>
                <a:latin typeface="Bahnschrift" panose="020B0502040204020203" pitchFamily="34" charset="0"/>
              </a:rPr>
              <a:t>The dataset which is used for establishing the model, is gathered from Kaggle named </a:t>
            </a:r>
            <a:r>
              <a:rPr lang="en-IN" sz="2000" dirty="0">
                <a:solidFill>
                  <a:schemeClr val="accent6"/>
                </a:solidFill>
                <a:latin typeface="Bahnschrift" panose="020B0502040204020203" pitchFamily="34" charset="0"/>
              </a:rPr>
              <a:t>FinTech_user.csv</a:t>
            </a:r>
            <a:r>
              <a:rPr lang="en-IN" sz="2000" dirty="0">
                <a:solidFill>
                  <a:schemeClr val="tx1">
                    <a:lumMod val="65000"/>
                    <a:lumOff val="35000"/>
                  </a:schemeClr>
                </a:solidFill>
                <a:latin typeface="Bahnschrift" panose="020B0502040204020203" pitchFamily="34" charset="0"/>
              </a:rPr>
              <a:t>. This data file contains the data of a fintech company’s user base, which can be used to improve customer’s relationship and service.</a:t>
            </a:r>
          </a:p>
          <a:p>
            <a:endParaRPr lang="en-IN" sz="2000" dirty="0">
              <a:solidFill>
                <a:schemeClr val="tx1">
                  <a:lumMod val="65000"/>
                  <a:lumOff val="35000"/>
                </a:schemeClr>
              </a:solidFill>
              <a:latin typeface="Bahnschrift" panose="020B0502040204020203" pitchFamily="34" charset="0"/>
            </a:endParaRPr>
          </a:p>
          <a:p>
            <a:pPr algn="just"/>
            <a:r>
              <a:rPr lang="en-IN" sz="2000" dirty="0">
                <a:solidFill>
                  <a:schemeClr val="tx1">
                    <a:lumMod val="65000"/>
                    <a:lumOff val="35000"/>
                  </a:schemeClr>
                </a:solidFill>
                <a:latin typeface="Bahnschrift" panose="020B0502040204020203" pitchFamily="34" charset="0"/>
              </a:rPr>
              <a:t>The dataset contents are user id, age, housing(rent or other), credit score, received loan, rejected loan, cc taken and many other. Only limited parameters of these are required to predict user’s credit analysis and future potential credit. </a:t>
            </a: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12883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7B5895E-387D-4EA6-9E00-37044B187316}"/>
              </a:ext>
            </a:extLst>
          </p:cNvPr>
          <p:cNvPicPr>
            <a:picLocks noGrp="1" noChangeAspect="1"/>
          </p:cNvPicPr>
          <p:nvPr>
            <p:ph idx="1"/>
          </p:nvPr>
        </p:nvPicPr>
        <p:blipFill>
          <a:blip r:embed="rId2"/>
          <a:stretch>
            <a:fillRect/>
          </a:stretch>
        </p:blipFill>
        <p:spPr>
          <a:xfrm>
            <a:off x="190901" y="510988"/>
            <a:ext cx="10848360" cy="5226424"/>
          </a:xfrm>
        </p:spPr>
      </p:pic>
    </p:spTree>
    <p:extLst>
      <p:ext uri="{BB962C8B-B14F-4D97-AF65-F5344CB8AC3E}">
        <p14:creationId xmlns:p14="http://schemas.microsoft.com/office/powerpoint/2010/main" val="140620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232E-4D06-4079-81CD-A0158E173F94}"/>
              </a:ext>
            </a:extLst>
          </p:cNvPr>
          <p:cNvSpPr>
            <a:spLocks noGrp="1"/>
          </p:cNvSpPr>
          <p:nvPr>
            <p:ph type="title"/>
          </p:nvPr>
        </p:nvSpPr>
        <p:spPr>
          <a:xfrm>
            <a:off x="677334" y="377368"/>
            <a:ext cx="8596668" cy="608750"/>
          </a:xfrm>
        </p:spPr>
        <p:txBody>
          <a:bodyPr>
            <a:noAutofit/>
          </a:bodyPr>
          <a:lstStyle/>
          <a:p>
            <a:pPr algn="ctr"/>
            <a:r>
              <a:rPr lang="en-US" dirty="0">
                <a:latin typeface="Bahnschrift Light" panose="020B0502040204020203" pitchFamily="34" charset="0"/>
              </a:rPr>
              <a:t>Cleaning and Exploration of Data</a:t>
            </a:r>
            <a:endParaRPr lang="en-IN" dirty="0">
              <a:latin typeface="Bahnschrift Light" panose="020B0502040204020203" pitchFamily="34" charset="0"/>
            </a:endParaRPr>
          </a:p>
        </p:txBody>
      </p:sp>
      <p:sp>
        <p:nvSpPr>
          <p:cNvPr id="3" name="Content Placeholder 2">
            <a:extLst>
              <a:ext uri="{FF2B5EF4-FFF2-40B4-BE49-F238E27FC236}">
                <a16:creationId xmlns:a16="http://schemas.microsoft.com/office/drawing/2014/main" id="{98C3D5E8-0101-46B2-8500-469EEEFF8445}"/>
              </a:ext>
            </a:extLst>
          </p:cNvPr>
          <p:cNvSpPr>
            <a:spLocks noGrp="1"/>
          </p:cNvSpPr>
          <p:nvPr>
            <p:ph idx="1"/>
          </p:nvPr>
        </p:nvSpPr>
        <p:spPr>
          <a:xfrm>
            <a:off x="677334" y="1345557"/>
            <a:ext cx="8596668" cy="5512443"/>
          </a:xfrm>
        </p:spPr>
        <p:txBody>
          <a:bodyPr>
            <a:normAutofit/>
          </a:bodyPr>
          <a:lstStyle/>
          <a:p>
            <a:r>
              <a:rPr lang="en-US" sz="2000" dirty="0">
                <a:solidFill>
                  <a:schemeClr val="tx1">
                    <a:lumMod val="65000"/>
                    <a:lumOff val="35000"/>
                  </a:schemeClr>
                </a:solidFill>
                <a:latin typeface="Bahnschrift" panose="020B0502040204020203" pitchFamily="34" charset="0"/>
              </a:rPr>
              <a:t>After extracting the data, the analysis model does not require un-necessary parameters or columns from dataset. Here, data cleaning is to be done using pythonic commands and libraries. The libraries used to clean the data and rearranging are Pandas and NumPy.</a:t>
            </a:r>
          </a:p>
          <a:p>
            <a:endParaRPr lang="en-US" sz="2000" dirty="0">
              <a:solidFill>
                <a:schemeClr val="tx1">
                  <a:lumMod val="65000"/>
                  <a:lumOff val="35000"/>
                </a:schemeClr>
              </a:solidFill>
              <a:latin typeface="Bahnschrift" panose="020B0502040204020203" pitchFamily="34" charset="0"/>
            </a:endParaRPr>
          </a:p>
          <a:p>
            <a:r>
              <a:rPr lang="en-IN" sz="2000" dirty="0">
                <a:solidFill>
                  <a:schemeClr val="tx1">
                    <a:lumMod val="65000"/>
                    <a:lumOff val="35000"/>
                  </a:schemeClr>
                </a:solidFill>
                <a:latin typeface="Bahnschrift" panose="020B0502040204020203" pitchFamily="34" charset="0"/>
              </a:rPr>
              <a:t>Firstly importing the required dataset as a data frame, all the columns would be visible. Only necessary columns needed for the analysis model. Using commands we need to drop the unnecessary columns.</a:t>
            </a:r>
          </a:p>
          <a:p>
            <a:endParaRPr lang="en-IN" sz="2000" dirty="0">
              <a:solidFill>
                <a:schemeClr val="tx1">
                  <a:lumMod val="65000"/>
                  <a:lumOff val="35000"/>
                </a:schemeClr>
              </a:solidFill>
              <a:latin typeface="Bahnschrift" panose="020B0502040204020203" pitchFamily="34" charset="0"/>
            </a:endParaRPr>
          </a:p>
          <a:p>
            <a:r>
              <a:rPr lang="en-US" sz="2000" dirty="0">
                <a:solidFill>
                  <a:schemeClr val="tx1">
                    <a:lumMod val="65000"/>
                    <a:lumOff val="35000"/>
                  </a:schemeClr>
                </a:solidFill>
                <a:latin typeface="Bahnschrift" panose="020B0502040204020203" pitchFamily="34" charset="0"/>
              </a:rPr>
              <a:t>After cleaning the data, these are the only parameters which would be requiring to categorize and identify risk-free potential customers.</a:t>
            </a:r>
          </a:p>
          <a:p>
            <a:pPr marL="0" indent="0">
              <a:buNone/>
            </a:pPr>
            <a:endParaRPr lang="en-IN" sz="20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291307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42F53-3441-4645-9BC5-B1A1D5A5E150}"/>
              </a:ext>
            </a:extLst>
          </p:cNvPr>
          <p:cNvSpPr>
            <a:spLocks noGrp="1"/>
          </p:cNvSpPr>
          <p:nvPr>
            <p:ph idx="1"/>
          </p:nvPr>
        </p:nvSpPr>
        <p:spPr>
          <a:xfrm>
            <a:off x="677334" y="216922"/>
            <a:ext cx="8596668" cy="6121125"/>
          </a:xfrm>
        </p:spPr>
        <p:txBody>
          <a:bodyPr>
            <a:normAutofit/>
          </a:bodyPr>
          <a:lstStyle/>
          <a:p>
            <a:pPr marL="0" indent="0">
              <a:buNone/>
            </a:pPr>
            <a:endParaRPr lang="en-US" sz="2000" dirty="0">
              <a:solidFill>
                <a:schemeClr val="tx1">
                  <a:lumMod val="65000"/>
                  <a:lumOff val="35000"/>
                </a:schemeClr>
              </a:solidFill>
              <a:latin typeface="Bahnschrift" panose="020B0502040204020203" pitchFamily="34" charset="0"/>
            </a:endParaRPr>
          </a:p>
          <a:p>
            <a:r>
              <a:rPr lang="en-IN" sz="2000" dirty="0">
                <a:solidFill>
                  <a:schemeClr val="tx1">
                    <a:lumMod val="65000"/>
                    <a:lumOff val="35000"/>
                  </a:schemeClr>
                </a:solidFill>
                <a:latin typeface="Bahnschrift" panose="020B0502040204020203" pitchFamily="34" charset="0"/>
              </a:rPr>
              <a:t>Required parameters from the user base is as follows</a:t>
            </a:r>
            <a:r>
              <a:rPr lang="en-US" sz="2000" dirty="0">
                <a:solidFill>
                  <a:schemeClr val="tx1">
                    <a:lumMod val="65000"/>
                    <a:lumOff val="35000"/>
                  </a:schemeClr>
                </a:solidFill>
                <a:latin typeface="Bahnschrift" panose="020B0502040204020203" pitchFamily="34" charset="0"/>
              </a:rPr>
              <a:t>:</a:t>
            </a: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endParaRPr lang="en-US" sz="2000" dirty="0">
              <a:solidFill>
                <a:schemeClr val="tx1">
                  <a:lumMod val="65000"/>
                  <a:lumOff val="35000"/>
                </a:schemeClr>
              </a:solidFill>
              <a:latin typeface="Bahnschrift" panose="020B0502040204020203" pitchFamily="34" charset="0"/>
            </a:endParaRPr>
          </a:p>
          <a:p>
            <a:pPr marL="0" indent="0">
              <a:buNone/>
            </a:pPr>
            <a:r>
              <a:rPr lang="en-US" sz="2000" dirty="0">
                <a:solidFill>
                  <a:schemeClr val="tx1">
                    <a:lumMod val="65000"/>
                    <a:lumOff val="35000"/>
                  </a:schemeClr>
                </a:solidFill>
                <a:latin typeface="Bahnschrift" panose="020B0502040204020203" pitchFamily="34" charset="0"/>
              </a:rPr>
              <a:t>    </a:t>
            </a:r>
          </a:p>
          <a:p>
            <a:pPr marL="0" indent="0">
              <a:buNone/>
            </a:pPr>
            <a:endParaRPr lang="en-IN" sz="2000" dirty="0">
              <a:solidFill>
                <a:schemeClr val="tx1">
                  <a:lumMod val="65000"/>
                  <a:lumOff val="35000"/>
                </a:schemeClr>
              </a:solidFill>
              <a:latin typeface="Bahnschrift" panose="020B0502040204020203" pitchFamily="34" charset="0"/>
            </a:endParaRPr>
          </a:p>
        </p:txBody>
      </p:sp>
      <p:graphicFrame>
        <p:nvGraphicFramePr>
          <p:cNvPr id="5" name="Table 4">
            <a:extLst>
              <a:ext uri="{FF2B5EF4-FFF2-40B4-BE49-F238E27FC236}">
                <a16:creationId xmlns:a16="http://schemas.microsoft.com/office/drawing/2014/main" id="{14AD3370-86A7-4DDA-9980-C2E6AF928283}"/>
              </a:ext>
            </a:extLst>
          </p:cNvPr>
          <p:cNvGraphicFramePr>
            <a:graphicFrameLocks noGrp="1"/>
          </p:cNvGraphicFramePr>
          <p:nvPr>
            <p:extLst>
              <p:ext uri="{D42A27DB-BD31-4B8C-83A1-F6EECF244321}">
                <p14:modId xmlns:p14="http://schemas.microsoft.com/office/powerpoint/2010/main" val="976001510"/>
              </p:ext>
            </p:extLst>
          </p:nvPr>
        </p:nvGraphicFramePr>
        <p:xfrm>
          <a:off x="1083249" y="1401183"/>
          <a:ext cx="8128000" cy="4712746"/>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921646259"/>
                    </a:ext>
                  </a:extLst>
                </a:gridCol>
                <a:gridCol w="4064000">
                  <a:extLst>
                    <a:ext uri="{9D8B030D-6E8A-4147-A177-3AD203B41FA5}">
                      <a16:colId xmlns:a16="http://schemas.microsoft.com/office/drawing/2014/main" val="4264577415"/>
                    </a:ext>
                  </a:extLst>
                </a:gridCol>
              </a:tblGrid>
              <a:tr h="1120513">
                <a:tc>
                  <a:txBody>
                    <a:bodyPr/>
                    <a:lstStyle/>
                    <a:p>
                      <a:r>
                        <a:rPr lang="en-US" sz="1800" u="sng" dirty="0">
                          <a:solidFill>
                            <a:schemeClr val="tx1">
                              <a:lumMod val="65000"/>
                              <a:lumOff val="35000"/>
                            </a:schemeClr>
                          </a:solidFill>
                          <a:latin typeface="Bahnschrift" panose="020B0502040204020203" pitchFamily="34" charset="0"/>
                        </a:rPr>
                        <a:t>user</a:t>
                      </a:r>
                      <a:r>
                        <a:rPr lang="en-US" sz="1800" dirty="0">
                          <a:solidFill>
                            <a:schemeClr val="tx1">
                              <a:lumMod val="65000"/>
                              <a:lumOff val="35000"/>
                            </a:schemeClr>
                          </a:solidFill>
                          <a:latin typeface="Bahnschrift" panose="020B0502040204020203" pitchFamily="34" charset="0"/>
                        </a:rPr>
                        <a:t>: see whether the customer is user or not </a:t>
                      </a:r>
                      <a:endParaRPr lang="en-IN" sz="1800" dirty="0">
                        <a:solidFill>
                          <a:schemeClr val="tx1">
                            <a:lumMod val="65000"/>
                            <a:lumOff val="35000"/>
                          </a:schemeClr>
                        </a:solidFill>
                        <a:latin typeface="Bahnschrift" panose="020B0502040204020203" pitchFamily="34" charset="0"/>
                      </a:endParaRPr>
                    </a:p>
                  </a:txBody>
                  <a:tcPr/>
                </a:tc>
                <a:tc>
                  <a:txBody>
                    <a:bodyPr/>
                    <a:lstStyle/>
                    <a:p>
                      <a:r>
                        <a:rPr lang="en-US" u="sng" dirty="0">
                          <a:solidFill>
                            <a:schemeClr val="tx1">
                              <a:lumMod val="65000"/>
                              <a:lumOff val="35000"/>
                            </a:schemeClr>
                          </a:solidFill>
                          <a:latin typeface="Bahnschrift" panose="020B0502040204020203" pitchFamily="34" charset="0"/>
                        </a:rPr>
                        <a:t>age</a:t>
                      </a:r>
                      <a:r>
                        <a:rPr lang="en-US" dirty="0">
                          <a:solidFill>
                            <a:schemeClr val="tx1">
                              <a:lumMod val="65000"/>
                              <a:lumOff val="35000"/>
                            </a:schemeClr>
                          </a:solidFill>
                          <a:latin typeface="Bahnschrift" panose="020B0502040204020203" pitchFamily="34" charset="0"/>
                        </a:rPr>
                        <a:t>: verify whether the customer has eligible credit age.</a:t>
                      </a:r>
                      <a:endParaRPr lang="en-IN"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3324733167"/>
                  </a:ext>
                </a:extLst>
              </a:tr>
              <a:tr h="1197411">
                <a:tc>
                  <a:txBody>
                    <a:bodyPr/>
                    <a:lstStyle/>
                    <a:p>
                      <a:r>
                        <a:rPr lang="en-US" sz="1800" u="sng" dirty="0">
                          <a:solidFill>
                            <a:schemeClr val="tx1">
                              <a:lumMod val="65000"/>
                              <a:lumOff val="35000"/>
                            </a:schemeClr>
                          </a:solidFill>
                          <a:latin typeface="Bahnschrift" panose="020B0502040204020203" pitchFamily="34" charset="0"/>
                        </a:rPr>
                        <a:t>credit score</a:t>
                      </a:r>
                      <a:r>
                        <a:rPr lang="en-US" sz="1800" dirty="0">
                          <a:solidFill>
                            <a:schemeClr val="tx1">
                              <a:lumMod val="65000"/>
                              <a:lumOff val="35000"/>
                            </a:schemeClr>
                          </a:solidFill>
                          <a:latin typeface="Bahnschrift" panose="020B0502040204020203" pitchFamily="34" charset="0"/>
                        </a:rPr>
                        <a:t>: customer’s credit score should be valid between 450 to 700</a:t>
                      </a:r>
                      <a:endParaRPr lang="en-IN" sz="1800" dirty="0">
                        <a:solidFill>
                          <a:schemeClr val="tx1">
                            <a:lumMod val="65000"/>
                            <a:lumOff val="35000"/>
                          </a:schemeClr>
                        </a:solidFill>
                        <a:latin typeface="Bahnschrift" panose="020B0502040204020203" pitchFamily="34" charset="0"/>
                      </a:endParaRPr>
                    </a:p>
                  </a:txBody>
                  <a:tcPr/>
                </a:tc>
                <a:tc>
                  <a:txBody>
                    <a:bodyPr/>
                    <a:lstStyle/>
                    <a:p>
                      <a:r>
                        <a:rPr lang="en-US" sz="1800" u="sng" dirty="0">
                          <a:solidFill>
                            <a:schemeClr val="tx1">
                              <a:lumMod val="65000"/>
                              <a:lumOff val="35000"/>
                            </a:schemeClr>
                          </a:solidFill>
                          <a:latin typeface="Bahnschrift" panose="020B0502040204020203" pitchFamily="34" charset="0"/>
                        </a:rPr>
                        <a:t>deposits</a:t>
                      </a:r>
                      <a:r>
                        <a:rPr lang="en-US" sz="1800" dirty="0">
                          <a:solidFill>
                            <a:schemeClr val="tx1">
                              <a:lumMod val="65000"/>
                              <a:lumOff val="35000"/>
                            </a:schemeClr>
                          </a:solidFill>
                          <a:latin typeface="Bahnschrift" panose="020B0502040204020203" pitchFamily="34" charset="0"/>
                        </a:rPr>
                        <a:t>: whether the deposits are frequent and on-time by the customer</a:t>
                      </a:r>
                      <a:endParaRPr lang="en-IN" sz="1800"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1284184487"/>
                  </a:ext>
                </a:extLst>
              </a:tr>
              <a:tr h="1197411">
                <a:tc>
                  <a:txBody>
                    <a:bodyPr/>
                    <a:lstStyle/>
                    <a:p>
                      <a:r>
                        <a:rPr lang="en-US" u="sng" dirty="0">
                          <a:solidFill>
                            <a:schemeClr val="tx1">
                              <a:lumMod val="65000"/>
                              <a:lumOff val="35000"/>
                            </a:schemeClr>
                          </a:solidFill>
                          <a:latin typeface="Bahnschrift" panose="020B0502040204020203" pitchFamily="34" charset="0"/>
                        </a:rPr>
                        <a:t>housing</a:t>
                      </a:r>
                      <a:r>
                        <a:rPr lang="en-US" u="none" dirty="0">
                          <a:solidFill>
                            <a:schemeClr val="tx1">
                              <a:lumMod val="65000"/>
                              <a:lumOff val="35000"/>
                            </a:schemeClr>
                          </a:solidFill>
                          <a:latin typeface="Bahnschrift" panose="020B0502040204020203" pitchFamily="34" charset="0"/>
                        </a:rPr>
                        <a:t>: whether the place of customer is rented or owned.</a:t>
                      </a:r>
                      <a:endParaRPr lang="en-IN" u="none" dirty="0">
                        <a:solidFill>
                          <a:schemeClr val="tx1">
                            <a:lumMod val="65000"/>
                            <a:lumOff val="35000"/>
                          </a:schemeClr>
                        </a:solidFill>
                        <a:latin typeface="Bahnschrift" panose="020B0502040204020203" pitchFamily="34" charset="0"/>
                      </a:endParaRPr>
                    </a:p>
                  </a:txBody>
                  <a:tcPr/>
                </a:tc>
                <a:tc>
                  <a:txBody>
                    <a:bodyPr/>
                    <a:lstStyle/>
                    <a:p>
                      <a:r>
                        <a:rPr lang="en-US" u="sng" dirty="0">
                          <a:solidFill>
                            <a:schemeClr val="tx1">
                              <a:lumMod val="65000"/>
                              <a:lumOff val="35000"/>
                            </a:schemeClr>
                          </a:solidFill>
                          <a:latin typeface="Bahnschrift" panose="020B0502040204020203" pitchFamily="34" charset="0"/>
                        </a:rPr>
                        <a:t>purchases</a:t>
                      </a:r>
                      <a:r>
                        <a:rPr lang="en-US" dirty="0">
                          <a:solidFill>
                            <a:schemeClr val="tx1">
                              <a:lumMod val="65000"/>
                              <a:lumOff val="35000"/>
                            </a:schemeClr>
                          </a:solidFill>
                          <a:latin typeface="Bahnschrift" panose="020B0502040204020203" pitchFamily="34" charset="0"/>
                        </a:rPr>
                        <a:t>: purchases through the company’s website or app.</a:t>
                      </a:r>
                      <a:endParaRPr lang="en-IN"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3498007981"/>
                  </a:ext>
                </a:extLst>
              </a:tr>
              <a:tr h="11974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u="sng" dirty="0" err="1">
                          <a:solidFill>
                            <a:schemeClr val="tx1">
                              <a:lumMod val="65000"/>
                              <a:lumOff val="35000"/>
                            </a:schemeClr>
                          </a:solidFill>
                          <a:latin typeface="Bahnschrift" panose="020B0502040204020203" pitchFamily="34" charset="0"/>
                        </a:rPr>
                        <a:t>cc_taken</a:t>
                      </a:r>
                      <a:r>
                        <a:rPr lang="en-US" dirty="0">
                          <a:solidFill>
                            <a:schemeClr val="tx1">
                              <a:lumMod val="65000"/>
                              <a:lumOff val="35000"/>
                            </a:schemeClr>
                          </a:solidFill>
                          <a:latin typeface="Bahnschrift" panose="020B0502040204020203" pitchFamily="34" charset="0"/>
                        </a:rPr>
                        <a:t>: whether the customer owns a credit card.</a:t>
                      </a:r>
                      <a:endParaRPr lang="en-IN" dirty="0">
                        <a:solidFill>
                          <a:schemeClr val="tx1">
                            <a:lumMod val="65000"/>
                            <a:lumOff val="35000"/>
                          </a:schemeClr>
                        </a:solidFill>
                        <a:latin typeface="Bahnschrift" panose="020B0502040204020203" pitchFamily="34" charset="0"/>
                      </a:endParaRPr>
                    </a:p>
                  </a:txBody>
                  <a:tcPr/>
                </a:tc>
                <a:tc>
                  <a:txBody>
                    <a:bodyPr/>
                    <a:lstStyle/>
                    <a:p>
                      <a:r>
                        <a:rPr lang="en-US" u="sng" dirty="0">
                          <a:solidFill>
                            <a:schemeClr val="tx1">
                              <a:lumMod val="65000"/>
                              <a:lumOff val="35000"/>
                            </a:schemeClr>
                          </a:solidFill>
                          <a:latin typeface="Bahnschrift" panose="020B0502040204020203" pitchFamily="34" charset="0"/>
                        </a:rPr>
                        <a:t>withdrawal</a:t>
                      </a:r>
                      <a:r>
                        <a:rPr lang="en-US" dirty="0">
                          <a:solidFill>
                            <a:schemeClr val="tx1">
                              <a:lumMod val="65000"/>
                              <a:lumOff val="35000"/>
                            </a:schemeClr>
                          </a:solidFill>
                          <a:latin typeface="Bahnschrift" panose="020B0502040204020203" pitchFamily="34" charset="0"/>
                        </a:rPr>
                        <a:t>: whether the withdrawals frequent through app or website.</a:t>
                      </a:r>
                      <a:endParaRPr lang="en-IN" dirty="0">
                        <a:solidFill>
                          <a:schemeClr val="tx1">
                            <a:lumMod val="65000"/>
                            <a:lumOff val="35000"/>
                          </a:schemeClr>
                        </a:solidFill>
                        <a:latin typeface="Bahnschrift" panose="020B0502040204020203" pitchFamily="34" charset="0"/>
                      </a:endParaRPr>
                    </a:p>
                  </a:txBody>
                  <a:tcPr/>
                </a:tc>
                <a:extLst>
                  <a:ext uri="{0D108BD9-81ED-4DB2-BD59-A6C34878D82A}">
                    <a16:rowId xmlns:a16="http://schemas.microsoft.com/office/drawing/2014/main" val="4216458987"/>
                  </a:ext>
                </a:extLst>
              </a:tr>
            </a:tbl>
          </a:graphicData>
        </a:graphic>
      </p:graphicFrame>
    </p:spTree>
    <p:extLst>
      <p:ext uri="{BB962C8B-B14F-4D97-AF65-F5344CB8AC3E}">
        <p14:creationId xmlns:p14="http://schemas.microsoft.com/office/powerpoint/2010/main" val="258170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2E5C-874A-412C-ACD7-421EBDAC64B3}"/>
              </a:ext>
            </a:extLst>
          </p:cNvPr>
          <p:cNvSpPr>
            <a:spLocks noGrp="1"/>
          </p:cNvSpPr>
          <p:nvPr>
            <p:ph type="title"/>
          </p:nvPr>
        </p:nvSpPr>
        <p:spPr>
          <a:xfrm>
            <a:off x="677334" y="408744"/>
            <a:ext cx="8596668" cy="815788"/>
          </a:xfrm>
        </p:spPr>
        <p:txBody>
          <a:bodyPr/>
          <a:lstStyle/>
          <a:p>
            <a:pPr algn="ctr"/>
            <a:r>
              <a:rPr lang="en-US" dirty="0">
                <a:latin typeface="Bahnschrift Light" panose="020B0502040204020203" pitchFamily="34" charset="0"/>
              </a:rPr>
              <a:t>Solution or Model</a:t>
            </a:r>
            <a:endParaRPr lang="en-IN" dirty="0">
              <a:latin typeface="Bahnschrift Light" panose="020B0502040204020203" pitchFamily="34" charset="0"/>
            </a:endParaRPr>
          </a:p>
        </p:txBody>
      </p:sp>
      <p:sp>
        <p:nvSpPr>
          <p:cNvPr id="3" name="Content Placeholder 2">
            <a:extLst>
              <a:ext uri="{FF2B5EF4-FFF2-40B4-BE49-F238E27FC236}">
                <a16:creationId xmlns:a16="http://schemas.microsoft.com/office/drawing/2014/main" id="{BBC8285A-A7E7-4647-8846-60A20AB8163B}"/>
              </a:ext>
            </a:extLst>
          </p:cNvPr>
          <p:cNvSpPr>
            <a:spLocks noGrp="1"/>
          </p:cNvSpPr>
          <p:nvPr>
            <p:ph idx="1"/>
          </p:nvPr>
        </p:nvSpPr>
        <p:spPr>
          <a:xfrm>
            <a:off x="677334" y="1224532"/>
            <a:ext cx="8596668" cy="5023772"/>
          </a:xfrm>
        </p:spPr>
        <p:txBody>
          <a:bodyPr>
            <a:normAutofit lnSpcReduction="10000"/>
          </a:bodyPr>
          <a:lstStyle/>
          <a:p>
            <a:r>
              <a:rPr lang="en-US" sz="2000" dirty="0">
                <a:solidFill>
                  <a:schemeClr val="tx1">
                    <a:lumMod val="65000"/>
                    <a:lumOff val="35000"/>
                  </a:schemeClr>
                </a:solidFill>
                <a:latin typeface="Bahnschrift" panose="020B0502040204020203" pitchFamily="34" charset="0"/>
              </a:rPr>
              <a:t>Risk assessments are important part to give consumer competitive rates using variety of sources to guarantee that no stone is left unturned.</a:t>
            </a:r>
          </a:p>
          <a:p>
            <a:endParaRPr lang="en-US" sz="2000" dirty="0">
              <a:solidFill>
                <a:schemeClr val="tx1">
                  <a:lumMod val="65000"/>
                  <a:lumOff val="35000"/>
                </a:schemeClr>
              </a:solidFill>
              <a:latin typeface="Bahnschrift" panose="020B0502040204020203" pitchFamily="34" charset="0"/>
            </a:endParaRPr>
          </a:p>
          <a:p>
            <a:r>
              <a:rPr lang="en-IN" sz="2000" b="0" i="0" dirty="0">
                <a:solidFill>
                  <a:schemeClr val="tx1">
                    <a:lumMod val="65000"/>
                    <a:lumOff val="35000"/>
                  </a:schemeClr>
                </a:solidFill>
                <a:effectLst/>
                <a:latin typeface="Bahnschrift" panose="020B0502040204020203" pitchFamily="34" charset="0"/>
              </a:rPr>
              <a:t>In order to manage large amounts of data sets either structured or unstructured to recognize hidden patterns and relationships among variables provided, data mining is aimed to. </a:t>
            </a:r>
          </a:p>
          <a:p>
            <a:endParaRPr lang="en-IN" sz="2000" dirty="0">
              <a:solidFill>
                <a:schemeClr val="tx1">
                  <a:lumMod val="65000"/>
                  <a:lumOff val="35000"/>
                </a:schemeClr>
              </a:solidFill>
              <a:latin typeface="Bahnschrift" panose="020B0502040204020203" pitchFamily="34" charset="0"/>
            </a:endParaRPr>
          </a:p>
          <a:p>
            <a:r>
              <a:rPr lang="en-IN" sz="2000" dirty="0">
                <a:solidFill>
                  <a:schemeClr val="tx1">
                    <a:lumMod val="65000"/>
                    <a:lumOff val="35000"/>
                  </a:schemeClr>
                </a:solidFill>
                <a:latin typeface="Bahnschrift" panose="020B0502040204020203" pitchFamily="34" charset="0"/>
              </a:rPr>
              <a:t>This model will help in analysing the behaviour of customer using the user data and provide services according to there needs.</a:t>
            </a:r>
          </a:p>
          <a:p>
            <a:endParaRPr lang="en-IN" sz="2000" dirty="0">
              <a:solidFill>
                <a:schemeClr val="tx1">
                  <a:lumMod val="65000"/>
                  <a:lumOff val="35000"/>
                </a:schemeClr>
              </a:solidFill>
              <a:latin typeface="Bahnschrift" panose="020B0502040204020203" pitchFamily="34" charset="0"/>
            </a:endParaRPr>
          </a:p>
          <a:p>
            <a:r>
              <a:rPr lang="en-IN" sz="2000" dirty="0">
                <a:solidFill>
                  <a:schemeClr val="tx1">
                    <a:lumMod val="65000"/>
                    <a:lumOff val="35000"/>
                  </a:schemeClr>
                </a:solidFill>
                <a:latin typeface="Bahnschrift" panose="020B0502040204020203" pitchFamily="34" charset="0"/>
              </a:rPr>
              <a:t>It can also recommend, let’s assume a credit based pay later system, what could be the best suitable credit with flexible tenure and good interest rate according to the user’s previous credit deposits/withdrawal.</a:t>
            </a:r>
          </a:p>
        </p:txBody>
      </p:sp>
    </p:spTree>
    <p:extLst>
      <p:ext uri="{BB962C8B-B14F-4D97-AF65-F5344CB8AC3E}">
        <p14:creationId xmlns:p14="http://schemas.microsoft.com/office/powerpoint/2010/main" val="359198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1170</TotalTime>
  <Words>944</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vt:lpstr>
      <vt:lpstr>Bahnschrift Light</vt:lpstr>
      <vt:lpstr>Calibri</vt:lpstr>
      <vt:lpstr>roboto</vt:lpstr>
      <vt:lpstr>Trebuchet MS</vt:lpstr>
      <vt:lpstr>Wingdings 3</vt:lpstr>
      <vt:lpstr>Facet</vt:lpstr>
      <vt:lpstr>Business Case Study</vt:lpstr>
      <vt:lpstr>Problem Statement</vt:lpstr>
      <vt:lpstr>Approach Towards Problem Statement</vt:lpstr>
      <vt:lpstr>PowerPoint Presentation</vt:lpstr>
      <vt:lpstr>Gathering of Data</vt:lpstr>
      <vt:lpstr>PowerPoint Presentation</vt:lpstr>
      <vt:lpstr>Cleaning and Exploration of Data</vt:lpstr>
      <vt:lpstr>PowerPoint Presentation</vt:lpstr>
      <vt:lpstr>Solution or Model</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dc:title>
  <dc:creator>Piyush Dhorey</dc:creator>
  <cp:lastModifiedBy>Piyush Dhorey</cp:lastModifiedBy>
  <cp:revision>26</cp:revision>
  <dcterms:created xsi:type="dcterms:W3CDTF">2022-11-19T10:51:54Z</dcterms:created>
  <dcterms:modified xsi:type="dcterms:W3CDTF">2022-11-21T09:49:47Z</dcterms:modified>
</cp:coreProperties>
</file>