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89" r:id="rId6"/>
    <p:sldId id="384" r:id="rId7"/>
    <p:sldId id="392" r:id="rId8"/>
    <p:sldId id="317" r:id="rId9"/>
    <p:sldId id="277" r:id="rId10"/>
    <p:sldId id="278" r:id="rId11"/>
    <p:sldId id="279" r:id="rId12"/>
    <p:sldId id="268" r:id="rId13"/>
    <p:sldId id="272" r:id="rId14"/>
    <p:sldId id="270" r:id="rId15"/>
    <p:sldId id="281" r:id="rId16"/>
    <p:sldId id="321"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1" d="100"/>
          <a:sy n="81" d="100"/>
        </p:scale>
        <p:origin x="91" y="28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3/8/2022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452359" y="2691816"/>
            <a:ext cx="4739641" cy="505786"/>
          </a:xfrm>
        </p:spPr>
        <p:txBody>
          <a:bodyPr anchor="b" anchorCtr="0">
            <a:noAutofit/>
          </a:bodyPr>
          <a:lstStyle/>
          <a:p>
            <a:pPr algn="ctr"/>
            <a:r>
              <a:rPr lang="en-US" sz="4400" dirty="0"/>
              <a:t>Stock Market Analysis</a:t>
            </a:r>
            <a:br>
              <a:rPr lang="en-US" sz="4400" dirty="0"/>
            </a:br>
            <a:br>
              <a:rPr lang="en-US" sz="4400" dirty="0"/>
            </a:br>
            <a:r>
              <a:rPr lang="en-US" sz="4400" dirty="0"/>
              <a:t>P97 – Group 2  </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pic>
        <p:nvPicPr>
          <p:cNvPr id="5" name="Picture 6" descr="In 12 minutes: Stocks Analysis with Pandas and Scikit-Learn | by Vincent  Tatan | Towards Data Science">
            <a:extLst>
              <a:ext uri="{FF2B5EF4-FFF2-40B4-BE49-F238E27FC236}">
                <a16:creationId xmlns:a16="http://schemas.microsoft.com/office/drawing/2014/main" id="{BBF8BB73-55AD-40A0-A780-E0E1A14BF5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5235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262463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1420547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52156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666783"/>
          </a:xfrm>
        </p:spPr>
        <p:txBody>
          <a:bodyPr/>
          <a:lstStyle/>
          <a:p>
            <a:r>
              <a:rPr lang="en-US" sz="3600" b="1" u="sng" dirty="0">
                <a:latin typeface="+mn-lt"/>
              </a:rPr>
              <a:t>Presented By</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367615"/>
            <a:ext cx="3565525" cy="4893994"/>
          </a:xfrm>
        </p:spPr>
        <p:txBody>
          <a:bodyPr/>
          <a:lstStyle/>
          <a:p>
            <a:r>
              <a:rPr lang="en-US" sz="2400" b="1" dirty="0"/>
              <a:t>Piyush Mahajan</a:t>
            </a:r>
          </a:p>
          <a:p>
            <a:r>
              <a:rPr lang="en-US" sz="2400" b="1" dirty="0"/>
              <a:t>Tushar </a:t>
            </a:r>
            <a:r>
              <a:rPr lang="en-US" sz="2400" b="1" dirty="0" err="1"/>
              <a:t>Khutale</a:t>
            </a:r>
            <a:endParaRPr lang="en-US" sz="2400" b="1" dirty="0"/>
          </a:p>
          <a:p>
            <a:r>
              <a:rPr lang="en-US" sz="2400" b="1" dirty="0" err="1"/>
              <a:t>Rushabh</a:t>
            </a:r>
            <a:r>
              <a:rPr lang="en-US" sz="2400" b="1" dirty="0"/>
              <a:t> Rode</a:t>
            </a:r>
          </a:p>
          <a:p>
            <a:r>
              <a:rPr lang="en-US" sz="2400" b="1" dirty="0"/>
              <a:t>Geetanjali Vijaykumar</a:t>
            </a:r>
          </a:p>
          <a:p>
            <a:r>
              <a:rPr lang="en-US" sz="3600" b="1" u="sng" dirty="0">
                <a:solidFill>
                  <a:schemeClr val="tx1"/>
                </a:solidFill>
                <a:ea typeface="+mj-ea"/>
                <a:cs typeface="+mj-cs"/>
              </a:rPr>
              <a:t>Mentor</a:t>
            </a:r>
          </a:p>
          <a:p>
            <a:r>
              <a:rPr lang="en-US" sz="2400" b="1" dirty="0"/>
              <a:t>Karthik</a:t>
            </a:r>
          </a:p>
          <a:p>
            <a:r>
              <a:rPr lang="en-US" sz="2400" b="1" dirty="0" err="1"/>
              <a:t>Himavanth</a:t>
            </a:r>
            <a:endParaRPr lang="en-US" sz="2400" b="1" dirty="0"/>
          </a:p>
          <a:p>
            <a:endParaRPr lang="en-US" sz="2400" b="1"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sz="4000" dirty="0"/>
              <a:t>Business Problem</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6083808" y="0"/>
            <a:ext cx="6108192"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62500" lnSpcReduction="20000"/>
          </a:bodyPr>
          <a:lstStyle/>
          <a:p>
            <a:pPr marL="457200" lvl="0" indent="-317500" rtl="0">
              <a:lnSpc>
                <a:spcPct val="115000"/>
              </a:lnSpc>
              <a:spcBef>
                <a:spcPts val="0"/>
              </a:spcBef>
              <a:spcAft>
                <a:spcPts val="0"/>
              </a:spcAft>
              <a:buSzPts val="1400"/>
              <a:buNone/>
            </a:pPr>
            <a:r>
              <a:rPr lang="en-US" sz="4000" dirty="0">
                <a:solidFill>
                  <a:schemeClr val="tx1"/>
                </a:solidFill>
                <a:latin typeface="+mj-lt"/>
                <a:ea typeface="+mj-ea"/>
                <a:cs typeface="+mj-cs"/>
                <a:sym typeface="Calibri"/>
              </a:rPr>
              <a:t>To predict the outcomes, trends, or expected future behavior of business, industry sector, or the economy using statistics.</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600795"/>
          </a:xfrm>
        </p:spPr>
        <p:txBody>
          <a:bodyPr>
            <a:normAutofit/>
          </a:bodyPr>
          <a:lstStyle/>
          <a:p>
            <a:r>
              <a:rPr lang="en-US" i="1" dirty="0"/>
              <a:t>OBJECTIVE</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65988" y="1391845"/>
            <a:ext cx="5231876" cy="2991619"/>
          </a:xfrm>
        </p:spPr>
        <p:txBody>
          <a:bodyPr/>
          <a:lstStyle/>
          <a:p>
            <a:pPr marL="457200" lvl="0" indent="-317500" algn="just" rtl="0">
              <a:lnSpc>
                <a:spcPct val="100000"/>
              </a:lnSpc>
              <a:spcBef>
                <a:spcPts val="0"/>
              </a:spcBef>
              <a:spcAft>
                <a:spcPts val="0"/>
              </a:spcAft>
              <a:buSzPts val="1400"/>
              <a:buNone/>
            </a:pPr>
            <a:r>
              <a:rPr lang="en-US" dirty="0">
                <a:latin typeface="Calibri" panose="020F0502020204030204" pitchFamily="34" charset="0"/>
                <a:cs typeface="Calibri" panose="020F0502020204030204" pitchFamily="34" charset="0"/>
                <a:sym typeface="Calibri"/>
              </a:rPr>
              <a:t>The goal here is to make the companies </a:t>
            </a:r>
            <a:r>
              <a:rPr lang="en-IN" sz="2400" dirty="0">
                <a:effectLst/>
                <a:latin typeface="Calibri" panose="020F0502020204030204" pitchFamily="34" charset="0"/>
                <a:ea typeface="Arial" panose="020B0604020202020204" pitchFamily="34" charset="0"/>
                <a:cs typeface="Calibri" panose="020F0502020204030204" pitchFamily="34" charset="0"/>
              </a:rPr>
              <a:t>and businesses to understand and analyse the market to lower their expenses and enhance profits along with helping the investors in identifying purchasing and selling patterns by using Modern Data Analytics.</a:t>
            </a:r>
            <a:endParaRPr lang="en-US" sz="2400" dirty="0">
              <a:solidFill>
                <a:schemeClr val="accent6"/>
              </a:solidFill>
              <a:latin typeface="Calibri"/>
              <a:ea typeface="Calibri"/>
              <a:cs typeface="Calibri"/>
              <a:sym typeface="Calibri"/>
            </a:endParaRPr>
          </a:p>
          <a:p>
            <a:pPr algn="just"/>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307288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2062"/>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0" y="982788"/>
            <a:ext cx="12192000" cy="685756"/>
          </a:xfrm>
        </p:spPr>
        <p:txBody>
          <a:bodyPr vert="horz" wrap="square" lIns="0" tIns="0" rIns="0" bIns="0" rtlCol="0" anchor="b" anchorCtr="0">
            <a:normAutofit fontScale="90000"/>
          </a:bodyPr>
          <a:lstStyle/>
          <a:p>
            <a:pPr algn="ctr">
              <a:lnSpc>
                <a:spcPct val="100000"/>
              </a:lnSpc>
            </a:pPr>
            <a:r>
              <a:rPr lang="en-US" sz="4000" dirty="0"/>
              <a:t>FORECASTING</a:t>
            </a:r>
            <a:br>
              <a:rPr lang="en-US" dirty="0">
                <a:solidFill>
                  <a:schemeClr val="accent6"/>
                </a:solidFill>
              </a:rPr>
            </a:br>
            <a:endParaRPr lang="en-US" sz="6400" kern="1200" dirty="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23" name="Google Shape;164;p4">
            <a:extLst>
              <a:ext uri="{FF2B5EF4-FFF2-40B4-BE49-F238E27FC236}">
                <a16:creationId xmlns:a16="http://schemas.microsoft.com/office/drawing/2014/main" id="{10ADF150-26B8-48E0-A447-E444138C5C54}"/>
              </a:ext>
            </a:extLst>
          </p:cNvPr>
          <p:cNvSpPr txBox="1">
            <a:spLocks/>
          </p:cNvSpPr>
          <p:nvPr/>
        </p:nvSpPr>
        <p:spPr>
          <a:xfrm>
            <a:off x="493225" y="863559"/>
            <a:ext cx="11147912" cy="5183345"/>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9700" indent="0">
              <a:lnSpc>
                <a:spcPct val="115000"/>
              </a:lnSpc>
              <a:spcBef>
                <a:spcPts val="0"/>
              </a:spcBef>
              <a:spcAft>
                <a:spcPts val="0"/>
              </a:spcAft>
              <a:buSzPts val="1400"/>
            </a:pPr>
            <a:r>
              <a:rPr lang="en-US" i="1" dirty="0">
                <a:latin typeface="Calibri" panose="020F0502020204030204" pitchFamily="34" charset="0"/>
                <a:cs typeface="Calibri" panose="020F0502020204030204" pitchFamily="34" charset="0"/>
              </a:rPr>
              <a:t>In simple terms forecasting means, “estimation or prediction of future”.</a:t>
            </a:r>
          </a:p>
          <a:p>
            <a:pPr marL="139700" indent="0">
              <a:lnSpc>
                <a:spcPct val="115000"/>
              </a:lnSpc>
              <a:spcBef>
                <a:spcPts val="0"/>
              </a:spcBef>
              <a:spcAft>
                <a:spcPts val="0"/>
              </a:spcAft>
              <a:buSzPts val="1400"/>
            </a:pPr>
            <a:endParaRPr lang="en-US" i="1" dirty="0">
              <a:latin typeface="Calibri" panose="020F0502020204030204" pitchFamily="34" charset="0"/>
              <a:cs typeface="Calibri" panose="020F0502020204030204" pitchFamily="34" charset="0"/>
            </a:endParaRPr>
          </a:p>
          <a:p>
            <a:pPr marL="139700" indent="0">
              <a:lnSpc>
                <a:spcPct val="115000"/>
              </a:lnSpc>
              <a:spcBef>
                <a:spcPts val="0"/>
              </a:spcBef>
              <a:spcAft>
                <a:spcPts val="0"/>
              </a:spcAft>
              <a:buSzPts val="1400"/>
            </a:pPr>
            <a:r>
              <a:rPr lang="en-US" i="1" dirty="0">
                <a:latin typeface="Calibri" panose="020F0502020204030204" pitchFamily="34" charset="0"/>
                <a:cs typeface="Calibri" panose="020F0502020204030204" pitchFamily="34" charset="0"/>
              </a:rPr>
              <a:t>Forecasting is an operational research technique used as basis of management planning  and decision making.</a:t>
            </a:r>
          </a:p>
          <a:p>
            <a:pPr marL="139700" indent="0">
              <a:lnSpc>
                <a:spcPct val="115000"/>
              </a:lnSpc>
              <a:spcBef>
                <a:spcPts val="0"/>
              </a:spcBef>
              <a:spcAft>
                <a:spcPts val="0"/>
              </a:spcAft>
              <a:buSzPts val="1400"/>
            </a:pPr>
            <a:endParaRPr lang="en-US" i="1" dirty="0">
              <a:latin typeface="Calibri" panose="020F0502020204030204" pitchFamily="34" charset="0"/>
              <a:cs typeface="Calibri" panose="020F0502020204030204" pitchFamily="34" charset="0"/>
            </a:endParaRPr>
          </a:p>
          <a:p>
            <a:pPr marL="139700" indent="0">
              <a:lnSpc>
                <a:spcPct val="115000"/>
              </a:lnSpc>
              <a:spcBef>
                <a:spcPts val="0"/>
              </a:spcBef>
              <a:spcAft>
                <a:spcPts val="0"/>
              </a:spcAft>
              <a:buSzPts val="1400"/>
            </a:pPr>
            <a:r>
              <a:rPr lang="en-US" i="1" dirty="0">
                <a:latin typeface="Calibri" panose="020F0502020204030204" pitchFamily="34" charset="0"/>
                <a:cs typeface="Calibri" panose="020F0502020204030204" pitchFamily="34" charset="0"/>
              </a:rPr>
              <a:t>Forecasting is a systematic guessing of the future course of events.</a:t>
            </a:r>
          </a:p>
          <a:p>
            <a:pPr marL="139700" indent="0">
              <a:lnSpc>
                <a:spcPct val="115000"/>
              </a:lnSpc>
              <a:spcBef>
                <a:spcPts val="0"/>
              </a:spcBef>
              <a:spcAft>
                <a:spcPts val="0"/>
              </a:spcAft>
              <a:buSzPts val="1400"/>
            </a:pPr>
            <a:endParaRPr lang="en-US" i="1" dirty="0">
              <a:latin typeface="Calibri" panose="020F0502020204030204" pitchFamily="34" charset="0"/>
              <a:cs typeface="Calibri" panose="020F0502020204030204" pitchFamily="34" charset="0"/>
            </a:endParaRPr>
          </a:p>
          <a:p>
            <a:pPr marL="139700" indent="0">
              <a:lnSpc>
                <a:spcPct val="115000"/>
              </a:lnSpc>
              <a:spcBef>
                <a:spcPts val="0"/>
              </a:spcBef>
              <a:spcAft>
                <a:spcPts val="0"/>
              </a:spcAft>
              <a:buSzPts val="1400"/>
            </a:pPr>
            <a:r>
              <a:rPr lang="en-US" i="1" dirty="0">
                <a:latin typeface="Calibri" panose="020F0502020204030204" pitchFamily="34" charset="0"/>
                <a:cs typeface="Calibri" panose="020F0502020204030204" pitchFamily="34" charset="0"/>
              </a:rPr>
              <a:t>Forecasting provides a basis for a planning.</a:t>
            </a:r>
          </a:p>
          <a:p>
            <a:pPr marL="139700" indent="0">
              <a:lnSpc>
                <a:spcPct val="115000"/>
              </a:lnSpc>
              <a:spcBef>
                <a:spcPts val="0"/>
              </a:spcBef>
              <a:spcAft>
                <a:spcPts val="0"/>
              </a:spcAft>
              <a:buSzPts val="1400"/>
            </a:pPr>
            <a:endParaRPr lang="en-US" i="1" dirty="0">
              <a:latin typeface="Calibri" panose="020F0502020204030204" pitchFamily="34" charset="0"/>
              <a:cs typeface="Calibri" panose="020F0502020204030204" pitchFamily="34" charset="0"/>
            </a:endParaRPr>
          </a:p>
          <a:p>
            <a:pPr marL="139700" indent="0">
              <a:lnSpc>
                <a:spcPct val="115000"/>
              </a:lnSpc>
              <a:spcBef>
                <a:spcPts val="0"/>
              </a:spcBef>
              <a:spcAft>
                <a:spcPts val="0"/>
              </a:spcAft>
              <a:buSzPts val="1400"/>
            </a:pPr>
            <a:r>
              <a:rPr lang="en-US" i="1" dirty="0">
                <a:latin typeface="Calibri" panose="020F0502020204030204" pitchFamily="34" charset="0"/>
                <a:cs typeface="Calibri" panose="020F0502020204030204" pitchFamily="34" charset="0"/>
              </a:rPr>
              <a:t>According to Henry </a:t>
            </a:r>
            <a:r>
              <a:rPr lang="en-US" i="1" dirty="0" err="1">
                <a:latin typeface="Calibri" panose="020F0502020204030204" pitchFamily="34" charset="0"/>
                <a:cs typeface="Calibri" panose="020F0502020204030204" pitchFamily="34" charset="0"/>
              </a:rPr>
              <a:t>Foyal</a:t>
            </a:r>
            <a:r>
              <a:rPr lang="en-US" i="1" dirty="0">
                <a:latin typeface="Calibri" panose="020F0502020204030204" pitchFamily="34" charset="0"/>
                <a:cs typeface="Calibri" panose="020F0502020204030204" pitchFamily="34" charset="0"/>
              </a:rPr>
              <a:t>, Forecasting includes both accessing the future and making provision for it.</a:t>
            </a:r>
          </a:p>
        </p:txBody>
      </p:sp>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95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97987666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{15FAB68F-C50A-4121-B6A7-92E4693A6746}tf33713516_win32</Template>
  <TotalTime>51</TotalTime>
  <Words>758</Words>
  <Application>Microsoft Office PowerPoint</Application>
  <PresentationFormat>Widescreen</PresentationFormat>
  <Paragraphs>145</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Symbol</vt:lpstr>
      <vt:lpstr>Walbaum Display</vt:lpstr>
      <vt:lpstr>3DFloatVTI</vt:lpstr>
      <vt:lpstr>Stock Market Analysis  P97 – Group 2  </vt:lpstr>
      <vt:lpstr>Presented By</vt:lpstr>
      <vt:lpstr>Business Problem</vt:lpstr>
      <vt:lpstr>OBJECTIVE</vt:lpstr>
      <vt:lpstr>FORECASTING </vt:lpstr>
      <vt:lpstr>Chart</vt:lpstr>
      <vt:lpstr>Table</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P97 – Group 2  </dc:title>
  <dc:creator>geetanjali.vijaykumar@gmail.com</dc:creator>
  <cp:lastModifiedBy>geetanjali.vijaykumar@gmail.com</cp:lastModifiedBy>
  <cp:revision>1</cp:revision>
  <dcterms:created xsi:type="dcterms:W3CDTF">2022-03-08T11:43:29Z</dcterms:created>
  <dcterms:modified xsi:type="dcterms:W3CDTF">2022-03-08T12:35:16Z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