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84" r:id="rId6"/>
    <p:sldId id="392" r:id="rId7"/>
    <p:sldId id="317" r:id="rId8"/>
    <p:sldId id="394" r:id="rId9"/>
    <p:sldId id="395" r:id="rId10"/>
    <p:sldId id="396" r:id="rId11"/>
    <p:sldId id="399" r:id="rId12"/>
    <p:sldId id="398" r:id="rId13"/>
    <p:sldId id="401" r:id="rId14"/>
    <p:sldId id="402" r:id="rId15"/>
    <p:sldId id="403" r:id="rId16"/>
    <p:sldId id="404" r:id="rId17"/>
    <p:sldId id="406" r:id="rId18"/>
    <p:sldId id="407" r:id="rId19"/>
    <p:sldId id="408" r:id="rId20"/>
    <p:sldId id="405" r:id="rId21"/>
    <p:sldId id="409" r:id="rId22"/>
    <p:sldId id="3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66"/>
    <a:srgbClr val="FFE38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7" d="100"/>
          <a:sy n="87" d="100"/>
        </p:scale>
        <p:origin x="528"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40DEB-99A5-4345-A781-21F7D13C4423}"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IN"/>
        </a:p>
      </dgm:t>
    </dgm:pt>
    <dgm:pt modelId="{0687417B-598A-4378-90C8-93DFB653E281}">
      <dgm:prSet phldrT="[Text]"/>
      <dgm:spPr>
        <a:xfrm>
          <a:off x="1507" y="253221"/>
          <a:ext cx="3219076" cy="536594"/>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a:ea typeface="+mn-ea"/>
              <a:cs typeface="+mn-cs"/>
            </a:rPr>
            <a:t>Data Collection </a:t>
          </a:r>
        </a:p>
        <a:p>
          <a:pPr>
            <a:buNone/>
          </a:pPr>
          <a:r>
            <a:rPr lang="en-US" dirty="0">
              <a:solidFill>
                <a:srgbClr val="05605B"/>
              </a:solidFill>
              <a:latin typeface="Arial"/>
              <a:ea typeface="+mn-ea"/>
              <a:cs typeface="+mn-cs"/>
            </a:rPr>
            <a:t>NSE/BSE Data</a:t>
          </a:r>
          <a:endParaRPr lang="en-IN" dirty="0">
            <a:solidFill>
              <a:srgbClr val="05605B"/>
            </a:solidFill>
            <a:latin typeface="Arial"/>
            <a:ea typeface="+mn-ea"/>
            <a:cs typeface="+mn-cs"/>
          </a:endParaRPr>
        </a:p>
      </dgm:t>
    </dgm:pt>
    <dgm:pt modelId="{49294186-3D08-4C89-8E3B-765714B379F4}" type="parTrans" cxnId="{B6289996-8C8E-4287-8195-4918A371D7AB}">
      <dgm:prSet/>
      <dgm:spPr/>
      <dgm:t>
        <a:bodyPr/>
        <a:lstStyle/>
        <a:p>
          <a:endParaRPr lang="en-IN"/>
        </a:p>
      </dgm:t>
    </dgm:pt>
    <dgm:pt modelId="{F7378343-8505-4F3C-8039-E7675F631FB0}" type="sibTrans" cxnId="{B6289996-8C8E-4287-8195-4918A371D7AB}">
      <dgm:prSet/>
      <dgm:spPr>
        <a:xfrm>
          <a:off x="3218784" y="475798"/>
          <a:ext cx="709787"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7DC428F7-F95D-4E15-A5CF-E2908E08DA52}">
      <dgm:prSet phldrT="[Text]"/>
      <dgm:spPr>
        <a:xfrm>
          <a:off x="3960972" y="288392"/>
          <a:ext cx="3219076" cy="46625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a:ea typeface="+mn-ea"/>
              <a:cs typeface="+mn-cs"/>
            </a:rPr>
            <a:t>Data Cleaning and EDA</a:t>
          </a:r>
          <a:endParaRPr lang="en-IN" dirty="0">
            <a:solidFill>
              <a:srgbClr val="05605B"/>
            </a:solidFill>
            <a:latin typeface="Arial"/>
            <a:ea typeface="+mn-ea"/>
            <a:cs typeface="+mn-cs"/>
          </a:endParaRPr>
        </a:p>
      </dgm:t>
    </dgm:pt>
    <dgm:pt modelId="{BF87FF58-31E7-4B25-91C1-AF6ECF298C44}" type="parTrans" cxnId="{E3856016-4C30-4ABE-B349-E91B2B84E411}">
      <dgm:prSet/>
      <dgm:spPr/>
      <dgm:t>
        <a:bodyPr/>
        <a:lstStyle/>
        <a:p>
          <a:endParaRPr lang="en-IN"/>
        </a:p>
      </dgm:t>
    </dgm:pt>
    <dgm:pt modelId="{27FB23E9-997C-49AC-BF7F-6CE8F810CFEE}" type="sibTrans" cxnId="{E3856016-4C30-4ABE-B349-E91B2B84E411}">
      <dgm:prSet/>
      <dgm:spPr>
        <a:xfrm>
          <a:off x="1611046" y="752843"/>
          <a:ext cx="3959464" cy="744959"/>
        </a:xfrm>
        <a:custGeom>
          <a:avLst/>
          <a:gdLst/>
          <a:ahLst/>
          <a:cxnLst/>
          <a:rect l="0" t="0" r="0" b="0"/>
          <a:pathLst>
            <a:path>
              <a:moveTo>
                <a:pt x="3959464" y="0"/>
              </a:moveTo>
              <a:lnTo>
                <a:pt x="3959464" y="389579"/>
              </a:lnTo>
              <a:lnTo>
                <a:pt x="0" y="389579"/>
              </a:lnTo>
              <a:lnTo>
                <a:pt x="0" y="744959"/>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18987F29-889F-465B-A7EC-A1EA694289F9}">
      <dgm:prSet phldrT="[Text]"/>
      <dgm:spPr>
        <a:xfrm>
          <a:off x="1507" y="1530203"/>
          <a:ext cx="3219076" cy="54625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panose="020B0604020202020204" pitchFamily="34" charset="0"/>
              <a:ea typeface="+mn-ea"/>
              <a:cs typeface="Arial" panose="020B0604020202020204" pitchFamily="34" charset="0"/>
            </a:rPr>
            <a:t>Feature extraction/ Visualization</a:t>
          </a:r>
          <a:endParaRPr lang="en-IN" dirty="0">
            <a:solidFill>
              <a:srgbClr val="05605B"/>
            </a:solidFill>
            <a:latin typeface="Arial"/>
            <a:ea typeface="+mn-ea"/>
            <a:cs typeface="+mn-cs"/>
          </a:endParaRPr>
        </a:p>
      </dgm:t>
    </dgm:pt>
    <dgm:pt modelId="{476A0031-4DDE-4780-A9E3-4221F4861EE2}" type="parTrans" cxnId="{C2F11725-C861-4F29-9589-CF3929D80D7E}">
      <dgm:prSet/>
      <dgm:spPr/>
      <dgm:t>
        <a:bodyPr/>
        <a:lstStyle/>
        <a:p>
          <a:endParaRPr lang="en-IN"/>
        </a:p>
      </dgm:t>
    </dgm:pt>
    <dgm:pt modelId="{A58634AA-55CD-4AEC-8F34-0DC72401D913}" type="sibTrans" cxnId="{C2F11725-C861-4F29-9589-CF3929D80D7E}">
      <dgm:prSet/>
      <dgm:spPr>
        <a:xfrm>
          <a:off x="3218784" y="1757609"/>
          <a:ext cx="709787"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5FD4D0D3-5E3A-40EB-A2FF-E0A424BB5BA2}">
      <dgm:prSet phldrT="[Text]"/>
      <dgm:spPr>
        <a:xfrm>
          <a:off x="3960972" y="1550753"/>
          <a:ext cx="3219076" cy="505150"/>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panose="020B0604020202020204" pitchFamily="34" charset="0"/>
              <a:ea typeface="+mn-ea"/>
              <a:cs typeface="Arial" panose="020B0604020202020204" pitchFamily="34" charset="0"/>
            </a:rPr>
            <a:t>Model Building</a:t>
          </a:r>
          <a:endParaRPr lang="en-IN" dirty="0">
            <a:solidFill>
              <a:srgbClr val="05605B"/>
            </a:solidFill>
            <a:latin typeface="Arial"/>
            <a:ea typeface="+mn-ea"/>
            <a:cs typeface="+mn-cs"/>
          </a:endParaRPr>
        </a:p>
      </dgm:t>
    </dgm:pt>
    <dgm:pt modelId="{B9BA686C-9298-4046-9C9E-AA395E0B3548}" type="parTrans" cxnId="{A8B7DF9A-B5C7-4257-8A71-08FA076BF6A7}">
      <dgm:prSet/>
      <dgm:spPr/>
      <dgm:t>
        <a:bodyPr/>
        <a:lstStyle/>
        <a:p>
          <a:endParaRPr lang="en-IN"/>
        </a:p>
      </dgm:t>
    </dgm:pt>
    <dgm:pt modelId="{99F30E20-01C9-4C46-8800-684CB259B8CA}" type="sibTrans" cxnId="{A8B7DF9A-B5C7-4257-8A71-08FA076BF6A7}">
      <dgm:prSet/>
      <dgm:spPr>
        <a:xfrm>
          <a:off x="1611046" y="2054104"/>
          <a:ext cx="3959464" cy="730338"/>
        </a:xfrm>
        <a:custGeom>
          <a:avLst/>
          <a:gdLst/>
          <a:ahLst/>
          <a:cxnLst/>
          <a:rect l="0" t="0" r="0" b="0"/>
          <a:pathLst>
            <a:path>
              <a:moveTo>
                <a:pt x="3959464" y="0"/>
              </a:moveTo>
              <a:lnTo>
                <a:pt x="3959464" y="382269"/>
              </a:lnTo>
              <a:lnTo>
                <a:pt x="0" y="382269"/>
              </a:lnTo>
              <a:lnTo>
                <a:pt x="0" y="730338"/>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821F0140-CC70-45B9-9765-FB474E813CFE}">
      <dgm:prSet phldrT="[Text]"/>
      <dgm:spPr>
        <a:xfrm>
          <a:off x="1507" y="2816842"/>
          <a:ext cx="3219076" cy="526087"/>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panose="020B0604020202020204" pitchFamily="34" charset="0"/>
              <a:ea typeface="+mn-ea"/>
              <a:cs typeface="Arial" panose="020B0604020202020204" pitchFamily="34" charset="0"/>
            </a:rPr>
            <a:t>Model Evaluation</a:t>
          </a:r>
          <a:endParaRPr lang="en-IN" dirty="0">
            <a:solidFill>
              <a:srgbClr val="05605B"/>
            </a:solidFill>
            <a:latin typeface="Arial"/>
            <a:ea typeface="+mn-ea"/>
            <a:cs typeface="+mn-cs"/>
          </a:endParaRPr>
        </a:p>
      </dgm:t>
    </dgm:pt>
    <dgm:pt modelId="{C5D53478-10E3-4CE6-8079-508E96F5BB97}" type="parTrans" cxnId="{75ECF505-E57B-4883-8F47-DA5F296958C7}">
      <dgm:prSet/>
      <dgm:spPr/>
      <dgm:t>
        <a:bodyPr/>
        <a:lstStyle/>
        <a:p>
          <a:endParaRPr lang="en-IN"/>
        </a:p>
      </dgm:t>
    </dgm:pt>
    <dgm:pt modelId="{EB307705-E73D-4DB2-B792-09E43B7899BA}" type="sibTrans" cxnId="{75ECF505-E57B-4883-8F47-DA5F296958C7}">
      <dgm:prSet/>
      <dgm:spPr>
        <a:xfrm>
          <a:off x="3218784" y="3034166"/>
          <a:ext cx="711295" cy="91440"/>
        </a:xfrm>
        <a:custGeom>
          <a:avLst/>
          <a:gdLst/>
          <a:ahLst/>
          <a:cxnLst/>
          <a:rect l="0" t="0" r="0" b="0"/>
          <a:pathLst>
            <a:path>
              <a:moveTo>
                <a:pt x="0" y="45720"/>
              </a:moveTo>
              <a:lnTo>
                <a:pt x="711295" y="45720"/>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DF05BD1F-0CC6-46F5-A52E-47397D28C592}">
      <dgm:prSet/>
      <dgm:spPr>
        <a:xfrm>
          <a:off x="3962480" y="2836041"/>
          <a:ext cx="3219076" cy="487690"/>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a:solidFill>
                <a:srgbClr val="05605B"/>
              </a:solidFill>
              <a:latin typeface="Arial" panose="020B0604020202020204" pitchFamily="34" charset="0"/>
              <a:ea typeface="+mn-ea"/>
              <a:cs typeface="Arial" panose="020B0604020202020204" pitchFamily="34" charset="0"/>
            </a:rPr>
            <a:t>Deployment</a:t>
          </a:r>
          <a:endParaRPr lang="en-IN">
            <a:solidFill>
              <a:srgbClr val="05605B"/>
            </a:solidFill>
            <a:latin typeface="Arial"/>
            <a:ea typeface="+mn-ea"/>
            <a:cs typeface="+mn-cs"/>
          </a:endParaRPr>
        </a:p>
      </dgm:t>
    </dgm:pt>
    <dgm:pt modelId="{B5CFCCDE-1054-4F78-A073-5FF15F70CCCF}" type="parTrans" cxnId="{318FEEBE-5528-422D-B687-3538436C0407}">
      <dgm:prSet/>
      <dgm:spPr/>
      <dgm:t>
        <a:bodyPr/>
        <a:lstStyle/>
        <a:p>
          <a:endParaRPr lang="en-IN"/>
        </a:p>
      </dgm:t>
    </dgm:pt>
    <dgm:pt modelId="{7274CCDD-AAC5-49F0-952D-3200CE2ED586}" type="sibTrans" cxnId="{318FEEBE-5528-422D-B687-3538436C0407}">
      <dgm:prSet/>
      <dgm:spPr/>
      <dgm:t>
        <a:bodyPr/>
        <a:lstStyle/>
        <a:p>
          <a:endParaRPr lang="en-IN"/>
        </a:p>
      </dgm:t>
    </dgm:pt>
    <dgm:pt modelId="{905E132E-005E-4C15-97BF-E9055F9E6401}" type="pres">
      <dgm:prSet presAssocID="{1C440DEB-99A5-4345-A781-21F7D13C4423}" presName="Name0" presStyleCnt="0">
        <dgm:presLayoutVars>
          <dgm:dir/>
          <dgm:resizeHandles val="exact"/>
        </dgm:presLayoutVars>
      </dgm:prSet>
      <dgm:spPr/>
    </dgm:pt>
    <dgm:pt modelId="{599D35FD-3DEE-433E-96AD-F8FD30D52BEC}" type="pres">
      <dgm:prSet presAssocID="{0687417B-598A-4378-90C8-93DFB653E281}" presName="node" presStyleLbl="node1" presStyleIdx="0" presStyleCnt="6" custScaleY="27782">
        <dgm:presLayoutVars>
          <dgm:bulletEnabled val="1"/>
        </dgm:presLayoutVars>
      </dgm:prSet>
      <dgm:spPr/>
    </dgm:pt>
    <dgm:pt modelId="{DB3420A8-9923-4F76-9D16-2964BFDB9A10}" type="pres">
      <dgm:prSet presAssocID="{F7378343-8505-4F3C-8039-E7675F631FB0}" presName="sibTrans" presStyleLbl="sibTrans1D1" presStyleIdx="0" presStyleCnt="5"/>
      <dgm:spPr/>
    </dgm:pt>
    <dgm:pt modelId="{5B79138B-F50E-48A8-AAEF-84CB73341EE7}" type="pres">
      <dgm:prSet presAssocID="{F7378343-8505-4F3C-8039-E7675F631FB0}" presName="connectorText" presStyleLbl="sibTrans1D1" presStyleIdx="0" presStyleCnt="5"/>
      <dgm:spPr/>
    </dgm:pt>
    <dgm:pt modelId="{5E95C4D0-04A1-4389-B7DC-1E32E1CC333C}" type="pres">
      <dgm:prSet presAssocID="{7DC428F7-F95D-4E15-A5CF-E2908E08DA52}" presName="node" presStyleLbl="node1" presStyleIdx="1" presStyleCnt="6" custScaleY="24140">
        <dgm:presLayoutVars>
          <dgm:bulletEnabled val="1"/>
        </dgm:presLayoutVars>
      </dgm:prSet>
      <dgm:spPr/>
    </dgm:pt>
    <dgm:pt modelId="{38446ABF-C292-4355-8E1A-079D119ECF4B}" type="pres">
      <dgm:prSet presAssocID="{27FB23E9-997C-49AC-BF7F-6CE8F810CFEE}" presName="sibTrans" presStyleLbl="sibTrans1D1" presStyleIdx="1" presStyleCnt="5"/>
      <dgm:spPr/>
    </dgm:pt>
    <dgm:pt modelId="{A0F9E35C-105F-493C-A90B-CB3B978F0051}" type="pres">
      <dgm:prSet presAssocID="{27FB23E9-997C-49AC-BF7F-6CE8F810CFEE}" presName="connectorText" presStyleLbl="sibTrans1D1" presStyleIdx="1" presStyleCnt="5"/>
      <dgm:spPr/>
    </dgm:pt>
    <dgm:pt modelId="{0062371A-2FE1-4B4A-A465-0DE10C254562}" type="pres">
      <dgm:prSet presAssocID="{18987F29-889F-465B-A7EC-A1EA694289F9}" presName="node" presStyleLbl="node1" presStyleIdx="2" presStyleCnt="6" custScaleY="28282">
        <dgm:presLayoutVars>
          <dgm:bulletEnabled val="1"/>
        </dgm:presLayoutVars>
      </dgm:prSet>
      <dgm:spPr/>
    </dgm:pt>
    <dgm:pt modelId="{C601F522-2C7B-404A-8FD0-64CD3550ED51}" type="pres">
      <dgm:prSet presAssocID="{A58634AA-55CD-4AEC-8F34-0DC72401D913}" presName="sibTrans" presStyleLbl="sibTrans1D1" presStyleIdx="2" presStyleCnt="5"/>
      <dgm:spPr/>
    </dgm:pt>
    <dgm:pt modelId="{5A655B50-D49C-4D35-91C3-70A449C8B98E}" type="pres">
      <dgm:prSet presAssocID="{A58634AA-55CD-4AEC-8F34-0DC72401D913}" presName="connectorText" presStyleLbl="sibTrans1D1" presStyleIdx="2" presStyleCnt="5"/>
      <dgm:spPr/>
    </dgm:pt>
    <dgm:pt modelId="{1F2F67BB-6DC7-4AF5-91C9-F79E48A41FA6}" type="pres">
      <dgm:prSet presAssocID="{5FD4D0D3-5E3A-40EB-A2FF-E0A424BB5BA2}" presName="node" presStyleLbl="node1" presStyleIdx="3" presStyleCnt="6" custScaleY="26154">
        <dgm:presLayoutVars>
          <dgm:bulletEnabled val="1"/>
        </dgm:presLayoutVars>
      </dgm:prSet>
      <dgm:spPr/>
    </dgm:pt>
    <dgm:pt modelId="{7D299490-4050-40C3-9C33-A5CAB013445E}" type="pres">
      <dgm:prSet presAssocID="{99F30E20-01C9-4C46-8800-684CB259B8CA}" presName="sibTrans" presStyleLbl="sibTrans1D1" presStyleIdx="3" presStyleCnt="5"/>
      <dgm:spPr/>
    </dgm:pt>
    <dgm:pt modelId="{A5518687-39B0-4FFD-B5E6-87B726A02A0C}" type="pres">
      <dgm:prSet presAssocID="{99F30E20-01C9-4C46-8800-684CB259B8CA}" presName="connectorText" presStyleLbl="sibTrans1D1" presStyleIdx="3" presStyleCnt="5"/>
      <dgm:spPr/>
    </dgm:pt>
    <dgm:pt modelId="{0F544911-3CD8-46AE-9F8D-1E37EFCFE078}" type="pres">
      <dgm:prSet presAssocID="{821F0140-CC70-45B9-9765-FB474E813CFE}" presName="node" presStyleLbl="node1" presStyleIdx="4" presStyleCnt="6" custScaleY="27238">
        <dgm:presLayoutVars>
          <dgm:bulletEnabled val="1"/>
        </dgm:presLayoutVars>
      </dgm:prSet>
      <dgm:spPr/>
    </dgm:pt>
    <dgm:pt modelId="{11A3752F-47C7-448E-9997-6A27CD03C5F5}" type="pres">
      <dgm:prSet presAssocID="{EB307705-E73D-4DB2-B792-09E43B7899BA}" presName="sibTrans" presStyleLbl="sibTrans1D1" presStyleIdx="4" presStyleCnt="5"/>
      <dgm:spPr/>
    </dgm:pt>
    <dgm:pt modelId="{B7645046-1CAF-4CD8-A1E9-D59F900BFE20}" type="pres">
      <dgm:prSet presAssocID="{EB307705-E73D-4DB2-B792-09E43B7899BA}" presName="connectorText" presStyleLbl="sibTrans1D1" presStyleIdx="4" presStyleCnt="5"/>
      <dgm:spPr/>
    </dgm:pt>
    <dgm:pt modelId="{4EA76BF0-82EB-4072-BA03-8CBC34C5F2A5}" type="pres">
      <dgm:prSet presAssocID="{DF05BD1F-0CC6-46F5-A52E-47397D28C592}" presName="node" presStyleLbl="node1" presStyleIdx="5" presStyleCnt="6" custScaleY="25250" custLinFactNeighborX="820">
        <dgm:presLayoutVars>
          <dgm:bulletEnabled val="1"/>
        </dgm:presLayoutVars>
      </dgm:prSet>
      <dgm:spPr/>
    </dgm:pt>
  </dgm:ptLst>
  <dgm:cxnLst>
    <dgm:cxn modelId="{75ECF505-E57B-4883-8F47-DA5F296958C7}" srcId="{1C440DEB-99A5-4345-A781-21F7D13C4423}" destId="{821F0140-CC70-45B9-9765-FB474E813CFE}" srcOrd="4" destOrd="0" parTransId="{C5D53478-10E3-4CE6-8079-508E96F5BB97}" sibTransId="{EB307705-E73D-4DB2-B792-09E43B7899BA}"/>
    <dgm:cxn modelId="{4EA7990E-2ABE-4BE9-B3F2-6AF6026D2EEE}" type="presOf" srcId="{EB307705-E73D-4DB2-B792-09E43B7899BA}" destId="{B7645046-1CAF-4CD8-A1E9-D59F900BFE20}" srcOrd="1" destOrd="0" presId="urn:microsoft.com/office/officeart/2005/8/layout/bProcess3"/>
    <dgm:cxn modelId="{E3856016-4C30-4ABE-B349-E91B2B84E411}" srcId="{1C440DEB-99A5-4345-A781-21F7D13C4423}" destId="{7DC428F7-F95D-4E15-A5CF-E2908E08DA52}" srcOrd="1" destOrd="0" parTransId="{BF87FF58-31E7-4B25-91C1-AF6ECF298C44}" sibTransId="{27FB23E9-997C-49AC-BF7F-6CE8F810CFEE}"/>
    <dgm:cxn modelId="{C2F11725-C861-4F29-9589-CF3929D80D7E}" srcId="{1C440DEB-99A5-4345-A781-21F7D13C4423}" destId="{18987F29-889F-465B-A7EC-A1EA694289F9}" srcOrd="2" destOrd="0" parTransId="{476A0031-4DDE-4780-A9E3-4221F4861EE2}" sibTransId="{A58634AA-55CD-4AEC-8F34-0DC72401D913}"/>
    <dgm:cxn modelId="{D39B4531-C03E-40CE-81AD-E0648370451B}" type="presOf" srcId="{F7378343-8505-4F3C-8039-E7675F631FB0}" destId="{DB3420A8-9923-4F76-9D16-2964BFDB9A10}" srcOrd="0" destOrd="0" presId="urn:microsoft.com/office/officeart/2005/8/layout/bProcess3"/>
    <dgm:cxn modelId="{AC10C45E-C763-4888-B5F6-ECD7923866FE}" type="presOf" srcId="{DF05BD1F-0CC6-46F5-A52E-47397D28C592}" destId="{4EA76BF0-82EB-4072-BA03-8CBC34C5F2A5}" srcOrd="0" destOrd="0" presId="urn:microsoft.com/office/officeart/2005/8/layout/bProcess3"/>
    <dgm:cxn modelId="{D1773B47-E7BB-4D60-B930-9C7961BF1E38}" type="presOf" srcId="{A58634AA-55CD-4AEC-8F34-0DC72401D913}" destId="{C601F522-2C7B-404A-8FD0-64CD3550ED51}" srcOrd="0" destOrd="0" presId="urn:microsoft.com/office/officeart/2005/8/layout/bProcess3"/>
    <dgm:cxn modelId="{C55EFF6E-BEF2-465B-8E2B-B7B6C661AAC1}" type="presOf" srcId="{EB307705-E73D-4DB2-B792-09E43B7899BA}" destId="{11A3752F-47C7-448E-9997-6A27CD03C5F5}" srcOrd="0" destOrd="0" presId="urn:microsoft.com/office/officeart/2005/8/layout/bProcess3"/>
    <dgm:cxn modelId="{15749670-7285-40D7-92BE-CFCFEAA3F70E}" type="presOf" srcId="{1C440DEB-99A5-4345-A781-21F7D13C4423}" destId="{905E132E-005E-4C15-97BF-E9055F9E6401}" srcOrd="0" destOrd="0" presId="urn:microsoft.com/office/officeart/2005/8/layout/bProcess3"/>
    <dgm:cxn modelId="{9456637B-9E65-478C-824C-E4D5AC7E53A6}" type="presOf" srcId="{821F0140-CC70-45B9-9765-FB474E813CFE}" destId="{0F544911-3CD8-46AE-9F8D-1E37EFCFE078}" srcOrd="0" destOrd="0" presId="urn:microsoft.com/office/officeart/2005/8/layout/bProcess3"/>
    <dgm:cxn modelId="{9ABA8480-1BC0-41CB-81AC-D7E0849672FE}" type="presOf" srcId="{27FB23E9-997C-49AC-BF7F-6CE8F810CFEE}" destId="{38446ABF-C292-4355-8E1A-079D119ECF4B}" srcOrd="0" destOrd="0" presId="urn:microsoft.com/office/officeart/2005/8/layout/bProcess3"/>
    <dgm:cxn modelId="{3C25BF8B-24C4-4510-877D-B60F96D44568}" type="presOf" srcId="{A58634AA-55CD-4AEC-8F34-0DC72401D913}" destId="{5A655B50-D49C-4D35-91C3-70A449C8B98E}" srcOrd="1" destOrd="0" presId="urn:microsoft.com/office/officeart/2005/8/layout/bProcess3"/>
    <dgm:cxn modelId="{B6289996-8C8E-4287-8195-4918A371D7AB}" srcId="{1C440DEB-99A5-4345-A781-21F7D13C4423}" destId="{0687417B-598A-4378-90C8-93DFB653E281}" srcOrd="0" destOrd="0" parTransId="{49294186-3D08-4C89-8E3B-765714B379F4}" sibTransId="{F7378343-8505-4F3C-8039-E7675F631FB0}"/>
    <dgm:cxn modelId="{A8B7DF9A-B5C7-4257-8A71-08FA076BF6A7}" srcId="{1C440DEB-99A5-4345-A781-21F7D13C4423}" destId="{5FD4D0D3-5E3A-40EB-A2FF-E0A424BB5BA2}" srcOrd="3" destOrd="0" parTransId="{B9BA686C-9298-4046-9C9E-AA395E0B3548}" sibTransId="{99F30E20-01C9-4C46-8800-684CB259B8CA}"/>
    <dgm:cxn modelId="{E0AB0A9C-6CF5-44CF-AE23-F33A023B8C5A}" type="presOf" srcId="{F7378343-8505-4F3C-8039-E7675F631FB0}" destId="{5B79138B-F50E-48A8-AAEF-84CB73341EE7}" srcOrd="1" destOrd="0" presId="urn:microsoft.com/office/officeart/2005/8/layout/bProcess3"/>
    <dgm:cxn modelId="{8B2FAEB8-6B87-4943-9030-83BCD09CDABB}" type="presOf" srcId="{18987F29-889F-465B-A7EC-A1EA694289F9}" destId="{0062371A-2FE1-4B4A-A465-0DE10C254562}" srcOrd="0" destOrd="0" presId="urn:microsoft.com/office/officeart/2005/8/layout/bProcess3"/>
    <dgm:cxn modelId="{AC49D1BB-939C-4782-8180-CBCCF778B95D}" type="presOf" srcId="{7DC428F7-F95D-4E15-A5CF-E2908E08DA52}" destId="{5E95C4D0-04A1-4389-B7DC-1E32E1CC333C}" srcOrd="0" destOrd="0" presId="urn:microsoft.com/office/officeart/2005/8/layout/bProcess3"/>
    <dgm:cxn modelId="{318FEEBE-5528-422D-B687-3538436C0407}" srcId="{1C440DEB-99A5-4345-A781-21F7D13C4423}" destId="{DF05BD1F-0CC6-46F5-A52E-47397D28C592}" srcOrd="5" destOrd="0" parTransId="{B5CFCCDE-1054-4F78-A073-5FF15F70CCCF}" sibTransId="{7274CCDD-AAC5-49F0-952D-3200CE2ED586}"/>
    <dgm:cxn modelId="{825458C5-F401-406C-BE2F-F3BEFEB9E9B0}" type="presOf" srcId="{0687417B-598A-4378-90C8-93DFB653E281}" destId="{599D35FD-3DEE-433E-96AD-F8FD30D52BEC}" srcOrd="0" destOrd="0" presId="urn:microsoft.com/office/officeart/2005/8/layout/bProcess3"/>
    <dgm:cxn modelId="{825D2DC6-7598-4268-9C63-556E8E4DEF4B}" type="presOf" srcId="{27FB23E9-997C-49AC-BF7F-6CE8F810CFEE}" destId="{A0F9E35C-105F-493C-A90B-CB3B978F0051}" srcOrd="1" destOrd="0" presId="urn:microsoft.com/office/officeart/2005/8/layout/bProcess3"/>
    <dgm:cxn modelId="{2F0C34D9-F291-4AE4-94A8-D750946CAA5B}" type="presOf" srcId="{5FD4D0D3-5E3A-40EB-A2FF-E0A424BB5BA2}" destId="{1F2F67BB-6DC7-4AF5-91C9-F79E48A41FA6}" srcOrd="0" destOrd="0" presId="urn:microsoft.com/office/officeart/2005/8/layout/bProcess3"/>
    <dgm:cxn modelId="{F9ACE8E2-B90E-4FFE-97EF-317E48AFE922}" type="presOf" srcId="{99F30E20-01C9-4C46-8800-684CB259B8CA}" destId="{7D299490-4050-40C3-9C33-A5CAB013445E}" srcOrd="0" destOrd="0" presId="urn:microsoft.com/office/officeart/2005/8/layout/bProcess3"/>
    <dgm:cxn modelId="{30E5D8E9-C6ED-44E8-95B2-8CEAE0C78A27}" type="presOf" srcId="{99F30E20-01C9-4C46-8800-684CB259B8CA}" destId="{A5518687-39B0-4FFD-B5E6-87B726A02A0C}" srcOrd="1" destOrd="0" presId="urn:microsoft.com/office/officeart/2005/8/layout/bProcess3"/>
    <dgm:cxn modelId="{A162E352-F36A-4AC8-A5D8-D5A6B2ADD4D8}" type="presParOf" srcId="{905E132E-005E-4C15-97BF-E9055F9E6401}" destId="{599D35FD-3DEE-433E-96AD-F8FD30D52BEC}" srcOrd="0" destOrd="0" presId="urn:microsoft.com/office/officeart/2005/8/layout/bProcess3"/>
    <dgm:cxn modelId="{5A489DDA-13A4-408D-A5DE-5C66AC7833ED}" type="presParOf" srcId="{905E132E-005E-4C15-97BF-E9055F9E6401}" destId="{DB3420A8-9923-4F76-9D16-2964BFDB9A10}" srcOrd="1" destOrd="0" presId="urn:microsoft.com/office/officeart/2005/8/layout/bProcess3"/>
    <dgm:cxn modelId="{3F625B9A-1229-43A6-A939-A0B8DDF840F1}" type="presParOf" srcId="{DB3420A8-9923-4F76-9D16-2964BFDB9A10}" destId="{5B79138B-F50E-48A8-AAEF-84CB73341EE7}" srcOrd="0" destOrd="0" presId="urn:microsoft.com/office/officeart/2005/8/layout/bProcess3"/>
    <dgm:cxn modelId="{11940106-6E84-49D3-AECE-BEC29C0F404C}" type="presParOf" srcId="{905E132E-005E-4C15-97BF-E9055F9E6401}" destId="{5E95C4D0-04A1-4389-B7DC-1E32E1CC333C}" srcOrd="2" destOrd="0" presId="urn:microsoft.com/office/officeart/2005/8/layout/bProcess3"/>
    <dgm:cxn modelId="{76D5FB7A-9450-48CA-ADBE-28A70BF36333}" type="presParOf" srcId="{905E132E-005E-4C15-97BF-E9055F9E6401}" destId="{38446ABF-C292-4355-8E1A-079D119ECF4B}" srcOrd="3" destOrd="0" presId="urn:microsoft.com/office/officeart/2005/8/layout/bProcess3"/>
    <dgm:cxn modelId="{2799894C-E2C2-401E-A1DF-3C9AB690E8A1}" type="presParOf" srcId="{38446ABF-C292-4355-8E1A-079D119ECF4B}" destId="{A0F9E35C-105F-493C-A90B-CB3B978F0051}" srcOrd="0" destOrd="0" presId="urn:microsoft.com/office/officeart/2005/8/layout/bProcess3"/>
    <dgm:cxn modelId="{4F602689-72EA-498C-BFF7-B71861AA0BF9}" type="presParOf" srcId="{905E132E-005E-4C15-97BF-E9055F9E6401}" destId="{0062371A-2FE1-4B4A-A465-0DE10C254562}" srcOrd="4" destOrd="0" presId="urn:microsoft.com/office/officeart/2005/8/layout/bProcess3"/>
    <dgm:cxn modelId="{C9B54E4A-5EA6-4C56-9887-11EFD4201264}" type="presParOf" srcId="{905E132E-005E-4C15-97BF-E9055F9E6401}" destId="{C601F522-2C7B-404A-8FD0-64CD3550ED51}" srcOrd="5" destOrd="0" presId="urn:microsoft.com/office/officeart/2005/8/layout/bProcess3"/>
    <dgm:cxn modelId="{DF10FB9F-8813-4CA0-BD89-1F337E150050}" type="presParOf" srcId="{C601F522-2C7B-404A-8FD0-64CD3550ED51}" destId="{5A655B50-D49C-4D35-91C3-70A449C8B98E}" srcOrd="0" destOrd="0" presId="urn:microsoft.com/office/officeart/2005/8/layout/bProcess3"/>
    <dgm:cxn modelId="{BBEE6AC5-7D97-497A-8954-628AEF15E931}" type="presParOf" srcId="{905E132E-005E-4C15-97BF-E9055F9E6401}" destId="{1F2F67BB-6DC7-4AF5-91C9-F79E48A41FA6}" srcOrd="6" destOrd="0" presId="urn:microsoft.com/office/officeart/2005/8/layout/bProcess3"/>
    <dgm:cxn modelId="{673E09E6-E5B2-4114-8F98-FAA65C1ADE96}" type="presParOf" srcId="{905E132E-005E-4C15-97BF-E9055F9E6401}" destId="{7D299490-4050-40C3-9C33-A5CAB013445E}" srcOrd="7" destOrd="0" presId="urn:microsoft.com/office/officeart/2005/8/layout/bProcess3"/>
    <dgm:cxn modelId="{FEBCC6CC-211B-4571-B532-4D8BBE4FD1F9}" type="presParOf" srcId="{7D299490-4050-40C3-9C33-A5CAB013445E}" destId="{A5518687-39B0-4FFD-B5E6-87B726A02A0C}" srcOrd="0" destOrd="0" presId="urn:microsoft.com/office/officeart/2005/8/layout/bProcess3"/>
    <dgm:cxn modelId="{3A394C28-CF81-481B-A011-5D123A3F624A}" type="presParOf" srcId="{905E132E-005E-4C15-97BF-E9055F9E6401}" destId="{0F544911-3CD8-46AE-9F8D-1E37EFCFE078}" srcOrd="8" destOrd="0" presId="urn:microsoft.com/office/officeart/2005/8/layout/bProcess3"/>
    <dgm:cxn modelId="{740BCED3-620D-4729-904D-448AC6C334DD}" type="presParOf" srcId="{905E132E-005E-4C15-97BF-E9055F9E6401}" destId="{11A3752F-47C7-448E-9997-6A27CD03C5F5}" srcOrd="9" destOrd="0" presId="urn:microsoft.com/office/officeart/2005/8/layout/bProcess3"/>
    <dgm:cxn modelId="{6D3DB31F-D59F-4283-B714-B3EE6EFB0CC6}" type="presParOf" srcId="{11A3752F-47C7-448E-9997-6A27CD03C5F5}" destId="{B7645046-1CAF-4CD8-A1E9-D59F900BFE20}" srcOrd="0" destOrd="0" presId="urn:microsoft.com/office/officeart/2005/8/layout/bProcess3"/>
    <dgm:cxn modelId="{5468ADEC-6A76-46F1-A5ED-66F2AE8544D9}" type="presParOf" srcId="{905E132E-005E-4C15-97BF-E9055F9E6401}" destId="{4EA76BF0-82EB-4072-BA03-8CBC34C5F2A5}"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420A8-9923-4F76-9D16-2964BFDB9A10}">
      <dsp:nvSpPr>
        <dsp:cNvPr id="0" name=""/>
        <dsp:cNvSpPr/>
      </dsp:nvSpPr>
      <dsp:spPr>
        <a:xfrm>
          <a:off x="4524683" y="670326"/>
          <a:ext cx="1010003"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5003669" y="710843"/>
        <a:ext cx="0" cy="0"/>
      </dsp:txXfrm>
    </dsp:sp>
    <dsp:sp modelId="{599D35FD-3DEE-433E-96AD-F8FD30D52BEC}">
      <dsp:nvSpPr>
        <dsp:cNvPr id="0" name=""/>
        <dsp:cNvSpPr/>
      </dsp:nvSpPr>
      <dsp:spPr>
        <a:xfrm>
          <a:off x="2119" y="338958"/>
          <a:ext cx="4524363" cy="754175"/>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a:ea typeface="+mn-ea"/>
              <a:cs typeface="+mn-cs"/>
            </a:rPr>
            <a:t>Data Collection </a:t>
          </a:r>
        </a:p>
        <a:p>
          <a:pPr marL="0" lvl="0" indent="0" algn="ctr" defTabSz="711200">
            <a:lnSpc>
              <a:spcPct val="90000"/>
            </a:lnSpc>
            <a:spcBef>
              <a:spcPct val="0"/>
            </a:spcBef>
            <a:spcAft>
              <a:spcPct val="35000"/>
            </a:spcAft>
            <a:buNone/>
          </a:pPr>
          <a:r>
            <a:rPr lang="en-US" sz="1600" kern="1200" dirty="0">
              <a:solidFill>
                <a:srgbClr val="05605B"/>
              </a:solidFill>
              <a:latin typeface="Arial"/>
              <a:ea typeface="+mn-ea"/>
              <a:cs typeface="+mn-cs"/>
            </a:rPr>
            <a:t>NSE/BSE Data</a:t>
          </a:r>
          <a:endParaRPr lang="en-IN" sz="1600" kern="1200" dirty="0">
            <a:solidFill>
              <a:srgbClr val="05605B"/>
            </a:solidFill>
            <a:latin typeface="Arial"/>
            <a:ea typeface="+mn-ea"/>
            <a:cs typeface="+mn-cs"/>
          </a:endParaRPr>
        </a:p>
      </dsp:txBody>
      <dsp:txXfrm>
        <a:off x="2119" y="338958"/>
        <a:ext cx="4524363" cy="754175"/>
      </dsp:txXfrm>
    </dsp:sp>
    <dsp:sp modelId="{38446ABF-C292-4355-8E1A-079D119ECF4B}">
      <dsp:nvSpPr>
        <dsp:cNvPr id="0" name=""/>
        <dsp:cNvSpPr/>
      </dsp:nvSpPr>
      <dsp:spPr>
        <a:xfrm>
          <a:off x="2264301" y="1041900"/>
          <a:ext cx="5564967" cy="1059436"/>
        </a:xfrm>
        <a:custGeom>
          <a:avLst/>
          <a:gdLst/>
          <a:ahLst/>
          <a:cxnLst/>
          <a:rect l="0" t="0" r="0" b="0"/>
          <a:pathLst>
            <a:path>
              <a:moveTo>
                <a:pt x="3959464" y="0"/>
              </a:moveTo>
              <a:lnTo>
                <a:pt x="3959464" y="389579"/>
              </a:lnTo>
              <a:lnTo>
                <a:pt x="0" y="389579"/>
              </a:lnTo>
              <a:lnTo>
                <a:pt x="0" y="744959"/>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4905017" y="1566416"/>
        <a:ext cx="0" cy="0"/>
      </dsp:txXfrm>
    </dsp:sp>
    <dsp:sp modelId="{5E95C4D0-04A1-4389-B7DC-1E32E1CC333C}">
      <dsp:nvSpPr>
        <dsp:cNvPr id="0" name=""/>
        <dsp:cNvSpPr/>
      </dsp:nvSpPr>
      <dsp:spPr>
        <a:xfrm>
          <a:off x="5567086" y="388391"/>
          <a:ext cx="4524363" cy="65530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a:ea typeface="+mn-ea"/>
              <a:cs typeface="+mn-cs"/>
            </a:rPr>
            <a:t>Data Cleaning and EDA</a:t>
          </a:r>
          <a:endParaRPr lang="en-IN" sz="1600" kern="1200" dirty="0">
            <a:solidFill>
              <a:srgbClr val="05605B"/>
            </a:solidFill>
            <a:latin typeface="Arial"/>
            <a:ea typeface="+mn-ea"/>
            <a:cs typeface="+mn-cs"/>
          </a:endParaRPr>
        </a:p>
      </dsp:txBody>
      <dsp:txXfrm>
        <a:off x="5567086" y="388391"/>
        <a:ext cx="4524363" cy="655308"/>
      </dsp:txXfrm>
    </dsp:sp>
    <dsp:sp modelId="{C601F522-2C7B-404A-8FD0-64CD3550ED51}">
      <dsp:nvSpPr>
        <dsp:cNvPr id="0" name=""/>
        <dsp:cNvSpPr/>
      </dsp:nvSpPr>
      <dsp:spPr>
        <a:xfrm>
          <a:off x="4524683" y="2471891"/>
          <a:ext cx="1010003"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5003669" y="2512408"/>
        <a:ext cx="0" cy="0"/>
      </dsp:txXfrm>
    </dsp:sp>
    <dsp:sp modelId="{0062371A-2FE1-4B4A-A465-0DE10C254562}">
      <dsp:nvSpPr>
        <dsp:cNvPr id="0" name=""/>
        <dsp:cNvSpPr/>
      </dsp:nvSpPr>
      <dsp:spPr>
        <a:xfrm>
          <a:off x="2119" y="2133737"/>
          <a:ext cx="4524363" cy="76774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panose="020B0604020202020204" pitchFamily="34" charset="0"/>
              <a:ea typeface="+mn-ea"/>
              <a:cs typeface="Arial" panose="020B0604020202020204" pitchFamily="34" charset="0"/>
            </a:rPr>
            <a:t>Feature extraction/ Visualization</a:t>
          </a:r>
          <a:endParaRPr lang="en-IN" sz="1600" kern="1200" dirty="0">
            <a:solidFill>
              <a:srgbClr val="05605B"/>
            </a:solidFill>
            <a:latin typeface="Arial"/>
            <a:ea typeface="+mn-ea"/>
            <a:cs typeface="+mn-cs"/>
          </a:endParaRPr>
        </a:p>
      </dsp:txBody>
      <dsp:txXfrm>
        <a:off x="2119" y="2133737"/>
        <a:ext cx="4524363" cy="767748"/>
      </dsp:txXfrm>
    </dsp:sp>
    <dsp:sp modelId="{7D299490-4050-40C3-9C33-A5CAB013445E}">
      <dsp:nvSpPr>
        <dsp:cNvPr id="0" name=""/>
        <dsp:cNvSpPr/>
      </dsp:nvSpPr>
      <dsp:spPr>
        <a:xfrm>
          <a:off x="2264301" y="2870802"/>
          <a:ext cx="5564967" cy="1038887"/>
        </a:xfrm>
        <a:custGeom>
          <a:avLst/>
          <a:gdLst/>
          <a:ahLst/>
          <a:cxnLst/>
          <a:rect l="0" t="0" r="0" b="0"/>
          <a:pathLst>
            <a:path>
              <a:moveTo>
                <a:pt x="3959464" y="0"/>
              </a:moveTo>
              <a:lnTo>
                <a:pt x="3959464" y="382269"/>
              </a:lnTo>
              <a:lnTo>
                <a:pt x="0" y="382269"/>
              </a:lnTo>
              <a:lnTo>
                <a:pt x="0" y="730338"/>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4905114" y="3385043"/>
        <a:ext cx="0" cy="0"/>
      </dsp:txXfrm>
    </dsp:sp>
    <dsp:sp modelId="{1F2F67BB-6DC7-4AF5-91C9-F79E48A41FA6}">
      <dsp:nvSpPr>
        <dsp:cNvPr id="0" name=""/>
        <dsp:cNvSpPr/>
      </dsp:nvSpPr>
      <dsp:spPr>
        <a:xfrm>
          <a:off x="5567086" y="2162621"/>
          <a:ext cx="4524363" cy="70998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panose="020B0604020202020204" pitchFamily="34" charset="0"/>
              <a:ea typeface="+mn-ea"/>
              <a:cs typeface="Arial" panose="020B0604020202020204" pitchFamily="34" charset="0"/>
            </a:rPr>
            <a:t>Model Building</a:t>
          </a:r>
          <a:endParaRPr lang="en-IN" sz="1600" kern="1200" dirty="0">
            <a:solidFill>
              <a:srgbClr val="05605B"/>
            </a:solidFill>
            <a:latin typeface="Arial"/>
            <a:ea typeface="+mn-ea"/>
            <a:cs typeface="+mn-cs"/>
          </a:endParaRPr>
        </a:p>
      </dsp:txBody>
      <dsp:txXfrm>
        <a:off x="5567086" y="2162621"/>
        <a:ext cx="4524363" cy="709981"/>
      </dsp:txXfrm>
    </dsp:sp>
    <dsp:sp modelId="{11A3752F-47C7-448E-9997-6A27CD03C5F5}">
      <dsp:nvSpPr>
        <dsp:cNvPr id="0" name=""/>
        <dsp:cNvSpPr/>
      </dsp:nvSpPr>
      <dsp:spPr>
        <a:xfrm>
          <a:off x="4524683" y="4266073"/>
          <a:ext cx="1012122" cy="91440"/>
        </a:xfrm>
        <a:custGeom>
          <a:avLst/>
          <a:gdLst/>
          <a:ahLst/>
          <a:cxnLst/>
          <a:rect l="0" t="0" r="0" b="0"/>
          <a:pathLst>
            <a:path>
              <a:moveTo>
                <a:pt x="0" y="45720"/>
              </a:moveTo>
              <a:lnTo>
                <a:pt x="711295" y="45720"/>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5004676" y="4306590"/>
        <a:ext cx="0" cy="0"/>
      </dsp:txXfrm>
    </dsp:sp>
    <dsp:sp modelId="{0F544911-3CD8-46AE-9F8D-1E37EFCFE078}">
      <dsp:nvSpPr>
        <dsp:cNvPr id="0" name=""/>
        <dsp:cNvSpPr/>
      </dsp:nvSpPr>
      <dsp:spPr>
        <a:xfrm>
          <a:off x="2119" y="3942089"/>
          <a:ext cx="4524363" cy="739407"/>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panose="020B0604020202020204" pitchFamily="34" charset="0"/>
              <a:ea typeface="+mn-ea"/>
              <a:cs typeface="Arial" panose="020B0604020202020204" pitchFamily="34" charset="0"/>
            </a:rPr>
            <a:t>Model Evaluation</a:t>
          </a:r>
          <a:endParaRPr lang="en-IN" sz="1600" kern="1200" dirty="0">
            <a:solidFill>
              <a:srgbClr val="05605B"/>
            </a:solidFill>
            <a:latin typeface="Arial"/>
            <a:ea typeface="+mn-ea"/>
            <a:cs typeface="+mn-cs"/>
          </a:endParaRPr>
        </a:p>
      </dsp:txBody>
      <dsp:txXfrm>
        <a:off x="2119" y="3942089"/>
        <a:ext cx="4524363" cy="739407"/>
      </dsp:txXfrm>
    </dsp:sp>
    <dsp:sp modelId="{4EA76BF0-82EB-4072-BA03-8CBC34C5F2A5}">
      <dsp:nvSpPr>
        <dsp:cNvPr id="0" name=""/>
        <dsp:cNvSpPr/>
      </dsp:nvSpPr>
      <dsp:spPr>
        <a:xfrm>
          <a:off x="5569206" y="3969072"/>
          <a:ext cx="4524363" cy="68544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05605B"/>
              </a:solidFill>
              <a:latin typeface="Arial" panose="020B0604020202020204" pitchFamily="34" charset="0"/>
              <a:ea typeface="+mn-ea"/>
              <a:cs typeface="Arial" panose="020B0604020202020204" pitchFamily="34" charset="0"/>
            </a:rPr>
            <a:t>Deployment</a:t>
          </a:r>
          <a:endParaRPr lang="en-IN" sz="1600" kern="1200">
            <a:solidFill>
              <a:srgbClr val="05605B"/>
            </a:solidFill>
            <a:latin typeface="Arial"/>
            <a:ea typeface="+mn-ea"/>
            <a:cs typeface="+mn-cs"/>
          </a:endParaRPr>
        </a:p>
      </dsp:txBody>
      <dsp:txXfrm>
        <a:off x="5569206" y="3969072"/>
        <a:ext cx="4524363" cy="68544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59" y="2691816"/>
            <a:ext cx="4739641" cy="505786"/>
          </a:xfrm>
        </p:spPr>
        <p:txBody>
          <a:bodyPr anchor="b" anchorCtr="0">
            <a:noAutofit/>
          </a:bodyPr>
          <a:lstStyle/>
          <a:p>
            <a:pPr algn="ctr"/>
            <a:r>
              <a:rPr lang="en-US" sz="4400" dirty="0"/>
              <a:t>Stock Market Analysis</a:t>
            </a:r>
            <a:br>
              <a:rPr lang="en-US" sz="4400" dirty="0"/>
            </a:br>
            <a:br>
              <a:rPr lang="en-US" sz="4400" dirty="0"/>
            </a:br>
            <a:r>
              <a:rPr lang="en-US" sz="4400" dirty="0"/>
              <a:t>P97 – Group 2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pic>
        <p:nvPicPr>
          <p:cNvPr id="5" name="Picture 6" descr="In 12 minutes: Stocks Analysis with Pandas and Scikit-Learn | by Vincent  Tatan | Towards Data Science">
            <a:extLst>
              <a:ext uri="{FF2B5EF4-FFF2-40B4-BE49-F238E27FC236}">
                <a16:creationId xmlns:a16="http://schemas.microsoft.com/office/drawing/2014/main" id="{BBF8BB73-55AD-40A0-A780-E0E1A14BF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5235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609307-635F-4014-BDD8-443C72F80859}"/>
              </a:ext>
            </a:extLst>
          </p:cNvPr>
          <p:cNvSpPr txBox="1"/>
          <p:nvPr/>
        </p:nvSpPr>
        <p:spPr>
          <a:xfrm>
            <a:off x="8296714" y="3946794"/>
            <a:ext cx="3261945" cy="1323439"/>
          </a:xfrm>
          <a:prstGeom prst="rect">
            <a:avLst/>
          </a:prstGeom>
          <a:noFill/>
        </p:spPr>
        <p:txBody>
          <a:bodyPr wrap="square" rtlCol="0">
            <a:spAutoFit/>
          </a:bodyPr>
          <a:lstStyle/>
          <a:p>
            <a:pPr algn="ctr"/>
            <a:r>
              <a:rPr lang="en-US" sz="3200" i="1" u="sng" dirty="0">
                <a:latin typeface="+mj-lt"/>
                <a:ea typeface="+mj-ea"/>
                <a:cs typeface="+mj-cs"/>
              </a:rPr>
              <a:t>Mentor</a:t>
            </a:r>
          </a:p>
          <a:p>
            <a:pPr algn="ctr"/>
            <a:r>
              <a:rPr lang="en-US" sz="2400" i="1" dirty="0">
                <a:latin typeface="+mj-lt"/>
                <a:ea typeface="+mj-ea"/>
                <a:cs typeface="+mj-cs"/>
              </a:rPr>
              <a:t>Kartik</a:t>
            </a:r>
          </a:p>
          <a:p>
            <a:pPr algn="ctr"/>
            <a:r>
              <a:rPr lang="en-US" sz="2400" i="1" dirty="0" err="1">
                <a:latin typeface="+mj-lt"/>
                <a:ea typeface="+mj-ea"/>
                <a:cs typeface="+mj-cs"/>
              </a:rPr>
              <a:t>Himavanth</a:t>
            </a:r>
            <a:endParaRPr lang="en-IN" sz="2400" i="1" dirty="0">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656757B6-34AB-404D-BDAD-4E55F4E2DF73}"/>
              </a:ext>
            </a:extLst>
          </p:cNvPr>
          <p:cNvPicPr>
            <a:picLocks noChangeAspect="1"/>
          </p:cNvPicPr>
          <p:nvPr/>
        </p:nvPicPr>
        <p:blipFill>
          <a:blip r:embed="rId2"/>
          <a:stretch>
            <a:fillRect/>
          </a:stretch>
        </p:blipFill>
        <p:spPr>
          <a:xfrm>
            <a:off x="298572" y="379535"/>
            <a:ext cx="5457825" cy="3619500"/>
          </a:xfrm>
          <a:prstGeom prst="rect">
            <a:avLst/>
          </a:prstGeom>
        </p:spPr>
      </p:pic>
      <p:pic>
        <p:nvPicPr>
          <p:cNvPr id="5" name="Picture 4">
            <a:extLst>
              <a:ext uri="{FF2B5EF4-FFF2-40B4-BE49-F238E27FC236}">
                <a16:creationId xmlns:a16="http://schemas.microsoft.com/office/drawing/2014/main" id="{C8DA3574-643F-42D1-A6AF-DEC4CA2AE33A}"/>
              </a:ext>
            </a:extLst>
          </p:cNvPr>
          <p:cNvPicPr>
            <a:picLocks noChangeAspect="1"/>
          </p:cNvPicPr>
          <p:nvPr/>
        </p:nvPicPr>
        <p:blipFill>
          <a:blip r:embed="rId3"/>
          <a:stretch>
            <a:fillRect/>
          </a:stretch>
        </p:blipFill>
        <p:spPr>
          <a:xfrm>
            <a:off x="6319837" y="2742100"/>
            <a:ext cx="5495925" cy="3571875"/>
          </a:xfrm>
          <a:prstGeom prst="rect">
            <a:avLst/>
          </a:prstGeom>
        </p:spPr>
      </p:pic>
      <p:sp>
        <p:nvSpPr>
          <p:cNvPr id="2" name="TextBox 1">
            <a:extLst>
              <a:ext uri="{FF2B5EF4-FFF2-40B4-BE49-F238E27FC236}">
                <a16:creationId xmlns:a16="http://schemas.microsoft.com/office/drawing/2014/main" id="{9C5A5D99-9BC1-49F8-B270-054DEE3187D5}"/>
              </a:ext>
            </a:extLst>
          </p:cNvPr>
          <p:cNvSpPr txBox="1"/>
          <p:nvPr/>
        </p:nvSpPr>
        <p:spPr>
          <a:xfrm>
            <a:off x="1093176" y="4158705"/>
            <a:ext cx="3868615" cy="523220"/>
          </a:xfrm>
          <a:prstGeom prst="rect">
            <a:avLst/>
          </a:prstGeom>
          <a:noFill/>
        </p:spPr>
        <p:txBody>
          <a:bodyPr wrap="square" rtlCol="0">
            <a:spAutoFit/>
          </a:bodyPr>
          <a:lstStyle/>
          <a:p>
            <a:pPr algn="ctr"/>
            <a:r>
              <a:rPr lang="en-US" sz="2800" dirty="0" err="1"/>
              <a:t>Distplot</a:t>
            </a:r>
            <a:endParaRPr lang="en-IN" sz="2800" dirty="0"/>
          </a:p>
        </p:txBody>
      </p:sp>
      <p:sp>
        <p:nvSpPr>
          <p:cNvPr id="4" name="TextBox 3">
            <a:extLst>
              <a:ext uri="{FF2B5EF4-FFF2-40B4-BE49-F238E27FC236}">
                <a16:creationId xmlns:a16="http://schemas.microsoft.com/office/drawing/2014/main" id="{133BDB0E-1FD5-474B-ABFB-462DA82764D8}"/>
              </a:ext>
            </a:extLst>
          </p:cNvPr>
          <p:cNvSpPr txBox="1"/>
          <p:nvPr/>
        </p:nvSpPr>
        <p:spPr>
          <a:xfrm>
            <a:off x="7112977" y="2179531"/>
            <a:ext cx="4132385" cy="461665"/>
          </a:xfrm>
          <a:prstGeom prst="rect">
            <a:avLst/>
          </a:prstGeom>
          <a:noFill/>
        </p:spPr>
        <p:txBody>
          <a:bodyPr wrap="square" rtlCol="0">
            <a:spAutoFit/>
          </a:bodyPr>
          <a:lstStyle/>
          <a:p>
            <a:pPr algn="ctr"/>
            <a:r>
              <a:rPr lang="en-US" sz="2400" dirty="0" err="1"/>
              <a:t>Kdeplot</a:t>
            </a:r>
            <a:endParaRPr lang="en-IN" sz="2400" dirty="0"/>
          </a:p>
        </p:txBody>
      </p:sp>
    </p:spTree>
    <p:extLst>
      <p:ext uri="{BB962C8B-B14F-4D97-AF65-F5344CB8AC3E}">
        <p14:creationId xmlns:p14="http://schemas.microsoft.com/office/powerpoint/2010/main" val="29113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84971" y="628406"/>
            <a:ext cx="6371409" cy="984885"/>
          </a:xfrm>
        </p:spPr>
        <p:txBody>
          <a:bodyPr vert="horz" wrap="square" lIns="0" tIns="0" rIns="0" bIns="0" rtlCol="0" anchor="ctr" anchorCtr="0">
            <a:normAutofit/>
          </a:bodyPr>
          <a:lstStyle/>
          <a:p>
            <a:pPr>
              <a:lnSpc>
                <a:spcPct val="100000"/>
              </a:lnSpc>
            </a:pPr>
            <a:r>
              <a:rPr lang="en-US" sz="3200" dirty="0"/>
              <a:t>Log Transformation </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18" name="Title 1">
            <a:extLst>
              <a:ext uri="{FF2B5EF4-FFF2-40B4-BE49-F238E27FC236}">
                <a16:creationId xmlns:a16="http://schemas.microsoft.com/office/drawing/2014/main" id="{75559022-04BE-4323-9816-6B1E74CE820E}"/>
              </a:ext>
            </a:extLst>
          </p:cNvPr>
          <p:cNvSpPr txBox="1">
            <a:spLocks/>
          </p:cNvSpPr>
          <p:nvPr/>
        </p:nvSpPr>
        <p:spPr>
          <a:xfrm>
            <a:off x="6736822" y="575017"/>
            <a:ext cx="5125832" cy="984885"/>
          </a:xfrm>
          <a:prstGeom prst="rect">
            <a:avLst/>
          </a:prstGeom>
        </p:spPr>
        <p:txBody>
          <a:bodyPr vert="horz" wrap="square" lIns="0" tIns="0" rIns="0" bIns="0" rtlCol="0" anchor="ctr"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3200" dirty="0"/>
              <a:t>Square root Transformation</a:t>
            </a:r>
          </a:p>
        </p:txBody>
      </p:sp>
      <p:pic>
        <p:nvPicPr>
          <p:cNvPr id="4" name="Picture 3">
            <a:extLst>
              <a:ext uri="{FF2B5EF4-FFF2-40B4-BE49-F238E27FC236}">
                <a16:creationId xmlns:a16="http://schemas.microsoft.com/office/drawing/2014/main" id="{7D07D075-64CA-49F4-9FDC-F589397E87E1}"/>
              </a:ext>
            </a:extLst>
          </p:cNvPr>
          <p:cNvPicPr>
            <a:picLocks noChangeAspect="1"/>
          </p:cNvPicPr>
          <p:nvPr/>
        </p:nvPicPr>
        <p:blipFill>
          <a:blip r:embed="rId2"/>
          <a:stretch>
            <a:fillRect/>
          </a:stretch>
        </p:blipFill>
        <p:spPr>
          <a:xfrm>
            <a:off x="243254" y="1850048"/>
            <a:ext cx="5181600" cy="3448050"/>
          </a:xfrm>
          <a:prstGeom prst="rect">
            <a:avLst/>
          </a:prstGeom>
        </p:spPr>
      </p:pic>
      <p:pic>
        <p:nvPicPr>
          <p:cNvPr id="7" name="Picture 6">
            <a:extLst>
              <a:ext uri="{FF2B5EF4-FFF2-40B4-BE49-F238E27FC236}">
                <a16:creationId xmlns:a16="http://schemas.microsoft.com/office/drawing/2014/main" id="{5429EF58-5144-494D-8279-44A5AC00FEB1}"/>
              </a:ext>
            </a:extLst>
          </p:cNvPr>
          <p:cNvPicPr>
            <a:picLocks noChangeAspect="1"/>
          </p:cNvPicPr>
          <p:nvPr/>
        </p:nvPicPr>
        <p:blipFill>
          <a:blip r:embed="rId3"/>
          <a:stretch>
            <a:fillRect/>
          </a:stretch>
        </p:blipFill>
        <p:spPr>
          <a:xfrm>
            <a:off x="6519129" y="1850048"/>
            <a:ext cx="5343525" cy="3448050"/>
          </a:xfrm>
          <a:prstGeom prst="rect">
            <a:avLst/>
          </a:prstGeom>
        </p:spPr>
      </p:pic>
    </p:spTree>
    <p:extLst>
      <p:ext uri="{BB962C8B-B14F-4D97-AF65-F5344CB8AC3E}">
        <p14:creationId xmlns:p14="http://schemas.microsoft.com/office/powerpoint/2010/main" val="227023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329347" y="602030"/>
            <a:ext cx="6927034" cy="984885"/>
          </a:xfrm>
        </p:spPr>
        <p:txBody>
          <a:bodyPr vert="horz" wrap="square" lIns="0" tIns="0" rIns="0" bIns="0" rtlCol="0" anchor="ctr" anchorCtr="0">
            <a:normAutofit/>
          </a:bodyPr>
          <a:lstStyle/>
          <a:p>
            <a:pPr>
              <a:lnSpc>
                <a:spcPct val="100000"/>
              </a:lnSpc>
            </a:pPr>
            <a:r>
              <a:rPr lang="en-US" sz="3200" dirty="0"/>
              <a:t>  Reciprocal Transformation </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18" name="Title 1">
            <a:extLst>
              <a:ext uri="{FF2B5EF4-FFF2-40B4-BE49-F238E27FC236}">
                <a16:creationId xmlns:a16="http://schemas.microsoft.com/office/drawing/2014/main" id="{75559022-04BE-4323-9816-6B1E74CE820E}"/>
              </a:ext>
            </a:extLst>
          </p:cNvPr>
          <p:cNvSpPr txBox="1">
            <a:spLocks/>
          </p:cNvSpPr>
          <p:nvPr/>
        </p:nvSpPr>
        <p:spPr>
          <a:xfrm>
            <a:off x="6736821" y="602030"/>
            <a:ext cx="5125832" cy="984885"/>
          </a:xfrm>
          <a:prstGeom prst="rect">
            <a:avLst/>
          </a:prstGeom>
        </p:spPr>
        <p:txBody>
          <a:bodyPr vert="horz" wrap="square" lIns="0" tIns="0" rIns="0" bIns="0" rtlCol="0" anchor="ctr"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3200" dirty="0"/>
              <a:t>    Box Cox Transformation</a:t>
            </a:r>
          </a:p>
        </p:txBody>
      </p:sp>
      <p:pic>
        <p:nvPicPr>
          <p:cNvPr id="5" name="Picture 4">
            <a:extLst>
              <a:ext uri="{FF2B5EF4-FFF2-40B4-BE49-F238E27FC236}">
                <a16:creationId xmlns:a16="http://schemas.microsoft.com/office/drawing/2014/main" id="{4D8F7778-34DD-4C48-80F8-4B4D2294A359}"/>
              </a:ext>
            </a:extLst>
          </p:cNvPr>
          <p:cNvPicPr>
            <a:picLocks noChangeAspect="1"/>
          </p:cNvPicPr>
          <p:nvPr/>
        </p:nvPicPr>
        <p:blipFill>
          <a:blip r:embed="rId2"/>
          <a:stretch>
            <a:fillRect/>
          </a:stretch>
        </p:blipFill>
        <p:spPr>
          <a:xfrm>
            <a:off x="329347" y="1928812"/>
            <a:ext cx="5295900" cy="3457575"/>
          </a:xfrm>
          <a:prstGeom prst="rect">
            <a:avLst/>
          </a:prstGeom>
        </p:spPr>
      </p:pic>
      <p:pic>
        <p:nvPicPr>
          <p:cNvPr id="8" name="Picture 7">
            <a:extLst>
              <a:ext uri="{FF2B5EF4-FFF2-40B4-BE49-F238E27FC236}">
                <a16:creationId xmlns:a16="http://schemas.microsoft.com/office/drawing/2014/main" id="{143061C9-C058-4C1C-A466-38B4D224BCD0}"/>
              </a:ext>
            </a:extLst>
          </p:cNvPr>
          <p:cNvPicPr>
            <a:picLocks noChangeAspect="1"/>
          </p:cNvPicPr>
          <p:nvPr/>
        </p:nvPicPr>
        <p:blipFill>
          <a:blip r:embed="rId3"/>
          <a:stretch>
            <a:fillRect/>
          </a:stretch>
        </p:blipFill>
        <p:spPr>
          <a:xfrm>
            <a:off x="6608924" y="1928812"/>
            <a:ext cx="5381625" cy="3457575"/>
          </a:xfrm>
          <a:prstGeom prst="rect">
            <a:avLst/>
          </a:prstGeom>
        </p:spPr>
      </p:pic>
    </p:spTree>
    <p:extLst>
      <p:ext uri="{BB962C8B-B14F-4D97-AF65-F5344CB8AC3E}">
        <p14:creationId xmlns:p14="http://schemas.microsoft.com/office/powerpoint/2010/main" val="83068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ABBA5AEF-46CB-40D9-8941-0C8BC7A71605}"/>
              </a:ext>
            </a:extLst>
          </p:cNvPr>
          <p:cNvPicPr>
            <a:picLocks noChangeAspect="1"/>
          </p:cNvPicPr>
          <p:nvPr/>
        </p:nvPicPr>
        <p:blipFill>
          <a:blip r:embed="rId2"/>
          <a:stretch>
            <a:fillRect/>
          </a:stretch>
        </p:blipFill>
        <p:spPr>
          <a:xfrm>
            <a:off x="5902569" y="1740510"/>
            <a:ext cx="6096000" cy="4695825"/>
          </a:xfrm>
          <a:prstGeom prst="rect">
            <a:avLst/>
          </a:prstGeom>
        </p:spPr>
      </p:pic>
      <p:pic>
        <p:nvPicPr>
          <p:cNvPr id="4" name="Picture 3">
            <a:extLst>
              <a:ext uri="{FF2B5EF4-FFF2-40B4-BE49-F238E27FC236}">
                <a16:creationId xmlns:a16="http://schemas.microsoft.com/office/drawing/2014/main" id="{CE9CAB63-7BC3-4CC5-886C-278ED5DD1CBA}"/>
              </a:ext>
            </a:extLst>
          </p:cNvPr>
          <p:cNvPicPr>
            <a:picLocks noChangeAspect="1"/>
          </p:cNvPicPr>
          <p:nvPr/>
        </p:nvPicPr>
        <p:blipFill>
          <a:blip r:embed="rId3"/>
          <a:stretch>
            <a:fillRect/>
          </a:stretch>
        </p:blipFill>
        <p:spPr>
          <a:xfrm>
            <a:off x="193431" y="1740510"/>
            <a:ext cx="5561746" cy="4695825"/>
          </a:xfrm>
          <a:prstGeom prst="rect">
            <a:avLst/>
          </a:prstGeom>
        </p:spPr>
      </p:pic>
      <p:sp>
        <p:nvSpPr>
          <p:cNvPr id="2" name="TextBox 1">
            <a:extLst>
              <a:ext uri="{FF2B5EF4-FFF2-40B4-BE49-F238E27FC236}">
                <a16:creationId xmlns:a16="http://schemas.microsoft.com/office/drawing/2014/main" id="{4C4E8A9B-EADE-4B02-9252-7694DCD69044}"/>
              </a:ext>
            </a:extLst>
          </p:cNvPr>
          <p:cNvSpPr txBox="1"/>
          <p:nvPr/>
        </p:nvSpPr>
        <p:spPr>
          <a:xfrm>
            <a:off x="815792" y="1055077"/>
            <a:ext cx="4317024" cy="523220"/>
          </a:xfrm>
          <a:prstGeom prst="rect">
            <a:avLst/>
          </a:prstGeom>
          <a:noFill/>
        </p:spPr>
        <p:txBody>
          <a:bodyPr wrap="square" rtlCol="0">
            <a:spAutoFit/>
          </a:bodyPr>
          <a:lstStyle/>
          <a:p>
            <a:pPr algn="ctr"/>
            <a:r>
              <a:rPr lang="en-US" sz="2800" dirty="0"/>
              <a:t>Before Transformation</a:t>
            </a:r>
            <a:endParaRPr lang="en-IN" sz="2800" dirty="0"/>
          </a:p>
        </p:txBody>
      </p:sp>
      <p:sp>
        <p:nvSpPr>
          <p:cNvPr id="6" name="TextBox 5">
            <a:extLst>
              <a:ext uri="{FF2B5EF4-FFF2-40B4-BE49-F238E27FC236}">
                <a16:creationId xmlns:a16="http://schemas.microsoft.com/office/drawing/2014/main" id="{458D925E-3637-4644-87BC-9EA828773C32}"/>
              </a:ext>
            </a:extLst>
          </p:cNvPr>
          <p:cNvSpPr txBox="1"/>
          <p:nvPr/>
        </p:nvSpPr>
        <p:spPr>
          <a:xfrm>
            <a:off x="6792057" y="1055077"/>
            <a:ext cx="4317024" cy="523220"/>
          </a:xfrm>
          <a:prstGeom prst="rect">
            <a:avLst/>
          </a:prstGeom>
          <a:noFill/>
        </p:spPr>
        <p:txBody>
          <a:bodyPr wrap="square" rtlCol="0">
            <a:spAutoFit/>
          </a:bodyPr>
          <a:lstStyle/>
          <a:p>
            <a:pPr algn="ctr"/>
            <a:r>
              <a:rPr lang="en-US" sz="2800" dirty="0"/>
              <a:t>After Transformation</a:t>
            </a:r>
            <a:endParaRPr lang="en-IN" sz="2800" dirty="0"/>
          </a:p>
        </p:txBody>
      </p:sp>
    </p:spTree>
    <p:extLst>
      <p:ext uri="{BB962C8B-B14F-4D97-AF65-F5344CB8AC3E}">
        <p14:creationId xmlns:p14="http://schemas.microsoft.com/office/powerpoint/2010/main" val="424882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3" name="Freeform: Shape 18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Oval 18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1" name="Oval 18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8" name="Group 18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0" name="Freeform: Shape 18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Shape 19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1" name="Oval 19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Oval 19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5" name="Rectangle 19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11317048" cy="984885"/>
          </a:xfrm>
        </p:spPr>
        <p:txBody>
          <a:bodyPr vert="horz" wrap="square" lIns="0" tIns="0" rIns="0" bIns="0" rtlCol="0" anchor="ctr" anchorCtr="0">
            <a:normAutofit/>
          </a:bodyPr>
          <a:lstStyle/>
          <a:p>
            <a:r>
              <a:rPr lang="en-US" sz="3400" dirty="0"/>
              <a:t>5 years NSE Data of Tata Motors Ltd.</a:t>
            </a:r>
          </a:p>
        </p:txBody>
      </p:sp>
      <p:sp>
        <p:nvSpPr>
          <p:cNvPr id="197" name="Rectangle 196">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graphicFrame>
        <p:nvGraphicFramePr>
          <p:cNvPr id="6" name="Table 5">
            <a:extLst>
              <a:ext uri="{FF2B5EF4-FFF2-40B4-BE49-F238E27FC236}">
                <a16:creationId xmlns:a16="http://schemas.microsoft.com/office/drawing/2014/main" id="{61BEFADA-80B0-4DF4-935B-C5A31B0A11A5}"/>
              </a:ext>
            </a:extLst>
          </p:cNvPr>
          <p:cNvGraphicFramePr>
            <a:graphicFrameLocks noGrp="1"/>
          </p:cNvGraphicFramePr>
          <p:nvPr>
            <p:extLst>
              <p:ext uri="{D42A27DB-BD31-4B8C-83A1-F6EECF244321}">
                <p14:modId xmlns:p14="http://schemas.microsoft.com/office/powerpoint/2010/main" val="2970603760"/>
              </p:ext>
            </p:extLst>
          </p:nvPr>
        </p:nvGraphicFramePr>
        <p:xfrm>
          <a:off x="0" y="2265011"/>
          <a:ext cx="12192004" cy="3862142"/>
        </p:xfrm>
        <a:graphic>
          <a:graphicData uri="http://schemas.openxmlformats.org/drawingml/2006/table">
            <a:tbl>
              <a:tblPr firstRow="1" bandRow="1">
                <a:noFill/>
              </a:tblPr>
              <a:tblGrid>
                <a:gridCol w="647716">
                  <a:extLst>
                    <a:ext uri="{9D8B030D-6E8A-4147-A177-3AD203B41FA5}">
                      <a16:colId xmlns:a16="http://schemas.microsoft.com/office/drawing/2014/main" val="2620572808"/>
                    </a:ext>
                  </a:extLst>
                </a:gridCol>
                <a:gridCol w="1400451">
                  <a:extLst>
                    <a:ext uri="{9D8B030D-6E8A-4147-A177-3AD203B41FA5}">
                      <a16:colId xmlns:a16="http://schemas.microsoft.com/office/drawing/2014/main" val="2900697519"/>
                    </a:ext>
                  </a:extLst>
                </a:gridCol>
                <a:gridCol w="1412447">
                  <a:extLst>
                    <a:ext uri="{9D8B030D-6E8A-4147-A177-3AD203B41FA5}">
                      <a16:colId xmlns:a16="http://schemas.microsoft.com/office/drawing/2014/main" val="1539193631"/>
                    </a:ext>
                  </a:extLst>
                </a:gridCol>
                <a:gridCol w="1412447">
                  <a:extLst>
                    <a:ext uri="{9D8B030D-6E8A-4147-A177-3AD203B41FA5}">
                      <a16:colId xmlns:a16="http://schemas.microsoft.com/office/drawing/2014/main" val="571073779"/>
                    </a:ext>
                  </a:extLst>
                </a:gridCol>
                <a:gridCol w="1412447">
                  <a:extLst>
                    <a:ext uri="{9D8B030D-6E8A-4147-A177-3AD203B41FA5}">
                      <a16:colId xmlns:a16="http://schemas.microsoft.com/office/drawing/2014/main" val="1887882270"/>
                    </a:ext>
                  </a:extLst>
                </a:gridCol>
                <a:gridCol w="1412447">
                  <a:extLst>
                    <a:ext uri="{9D8B030D-6E8A-4147-A177-3AD203B41FA5}">
                      <a16:colId xmlns:a16="http://schemas.microsoft.com/office/drawing/2014/main" val="3272188340"/>
                    </a:ext>
                  </a:extLst>
                </a:gridCol>
                <a:gridCol w="1314886">
                  <a:extLst>
                    <a:ext uri="{9D8B030D-6E8A-4147-A177-3AD203B41FA5}">
                      <a16:colId xmlns:a16="http://schemas.microsoft.com/office/drawing/2014/main" val="570877576"/>
                    </a:ext>
                  </a:extLst>
                </a:gridCol>
                <a:gridCol w="1521607">
                  <a:extLst>
                    <a:ext uri="{9D8B030D-6E8A-4147-A177-3AD203B41FA5}">
                      <a16:colId xmlns:a16="http://schemas.microsoft.com/office/drawing/2014/main" val="905802306"/>
                    </a:ext>
                  </a:extLst>
                </a:gridCol>
                <a:gridCol w="1657556">
                  <a:extLst>
                    <a:ext uri="{9D8B030D-6E8A-4147-A177-3AD203B41FA5}">
                      <a16:colId xmlns:a16="http://schemas.microsoft.com/office/drawing/2014/main" val="4035013059"/>
                    </a:ext>
                  </a:extLst>
                </a:gridCol>
              </a:tblGrid>
              <a:tr h="414562">
                <a:tc>
                  <a:txBody>
                    <a:bodyPr/>
                    <a:lstStyle/>
                    <a:p>
                      <a:pPr algn="r" fontAlgn="b"/>
                      <a:endParaRPr lang="en-IN" sz="1300" b="0" cap="none" spc="0">
                        <a:solidFill>
                          <a:schemeClr val="tx1">
                            <a:lumMod val="75000"/>
                            <a:lumOff val="25000"/>
                          </a:schemeClr>
                        </a:solidFill>
                        <a:effectLst/>
                      </a:endParaRP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Date</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Open</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High</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Low</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Close</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Volume</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Dividends</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Stock Splits</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183920719"/>
                  </a:ext>
                </a:extLst>
              </a:tr>
              <a:tr h="344758">
                <a:tc>
                  <a:txBody>
                    <a:bodyPr/>
                    <a:lstStyle/>
                    <a:p>
                      <a:pPr algn="r" fontAlgn="ctr"/>
                      <a:r>
                        <a:rPr lang="en-IN" sz="1000" b="1" cap="none" spc="0">
                          <a:solidFill>
                            <a:schemeClr val="tx1">
                              <a:lumMod val="75000"/>
                              <a:lumOff val="25000"/>
                            </a:schemeClr>
                          </a:solidFill>
                          <a:effectLst/>
                        </a:rPr>
                        <a:t>0</a:t>
                      </a:r>
                    </a:p>
                  </a:txBody>
                  <a:tcPr marL="148522" marR="77231" marT="77231" marB="7723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2017-03-08</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469.399994</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469.600006</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461.149994</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462.799988</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5351597</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9504213"/>
                  </a:ext>
                </a:extLst>
              </a:tr>
              <a:tr h="344758">
                <a:tc>
                  <a:txBody>
                    <a:bodyPr/>
                    <a:lstStyle/>
                    <a:p>
                      <a:pPr algn="r" fontAlgn="ctr"/>
                      <a:r>
                        <a:rPr lang="en-IN" sz="1000" b="1" cap="none" spc="0">
                          <a:solidFill>
                            <a:schemeClr val="tx1">
                              <a:lumMod val="75000"/>
                              <a:lumOff val="25000"/>
                            </a:schemeClr>
                          </a:solidFill>
                          <a:effectLst/>
                        </a:rPr>
                        <a:t>1</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2017-03-09</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462.450012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469.700012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462.000000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467.600006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3837624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00817665"/>
                  </a:ext>
                </a:extLst>
              </a:tr>
              <a:tr h="344758">
                <a:tc>
                  <a:txBody>
                    <a:bodyPr/>
                    <a:lstStyle/>
                    <a:p>
                      <a:pPr algn="r" fontAlgn="ctr"/>
                      <a:r>
                        <a:rPr lang="en-IN" sz="1000" b="1" cap="none" spc="0">
                          <a:solidFill>
                            <a:schemeClr val="tx1">
                              <a:lumMod val="75000"/>
                              <a:lumOff val="25000"/>
                            </a:schemeClr>
                          </a:solidFill>
                          <a:effectLst/>
                        </a:rPr>
                        <a:t>2</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471.000000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471.850006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465.100006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469.100006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5766815</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1021680"/>
                  </a:ext>
                </a:extLst>
              </a:tr>
              <a:tr h="344758">
                <a:tc>
                  <a:txBody>
                    <a:bodyPr/>
                    <a:lstStyle/>
                    <a:p>
                      <a:pPr algn="r" fontAlgn="ctr"/>
                      <a:r>
                        <a:rPr lang="en-IN" sz="1000" b="1" cap="none" spc="0">
                          <a:solidFill>
                            <a:schemeClr val="tx1">
                              <a:lumMod val="75000"/>
                              <a:lumOff val="25000"/>
                            </a:schemeClr>
                          </a:solidFill>
                          <a:effectLst/>
                        </a:rPr>
                        <a:t>3</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481.000000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483.000000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468.450012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469.750000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6348198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53789933"/>
                  </a:ext>
                </a:extLst>
              </a:tr>
              <a:tr h="344758">
                <a:tc>
                  <a:txBody>
                    <a:bodyPr/>
                    <a:lstStyle/>
                    <a:p>
                      <a:pPr algn="r" fontAlgn="ctr"/>
                      <a:r>
                        <a:rPr lang="en-IN" sz="1000" b="1" cap="none" spc="0">
                          <a:solidFill>
                            <a:schemeClr val="tx1">
                              <a:lumMod val="75000"/>
                              <a:lumOff val="25000"/>
                            </a:schemeClr>
                          </a:solidFill>
                          <a:effectLst/>
                        </a:rPr>
                        <a:t>4</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2017-03-15</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475.000000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476.549988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470.649994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473.450012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4801312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97985132"/>
                  </a:ext>
                </a:extLst>
              </a:tr>
              <a:tr h="344758">
                <a:tc>
                  <a:txBody>
                    <a:bodyPr/>
                    <a:lstStyle/>
                    <a:p>
                      <a:pPr algn="r" fontAlgn="ctr"/>
                      <a:r>
                        <a:rPr lang="en-IN" sz="1000" b="1" cap="none" spc="0">
                          <a:solidFill>
                            <a:schemeClr val="tx1">
                              <a:lumMod val="75000"/>
                              <a:lumOff val="25000"/>
                            </a:schemeClr>
                          </a:solidFill>
                          <a:effectLst/>
                        </a:rPr>
                        <a:t>5</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478.700012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482.000000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476.149994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480.950012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6272947</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22389299"/>
                  </a:ext>
                </a:extLst>
              </a:tr>
              <a:tr h="344758">
                <a:tc>
                  <a:txBody>
                    <a:bodyPr/>
                    <a:lstStyle/>
                    <a:p>
                      <a:pPr algn="r" fontAlgn="ctr"/>
                      <a:r>
                        <a:rPr lang="en-IN" sz="1000" b="1" cap="none" spc="0">
                          <a:solidFill>
                            <a:schemeClr val="tx1">
                              <a:lumMod val="75000"/>
                              <a:lumOff val="25000"/>
                            </a:schemeClr>
                          </a:solidFill>
                          <a:effectLst/>
                        </a:rPr>
                        <a:t>6</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2017-03-17</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481.350006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484.200012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471.700012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476.500000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6338248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02788264"/>
                  </a:ext>
                </a:extLst>
              </a:tr>
              <a:tr h="344758">
                <a:tc>
                  <a:txBody>
                    <a:bodyPr/>
                    <a:lstStyle/>
                    <a:p>
                      <a:pPr algn="r" fontAlgn="ctr"/>
                      <a:r>
                        <a:rPr lang="en-IN" sz="1000" b="1" cap="none" spc="0">
                          <a:solidFill>
                            <a:schemeClr val="tx1">
                              <a:lumMod val="75000"/>
                              <a:lumOff val="25000"/>
                            </a:schemeClr>
                          </a:solidFill>
                          <a:effectLst/>
                        </a:rPr>
                        <a:t>7</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2017-03-20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476.549988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478.200012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470.750000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2871104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09175530"/>
                  </a:ext>
                </a:extLst>
              </a:tr>
              <a:tr h="344758">
                <a:tc>
                  <a:txBody>
                    <a:bodyPr/>
                    <a:lstStyle/>
                    <a:p>
                      <a:pPr algn="r" fontAlgn="ctr"/>
                      <a:r>
                        <a:rPr lang="en-IN" sz="1000" b="1" cap="none" spc="0">
                          <a:solidFill>
                            <a:schemeClr val="tx1">
                              <a:lumMod val="75000"/>
                              <a:lumOff val="25000"/>
                            </a:schemeClr>
                          </a:solidFill>
                          <a:effectLst/>
                        </a:rPr>
                        <a:t>8</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2017-03-21</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478.049988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470.649994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473.750000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4685410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52925363"/>
                  </a:ext>
                </a:extLst>
              </a:tr>
              <a:tr h="344758">
                <a:tc>
                  <a:txBody>
                    <a:bodyPr/>
                    <a:lstStyle/>
                    <a:p>
                      <a:pPr algn="r" fontAlgn="ctr"/>
                      <a:r>
                        <a:rPr lang="en-IN" sz="1000" b="1" cap="none" spc="0">
                          <a:solidFill>
                            <a:schemeClr val="tx1">
                              <a:lumMod val="75000"/>
                              <a:lumOff val="25000"/>
                            </a:schemeClr>
                          </a:solidFill>
                          <a:effectLst/>
                        </a:rPr>
                        <a:t>9</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2017-03-22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469.950012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469.950012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458.500000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459.899994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4695648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dirty="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76725279"/>
                  </a:ext>
                </a:extLst>
              </a:tr>
            </a:tbl>
          </a:graphicData>
        </a:graphic>
      </p:graphicFrame>
    </p:spTree>
    <p:extLst>
      <p:ext uri="{BB962C8B-B14F-4D97-AF65-F5344CB8AC3E}">
        <p14:creationId xmlns:p14="http://schemas.microsoft.com/office/powerpoint/2010/main" val="314585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2" name="TextBox 1">
            <a:extLst>
              <a:ext uri="{FF2B5EF4-FFF2-40B4-BE49-F238E27FC236}">
                <a16:creationId xmlns:a16="http://schemas.microsoft.com/office/drawing/2014/main" id="{4C4E8A9B-EADE-4B02-9252-7694DCD69044}"/>
              </a:ext>
            </a:extLst>
          </p:cNvPr>
          <p:cNvSpPr txBox="1"/>
          <p:nvPr/>
        </p:nvSpPr>
        <p:spPr>
          <a:xfrm>
            <a:off x="815792" y="1055077"/>
            <a:ext cx="4317024" cy="523220"/>
          </a:xfrm>
          <a:prstGeom prst="rect">
            <a:avLst/>
          </a:prstGeom>
          <a:noFill/>
        </p:spPr>
        <p:txBody>
          <a:bodyPr wrap="square" rtlCol="0">
            <a:spAutoFit/>
          </a:bodyPr>
          <a:lstStyle/>
          <a:p>
            <a:pPr algn="ctr"/>
            <a:r>
              <a:rPr lang="en-US" sz="2800" dirty="0"/>
              <a:t>Scatter Chart</a:t>
            </a:r>
            <a:endParaRPr lang="en-IN" sz="2800" dirty="0"/>
          </a:p>
        </p:txBody>
      </p:sp>
      <p:sp>
        <p:nvSpPr>
          <p:cNvPr id="6" name="TextBox 5">
            <a:extLst>
              <a:ext uri="{FF2B5EF4-FFF2-40B4-BE49-F238E27FC236}">
                <a16:creationId xmlns:a16="http://schemas.microsoft.com/office/drawing/2014/main" id="{458D925E-3637-4644-87BC-9EA828773C32}"/>
              </a:ext>
            </a:extLst>
          </p:cNvPr>
          <p:cNvSpPr txBox="1"/>
          <p:nvPr/>
        </p:nvSpPr>
        <p:spPr>
          <a:xfrm>
            <a:off x="6792057" y="1055077"/>
            <a:ext cx="4317024" cy="523220"/>
          </a:xfrm>
          <a:prstGeom prst="rect">
            <a:avLst/>
          </a:prstGeom>
          <a:noFill/>
        </p:spPr>
        <p:txBody>
          <a:bodyPr wrap="square" rtlCol="0">
            <a:spAutoFit/>
          </a:bodyPr>
          <a:lstStyle/>
          <a:p>
            <a:pPr algn="ctr"/>
            <a:r>
              <a:rPr lang="en-US" sz="2800" dirty="0"/>
              <a:t>Candlestick Chart</a:t>
            </a:r>
            <a:endParaRPr lang="en-IN" sz="2800" dirty="0"/>
          </a:p>
        </p:txBody>
      </p:sp>
      <p:pic>
        <p:nvPicPr>
          <p:cNvPr id="7" name="Picture 6">
            <a:extLst>
              <a:ext uri="{FF2B5EF4-FFF2-40B4-BE49-F238E27FC236}">
                <a16:creationId xmlns:a16="http://schemas.microsoft.com/office/drawing/2014/main" id="{582BF58B-FB1D-45D6-A782-66720B289DFA}"/>
              </a:ext>
            </a:extLst>
          </p:cNvPr>
          <p:cNvPicPr>
            <a:picLocks noChangeAspect="1"/>
          </p:cNvPicPr>
          <p:nvPr/>
        </p:nvPicPr>
        <p:blipFill>
          <a:blip r:embed="rId2"/>
          <a:stretch>
            <a:fillRect/>
          </a:stretch>
        </p:blipFill>
        <p:spPr>
          <a:xfrm>
            <a:off x="193431" y="1740510"/>
            <a:ext cx="5556737" cy="4695825"/>
          </a:xfrm>
          <a:prstGeom prst="rect">
            <a:avLst/>
          </a:prstGeom>
        </p:spPr>
      </p:pic>
      <p:pic>
        <p:nvPicPr>
          <p:cNvPr id="9" name="Picture 8">
            <a:extLst>
              <a:ext uri="{FF2B5EF4-FFF2-40B4-BE49-F238E27FC236}">
                <a16:creationId xmlns:a16="http://schemas.microsoft.com/office/drawing/2014/main" id="{506B270D-34E2-439D-8CA5-A454797EFD51}"/>
              </a:ext>
            </a:extLst>
          </p:cNvPr>
          <p:cNvPicPr>
            <a:picLocks noChangeAspect="1"/>
          </p:cNvPicPr>
          <p:nvPr/>
        </p:nvPicPr>
        <p:blipFill>
          <a:blip r:embed="rId3"/>
          <a:stretch>
            <a:fillRect/>
          </a:stretch>
        </p:blipFill>
        <p:spPr>
          <a:xfrm>
            <a:off x="5917223" y="1740510"/>
            <a:ext cx="6081346" cy="4695825"/>
          </a:xfrm>
          <a:prstGeom prst="rect">
            <a:avLst/>
          </a:prstGeom>
        </p:spPr>
      </p:pic>
    </p:spTree>
    <p:extLst>
      <p:ext uri="{BB962C8B-B14F-4D97-AF65-F5344CB8AC3E}">
        <p14:creationId xmlns:p14="http://schemas.microsoft.com/office/powerpoint/2010/main" val="93440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2" name="TextBox 1">
            <a:extLst>
              <a:ext uri="{FF2B5EF4-FFF2-40B4-BE49-F238E27FC236}">
                <a16:creationId xmlns:a16="http://schemas.microsoft.com/office/drawing/2014/main" id="{4C4E8A9B-EADE-4B02-9252-7694DCD69044}"/>
              </a:ext>
            </a:extLst>
          </p:cNvPr>
          <p:cNvSpPr txBox="1"/>
          <p:nvPr/>
        </p:nvSpPr>
        <p:spPr>
          <a:xfrm>
            <a:off x="815792" y="1055077"/>
            <a:ext cx="4317024" cy="523220"/>
          </a:xfrm>
          <a:prstGeom prst="rect">
            <a:avLst/>
          </a:prstGeom>
          <a:noFill/>
        </p:spPr>
        <p:txBody>
          <a:bodyPr wrap="square" rtlCol="0">
            <a:spAutoFit/>
          </a:bodyPr>
          <a:lstStyle/>
          <a:p>
            <a:pPr algn="ctr"/>
            <a:r>
              <a:rPr lang="en-US" sz="2800" dirty="0"/>
              <a:t>Area Graph</a:t>
            </a:r>
            <a:endParaRPr lang="en-IN" sz="2800" dirty="0"/>
          </a:p>
        </p:txBody>
      </p:sp>
      <p:sp>
        <p:nvSpPr>
          <p:cNvPr id="6" name="TextBox 5">
            <a:extLst>
              <a:ext uri="{FF2B5EF4-FFF2-40B4-BE49-F238E27FC236}">
                <a16:creationId xmlns:a16="http://schemas.microsoft.com/office/drawing/2014/main" id="{458D925E-3637-4644-87BC-9EA828773C32}"/>
              </a:ext>
            </a:extLst>
          </p:cNvPr>
          <p:cNvSpPr txBox="1"/>
          <p:nvPr/>
        </p:nvSpPr>
        <p:spPr>
          <a:xfrm>
            <a:off x="6792057" y="1055077"/>
            <a:ext cx="4317024" cy="523220"/>
          </a:xfrm>
          <a:prstGeom prst="rect">
            <a:avLst/>
          </a:prstGeom>
          <a:noFill/>
        </p:spPr>
        <p:txBody>
          <a:bodyPr wrap="square" rtlCol="0">
            <a:spAutoFit/>
          </a:bodyPr>
          <a:lstStyle/>
          <a:p>
            <a:pPr algn="ctr"/>
            <a:r>
              <a:rPr lang="en-US" sz="2800" dirty="0"/>
              <a:t>Boxplot</a:t>
            </a:r>
            <a:endParaRPr lang="en-IN" sz="2800" dirty="0"/>
          </a:p>
        </p:txBody>
      </p:sp>
      <p:pic>
        <p:nvPicPr>
          <p:cNvPr id="8" name="Picture 7">
            <a:extLst>
              <a:ext uri="{FF2B5EF4-FFF2-40B4-BE49-F238E27FC236}">
                <a16:creationId xmlns:a16="http://schemas.microsoft.com/office/drawing/2014/main" id="{268E1A3C-3EA3-438C-AD59-152F7093B5DB}"/>
              </a:ext>
            </a:extLst>
          </p:cNvPr>
          <p:cNvPicPr>
            <a:picLocks noChangeAspect="1"/>
          </p:cNvPicPr>
          <p:nvPr/>
        </p:nvPicPr>
        <p:blipFill>
          <a:blip r:embed="rId2"/>
          <a:stretch>
            <a:fillRect/>
          </a:stretch>
        </p:blipFill>
        <p:spPr>
          <a:xfrm>
            <a:off x="6028228" y="1740509"/>
            <a:ext cx="6040681" cy="4695825"/>
          </a:xfrm>
          <a:prstGeom prst="rect">
            <a:avLst/>
          </a:prstGeom>
        </p:spPr>
      </p:pic>
      <p:pic>
        <p:nvPicPr>
          <p:cNvPr id="11" name="Picture 10">
            <a:extLst>
              <a:ext uri="{FF2B5EF4-FFF2-40B4-BE49-F238E27FC236}">
                <a16:creationId xmlns:a16="http://schemas.microsoft.com/office/drawing/2014/main" id="{84FD808D-22F9-448A-B541-F884632F537A}"/>
              </a:ext>
            </a:extLst>
          </p:cNvPr>
          <p:cNvPicPr>
            <a:picLocks noChangeAspect="1"/>
          </p:cNvPicPr>
          <p:nvPr/>
        </p:nvPicPr>
        <p:blipFill>
          <a:blip r:embed="rId3"/>
          <a:stretch>
            <a:fillRect/>
          </a:stretch>
        </p:blipFill>
        <p:spPr>
          <a:xfrm>
            <a:off x="133350" y="1740508"/>
            <a:ext cx="5783873" cy="4695825"/>
          </a:xfrm>
          <a:prstGeom prst="rect">
            <a:avLst/>
          </a:prstGeom>
        </p:spPr>
      </p:pic>
    </p:spTree>
    <p:extLst>
      <p:ext uri="{BB962C8B-B14F-4D97-AF65-F5344CB8AC3E}">
        <p14:creationId xmlns:p14="http://schemas.microsoft.com/office/powerpoint/2010/main" val="222608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E57C-B8D0-4629-B40C-97590B8366B4}"/>
              </a:ext>
            </a:extLst>
          </p:cNvPr>
          <p:cNvSpPr>
            <a:spLocks noGrp="1"/>
          </p:cNvSpPr>
          <p:nvPr>
            <p:ph type="title"/>
          </p:nvPr>
        </p:nvSpPr>
        <p:spPr>
          <a:xfrm>
            <a:off x="550862" y="549275"/>
            <a:ext cx="11091600" cy="567348"/>
          </a:xfrm>
        </p:spPr>
        <p:txBody>
          <a:bodyPr/>
          <a:lstStyle/>
          <a:p>
            <a:pPr algn="ctr"/>
            <a:r>
              <a:rPr lang="en-US" sz="3600" dirty="0"/>
              <a:t>Histogram</a:t>
            </a:r>
            <a:endParaRPr lang="en-IN" sz="3600" dirty="0"/>
          </a:p>
        </p:txBody>
      </p:sp>
      <p:pic>
        <p:nvPicPr>
          <p:cNvPr id="8" name="Content Placeholder 7">
            <a:extLst>
              <a:ext uri="{FF2B5EF4-FFF2-40B4-BE49-F238E27FC236}">
                <a16:creationId xmlns:a16="http://schemas.microsoft.com/office/drawing/2014/main" id="{69070F31-9ECE-4249-A681-8EF245ECEC88}"/>
              </a:ext>
            </a:extLst>
          </p:cNvPr>
          <p:cNvPicPr>
            <a:picLocks noGrp="1" noChangeAspect="1"/>
          </p:cNvPicPr>
          <p:nvPr>
            <p:ph idx="1"/>
          </p:nvPr>
        </p:nvPicPr>
        <p:blipFill>
          <a:blip r:embed="rId2"/>
          <a:stretch>
            <a:fillRect/>
          </a:stretch>
        </p:blipFill>
        <p:spPr>
          <a:xfrm>
            <a:off x="298938" y="1301262"/>
            <a:ext cx="11605847" cy="5359838"/>
          </a:xfrm>
        </p:spPr>
      </p:pic>
      <p:sp>
        <p:nvSpPr>
          <p:cNvPr id="6" name="Slide Number Placeholder 5">
            <a:extLst>
              <a:ext uri="{FF2B5EF4-FFF2-40B4-BE49-F238E27FC236}">
                <a16:creationId xmlns:a16="http://schemas.microsoft.com/office/drawing/2014/main" id="{5D3D737F-5105-4D56-9389-CADEDC4D5670}"/>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178651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FE57C-B8D0-4629-B40C-97590B8366B4}"/>
              </a:ext>
            </a:extLst>
          </p:cNvPr>
          <p:cNvSpPr>
            <a:spLocks noGrp="1"/>
          </p:cNvSpPr>
          <p:nvPr>
            <p:ph type="title"/>
          </p:nvPr>
        </p:nvSpPr>
        <p:spPr>
          <a:xfrm>
            <a:off x="324088" y="320369"/>
            <a:ext cx="11629786" cy="984885"/>
          </a:xfrm>
        </p:spPr>
        <p:txBody>
          <a:bodyPr vert="horz" wrap="square" lIns="0" tIns="0" rIns="0" bIns="0" rtlCol="0" anchor="ctr" anchorCtr="0">
            <a:normAutofit/>
          </a:bodyPr>
          <a:lstStyle/>
          <a:p>
            <a:pPr algn="ctr">
              <a:lnSpc>
                <a:spcPct val="100000"/>
              </a:lnSpc>
            </a:pPr>
            <a:r>
              <a:rPr lang="en-US" sz="4000" kern="1200" dirty="0">
                <a:solidFill>
                  <a:schemeClr val="tx1"/>
                </a:solidFill>
                <a:latin typeface="+mj-lt"/>
                <a:ea typeface="+mj-ea"/>
                <a:cs typeface="+mj-cs"/>
              </a:rPr>
              <a:t>Line Graph</a:t>
            </a:r>
          </a:p>
        </p:txBody>
      </p:sp>
      <p:sp>
        <p:nvSpPr>
          <p:cNvPr id="26" name="Rectangle 25">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D3D737F-5105-4D56-9389-CADEDC4D567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pic>
        <p:nvPicPr>
          <p:cNvPr id="13" name="Content Placeholder 12">
            <a:extLst>
              <a:ext uri="{FF2B5EF4-FFF2-40B4-BE49-F238E27FC236}">
                <a16:creationId xmlns:a16="http://schemas.microsoft.com/office/drawing/2014/main" id="{8A68F477-3D85-4B94-B731-6067F1E7BACD}"/>
              </a:ext>
            </a:extLst>
          </p:cNvPr>
          <p:cNvPicPr>
            <a:picLocks noGrp="1" noChangeAspect="1"/>
          </p:cNvPicPr>
          <p:nvPr>
            <p:ph idx="1"/>
          </p:nvPr>
        </p:nvPicPr>
        <p:blipFill>
          <a:blip r:embed="rId2"/>
          <a:stretch>
            <a:fillRect/>
          </a:stretch>
        </p:blipFill>
        <p:spPr>
          <a:xfrm>
            <a:off x="238126" y="1418756"/>
            <a:ext cx="11629786" cy="5088456"/>
          </a:xfrm>
        </p:spPr>
      </p:pic>
    </p:spTree>
    <p:extLst>
      <p:ext uri="{BB962C8B-B14F-4D97-AF65-F5344CB8AC3E}">
        <p14:creationId xmlns:p14="http://schemas.microsoft.com/office/powerpoint/2010/main" val="172406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2879249"/>
            <a:ext cx="3565524" cy="666783"/>
          </a:xfrm>
        </p:spPr>
        <p:txBody>
          <a:bodyPr/>
          <a:lstStyle/>
          <a:p>
            <a:r>
              <a:rPr lang="en-US" sz="3600" b="1" u="sng" dirty="0">
                <a:latin typeface="+mn-lt"/>
              </a:rPr>
              <a:t>Presented By</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3697589"/>
            <a:ext cx="3565525" cy="2580131"/>
          </a:xfrm>
        </p:spPr>
        <p:txBody>
          <a:bodyPr/>
          <a:lstStyle/>
          <a:p>
            <a:r>
              <a:rPr lang="en-US" sz="2400" b="1" dirty="0"/>
              <a:t>Piyush Mahajan</a:t>
            </a:r>
          </a:p>
          <a:p>
            <a:r>
              <a:rPr lang="en-US" sz="2400" b="1" dirty="0"/>
              <a:t>Tushar </a:t>
            </a:r>
            <a:r>
              <a:rPr lang="en-US" sz="2400" b="1" dirty="0" err="1"/>
              <a:t>Khutale</a:t>
            </a:r>
            <a:endParaRPr lang="en-US" sz="2400" b="1" dirty="0"/>
          </a:p>
          <a:p>
            <a:r>
              <a:rPr lang="en-US" sz="2400" b="1" dirty="0" err="1"/>
              <a:t>Rushabh</a:t>
            </a:r>
            <a:r>
              <a:rPr lang="en-US" sz="2400" b="1" dirty="0"/>
              <a:t> Rode</a:t>
            </a:r>
          </a:p>
          <a:p>
            <a:r>
              <a:rPr lang="en-US" sz="2400" b="1" dirty="0"/>
              <a:t>Geetanjali Vijaykumar</a:t>
            </a:r>
          </a:p>
          <a:p>
            <a:endParaRPr lang="en-US" sz="2400" b="1"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4" name="TextBox 3">
            <a:extLst>
              <a:ext uri="{FF2B5EF4-FFF2-40B4-BE49-F238E27FC236}">
                <a16:creationId xmlns:a16="http://schemas.microsoft.com/office/drawing/2014/main" id="{B4197D57-00EE-4C12-B328-B8F16B6CDBE3}"/>
              </a:ext>
            </a:extLst>
          </p:cNvPr>
          <p:cNvSpPr txBox="1"/>
          <p:nvPr/>
        </p:nvSpPr>
        <p:spPr>
          <a:xfrm>
            <a:off x="2091810" y="666728"/>
            <a:ext cx="4335366" cy="830997"/>
          </a:xfrm>
          <a:prstGeom prst="rect">
            <a:avLst/>
          </a:prstGeom>
          <a:noFill/>
        </p:spPr>
        <p:txBody>
          <a:bodyPr wrap="square" rtlCol="0">
            <a:spAutoFit/>
          </a:bodyPr>
          <a:lstStyle/>
          <a:p>
            <a:pPr algn="ctr"/>
            <a:r>
              <a:rPr lang="en-US" sz="4800" dirty="0">
                <a:latin typeface="Baguet Script" panose="00000500000000000000" pitchFamily="2" charset="0"/>
              </a:rPr>
              <a:t>Thank you</a:t>
            </a:r>
            <a:endParaRPr lang="en-IN" sz="4800" dirty="0">
              <a:latin typeface="Baguet Script" panose="00000500000000000000" pitchFamily="2" charset="0"/>
            </a:endParaRPr>
          </a:p>
        </p:txBody>
      </p:sp>
    </p:spTree>
    <p:extLst>
      <p:ext uri="{BB962C8B-B14F-4D97-AF65-F5344CB8AC3E}">
        <p14:creationId xmlns:p14="http://schemas.microsoft.com/office/powerpoint/2010/main" val="171161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sz="4000" dirty="0"/>
              <a:t>Business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6108192" y="0"/>
            <a:ext cx="6083808"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62500" lnSpcReduction="20000"/>
          </a:bodyPr>
          <a:lstStyle/>
          <a:p>
            <a:pPr marL="457200" lvl="0" indent="-317500" rtl="0">
              <a:lnSpc>
                <a:spcPct val="115000"/>
              </a:lnSpc>
              <a:spcBef>
                <a:spcPts val="0"/>
              </a:spcBef>
              <a:spcAft>
                <a:spcPts val="0"/>
              </a:spcAft>
              <a:buSzPts val="1400"/>
              <a:buNone/>
            </a:pPr>
            <a:r>
              <a:rPr lang="en-US" sz="4000" dirty="0">
                <a:solidFill>
                  <a:schemeClr val="tx1"/>
                </a:solidFill>
                <a:latin typeface="+mj-lt"/>
                <a:ea typeface="+mj-ea"/>
                <a:cs typeface="+mj-cs"/>
                <a:sym typeface="Calibri"/>
              </a:rPr>
              <a:t>To predict the outcomes, trends, or expected future behavior of business, industry sector, or the economy using statistics.</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600795"/>
          </a:xfrm>
        </p:spPr>
        <p:txBody>
          <a:bodyPr>
            <a:normAutofit/>
          </a:bodyPr>
          <a:lstStyle/>
          <a:p>
            <a:r>
              <a:rPr lang="en-US" i="1" dirty="0"/>
              <a:t>OBJECTIVE</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65988" y="1391845"/>
            <a:ext cx="5231876" cy="2991619"/>
          </a:xfrm>
        </p:spPr>
        <p:txBody>
          <a:bodyPr/>
          <a:lstStyle/>
          <a:p>
            <a:pPr marL="457200" lvl="0" indent="-317500" algn="just" rtl="0">
              <a:lnSpc>
                <a:spcPct val="100000"/>
              </a:lnSpc>
              <a:spcBef>
                <a:spcPts val="0"/>
              </a:spcBef>
              <a:spcAft>
                <a:spcPts val="0"/>
              </a:spcAft>
              <a:buSzPts val="1400"/>
              <a:buNone/>
            </a:pPr>
            <a:r>
              <a:rPr lang="en-US" dirty="0">
                <a:latin typeface="Calibri" panose="020F0502020204030204" pitchFamily="34" charset="0"/>
                <a:cs typeface="Calibri" panose="020F0502020204030204" pitchFamily="34" charset="0"/>
                <a:sym typeface="Calibri"/>
              </a:rPr>
              <a:t>The goal here is to make the companies </a:t>
            </a:r>
            <a:r>
              <a:rPr lang="en-IN" sz="2400" dirty="0">
                <a:effectLst/>
                <a:latin typeface="Calibri" panose="020F0502020204030204" pitchFamily="34" charset="0"/>
                <a:ea typeface="Arial" panose="020B0604020202020204" pitchFamily="34" charset="0"/>
                <a:cs typeface="Calibri" panose="020F0502020204030204" pitchFamily="34" charset="0"/>
              </a:rPr>
              <a:t>and businesses to understand and analyse the market to lower their expenses and enhance profits along with helping the investors in identifying purchasing and selling patterns by using Modern Data Analytics.</a:t>
            </a:r>
            <a:endParaRPr lang="en-US" sz="2400" dirty="0">
              <a:solidFill>
                <a:schemeClr val="accent6"/>
              </a:solidFill>
              <a:latin typeface="Calibri"/>
              <a:ea typeface="Calibri"/>
              <a:cs typeface="Calibri"/>
              <a:sym typeface="Calibri"/>
            </a:endParaRPr>
          </a:p>
          <a:p>
            <a:pPr algn="just"/>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307288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06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0" y="982788"/>
            <a:ext cx="12192000" cy="685756"/>
          </a:xfrm>
        </p:spPr>
        <p:txBody>
          <a:bodyPr vert="horz" wrap="square" lIns="0" tIns="0" rIns="0" bIns="0" rtlCol="0" anchor="b" anchorCtr="0">
            <a:normAutofit fontScale="90000"/>
          </a:bodyPr>
          <a:lstStyle/>
          <a:p>
            <a:pPr algn="ctr">
              <a:lnSpc>
                <a:spcPct val="100000"/>
              </a:lnSpc>
            </a:pPr>
            <a:r>
              <a:rPr lang="en-US" sz="4000" dirty="0"/>
              <a:t>FORECASTING</a:t>
            </a:r>
            <a:br>
              <a:rPr lang="en-US" dirty="0"/>
            </a:br>
            <a:endParaRPr lang="en-US" sz="6400" kern="1200" dirty="0">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23" name="Google Shape;164;p4">
            <a:extLst>
              <a:ext uri="{FF2B5EF4-FFF2-40B4-BE49-F238E27FC236}">
                <a16:creationId xmlns:a16="http://schemas.microsoft.com/office/drawing/2014/main" id="{10ADF150-26B8-48E0-A447-E444138C5C54}"/>
              </a:ext>
            </a:extLst>
          </p:cNvPr>
          <p:cNvSpPr txBox="1">
            <a:spLocks/>
          </p:cNvSpPr>
          <p:nvPr/>
        </p:nvSpPr>
        <p:spPr>
          <a:xfrm>
            <a:off x="493225" y="863559"/>
            <a:ext cx="11147912" cy="518334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nSpc>
                <a:spcPct val="115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In simple terms forecasting means, “estimation or prediction of future”.</a:t>
            </a:r>
          </a:p>
          <a:p>
            <a:pPr marL="139700" indent="0">
              <a:lnSpc>
                <a:spcPct val="115000"/>
              </a:lnSpc>
              <a:spcBef>
                <a:spcPts val="0"/>
              </a:spcBef>
              <a:spcAft>
                <a:spcPts val="0"/>
              </a:spcAft>
              <a:buSzPts val="1400"/>
            </a:pPr>
            <a:endParaRPr lang="en-US" i="1" dirty="0">
              <a:solidFill>
                <a:srgbClr val="FFFFFF"/>
              </a:solidFill>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Forecasting is an operational research technique used as basis of management planning  and decision making.</a:t>
            </a:r>
          </a:p>
          <a:p>
            <a:pPr marL="139700" indent="0">
              <a:lnSpc>
                <a:spcPct val="115000"/>
              </a:lnSpc>
              <a:spcBef>
                <a:spcPts val="0"/>
              </a:spcBef>
              <a:spcAft>
                <a:spcPts val="0"/>
              </a:spcAft>
              <a:buSzPts val="1400"/>
            </a:pPr>
            <a:endParaRPr lang="en-US" i="1" dirty="0">
              <a:solidFill>
                <a:srgbClr val="FFFFFF"/>
              </a:solidFill>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Forecasting is a systematic guessing of the future course of events.</a:t>
            </a:r>
          </a:p>
          <a:p>
            <a:pPr marL="139700" indent="0">
              <a:lnSpc>
                <a:spcPct val="115000"/>
              </a:lnSpc>
              <a:spcBef>
                <a:spcPts val="0"/>
              </a:spcBef>
              <a:spcAft>
                <a:spcPts val="0"/>
              </a:spcAft>
              <a:buSzPts val="1400"/>
            </a:pPr>
            <a:endParaRPr lang="en-US" i="1" dirty="0">
              <a:solidFill>
                <a:srgbClr val="FFFFFF"/>
              </a:solidFill>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Forecasting provides a basis for a planning.</a:t>
            </a:r>
          </a:p>
          <a:p>
            <a:pPr marL="139700" indent="0">
              <a:lnSpc>
                <a:spcPct val="115000"/>
              </a:lnSpc>
              <a:spcBef>
                <a:spcPts val="0"/>
              </a:spcBef>
              <a:spcAft>
                <a:spcPts val="0"/>
              </a:spcAft>
              <a:buSzPts val="1400"/>
            </a:pPr>
            <a:endParaRPr lang="en-US" i="1" dirty="0">
              <a:solidFill>
                <a:srgbClr val="FFFFFF"/>
              </a:solidFill>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According to Henry </a:t>
            </a:r>
            <a:r>
              <a:rPr lang="en-US" i="1" dirty="0" err="1">
                <a:solidFill>
                  <a:srgbClr val="FFFFFF"/>
                </a:solidFill>
                <a:latin typeface="Calibri" panose="020F0502020204030204" pitchFamily="34" charset="0"/>
                <a:cs typeface="Calibri" panose="020F0502020204030204" pitchFamily="34" charset="0"/>
              </a:rPr>
              <a:t>Foyal</a:t>
            </a:r>
            <a:r>
              <a:rPr lang="en-US" i="1" dirty="0">
                <a:solidFill>
                  <a:srgbClr val="FFFFFF"/>
                </a:solidFill>
                <a:latin typeface="Calibri" panose="020F0502020204030204" pitchFamily="34" charset="0"/>
                <a:cs typeface="Calibri" panose="020F0502020204030204" pitchFamily="34" charset="0"/>
              </a:rPr>
              <a:t>, Forecasting includes both accessing the future and making provision for it.</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2" name="TextBox 11">
            <a:extLst>
              <a:ext uri="{FF2B5EF4-FFF2-40B4-BE49-F238E27FC236}">
                <a16:creationId xmlns:a16="http://schemas.microsoft.com/office/drawing/2014/main" id="{D82712B2-5A84-4FDB-8D45-941766689429}"/>
              </a:ext>
            </a:extLst>
          </p:cNvPr>
          <p:cNvSpPr txBox="1"/>
          <p:nvPr/>
        </p:nvSpPr>
        <p:spPr>
          <a:xfrm>
            <a:off x="459395" y="196900"/>
            <a:ext cx="11440160" cy="584775"/>
          </a:xfrm>
          <a:prstGeom prst="rect">
            <a:avLst/>
          </a:prstGeom>
          <a:noFill/>
        </p:spPr>
        <p:txBody>
          <a:bodyPr wrap="square">
            <a:spAutoFit/>
          </a:bodyPr>
          <a:lstStyle/>
          <a:p>
            <a:pPr algn="ctr"/>
            <a:r>
              <a:rPr lang="en-US" sz="3200" i="1" dirty="0">
                <a:latin typeface="+mj-lt"/>
                <a:ea typeface="+mj-ea"/>
                <a:cs typeface="+mj-cs"/>
              </a:rPr>
              <a:t>PROJECT</a:t>
            </a:r>
            <a:r>
              <a:rPr lang="en-US" sz="3200" dirty="0">
                <a:latin typeface="+mj-lt"/>
                <a:ea typeface="+mj-ea"/>
                <a:cs typeface="+mj-cs"/>
              </a:rPr>
              <a:t> </a:t>
            </a:r>
            <a:r>
              <a:rPr lang="en-US" sz="3200" i="1" dirty="0">
                <a:latin typeface="+mj-lt"/>
                <a:ea typeface="+mj-ea"/>
                <a:cs typeface="+mj-cs"/>
              </a:rPr>
              <a:t>ARCHITECTURE</a:t>
            </a:r>
            <a:r>
              <a:rPr lang="en-US" sz="3200" dirty="0">
                <a:latin typeface="+mj-lt"/>
                <a:ea typeface="+mj-ea"/>
                <a:cs typeface="+mj-cs"/>
              </a:rPr>
              <a:t> / </a:t>
            </a:r>
            <a:r>
              <a:rPr lang="en-US" sz="3200" i="1" dirty="0">
                <a:latin typeface="+mj-lt"/>
                <a:ea typeface="+mj-ea"/>
                <a:cs typeface="+mj-cs"/>
              </a:rPr>
              <a:t>PROJECT</a:t>
            </a:r>
            <a:r>
              <a:rPr lang="en-US" sz="3200" dirty="0">
                <a:latin typeface="+mj-lt"/>
                <a:ea typeface="+mj-ea"/>
                <a:cs typeface="+mj-cs"/>
              </a:rPr>
              <a:t> </a:t>
            </a:r>
            <a:r>
              <a:rPr lang="en-US" sz="3200" i="1" dirty="0">
                <a:latin typeface="+mj-lt"/>
                <a:ea typeface="+mj-ea"/>
                <a:cs typeface="+mj-cs"/>
              </a:rPr>
              <a:t>FLOW</a:t>
            </a:r>
            <a:endParaRPr lang="en-IN" sz="3200" i="1" dirty="0">
              <a:latin typeface="+mj-lt"/>
              <a:ea typeface="+mj-ea"/>
              <a:cs typeface="+mj-cs"/>
            </a:endParaRPr>
          </a:p>
        </p:txBody>
      </p:sp>
      <p:graphicFrame>
        <p:nvGraphicFramePr>
          <p:cNvPr id="16" name="Diagram 15">
            <a:extLst>
              <a:ext uri="{FF2B5EF4-FFF2-40B4-BE49-F238E27FC236}">
                <a16:creationId xmlns:a16="http://schemas.microsoft.com/office/drawing/2014/main" id="{B5D3F030-B7B7-45FC-974F-0B9767740A08}"/>
              </a:ext>
            </a:extLst>
          </p:cNvPr>
          <p:cNvGraphicFramePr/>
          <p:nvPr>
            <p:extLst>
              <p:ext uri="{D42A27DB-BD31-4B8C-83A1-F6EECF244321}">
                <p14:modId xmlns:p14="http://schemas.microsoft.com/office/powerpoint/2010/main" val="4141645164"/>
              </p:ext>
            </p:extLst>
          </p:nvPr>
        </p:nvGraphicFramePr>
        <p:xfrm>
          <a:off x="1213338" y="1248459"/>
          <a:ext cx="10093570" cy="5020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6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10729667" cy="984885"/>
          </a:xfrm>
        </p:spPr>
        <p:txBody>
          <a:bodyPr vert="horz" wrap="square" lIns="0" tIns="0" rIns="0" bIns="0" rtlCol="0" anchor="ctr" anchorCtr="0">
            <a:normAutofit/>
          </a:bodyPr>
          <a:lstStyle/>
          <a:p>
            <a:pPr>
              <a:lnSpc>
                <a:spcPct val="100000"/>
              </a:lnSpc>
            </a:pPr>
            <a:r>
              <a:rPr lang="en-US"/>
              <a:t>5 years NSE Data of Reliance Indus. Ltd.</a:t>
            </a:r>
            <a:endParaRPr lang="en-US" dirty="0"/>
          </a:p>
        </p:txBody>
      </p:sp>
      <p:sp>
        <p:nvSpPr>
          <p:cNvPr id="35" name="Rectangle 34">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graphicFrame>
        <p:nvGraphicFramePr>
          <p:cNvPr id="9" name="Content Placeholder 8">
            <a:extLst>
              <a:ext uri="{FF2B5EF4-FFF2-40B4-BE49-F238E27FC236}">
                <a16:creationId xmlns:a16="http://schemas.microsoft.com/office/drawing/2014/main" id="{17C28C96-6003-4213-A6F6-73E9A2346822}"/>
              </a:ext>
            </a:extLst>
          </p:cNvPr>
          <p:cNvGraphicFramePr>
            <a:graphicFrameLocks noGrp="1"/>
          </p:cNvGraphicFramePr>
          <p:nvPr>
            <p:ph idx="1"/>
            <p:extLst>
              <p:ext uri="{D42A27DB-BD31-4B8C-83A1-F6EECF244321}">
                <p14:modId xmlns:p14="http://schemas.microsoft.com/office/powerpoint/2010/main" val="449176387"/>
              </p:ext>
            </p:extLst>
          </p:nvPr>
        </p:nvGraphicFramePr>
        <p:xfrm>
          <a:off x="0" y="2102434"/>
          <a:ext cx="12192002" cy="3745914"/>
        </p:xfrm>
        <a:graphic>
          <a:graphicData uri="http://schemas.openxmlformats.org/drawingml/2006/table">
            <a:tbl>
              <a:tblPr firstRow="1" bandRow="1">
                <a:noFill/>
              </a:tblPr>
              <a:tblGrid>
                <a:gridCol w="347466">
                  <a:extLst>
                    <a:ext uri="{9D8B030D-6E8A-4147-A177-3AD203B41FA5}">
                      <a16:colId xmlns:a16="http://schemas.microsoft.com/office/drawing/2014/main" val="2636634577"/>
                    </a:ext>
                  </a:extLst>
                </a:gridCol>
                <a:gridCol w="768937">
                  <a:extLst>
                    <a:ext uri="{9D8B030D-6E8A-4147-A177-3AD203B41FA5}">
                      <a16:colId xmlns:a16="http://schemas.microsoft.com/office/drawing/2014/main" val="2920588432"/>
                    </a:ext>
                  </a:extLst>
                </a:gridCol>
                <a:gridCol w="835767">
                  <a:extLst>
                    <a:ext uri="{9D8B030D-6E8A-4147-A177-3AD203B41FA5}">
                      <a16:colId xmlns:a16="http://schemas.microsoft.com/office/drawing/2014/main" val="376004611"/>
                    </a:ext>
                  </a:extLst>
                </a:gridCol>
                <a:gridCol w="729613">
                  <a:extLst>
                    <a:ext uri="{9D8B030D-6E8A-4147-A177-3AD203B41FA5}">
                      <a16:colId xmlns:a16="http://schemas.microsoft.com/office/drawing/2014/main" val="1963550626"/>
                    </a:ext>
                  </a:extLst>
                </a:gridCol>
                <a:gridCol w="690471">
                  <a:extLst>
                    <a:ext uri="{9D8B030D-6E8A-4147-A177-3AD203B41FA5}">
                      <a16:colId xmlns:a16="http://schemas.microsoft.com/office/drawing/2014/main" val="3531548871"/>
                    </a:ext>
                  </a:extLst>
                </a:gridCol>
                <a:gridCol w="681155">
                  <a:extLst>
                    <a:ext uri="{9D8B030D-6E8A-4147-A177-3AD203B41FA5}">
                      <a16:colId xmlns:a16="http://schemas.microsoft.com/office/drawing/2014/main" val="3213613161"/>
                    </a:ext>
                  </a:extLst>
                </a:gridCol>
                <a:gridCol w="620484">
                  <a:extLst>
                    <a:ext uri="{9D8B030D-6E8A-4147-A177-3AD203B41FA5}">
                      <a16:colId xmlns:a16="http://schemas.microsoft.com/office/drawing/2014/main" val="3383609504"/>
                    </a:ext>
                  </a:extLst>
                </a:gridCol>
                <a:gridCol w="681155">
                  <a:extLst>
                    <a:ext uri="{9D8B030D-6E8A-4147-A177-3AD203B41FA5}">
                      <a16:colId xmlns:a16="http://schemas.microsoft.com/office/drawing/2014/main" val="1641537203"/>
                    </a:ext>
                  </a:extLst>
                </a:gridCol>
                <a:gridCol w="681155">
                  <a:extLst>
                    <a:ext uri="{9D8B030D-6E8A-4147-A177-3AD203B41FA5}">
                      <a16:colId xmlns:a16="http://schemas.microsoft.com/office/drawing/2014/main" val="3135915456"/>
                    </a:ext>
                  </a:extLst>
                </a:gridCol>
                <a:gridCol w="690471">
                  <a:extLst>
                    <a:ext uri="{9D8B030D-6E8A-4147-A177-3AD203B41FA5}">
                      <a16:colId xmlns:a16="http://schemas.microsoft.com/office/drawing/2014/main" val="4094054711"/>
                    </a:ext>
                  </a:extLst>
                </a:gridCol>
                <a:gridCol w="729613">
                  <a:extLst>
                    <a:ext uri="{9D8B030D-6E8A-4147-A177-3AD203B41FA5}">
                      <a16:colId xmlns:a16="http://schemas.microsoft.com/office/drawing/2014/main" val="1689896565"/>
                    </a:ext>
                  </a:extLst>
                </a:gridCol>
                <a:gridCol w="815726">
                  <a:extLst>
                    <a:ext uri="{9D8B030D-6E8A-4147-A177-3AD203B41FA5}">
                      <a16:colId xmlns:a16="http://schemas.microsoft.com/office/drawing/2014/main" val="2996744962"/>
                    </a:ext>
                  </a:extLst>
                </a:gridCol>
                <a:gridCol w="987444">
                  <a:extLst>
                    <a:ext uri="{9D8B030D-6E8A-4147-A177-3AD203B41FA5}">
                      <a16:colId xmlns:a16="http://schemas.microsoft.com/office/drawing/2014/main" val="298864429"/>
                    </a:ext>
                  </a:extLst>
                </a:gridCol>
                <a:gridCol w="768756">
                  <a:extLst>
                    <a:ext uri="{9D8B030D-6E8A-4147-A177-3AD203B41FA5}">
                      <a16:colId xmlns:a16="http://schemas.microsoft.com/office/drawing/2014/main" val="971343714"/>
                    </a:ext>
                  </a:extLst>
                </a:gridCol>
                <a:gridCol w="1058409">
                  <a:extLst>
                    <a:ext uri="{9D8B030D-6E8A-4147-A177-3AD203B41FA5}">
                      <a16:colId xmlns:a16="http://schemas.microsoft.com/office/drawing/2014/main" val="2511974090"/>
                    </a:ext>
                  </a:extLst>
                </a:gridCol>
                <a:gridCol w="1105380">
                  <a:extLst>
                    <a:ext uri="{9D8B030D-6E8A-4147-A177-3AD203B41FA5}">
                      <a16:colId xmlns:a16="http://schemas.microsoft.com/office/drawing/2014/main" val="1672558179"/>
                    </a:ext>
                  </a:extLst>
                </a:gridCol>
              </a:tblGrid>
              <a:tr h="737674">
                <a:tc>
                  <a:txBody>
                    <a:bodyPr/>
                    <a:lstStyle/>
                    <a:p>
                      <a:pPr algn="r" fontAlgn="b"/>
                      <a:endParaRPr lang="en-IN" sz="1100" b="1">
                        <a:solidFill>
                          <a:schemeClr val="tx1">
                            <a:lumMod val="75000"/>
                            <a:lumOff val="25000"/>
                          </a:schemeClr>
                        </a:solidFill>
                        <a:effectLst/>
                      </a:endParaRP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Date</a:t>
                      </a:r>
                      <a:endParaRPr lang="en-IN" sz="1100" b="1" dirty="0">
                        <a:solidFill>
                          <a:schemeClr val="tx1">
                            <a:lumMod val="75000"/>
                            <a:lumOff val="25000"/>
                          </a:schemeClr>
                        </a:solidFill>
                        <a:effectLst/>
                      </a:endParaRP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Symbol</a:t>
                      </a:r>
                      <a:endParaRPr lang="en-IN" sz="1100" b="1" dirty="0">
                        <a:solidFill>
                          <a:schemeClr val="tx1">
                            <a:lumMod val="75000"/>
                            <a:lumOff val="25000"/>
                          </a:schemeClr>
                        </a:solidFill>
                        <a:effectLst/>
                      </a:endParaRP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Series</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Prev Close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Open</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High</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Low</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Last</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Close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VWAP</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Volume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Turnover</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Trades</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Deliverable Volume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%Deliverble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55712247"/>
                  </a:ext>
                </a:extLst>
              </a:tr>
              <a:tr h="601648">
                <a:tc>
                  <a:txBody>
                    <a:bodyPr/>
                    <a:lstStyle/>
                    <a:p>
                      <a:pPr algn="r" fontAlgn="t"/>
                      <a:r>
                        <a:rPr lang="en-IN" sz="900" b="1">
                          <a:solidFill>
                            <a:schemeClr val="tx1">
                              <a:lumMod val="75000"/>
                              <a:lumOff val="25000"/>
                            </a:schemeClr>
                          </a:solidFill>
                          <a:effectLst/>
                        </a:rPr>
                        <a:t>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2017-01-02</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endParaRPr lang="en-IN" sz="900" dirty="0">
                        <a:solidFill>
                          <a:schemeClr val="tx1">
                            <a:lumMod val="75000"/>
                            <a:lumOff val="25000"/>
                          </a:schemeClr>
                        </a:solidFill>
                        <a:effectLst/>
                      </a:endParaRP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1082.40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1084.00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1090.0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1072.35</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1086.70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1085.10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1086.63</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1622458</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1.763016e+14</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38903</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881915</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0.5436</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61083866"/>
                  </a:ext>
                </a:extLst>
              </a:tr>
              <a:tr h="601648">
                <a:tc>
                  <a:txBody>
                    <a:bodyPr/>
                    <a:lstStyle/>
                    <a:p>
                      <a:pPr algn="r" fontAlgn="t"/>
                      <a:r>
                        <a:rPr lang="en-IN" sz="900" b="1">
                          <a:solidFill>
                            <a:schemeClr val="tx1">
                              <a:lumMod val="75000"/>
                              <a:lumOff val="25000"/>
                            </a:schemeClr>
                          </a:solidFill>
                          <a:effectLst/>
                        </a:rPr>
                        <a:t>1</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1085.10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1089.85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1097.0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1081.10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1089.00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1091.74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1470751</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1.605682e+14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31291</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776985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0.5283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97290737"/>
                  </a:ext>
                </a:extLst>
              </a:tr>
              <a:tr h="601648">
                <a:tc>
                  <a:txBody>
                    <a:bodyPr/>
                    <a:lstStyle/>
                    <a:p>
                      <a:pPr algn="r" fontAlgn="t"/>
                      <a:r>
                        <a:rPr lang="en-IN" sz="900" b="1">
                          <a:solidFill>
                            <a:schemeClr val="tx1">
                              <a:lumMod val="75000"/>
                              <a:lumOff val="25000"/>
                            </a:schemeClr>
                          </a:solidFill>
                          <a:effectLst/>
                        </a:rPr>
                        <a:t>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1092.90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1093.0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1064.30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1067.15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1067.15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1072.39</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2375547</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2.547514e+14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70540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1516724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0.6385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11576084"/>
                  </a:ext>
                </a:extLst>
              </a:tr>
              <a:tr h="601648">
                <a:tc>
                  <a:txBody>
                    <a:bodyPr/>
                    <a:lstStyle/>
                    <a:p>
                      <a:pPr algn="r" fontAlgn="t"/>
                      <a:r>
                        <a:rPr lang="en-IN" sz="900" b="1">
                          <a:solidFill>
                            <a:schemeClr val="tx1">
                              <a:lumMod val="75000"/>
                              <a:lumOff val="25000"/>
                            </a:schemeClr>
                          </a:solidFill>
                          <a:effectLst/>
                        </a:rPr>
                        <a:t>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1067.15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1071.00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1079.9</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1068.75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1077.00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1077.12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1996483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2.150452e+14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84058</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1272212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0.6372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33662801"/>
                  </a:ext>
                </a:extLst>
              </a:tr>
              <a:tr h="601648">
                <a:tc>
                  <a:txBody>
                    <a:bodyPr/>
                    <a:lstStyle/>
                    <a:p>
                      <a:pPr algn="r" fontAlgn="t"/>
                      <a:r>
                        <a:rPr lang="en-IN" sz="900" b="1">
                          <a:solidFill>
                            <a:schemeClr val="tx1">
                              <a:lumMod val="75000"/>
                              <a:lumOff val="25000"/>
                            </a:schemeClr>
                          </a:solidFill>
                          <a:effectLst/>
                        </a:rPr>
                        <a:t>4</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2017-01-06</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1077.40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1074.20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1085.0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1073.10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1073.95</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1074.95</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1078.77</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1793427</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1.934704e+14</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66643</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1121595</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0.6254</a:t>
                      </a:r>
                      <a:endParaRPr lang="en-IN" sz="900" dirty="0">
                        <a:solidFill>
                          <a:schemeClr val="tx1">
                            <a:lumMod val="75000"/>
                            <a:lumOff val="25000"/>
                          </a:schemeClr>
                        </a:solidFill>
                        <a:effectLst/>
                      </a:endParaRP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898140458"/>
                  </a:ext>
                </a:extLst>
              </a:tr>
            </a:tbl>
          </a:graphicData>
        </a:graphic>
      </p:graphicFrame>
    </p:spTree>
    <p:extLst>
      <p:ext uri="{BB962C8B-B14F-4D97-AF65-F5344CB8AC3E}">
        <p14:creationId xmlns:p14="http://schemas.microsoft.com/office/powerpoint/2010/main" val="72398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0" name="Freeform: Shape 2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5" name="Rectangle 3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9736137" cy="984885"/>
          </a:xfrm>
        </p:spPr>
        <p:txBody>
          <a:bodyPr vert="horz" wrap="square" lIns="0" tIns="0" rIns="0" bIns="0" rtlCol="0" anchor="ctr" anchorCtr="0">
            <a:normAutofit fontScale="90000"/>
          </a:bodyPr>
          <a:lstStyle/>
          <a:p>
            <a:r>
              <a:rPr lang="en-US" sz="4900" dirty="0"/>
              <a:t>1</a:t>
            </a:r>
            <a:r>
              <a:rPr lang="en-US" sz="3400" dirty="0"/>
              <a:t>. </a:t>
            </a:r>
            <a:r>
              <a:rPr lang="en-US" sz="4900" dirty="0"/>
              <a:t>EDA - ( Exploratory Data Analysis )</a:t>
            </a:r>
          </a:p>
        </p:txBody>
      </p:sp>
      <p:sp>
        <p:nvSpPr>
          <p:cNvPr id="37" name="Rectangle 36">
            <a:extLst>
              <a:ext uri="{FF2B5EF4-FFF2-40B4-BE49-F238E27FC236}">
                <a16:creationId xmlns:a16="http://schemas.microsoft.com/office/drawing/2014/main" id="{8D43D8E9-B1AB-4D81-9F4E-04AA5C5A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C0BED-F03F-40D6-96CE-80CAE6666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614B1428-996C-40E9-8942-C9DE18C8C59D}"/>
              </a:ext>
            </a:extLst>
          </p:cNvPr>
          <p:cNvPicPr>
            <a:picLocks noGrp="1" noChangeAspect="1"/>
          </p:cNvPicPr>
          <p:nvPr>
            <p:ph idx="1"/>
          </p:nvPr>
        </p:nvPicPr>
        <p:blipFill>
          <a:blip r:embed="rId2"/>
          <a:stretch>
            <a:fillRect/>
          </a:stretch>
        </p:blipFill>
        <p:spPr>
          <a:xfrm>
            <a:off x="993168" y="2573596"/>
            <a:ext cx="4196205" cy="3676015"/>
          </a:xfrm>
          <a:custGeom>
            <a:avLst/>
            <a:gdLst/>
            <a:ahLst/>
            <a:cxnLst/>
            <a:rect l="l" t="t" r="r" b="b"/>
            <a:pathLst>
              <a:path w="6922273" h="4225290">
                <a:moveTo>
                  <a:pt x="0" y="0"/>
                </a:moveTo>
                <a:lnTo>
                  <a:pt x="6922273" y="0"/>
                </a:lnTo>
                <a:lnTo>
                  <a:pt x="6922273" y="4225290"/>
                </a:lnTo>
                <a:lnTo>
                  <a:pt x="0" y="4225290"/>
                </a:lnTo>
                <a:close/>
              </a:path>
            </a:pathLst>
          </a:custGeom>
        </p:spPr>
      </p:pic>
      <p:pic>
        <p:nvPicPr>
          <p:cNvPr id="18" name="Picture 17">
            <a:extLst>
              <a:ext uri="{FF2B5EF4-FFF2-40B4-BE49-F238E27FC236}">
                <a16:creationId xmlns:a16="http://schemas.microsoft.com/office/drawing/2014/main" id="{5FB15E5D-CAD3-412A-9D48-B45B7738E8F3}"/>
              </a:ext>
            </a:extLst>
          </p:cNvPr>
          <p:cNvPicPr>
            <a:picLocks noChangeAspect="1"/>
          </p:cNvPicPr>
          <p:nvPr/>
        </p:nvPicPr>
        <p:blipFill>
          <a:blip r:embed="rId3"/>
          <a:stretch>
            <a:fillRect/>
          </a:stretch>
        </p:blipFill>
        <p:spPr>
          <a:xfrm>
            <a:off x="6729554" y="2598095"/>
            <a:ext cx="3847992" cy="3676015"/>
          </a:xfrm>
          <a:custGeom>
            <a:avLst/>
            <a:gdLst/>
            <a:ahLst/>
            <a:cxnLst/>
            <a:rect l="l" t="t" r="r" b="b"/>
            <a:pathLst>
              <a:path w="6922273" h="4225290">
                <a:moveTo>
                  <a:pt x="0" y="0"/>
                </a:moveTo>
                <a:lnTo>
                  <a:pt x="6922273" y="0"/>
                </a:lnTo>
                <a:lnTo>
                  <a:pt x="6922273" y="4225290"/>
                </a:lnTo>
                <a:lnTo>
                  <a:pt x="0" y="4225290"/>
                </a:lnTo>
                <a:close/>
              </a:path>
            </a:pathLst>
          </a:custGeom>
        </p:spPr>
      </p:pic>
      <p:sp>
        <p:nvSpPr>
          <p:cNvPr id="41" name="Rectangle 4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03502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7"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8"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2"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51">
            <a:extLst>
              <a:ext uri="{FF2B5EF4-FFF2-40B4-BE49-F238E27FC236}">
                <a16:creationId xmlns:a16="http://schemas.microsoft.com/office/drawing/2014/main" id="{4DEB4681-1FD4-45B3-B476-4608EA445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61338" y="546541"/>
            <a:ext cx="1080000" cy="1055637"/>
          </a:xfrm>
          <a:custGeom>
            <a:avLst/>
            <a:gdLst>
              <a:gd name="connsiteX0" fmla="*/ 423240 w 1080000"/>
              <a:gd name="connsiteY0" fmla="*/ 0 h 1055637"/>
              <a:gd name="connsiteX1" fmla="*/ 957877 w 1080000"/>
              <a:gd name="connsiteY1" fmla="*/ 534637 h 1055637"/>
              <a:gd name="connsiteX2" fmla="*/ 1064374 w 1080000"/>
              <a:gd name="connsiteY2" fmla="*/ 723724 h 1055637"/>
              <a:gd name="connsiteX3" fmla="*/ 1069029 w 1080000"/>
              <a:gd name="connsiteY3" fmla="*/ 731223 h 1055637"/>
              <a:gd name="connsiteX4" fmla="*/ 1080000 w 1080000"/>
              <a:gd name="connsiteY4" fmla="*/ 785637 h 1055637"/>
              <a:gd name="connsiteX5" fmla="*/ 540000 w 1080000"/>
              <a:gd name="connsiteY5" fmla="*/ 1055637 h 1055637"/>
              <a:gd name="connsiteX6" fmla="*/ 0 w 1080000"/>
              <a:gd name="connsiteY6" fmla="*/ 785637 h 1055637"/>
              <a:gd name="connsiteX7" fmla="*/ 10971 w 1080000"/>
              <a:gd name="connsiteY7" fmla="*/ 731223 h 1055637"/>
              <a:gd name="connsiteX8" fmla="*/ 15626 w 1080000"/>
              <a:gd name="connsiteY8" fmla="*/ 723724 h 105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055637">
                <a:moveTo>
                  <a:pt x="423240" y="0"/>
                </a:moveTo>
                <a:lnTo>
                  <a:pt x="957877" y="534637"/>
                </a:lnTo>
                <a:lnTo>
                  <a:pt x="1064374" y="723724"/>
                </a:lnTo>
                <a:lnTo>
                  <a:pt x="1069029" y="731223"/>
                </a:lnTo>
                <a:cubicBezTo>
                  <a:pt x="1076223" y="748799"/>
                  <a:pt x="1080000" y="766997"/>
                  <a:pt x="1080000" y="785637"/>
                </a:cubicBezTo>
                <a:cubicBezTo>
                  <a:pt x="1080000" y="934754"/>
                  <a:pt x="838234" y="1055637"/>
                  <a:pt x="540000" y="1055637"/>
                </a:cubicBezTo>
                <a:cubicBezTo>
                  <a:pt x="241766" y="1055637"/>
                  <a:pt x="0" y="934754"/>
                  <a:pt x="0" y="785637"/>
                </a:cubicBezTo>
                <a:cubicBezTo>
                  <a:pt x="0" y="766997"/>
                  <a:pt x="3778" y="748799"/>
                  <a:pt x="10971" y="731223"/>
                </a:cubicBezTo>
                <a:lnTo>
                  <a:pt x="15626" y="72372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53">
            <a:extLst>
              <a:ext uri="{FF2B5EF4-FFF2-40B4-BE49-F238E27FC236}">
                <a16:creationId xmlns:a16="http://schemas.microsoft.com/office/drawing/2014/main" id="{120D1A4C-55F7-471A-879E-78FE8F3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449033" y="716665"/>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55">
            <a:extLst>
              <a:ext uri="{FF2B5EF4-FFF2-40B4-BE49-F238E27FC236}">
                <a16:creationId xmlns:a16="http://schemas.microsoft.com/office/drawing/2014/main" id="{1FDF4526-61EA-4B79-BDCA-B284EE92C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305" y="559372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pic>
        <p:nvPicPr>
          <p:cNvPr id="57" name="Picture 56">
            <a:extLst>
              <a:ext uri="{FF2B5EF4-FFF2-40B4-BE49-F238E27FC236}">
                <a16:creationId xmlns:a16="http://schemas.microsoft.com/office/drawing/2014/main" id="{C6CFDEBC-F71B-4A84-8F93-8FE147111651}"/>
              </a:ext>
            </a:extLst>
          </p:cNvPr>
          <p:cNvPicPr>
            <a:picLocks noChangeAspect="1"/>
          </p:cNvPicPr>
          <p:nvPr/>
        </p:nvPicPr>
        <p:blipFill>
          <a:blip r:embed="rId2"/>
          <a:stretch>
            <a:fillRect/>
          </a:stretch>
        </p:blipFill>
        <p:spPr>
          <a:xfrm>
            <a:off x="324088" y="2029581"/>
            <a:ext cx="5519975" cy="3792739"/>
          </a:xfrm>
          <a:custGeom>
            <a:avLst/>
            <a:gdLst/>
            <a:ahLst/>
            <a:cxnLst/>
            <a:rect l="l" t="t" r="r" b="b"/>
            <a:pathLst>
              <a:path w="7090239" h="2734921">
                <a:moveTo>
                  <a:pt x="0" y="0"/>
                </a:moveTo>
                <a:lnTo>
                  <a:pt x="7090239" y="0"/>
                </a:lnTo>
                <a:lnTo>
                  <a:pt x="7090239" y="2734921"/>
                </a:lnTo>
                <a:lnTo>
                  <a:pt x="0" y="2734921"/>
                </a:lnTo>
                <a:close/>
              </a:path>
            </a:pathLst>
          </a:custGeom>
        </p:spPr>
      </p:pic>
      <p:pic>
        <p:nvPicPr>
          <p:cNvPr id="59" name="Picture 58">
            <a:extLst>
              <a:ext uri="{FF2B5EF4-FFF2-40B4-BE49-F238E27FC236}">
                <a16:creationId xmlns:a16="http://schemas.microsoft.com/office/drawing/2014/main" id="{CDF59EC5-7722-4692-816C-5562C481AF05}"/>
              </a:ext>
            </a:extLst>
          </p:cNvPr>
          <p:cNvPicPr>
            <a:picLocks noChangeAspect="1"/>
          </p:cNvPicPr>
          <p:nvPr/>
        </p:nvPicPr>
        <p:blipFill>
          <a:blip r:embed="rId3"/>
          <a:stretch>
            <a:fillRect/>
          </a:stretch>
        </p:blipFill>
        <p:spPr>
          <a:xfrm>
            <a:off x="6347937" y="2029581"/>
            <a:ext cx="5519975" cy="3792739"/>
          </a:xfrm>
          <a:custGeom>
            <a:avLst/>
            <a:gdLst/>
            <a:ahLst/>
            <a:cxnLst/>
            <a:rect l="l" t="t" r="r" b="b"/>
            <a:pathLst>
              <a:path w="7090239" h="2734921">
                <a:moveTo>
                  <a:pt x="0" y="0"/>
                </a:moveTo>
                <a:lnTo>
                  <a:pt x="7090239" y="0"/>
                </a:lnTo>
                <a:lnTo>
                  <a:pt x="7090239" y="2734921"/>
                </a:lnTo>
                <a:lnTo>
                  <a:pt x="0" y="2734921"/>
                </a:lnTo>
                <a:close/>
              </a:path>
            </a:pathLst>
          </a:custGeom>
        </p:spPr>
      </p:pic>
      <p:sp>
        <p:nvSpPr>
          <p:cNvPr id="17" name="Title 1">
            <a:extLst>
              <a:ext uri="{FF2B5EF4-FFF2-40B4-BE49-F238E27FC236}">
                <a16:creationId xmlns:a16="http://schemas.microsoft.com/office/drawing/2014/main" id="{54C333EA-D6FC-4EE3-8ACE-9A437AEE792A}"/>
              </a:ext>
            </a:extLst>
          </p:cNvPr>
          <p:cNvSpPr>
            <a:spLocks noGrp="1"/>
          </p:cNvSpPr>
          <p:nvPr>
            <p:ph type="title"/>
          </p:nvPr>
        </p:nvSpPr>
        <p:spPr>
          <a:xfrm>
            <a:off x="480525" y="465806"/>
            <a:ext cx="9736137" cy="984885"/>
          </a:xfrm>
        </p:spPr>
        <p:txBody>
          <a:bodyPr vert="horz" wrap="square" lIns="0" tIns="0" rIns="0" bIns="0" rtlCol="0" anchor="ctr" anchorCtr="0">
            <a:normAutofit/>
          </a:bodyPr>
          <a:lstStyle/>
          <a:p>
            <a:r>
              <a:rPr lang="en-US" sz="2800" dirty="0">
                <a:solidFill>
                  <a:srgbClr val="FFFFFF"/>
                </a:solidFill>
              </a:rPr>
              <a:t>After the date time datatype conversion.</a:t>
            </a:r>
          </a:p>
        </p:txBody>
      </p:sp>
    </p:spTree>
    <p:extLst>
      <p:ext uri="{BB962C8B-B14F-4D97-AF65-F5344CB8AC3E}">
        <p14:creationId xmlns:p14="http://schemas.microsoft.com/office/powerpoint/2010/main" val="223212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pPr>
              <a:lnSpc>
                <a:spcPct val="100000"/>
              </a:lnSpc>
            </a:pPr>
            <a:r>
              <a:rPr lang="en-US" dirty="0"/>
              <a:t>2. Visualization</a:t>
            </a:r>
          </a:p>
        </p:txBody>
      </p:sp>
      <p:sp>
        <p:nvSpPr>
          <p:cNvPr id="35" name="Rectangle 34">
            <a:extLst>
              <a:ext uri="{FF2B5EF4-FFF2-40B4-BE49-F238E27FC236}">
                <a16:creationId xmlns:a16="http://schemas.microsoft.com/office/drawing/2014/main" id="{8D43D8E9-B1AB-4D81-9F4E-04AA5C5A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ECC0BED-F03F-40D6-96CE-80CAE6666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histogram&#10;&#10;Description automatically generated">
            <a:extLst>
              <a:ext uri="{FF2B5EF4-FFF2-40B4-BE49-F238E27FC236}">
                <a16:creationId xmlns:a16="http://schemas.microsoft.com/office/drawing/2014/main" id="{2085FB18-A9A8-4BDE-B04D-6DF849C08901}"/>
              </a:ext>
            </a:extLst>
          </p:cNvPr>
          <p:cNvPicPr>
            <a:picLocks noChangeAspect="1"/>
          </p:cNvPicPr>
          <p:nvPr/>
        </p:nvPicPr>
        <p:blipFill>
          <a:blip r:embed="rId2"/>
          <a:stretch>
            <a:fillRect/>
          </a:stretch>
        </p:blipFill>
        <p:spPr>
          <a:xfrm>
            <a:off x="1238280" y="2632709"/>
            <a:ext cx="5001380" cy="3676015"/>
          </a:xfrm>
          <a:custGeom>
            <a:avLst/>
            <a:gdLst/>
            <a:ahLst/>
            <a:cxnLst/>
            <a:rect l="l" t="t" r="r" b="b"/>
            <a:pathLst>
              <a:path w="6922273" h="4225290">
                <a:moveTo>
                  <a:pt x="0" y="0"/>
                </a:moveTo>
                <a:lnTo>
                  <a:pt x="6922273" y="0"/>
                </a:lnTo>
                <a:lnTo>
                  <a:pt x="6922273" y="4225290"/>
                </a:lnTo>
                <a:lnTo>
                  <a:pt x="0" y="4225290"/>
                </a:lnTo>
                <a:close/>
              </a:path>
            </a:pathLst>
          </a:custGeom>
        </p:spPr>
      </p:pic>
      <p:pic>
        <p:nvPicPr>
          <p:cNvPr id="8" name="Picture 7" descr="Chart, scatter chart&#10;&#10;Description automatically generated">
            <a:extLst>
              <a:ext uri="{FF2B5EF4-FFF2-40B4-BE49-F238E27FC236}">
                <a16:creationId xmlns:a16="http://schemas.microsoft.com/office/drawing/2014/main" id="{13F14EEA-DD4E-4CAE-871F-848414709E0E}"/>
              </a:ext>
            </a:extLst>
          </p:cNvPr>
          <p:cNvPicPr>
            <a:picLocks noChangeAspect="1"/>
          </p:cNvPicPr>
          <p:nvPr/>
        </p:nvPicPr>
        <p:blipFill>
          <a:blip r:embed="rId3"/>
          <a:stretch>
            <a:fillRect/>
          </a:stretch>
        </p:blipFill>
        <p:spPr>
          <a:xfrm>
            <a:off x="7364302" y="2632709"/>
            <a:ext cx="4050704" cy="3676015"/>
          </a:xfrm>
          <a:custGeom>
            <a:avLst/>
            <a:gdLst/>
            <a:ahLst/>
            <a:cxnLst/>
            <a:rect l="l" t="t" r="r" b="b"/>
            <a:pathLst>
              <a:path w="6922273" h="4225290">
                <a:moveTo>
                  <a:pt x="0" y="0"/>
                </a:moveTo>
                <a:lnTo>
                  <a:pt x="6922273" y="0"/>
                </a:lnTo>
                <a:lnTo>
                  <a:pt x="6922273" y="4225290"/>
                </a:lnTo>
                <a:lnTo>
                  <a:pt x="0" y="4225290"/>
                </a:lnTo>
                <a:close/>
              </a:path>
            </a:pathLst>
          </a:custGeom>
        </p:spPr>
      </p:pic>
      <p:sp>
        <p:nvSpPr>
          <p:cNvPr id="39" name="Rectangle 38">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3" name="TextBox 2">
            <a:extLst>
              <a:ext uri="{FF2B5EF4-FFF2-40B4-BE49-F238E27FC236}">
                <a16:creationId xmlns:a16="http://schemas.microsoft.com/office/drawing/2014/main" id="{A9D32F02-F084-448F-9080-CB201CAE36AE}"/>
              </a:ext>
            </a:extLst>
          </p:cNvPr>
          <p:cNvSpPr txBox="1"/>
          <p:nvPr/>
        </p:nvSpPr>
        <p:spPr>
          <a:xfrm>
            <a:off x="1800802" y="2215662"/>
            <a:ext cx="3536129" cy="369332"/>
          </a:xfrm>
          <a:prstGeom prst="rect">
            <a:avLst/>
          </a:prstGeom>
          <a:noFill/>
        </p:spPr>
        <p:txBody>
          <a:bodyPr wrap="square" rtlCol="0">
            <a:spAutoFit/>
          </a:bodyPr>
          <a:lstStyle/>
          <a:p>
            <a:pPr algn="ctr"/>
            <a:r>
              <a:rPr lang="en-US" dirty="0"/>
              <a:t>Boxplot</a:t>
            </a:r>
            <a:endParaRPr lang="en-IN" dirty="0"/>
          </a:p>
        </p:txBody>
      </p:sp>
      <p:sp>
        <p:nvSpPr>
          <p:cNvPr id="19" name="TextBox 18">
            <a:extLst>
              <a:ext uri="{FF2B5EF4-FFF2-40B4-BE49-F238E27FC236}">
                <a16:creationId xmlns:a16="http://schemas.microsoft.com/office/drawing/2014/main" id="{C5A5F60A-6E57-4A0E-8AC8-880C36E70F1F}"/>
              </a:ext>
            </a:extLst>
          </p:cNvPr>
          <p:cNvSpPr txBox="1"/>
          <p:nvPr/>
        </p:nvSpPr>
        <p:spPr>
          <a:xfrm>
            <a:off x="7621589" y="2164133"/>
            <a:ext cx="3536129" cy="369332"/>
          </a:xfrm>
          <a:prstGeom prst="rect">
            <a:avLst/>
          </a:prstGeom>
          <a:noFill/>
        </p:spPr>
        <p:txBody>
          <a:bodyPr wrap="square" rtlCol="0">
            <a:spAutoFit/>
          </a:bodyPr>
          <a:lstStyle/>
          <a:p>
            <a:pPr algn="ctr"/>
            <a:r>
              <a:rPr lang="en-US" dirty="0" err="1"/>
              <a:t>Catplot</a:t>
            </a:r>
            <a:endParaRPr lang="en-IN" dirty="0"/>
          </a:p>
        </p:txBody>
      </p:sp>
    </p:spTree>
    <p:extLst>
      <p:ext uri="{BB962C8B-B14F-4D97-AF65-F5344CB8AC3E}">
        <p14:creationId xmlns:p14="http://schemas.microsoft.com/office/powerpoint/2010/main" val="15931771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purl.org/dc/dcmitype/"/>
    <ds:schemaRef ds:uri="http://purl.org/dc/terms/"/>
    <ds:schemaRef ds:uri="http://schemas.microsoft.com/office/2006/documentManagement/types"/>
    <ds:schemaRef ds:uri="71af3243-3dd4-4a8d-8c0d-dd76da1f02a5"/>
    <ds:schemaRef ds:uri="230e9df3-be65-4c73-a93b-d1236ebd677e"/>
    <ds:schemaRef ds:uri="http://purl.org/dc/elements/1.1/"/>
    <ds:schemaRef ds:uri="http://schemas.microsoft.com/office/infopath/2007/PartnerControls"/>
    <ds:schemaRef ds:uri="http://schemas.openxmlformats.org/package/2006/metadata/core-properties"/>
    <ds:schemaRef ds:uri="16c05727-aa75-4e4a-9b5f-8a80a1165891"/>
    <ds:schemaRef ds:uri="http://schemas.microsoft.com/sharepoint/v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{15FAB68F-C50A-4121-B6A7-92E4693A6746}tf33713516_win32</Template>
  <TotalTime>956</TotalTime>
  <Words>478</Words>
  <Application>Microsoft Office PowerPoint</Application>
  <PresentationFormat>Widescreen</PresentationFormat>
  <Paragraphs>267</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Baguet Script</vt:lpstr>
      <vt:lpstr>Calibri</vt:lpstr>
      <vt:lpstr>Gill Sans MT</vt:lpstr>
      <vt:lpstr>Walbaum Display</vt:lpstr>
      <vt:lpstr>3DFloatVTI</vt:lpstr>
      <vt:lpstr>Stock Market Analysis  P97 – Group 2  </vt:lpstr>
      <vt:lpstr>Business Problem</vt:lpstr>
      <vt:lpstr>OBJECTIVE</vt:lpstr>
      <vt:lpstr>FORECASTING </vt:lpstr>
      <vt:lpstr>PowerPoint Presentation</vt:lpstr>
      <vt:lpstr>5 years NSE Data of Reliance Indus. Ltd.</vt:lpstr>
      <vt:lpstr>1. EDA - ( Exploratory Data Analysis )</vt:lpstr>
      <vt:lpstr>After the date time datatype conversion.</vt:lpstr>
      <vt:lpstr>2. Visualization</vt:lpstr>
      <vt:lpstr>PowerPoint Presentation</vt:lpstr>
      <vt:lpstr>Log Transformation </vt:lpstr>
      <vt:lpstr>  Reciprocal Transformation </vt:lpstr>
      <vt:lpstr>PowerPoint Presentation</vt:lpstr>
      <vt:lpstr>5 years NSE Data of Tata Motors Ltd.</vt:lpstr>
      <vt:lpstr>PowerPoint Presentation</vt:lpstr>
      <vt:lpstr>PowerPoint Presentation</vt:lpstr>
      <vt:lpstr>Histogram</vt:lpstr>
      <vt:lpstr>Line Graph</vt:lpstr>
      <vt:lpstr>Presented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P97 – Group 2  </dc:title>
  <dc:creator>geetanjali.vijaykumar@gmail.com</dc:creator>
  <cp:lastModifiedBy>geetanjali.vijaykumar@gmail.com</cp:lastModifiedBy>
  <cp:revision>25</cp:revision>
  <dcterms:created xsi:type="dcterms:W3CDTF">2022-03-08T11:43:29Z</dcterms:created>
  <dcterms:modified xsi:type="dcterms:W3CDTF">2022-03-10T19:13:39Z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