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3" r:id="rId7"/>
    <p:sldId id="293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Proxima Nova Semibold" panose="020B0604020202020204" charset="0"/>
      <p:regular r:id="rId19"/>
      <p:bold r:id="rId20"/>
      <p:boldItalic r:id="rId21"/>
    </p:embeddedFont>
    <p:embeddedFont>
      <p:font typeface="Righteous" panose="020B0604020202020204" charset="0"/>
      <p:regular r:id="rId22"/>
    </p:embeddedFont>
    <p:embeddedFont>
      <p:font typeface="Spartan" panose="020B0604020202020204" charset="0"/>
      <p:regular r:id="rId23"/>
      <p:bold r:id="rId24"/>
    </p:embeddedFont>
    <p:embeddedFont>
      <p:font typeface="Spartan Mediu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gu3U6QXx27ruFiz2cn4H4bCCWH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C2C0E-9DD8-4EB5-A1BA-ED52405CD338}">
  <a:tblStyle styleId="{FC5C2C0E-9DD8-4EB5-A1BA-ED52405CD33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7"/>
          </a:solidFill>
        </a:fill>
      </a:tcStyle>
    </a:wholeTbl>
    <a:band1H>
      <a:tcTxStyle/>
      <a:tcStyle>
        <a:tcBdr/>
        <a:fill>
          <a:solidFill>
            <a:srgbClr val="C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172352-0B38-48EF-9FFB-6261DD8A9A5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6DC8C44-1180-45CF-8064-A4CD0F4B6186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2D5A68-DED4-4DA7-9AAB-0ABBDD152D1C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59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61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0"/>
          <p:cNvSpPr txBox="1">
            <a:spLocks noGrp="1"/>
          </p:cNvSpPr>
          <p:nvPr>
            <p:ph type="title"/>
          </p:nvPr>
        </p:nvSpPr>
        <p:spPr>
          <a:xfrm>
            <a:off x="4778500" y="833888"/>
            <a:ext cx="3650400" cy="27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" name="Google Shape;10;p40"/>
          <p:cNvSpPr txBox="1">
            <a:spLocks noGrp="1"/>
          </p:cNvSpPr>
          <p:nvPr>
            <p:ph type="subTitle" idx="1"/>
          </p:nvPr>
        </p:nvSpPr>
        <p:spPr>
          <a:xfrm>
            <a:off x="4778500" y="3791788"/>
            <a:ext cx="2874900" cy="66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" name="Google Shape;11;p40"/>
          <p:cNvGrpSpPr/>
          <p:nvPr/>
        </p:nvGrpSpPr>
        <p:grpSpPr>
          <a:xfrm>
            <a:off x="7236475" y="0"/>
            <a:ext cx="1675550" cy="847850"/>
            <a:chOff x="7236475" y="0"/>
            <a:chExt cx="1675550" cy="847850"/>
          </a:xfrm>
        </p:grpSpPr>
        <p:sp>
          <p:nvSpPr>
            <p:cNvPr id="12" name="Google Shape;12;p40"/>
            <p:cNvSpPr/>
            <p:nvPr/>
          </p:nvSpPr>
          <p:spPr>
            <a:xfrm>
              <a:off x="8073850" y="0"/>
              <a:ext cx="838175" cy="847850"/>
            </a:xfrm>
            <a:custGeom>
              <a:avLst/>
              <a:gdLst/>
              <a:ahLst/>
              <a:cxnLst/>
              <a:rect l="l" t="t" r="r" b="b"/>
              <a:pathLst>
                <a:path w="33527" h="33914" extrusionOk="0">
                  <a:moveTo>
                    <a:pt x="0" y="1"/>
                  </a:moveTo>
                  <a:lnTo>
                    <a:pt x="0" y="33914"/>
                  </a:lnTo>
                  <a:cubicBezTo>
                    <a:pt x="9138" y="33785"/>
                    <a:pt x="17568" y="30020"/>
                    <a:pt x="23617" y="23971"/>
                  </a:cubicBezTo>
                  <a:cubicBezTo>
                    <a:pt x="29634" y="17826"/>
                    <a:pt x="33527" y="9364"/>
                    <a:pt x="33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0"/>
            <p:cNvSpPr/>
            <p:nvPr/>
          </p:nvSpPr>
          <p:spPr>
            <a:xfrm>
              <a:off x="7236475" y="0"/>
              <a:ext cx="837375" cy="847850"/>
            </a:xfrm>
            <a:custGeom>
              <a:avLst/>
              <a:gdLst/>
              <a:ahLst/>
              <a:cxnLst/>
              <a:rect l="l" t="t" r="r" b="b"/>
              <a:pathLst>
                <a:path w="33495" h="33914" extrusionOk="0">
                  <a:moveTo>
                    <a:pt x="0" y="1"/>
                  </a:moveTo>
                  <a:cubicBezTo>
                    <a:pt x="0" y="9364"/>
                    <a:pt x="3733" y="17826"/>
                    <a:pt x="9910" y="23971"/>
                  </a:cubicBezTo>
                  <a:cubicBezTo>
                    <a:pt x="15959" y="30020"/>
                    <a:pt x="24261" y="33785"/>
                    <a:pt x="33495" y="33914"/>
                  </a:cubicBezTo>
                  <a:lnTo>
                    <a:pt x="334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40"/>
          <p:cNvSpPr/>
          <p:nvPr/>
        </p:nvSpPr>
        <p:spPr>
          <a:xfrm>
            <a:off x="7412313" y="563400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0"/>
          <p:cNvSpPr/>
          <p:nvPr/>
        </p:nvSpPr>
        <p:spPr>
          <a:xfrm>
            <a:off x="7412313" y="710600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0"/>
          <p:cNvSpPr/>
          <p:nvPr/>
        </p:nvSpPr>
        <p:spPr>
          <a:xfrm>
            <a:off x="7556288" y="563400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0"/>
          <p:cNvSpPr/>
          <p:nvPr/>
        </p:nvSpPr>
        <p:spPr>
          <a:xfrm>
            <a:off x="7556288" y="710600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100019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 txBox="1">
            <a:spLocks noGrp="1"/>
          </p:cNvSpPr>
          <p:nvPr>
            <p:ph type="body" idx="1"/>
          </p:nvPr>
        </p:nvSpPr>
        <p:spPr>
          <a:xfrm>
            <a:off x="1172150" y="1023300"/>
            <a:ext cx="7828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>
                <a:solidFill>
                  <a:schemeClr val="accen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chemeClr val="accent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" name="Google Shape;21;p41"/>
          <p:cNvGrpSpPr/>
          <p:nvPr/>
        </p:nvGrpSpPr>
        <p:grpSpPr>
          <a:xfrm>
            <a:off x="8428875" y="4375124"/>
            <a:ext cx="2337900" cy="560387"/>
            <a:chOff x="6135125" y="2934550"/>
            <a:chExt cx="2337900" cy="701975"/>
          </a:xfrm>
        </p:grpSpPr>
        <p:sp>
          <p:nvSpPr>
            <p:cNvPr id="22" name="Google Shape;22;p41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1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1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1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1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1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41"/>
          <p:cNvSpPr/>
          <p:nvPr/>
        </p:nvSpPr>
        <p:spPr>
          <a:xfrm>
            <a:off x="267620" y="3664500"/>
            <a:ext cx="351299" cy="351955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>
            <a:spLocks noGrp="1"/>
          </p:cNvSpPr>
          <p:nvPr>
            <p:ph type="title"/>
          </p:nvPr>
        </p:nvSpPr>
        <p:spPr>
          <a:xfrm>
            <a:off x="720000" y="28671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rgbClr val="FFFEF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subTitle" idx="1"/>
          </p:nvPr>
        </p:nvSpPr>
        <p:spPr>
          <a:xfrm>
            <a:off x="720000" y="3301325"/>
            <a:ext cx="2336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title" idx="2"/>
          </p:nvPr>
        </p:nvSpPr>
        <p:spPr>
          <a:xfrm>
            <a:off x="3403800" y="28672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subTitle" idx="3"/>
          </p:nvPr>
        </p:nvSpPr>
        <p:spPr>
          <a:xfrm>
            <a:off x="3403800" y="3301362"/>
            <a:ext cx="2336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title" idx="4"/>
          </p:nvPr>
        </p:nvSpPr>
        <p:spPr>
          <a:xfrm>
            <a:off x="6087600" y="2867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subTitle" idx="5"/>
          </p:nvPr>
        </p:nvSpPr>
        <p:spPr>
          <a:xfrm>
            <a:off x="6087600" y="3301350"/>
            <a:ext cx="2336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title" idx="6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/>
          <p:nvPr/>
        </p:nvSpPr>
        <p:spPr>
          <a:xfrm>
            <a:off x="8424000" y="4457138"/>
            <a:ext cx="415100" cy="415875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2"/>
          <p:cNvSpPr/>
          <p:nvPr/>
        </p:nvSpPr>
        <p:spPr>
          <a:xfrm rot="10800000">
            <a:off x="346388" y="4321525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2"/>
          <p:cNvGrpSpPr/>
          <p:nvPr/>
        </p:nvGrpSpPr>
        <p:grpSpPr>
          <a:xfrm rot="10800000">
            <a:off x="346388" y="4060500"/>
            <a:ext cx="201100" cy="204325"/>
            <a:chOff x="3375338" y="419625"/>
            <a:chExt cx="201100" cy="204325"/>
          </a:xfrm>
        </p:grpSpPr>
        <p:sp>
          <p:nvSpPr>
            <p:cNvPr id="40" name="Google Shape;40;p42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2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2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2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42"/>
          <p:cNvGrpSpPr/>
          <p:nvPr/>
        </p:nvGrpSpPr>
        <p:grpSpPr>
          <a:xfrm>
            <a:off x="-1617900" y="541161"/>
            <a:ext cx="2337900" cy="560387"/>
            <a:chOff x="6135125" y="2934550"/>
            <a:chExt cx="2337900" cy="701975"/>
          </a:xfrm>
        </p:grpSpPr>
        <p:sp>
          <p:nvSpPr>
            <p:cNvPr id="45" name="Google Shape;45;p42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2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2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2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2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2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>
            <a:spLocks noGrp="1"/>
          </p:cNvSpPr>
          <p:nvPr>
            <p:ph type="title"/>
          </p:nvPr>
        </p:nvSpPr>
        <p:spPr>
          <a:xfrm>
            <a:off x="311700" y="535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ighteous"/>
              <a:buNone/>
              <a:defRPr sz="3500" b="1" i="0" u="none" strike="noStrike" cap="none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 sz="1400" b="0" i="0" u="none" strike="noStrike" cap="none">
                <a:solidFill>
                  <a:schemeClr val="accent3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 sz="1400" b="0" i="0" u="none" strike="noStrike" cap="none">
                <a:solidFill>
                  <a:schemeClr val="accent3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6" r:id="rId5"/>
    <p:sldLayoutId id="2147483657" r:id="rId6"/>
  </p:sldLayoutIdLst>
  <p:transition spd="slow">
    <p:wipe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4" name="Google Shape;114;p4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 spd="slow">
    <p:wipe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title"/>
          </p:nvPr>
        </p:nvSpPr>
        <p:spPr>
          <a:xfrm>
            <a:off x="4778500" y="701749"/>
            <a:ext cx="3650400" cy="261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5500" dirty="0">
                <a:solidFill>
                  <a:schemeClr val="accent6"/>
                </a:solidFill>
              </a:rPr>
              <a:t>DATA SCIENCE </a:t>
            </a:r>
            <a:r>
              <a:rPr lang="en-US" sz="3200" b="0" dirty="0">
                <a:solidFill>
                  <a:schemeClr val="accent6"/>
                </a:solidFill>
              </a:rPr>
              <a:t>PROJECT ON</a:t>
            </a:r>
            <a:endParaRPr sz="3200" b="0" dirty="0">
              <a:solidFill>
                <a:schemeClr val="accent6"/>
              </a:solidFill>
            </a:endParaRPr>
          </a:p>
        </p:txBody>
      </p:sp>
      <p:sp>
        <p:nvSpPr>
          <p:cNvPr id="122" name="Google Shape;122;p1"/>
          <p:cNvSpPr/>
          <p:nvPr/>
        </p:nvSpPr>
        <p:spPr>
          <a:xfrm flipH="1">
            <a:off x="841394" y="4306100"/>
            <a:ext cx="844650" cy="837400"/>
          </a:xfrm>
          <a:custGeom>
            <a:avLst/>
            <a:gdLst/>
            <a:ahLst/>
            <a:cxnLst/>
            <a:rect l="l" t="t" r="r" b="b"/>
            <a:pathLst>
              <a:path w="33786" h="33496" extrusionOk="0">
                <a:moveTo>
                  <a:pt x="1" y="1"/>
                </a:moveTo>
                <a:cubicBezTo>
                  <a:pt x="1" y="9235"/>
                  <a:pt x="3733" y="17536"/>
                  <a:pt x="9911" y="23585"/>
                </a:cubicBezTo>
                <a:cubicBezTo>
                  <a:pt x="15960" y="29763"/>
                  <a:pt x="24390" y="33495"/>
                  <a:pt x="33785" y="33495"/>
                </a:cubicBezTo>
                <a:lnTo>
                  <a:pt x="337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 flipH="1">
            <a:off x="4026" y="4306100"/>
            <a:ext cx="834193" cy="837400"/>
          </a:xfrm>
          <a:custGeom>
            <a:avLst/>
            <a:gdLst/>
            <a:ahLst/>
            <a:cxnLst/>
            <a:rect l="l" t="t" r="r" b="b"/>
            <a:pathLst>
              <a:path w="33495" h="33496" extrusionOk="0">
                <a:moveTo>
                  <a:pt x="0" y="1"/>
                </a:moveTo>
                <a:lnTo>
                  <a:pt x="0" y="33495"/>
                </a:lnTo>
                <a:lnTo>
                  <a:pt x="33495" y="33495"/>
                </a:lnTo>
                <a:lnTo>
                  <a:pt x="334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 flipH="1">
            <a:off x="-12" y="4306100"/>
            <a:ext cx="844681" cy="837400"/>
          </a:xfrm>
          <a:custGeom>
            <a:avLst/>
            <a:gdLst/>
            <a:ahLst/>
            <a:cxnLst/>
            <a:rect l="l" t="t" r="r" b="b"/>
            <a:pathLst>
              <a:path w="33656" h="33496" extrusionOk="0">
                <a:moveTo>
                  <a:pt x="0" y="1"/>
                </a:moveTo>
                <a:lnTo>
                  <a:pt x="0" y="33495"/>
                </a:lnTo>
                <a:lnTo>
                  <a:pt x="3365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"/>
          <p:cNvGrpSpPr/>
          <p:nvPr/>
        </p:nvGrpSpPr>
        <p:grpSpPr>
          <a:xfrm flipH="1">
            <a:off x="841394" y="3467950"/>
            <a:ext cx="844650" cy="838175"/>
            <a:chOff x="513200" y="2286375"/>
            <a:chExt cx="844650" cy="838175"/>
          </a:xfrm>
        </p:grpSpPr>
        <p:sp>
          <p:nvSpPr>
            <p:cNvPr id="126" name="Google Shape;126;p1"/>
            <p:cNvSpPr/>
            <p:nvPr/>
          </p:nvSpPr>
          <p:spPr>
            <a:xfrm>
              <a:off x="513200" y="2286375"/>
              <a:ext cx="844650" cy="838175"/>
            </a:xfrm>
            <a:custGeom>
              <a:avLst/>
              <a:gdLst/>
              <a:ahLst/>
              <a:cxnLst/>
              <a:rect l="l" t="t" r="r" b="b"/>
              <a:pathLst>
                <a:path w="33786" h="33527" extrusionOk="0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16425" y="3010300"/>
              <a:ext cx="841425" cy="26575"/>
            </a:xfrm>
            <a:custGeom>
              <a:avLst/>
              <a:gdLst/>
              <a:ahLst/>
              <a:cxnLst/>
              <a:rect l="l" t="t" r="r" b="b"/>
              <a:pathLst>
                <a:path w="33657" h="1063" extrusionOk="0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536550" y="2899300"/>
              <a:ext cx="821300" cy="30600"/>
            </a:xfrm>
            <a:custGeom>
              <a:avLst/>
              <a:gdLst/>
              <a:ahLst/>
              <a:cxnLst/>
              <a:rect l="l" t="t" r="r" b="b"/>
              <a:pathLst>
                <a:path w="32852" h="1224" extrusionOk="0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70325" y="2792325"/>
              <a:ext cx="787525" cy="26575"/>
            </a:xfrm>
            <a:custGeom>
              <a:avLst/>
              <a:gdLst/>
              <a:ahLst/>
              <a:cxnLst/>
              <a:rect l="l" t="t" r="r" b="b"/>
              <a:pathLst>
                <a:path w="31501" h="1063" extrusionOk="0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23425" y="2685325"/>
              <a:ext cx="734425" cy="26575"/>
            </a:xfrm>
            <a:custGeom>
              <a:avLst/>
              <a:gdLst/>
              <a:ahLst/>
              <a:cxnLst/>
              <a:rect l="l" t="t" r="r" b="b"/>
              <a:pathLst>
                <a:path w="29377" h="1063" extrusionOk="0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97425" y="2577550"/>
              <a:ext cx="660425" cy="27375"/>
            </a:xfrm>
            <a:custGeom>
              <a:avLst/>
              <a:gdLst/>
              <a:ahLst/>
              <a:cxnLst/>
              <a:rect l="l" t="t" r="r" b="b"/>
              <a:pathLst>
                <a:path w="26417" h="1095" extrusionOk="0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801175" y="2467350"/>
              <a:ext cx="556675" cy="29775"/>
            </a:xfrm>
            <a:custGeom>
              <a:avLst/>
              <a:gdLst/>
              <a:ahLst/>
              <a:cxnLst/>
              <a:rect l="l" t="t" r="r" b="b"/>
              <a:pathLst>
                <a:path w="22267" h="1191" extrusionOk="0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958850" y="2360375"/>
              <a:ext cx="399000" cy="26550"/>
            </a:xfrm>
            <a:custGeom>
              <a:avLst/>
              <a:gdLst/>
              <a:ahLst/>
              <a:cxnLst/>
              <a:rect l="l" t="t" r="r" b="b"/>
              <a:pathLst>
                <a:path w="15960" h="1062" extrusionOk="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"/>
          <p:cNvSpPr/>
          <p:nvPr/>
        </p:nvSpPr>
        <p:spPr>
          <a:xfrm flipH="1">
            <a:off x="4059" y="3467950"/>
            <a:ext cx="844660" cy="838175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cubicBezTo>
                  <a:pt x="33495" y="15026"/>
                  <a:pt x="18501" y="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4819094" y="3535016"/>
            <a:ext cx="3650400" cy="84003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STOCK MARKET DATA ANALYSIS</a:t>
            </a:r>
            <a:endParaRPr b="1" dirty="0"/>
          </a:p>
        </p:txBody>
      </p:sp>
      <p:grpSp>
        <p:nvGrpSpPr>
          <p:cNvPr id="137" name="Google Shape;137;p1"/>
          <p:cNvGrpSpPr/>
          <p:nvPr/>
        </p:nvGrpSpPr>
        <p:grpSpPr>
          <a:xfrm>
            <a:off x="1348863" y="320338"/>
            <a:ext cx="201100" cy="204325"/>
            <a:chOff x="3375338" y="419625"/>
            <a:chExt cx="201100" cy="204325"/>
          </a:xfrm>
        </p:grpSpPr>
        <p:sp>
          <p:nvSpPr>
            <p:cNvPr id="138" name="Google Shape;138;p1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9866" y="84741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In 12 minutes: Stocks Analysis with Pandas and Scikit-Learn | by Vincent  Tatan | Towards Data Science">
            <a:extLst>
              <a:ext uri="{FF2B5EF4-FFF2-40B4-BE49-F238E27FC236}">
                <a16:creationId xmlns:a16="http://schemas.microsoft.com/office/drawing/2014/main" id="{E6824568-B1D1-452A-B171-D505FA640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" y="0"/>
            <a:ext cx="432999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616091" y="588451"/>
            <a:ext cx="7704000" cy="8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800" dirty="0">
                <a:solidFill>
                  <a:schemeClr val="accent6"/>
                </a:solidFill>
              </a:rPr>
              <a:t>BANKRUPTCY  PREVENTION</a:t>
            </a:r>
            <a:br>
              <a:rPr lang="en-US" sz="28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b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(  Project Group – P78 , Team Number – 03 )</a:t>
            </a:r>
            <a:endParaRPr dirty="0"/>
          </a:p>
        </p:txBody>
      </p:sp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904274" y="1239377"/>
            <a:ext cx="7987582" cy="258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Team Members :</a:t>
            </a:r>
            <a:r>
              <a:rPr lang="en-US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</a:t>
            </a:r>
            <a:r>
              <a:rPr lang="en-US" sz="2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Mentors 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Tushar </a:t>
            </a:r>
            <a:r>
              <a:rPr lang="en-US" sz="1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Khutale</a:t>
            </a: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1.  Karthik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Piyush  Mahajan  				               2. </a:t>
            </a:r>
            <a:r>
              <a:rPr lang="en-US" sz="1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Himavanth</a:t>
            </a:r>
            <a:endParaRPr lang="en-US" sz="14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Arbaz</a:t>
            </a: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Khan</a:t>
            </a:r>
            <a:endParaRPr sz="14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Geetanjali Vijayakumar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Rushabh</a:t>
            </a: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Rode</a:t>
            </a:r>
            <a:endParaRPr dirty="0"/>
          </a:p>
          <a:p>
            <a:pPr marL="228600" lvl="0" indent="-139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accent6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                                                                                    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accent6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                                                                               </a:t>
            </a:r>
            <a:r>
              <a:rPr lang="en-US" sz="16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Date : 25/02/2022</a:t>
            </a:r>
            <a:endParaRPr sz="16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3403799" y="969745"/>
            <a:ext cx="2336400" cy="4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u="sng">
                <a:solidFill>
                  <a:schemeClr val="accent6"/>
                </a:solidFill>
              </a:rPr>
              <a:t>Business Problem</a:t>
            </a:r>
            <a:endParaRPr u="sng">
              <a:solidFill>
                <a:schemeClr val="accent6"/>
              </a:solidFill>
            </a:endParaRPr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>
            <a:off x="1129145" y="1449648"/>
            <a:ext cx="6741729" cy="83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To predict the outcomes, trends, or expected future behavior of business, industry sector, or the economy using statistics.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N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 txBox="1">
            <a:spLocks noGrp="1"/>
          </p:cNvSpPr>
          <p:nvPr>
            <p:ph type="title" idx="2"/>
          </p:nvPr>
        </p:nvSpPr>
        <p:spPr>
          <a:xfrm>
            <a:off x="3403794" y="221393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u="sng">
                <a:solidFill>
                  <a:schemeClr val="accent6"/>
                </a:solidFill>
              </a:rPr>
              <a:t>Objective</a:t>
            </a:r>
            <a:r>
              <a:rPr lang="en-US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6" name="Google Shape;156;p3"/>
          <p:cNvSpPr txBox="1">
            <a:spLocks noGrp="1"/>
          </p:cNvSpPr>
          <p:nvPr>
            <p:ph type="subTitle" idx="3"/>
          </p:nvPr>
        </p:nvSpPr>
        <p:spPr>
          <a:xfrm>
            <a:off x="248536" y="2741630"/>
            <a:ext cx="8646917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goal here is to make the companies </a:t>
            </a:r>
            <a:r>
              <a:rPr lang="en-IN" sz="16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and businesses to understand and </a:t>
            </a:r>
            <a:r>
              <a:rPr lang="en-IN" sz="1600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analyze</a:t>
            </a:r>
            <a:r>
              <a:rPr lang="en-IN" sz="16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the market to lower their expenses and enhance profits along with helping the investors in identifying purchasing and selling patterns by using Modern Data Analytics.</a:t>
            </a:r>
            <a:endParaRPr lang="en-US" sz="16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 txBox="1">
            <a:spLocks noGrp="1"/>
          </p:cNvSpPr>
          <p:nvPr>
            <p:ph type="title" idx="4"/>
          </p:nvPr>
        </p:nvSpPr>
        <p:spPr>
          <a:xfrm>
            <a:off x="3403794" y="3753595"/>
            <a:ext cx="2336400" cy="45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u="sng">
                <a:solidFill>
                  <a:schemeClr val="accent6"/>
                </a:solidFill>
              </a:rPr>
              <a:t>Data Set Used</a:t>
            </a:r>
            <a:endParaRPr u="sng">
              <a:solidFill>
                <a:schemeClr val="accent6"/>
              </a:solidFill>
            </a:endParaRPr>
          </a:p>
        </p:txBody>
      </p:sp>
      <p:sp>
        <p:nvSpPr>
          <p:cNvPr id="158" name="Google Shape;158;p3"/>
          <p:cNvSpPr txBox="1">
            <a:spLocks noGrp="1"/>
          </p:cNvSpPr>
          <p:nvPr>
            <p:ph type="subTitle" idx="5"/>
          </p:nvPr>
        </p:nvSpPr>
        <p:spPr>
          <a:xfrm>
            <a:off x="2491179" y="4213064"/>
            <a:ext cx="3897598" cy="40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EQUITY_L.csv</a:t>
            </a:r>
            <a:endParaRPr dirty="0"/>
          </a:p>
        </p:txBody>
      </p:sp>
      <p:sp>
        <p:nvSpPr>
          <p:cNvPr id="159" name="Google Shape;159;p3"/>
          <p:cNvSpPr txBox="1">
            <a:spLocks noGrp="1"/>
          </p:cNvSpPr>
          <p:nvPr>
            <p:ph type="title" idx="6"/>
          </p:nvPr>
        </p:nvSpPr>
        <p:spPr>
          <a:xfrm>
            <a:off x="720000" y="133393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chemeClr val="accent6"/>
                </a:solidFill>
              </a:rPr>
              <a:t>Details 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>
            <a:spLocks noGrp="1"/>
          </p:cNvSpPr>
          <p:nvPr>
            <p:ph type="body" idx="1"/>
          </p:nvPr>
        </p:nvSpPr>
        <p:spPr>
          <a:xfrm>
            <a:off x="720000" y="1126967"/>
            <a:ext cx="7912092" cy="401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In simple terms forecasting means, “estimation or prediction of future”.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Forecasting is an operational research technique used as basis of management planning  and decision making.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Forecasting is a systematic guessing of the future course of events.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Forecasting provides a basis for a planning.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According to Henry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Foyal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, Forecasting includes both accessing the future and making provision for it.</a:t>
            </a:r>
            <a:endParaRPr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720000" y="138188"/>
            <a:ext cx="7704000" cy="74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FORECASTING</a:t>
            </a:r>
            <a:br>
              <a:rPr lang="en-US" dirty="0">
                <a:solidFill>
                  <a:schemeClr val="accent6"/>
                </a:solidFill>
              </a:rPr>
            </a:br>
            <a:endParaRPr sz="2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719999" y="0"/>
            <a:ext cx="7704000" cy="80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800" b="1">
                <a:solidFill>
                  <a:schemeClr val="accent6"/>
                </a:solidFill>
                <a:latin typeface="Righteous"/>
                <a:ea typeface="Righteous"/>
                <a:cs typeface="Righteous"/>
                <a:sym typeface="Righteous"/>
              </a:rPr>
              <a:t>PROJECT ARCHITECTURE / PROJECT FLOW</a:t>
            </a:r>
            <a:endParaRPr sz="2800">
              <a:solidFill>
                <a:schemeClr val="accent6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312257" y="8319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 (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NSE/BSE Data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2047707" y="831924"/>
            <a:ext cx="1577682" cy="9466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3FFFF"/>
              </a:gs>
              <a:gs pos="35000">
                <a:srgbClr val="C7FFFF"/>
              </a:gs>
              <a:gs pos="100000">
                <a:srgbClr val="E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3783157" y="8319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5518607" y="831924"/>
            <a:ext cx="1577682" cy="9466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3FFFF"/>
              </a:gs>
              <a:gs pos="35000">
                <a:srgbClr val="C7FFFF"/>
              </a:gs>
              <a:gs pos="100000">
                <a:srgbClr val="E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7254057" y="8319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- Encoding Variables &amp; Visualizations</a:t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5676376" y="1920524"/>
            <a:ext cx="1577682" cy="9466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3FFFF"/>
              </a:gs>
              <a:gs pos="35000">
                <a:srgbClr val="C7FFFF"/>
              </a:gs>
              <a:gs pos="100000">
                <a:srgbClr val="E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3940926" y="19205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 - Feature Extraction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2205476" y="1920524"/>
            <a:ext cx="1577682" cy="9466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3FFFF"/>
              </a:gs>
              <a:gs pos="35000">
                <a:srgbClr val="C7FFFF"/>
              </a:gs>
              <a:gs pos="100000">
                <a:srgbClr val="E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470026" y="19205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 - Balancing The Data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-1265424" y="1920524"/>
            <a:ext cx="1577682" cy="9466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3FFFF"/>
              </a:gs>
              <a:gs pos="35000">
                <a:srgbClr val="C7FFFF"/>
              </a:gs>
              <a:gs pos="100000">
                <a:srgbClr val="E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312257" y="30091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Splitting Into Train &amp; Test</a:t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2047707" y="3009124"/>
            <a:ext cx="1577682" cy="9466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3FFFF"/>
              </a:gs>
              <a:gs pos="35000">
                <a:srgbClr val="C7FFFF"/>
              </a:gs>
              <a:gs pos="100000">
                <a:srgbClr val="E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3783157" y="30091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5518607" y="3009124"/>
            <a:ext cx="1577682" cy="9466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3FFFF"/>
              </a:gs>
              <a:gs pos="35000">
                <a:srgbClr val="C7FFFF"/>
              </a:gs>
              <a:gs pos="100000">
                <a:srgbClr val="E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7254057" y="30091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3073201" y="4097724"/>
            <a:ext cx="1577682" cy="9466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3FFFF"/>
              </a:gs>
              <a:gs pos="35000">
                <a:srgbClr val="C7FFFF"/>
              </a:gs>
              <a:gs pos="100000">
                <a:srgbClr val="E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1337751" y="40977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8"/>
          <p:cNvSpPr txBox="1"/>
          <p:nvPr/>
        </p:nvSpPr>
        <p:spPr>
          <a:xfrm>
            <a:off x="2901042" y="2305800"/>
            <a:ext cx="3341915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THANK YOU….!!!</a:t>
            </a:r>
            <a:endParaRPr sz="3200" b="0" i="0" u="none" strike="noStrike" cap="none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03" name="Google Shape;603;p38"/>
          <p:cNvSpPr/>
          <p:nvPr/>
        </p:nvSpPr>
        <p:spPr>
          <a:xfrm flipH="1">
            <a:off x="2750288" y="1990503"/>
            <a:ext cx="3492669" cy="1162493"/>
          </a:xfrm>
          <a:prstGeom prst="round1Rect">
            <a:avLst>
              <a:gd name="adj" fmla="val 2634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Company Profile by Slidesgo">
  <a:themeElements>
    <a:clrScheme name="Simple Light">
      <a:dk1>
        <a:srgbClr val="10092D"/>
      </a:dk1>
      <a:lt1>
        <a:srgbClr val="0084FF"/>
      </a:lt1>
      <a:dk2>
        <a:srgbClr val="00FFD5"/>
      </a:dk2>
      <a:lt2>
        <a:srgbClr val="FAFAFA"/>
      </a:lt2>
      <a:accent1>
        <a:srgbClr val="FAFAF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5605B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242</Words>
  <Application>Microsoft Office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Proxima Nova Semibold</vt:lpstr>
      <vt:lpstr>Spartan Medium</vt:lpstr>
      <vt:lpstr>Righteous</vt:lpstr>
      <vt:lpstr>Bebas Neue</vt:lpstr>
      <vt:lpstr>Calibri</vt:lpstr>
      <vt:lpstr>Proxima Nova</vt:lpstr>
      <vt:lpstr>Spartan</vt:lpstr>
      <vt:lpstr>Arial</vt:lpstr>
      <vt:lpstr>Data Science Company Profile by Slidesgo</vt:lpstr>
      <vt:lpstr>Slidesgo Final Pages</vt:lpstr>
      <vt:lpstr>DATA SCIENCE PROJECT ON</vt:lpstr>
      <vt:lpstr>BANKRUPTCY  PREVENTION Presented by (  Project Group – P78 , Team Number – 03 )</vt:lpstr>
      <vt:lpstr>Business Problem</vt:lpstr>
      <vt:lpstr> FORECASTING </vt:lpstr>
      <vt:lpstr>PROJECT ARCHITECTURE / PROJECT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ON</dc:title>
  <dc:creator>DELL</dc:creator>
  <cp:lastModifiedBy>geetanjali.vijaykumar@gmail.com</cp:lastModifiedBy>
  <cp:revision>6</cp:revision>
  <dcterms:modified xsi:type="dcterms:W3CDTF">2022-03-07T11:18:29Z</dcterms:modified>
</cp:coreProperties>
</file>