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2" r:id="rId6"/>
    <p:sldId id="261" r:id="rId7"/>
    <p:sldId id="263" r:id="rId8"/>
    <p:sldId id="264" r:id="rId9"/>
    <p:sldId id="260" r:id="rId10"/>
    <p:sldId id="265" r:id="rId11"/>
    <p:sldId id="266" r:id="rId12"/>
    <p:sldId id="274" r:id="rId13"/>
    <p:sldId id="275" r:id="rId14"/>
    <p:sldId id="268" r:id="rId15"/>
    <p:sldId id="269" r:id="rId16"/>
    <p:sldId id="271" r:id="rId17"/>
    <p:sldId id="270" r:id="rId18"/>
    <p:sldId id="273" r:id="rId19"/>
    <p:sldId id="278" r:id="rId20"/>
    <p:sldId id="272" r:id="rId21"/>
    <p:sldId id="291" r:id="rId22"/>
    <p:sldId id="276" r:id="rId23"/>
    <p:sldId id="279" r:id="rId24"/>
    <p:sldId id="280" r:id="rId25"/>
    <p:sldId id="284" r:id="rId26"/>
    <p:sldId id="285" r:id="rId27"/>
    <p:sldId id="286" r:id="rId28"/>
    <p:sldId id="277" r:id="rId29"/>
    <p:sldId id="282" r:id="rId30"/>
    <p:sldId id="281" r:id="rId31"/>
    <p:sldId id="287" r:id="rId32"/>
    <p:sldId id="288" r:id="rId33"/>
    <p:sldId id="289" r:id="rId34"/>
    <p:sldId id="290" r:id="rId35"/>
    <p:sldId id="28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B416"/>
    <a:srgbClr val="C49A10"/>
    <a:srgbClr val="82680B"/>
    <a:srgbClr val="614D08"/>
    <a:srgbClr val="663D05"/>
    <a:srgbClr val="F8E36C"/>
    <a:srgbClr val="123E1A"/>
    <a:srgbClr val="EFDE03"/>
    <a:srgbClr val="846008"/>
    <a:srgbClr val="8752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7" autoAdjust="0"/>
  </p:normalViewPr>
  <p:slideViewPr>
    <p:cSldViewPr snapToGrid="0">
      <p:cViewPr varScale="1">
        <p:scale>
          <a:sx n="84" d="100"/>
          <a:sy n="84" d="100"/>
        </p:scale>
        <p:origin x="629"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903848B-BD07-4934-B01A-141C1B1694D6}"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F74F0-E36F-4D90-B14C-D53C1D0A7CBF}" type="slidenum">
              <a:rPr lang="en-IN" smtClean="0"/>
              <a:t>‹#›</a:t>
            </a:fld>
            <a:endParaRPr lang="en-IN"/>
          </a:p>
        </p:txBody>
      </p:sp>
    </p:spTree>
    <p:extLst>
      <p:ext uri="{BB962C8B-B14F-4D97-AF65-F5344CB8AC3E}">
        <p14:creationId xmlns:p14="http://schemas.microsoft.com/office/powerpoint/2010/main" val="3880726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03848B-BD07-4934-B01A-141C1B1694D6}"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F74F0-E36F-4D90-B14C-D53C1D0A7CBF}" type="slidenum">
              <a:rPr lang="en-IN" smtClean="0"/>
              <a:t>‹#›</a:t>
            </a:fld>
            <a:endParaRPr lang="en-IN"/>
          </a:p>
        </p:txBody>
      </p:sp>
    </p:spTree>
    <p:extLst>
      <p:ext uri="{BB962C8B-B14F-4D97-AF65-F5344CB8AC3E}">
        <p14:creationId xmlns:p14="http://schemas.microsoft.com/office/powerpoint/2010/main" val="292071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03848B-BD07-4934-B01A-141C1B1694D6}"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F74F0-E36F-4D90-B14C-D53C1D0A7CBF}" type="slidenum">
              <a:rPr lang="en-IN" smtClean="0"/>
              <a:t>‹#›</a:t>
            </a:fld>
            <a:endParaRPr lang="en-IN"/>
          </a:p>
        </p:txBody>
      </p:sp>
    </p:spTree>
    <p:extLst>
      <p:ext uri="{BB962C8B-B14F-4D97-AF65-F5344CB8AC3E}">
        <p14:creationId xmlns:p14="http://schemas.microsoft.com/office/powerpoint/2010/main" val="211306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03848B-BD07-4934-B01A-141C1B1694D6}"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F74F0-E36F-4D90-B14C-D53C1D0A7CBF}" type="slidenum">
              <a:rPr lang="en-IN" smtClean="0"/>
              <a:t>‹#›</a:t>
            </a:fld>
            <a:endParaRPr lang="en-IN"/>
          </a:p>
        </p:txBody>
      </p:sp>
    </p:spTree>
    <p:extLst>
      <p:ext uri="{BB962C8B-B14F-4D97-AF65-F5344CB8AC3E}">
        <p14:creationId xmlns:p14="http://schemas.microsoft.com/office/powerpoint/2010/main" val="268539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03848B-BD07-4934-B01A-141C1B1694D6}" type="datetimeFigureOut">
              <a:rPr lang="en-IN" smtClean="0"/>
              <a:t>25-03-2022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9F74F0-E36F-4D90-B14C-D53C1D0A7CBF}" type="slidenum">
              <a:rPr lang="en-IN" smtClean="0"/>
              <a:t>‹#›</a:t>
            </a:fld>
            <a:endParaRPr lang="en-IN"/>
          </a:p>
        </p:txBody>
      </p:sp>
    </p:spTree>
    <p:extLst>
      <p:ext uri="{BB962C8B-B14F-4D97-AF65-F5344CB8AC3E}">
        <p14:creationId xmlns:p14="http://schemas.microsoft.com/office/powerpoint/2010/main" val="160789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903848B-BD07-4934-B01A-141C1B1694D6}"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9F74F0-E36F-4D90-B14C-D53C1D0A7CBF}" type="slidenum">
              <a:rPr lang="en-IN" smtClean="0"/>
              <a:t>‹#›</a:t>
            </a:fld>
            <a:endParaRPr lang="en-IN"/>
          </a:p>
        </p:txBody>
      </p:sp>
    </p:spTree>
    <p:extLst>
      <p:ext uri="{BB962C8B-B14F-4D97-AF65-F5344CB8AC3E}">
        <p14:creationId xmlns:p14="http://schemas.microsoft.com/office/powerpoint/2010/main" val="365395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903848B-BD07-4934-B01A-141C1B1694D6}" type="datetimeFigureOut">
              <a:rPr lang="en-IN" smtClean="0"/>
              <a:t>25-03-2022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9F74F0-E36F-4D90-B14C-D53C1D0A7CBF}" type="slidenum">
              <a:rPr lang="en-IN" smtClean="0"/>
              <a:t>‹#›</a:t>
            </a:fld>
            <a:endParaRPr lang="en-IN"/>
          </a:p>
        </p:txBody>
      </p:sp>
    </p:spTree>
    <p:extLst>
      <p:ext uri="{BB962C8B-B14F-4D97-AF65-F5344CB8AC3E}">
        <p14:creationId xmlns:p14="http://schemas.microsoft.com/office/powerpoint/2010/main" val="2788742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903848B-BD07-4934-B01A-141C1B1694D6}" type="datetimeFigureOut">
              <a:rPr lang="en-IN" smtClean="0"/>
              <a:t>25-03-2022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9F74F0-E36F-4D90-B14C-D53C1D0A7CBF}" type="slidenum">
              <a:rPr lang="en-IN" smtClean="0"/>
              <a:t>‹#›</a:t>
            </a:fld>
            <a:endParaRPr lang="en-IN"/>
          </a:p>
        </p:txBody>
      </p:sp>
    </p:spTree>
    <p:extLst>
      <p:ext uri="{BB962C8B-B14F-4D97-AF65-F5344CB8AC3E}">
        <p14:creationId xmlns:p14="http://schemas.microsoft.com/office/powerpoint/2010/main" val="1878829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3848B-BD07-4934-B01A-141C1B1694D6}" type="datetimeFigureOut">
              <a:rPr lang="en-IN" smtClean="0"/>
              <a:t>25-03-2022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9F74F0-E36F-4D90-B14C-D53C1D0A7CBF}" type="slidenum">
              <a:rPr lang="en-IN" smtClean="0"/>
              <a:t>‹#›</a:t>
            </a:fld>
            <a:endParaRPr lang="en-IN"/>
          </a:p>
        </p:txBody>
      </p:sp>
    </p:spTree>
    <p:extLst>
      <p:ext uri="{BB962C8B-B14F-4D97-AF65-F5344CB8AC3E}">
        <p14:creationId xmlns:p14="http://schemas.microsoft.com/office/powerpoint/2010/main" val="103341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03848B-BD07-4934-B01A-141C1B1694D6}"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9F74F0-E36F-4D90-B14C-D53C1D0A7CBF}" type="slidenum">
              <a:rPr lang="en-IN" smtClean="0"/>
              <a:t>‹#›</a:t>
            </a:fld>
            <a:endParaRPr lang="en-IN"/>
          </a:p>
        </p:txBody>
      </p:sp>
    </p:spTree>
    <p:extLst>
      <p:ext uri="{BB962C8B-B14F-4D97-AF65-F5344CB8AC3E}">
        <p14:creationId xmlns:p14="http://schemas.microsoft.com/office/powerpoint/2010/main" val="2310482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03848B-BD07-4934-B01A-141C1B1694D6}" type="datetimeFigureOut">
              <a:rPr lang="en-IN" smtClean="0"/>
              <a:t>25-03-2022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9F74F0-E36F-4D90-B14C-D53C1D0A7CBF}" type="slidenum">
              <a:rPr lang="en-IN" smtClean="0"/>
              <a:t>‹#›</a:t>
            </a:fld>
            <a:endParaRPr lang="en-IN"/>
          </a:p>
        </p:txBody>
      </p:sp>
    </p:spTree>
    <p:extLst>
      <p:ext uri="{BB962C8B-B14F-4D97-AF65-F5344CB8AC3E}">
        <p14:creationId xmlns:p14="http://schemas.microsoft.com/office/powerpoint/2010/main" val="3845881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3848B-BD07-4934-B01A-141C1B1694D6}" type="datetimeFigureOut">
              <a:rPr lang="en-IN" smtClean="0"/>
              <a:t>25-03-2022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F74F0-E36F-4D90-B14C-D53C1D0A7CBF}" type="slidenum">
              <a:rPr lang="en-IN" smtClean="0"/>
              <a:t>‹#›</a:t>
            </a:fld>
            <a:endParaRPr lang="en-IN"/>
          </a:p>
        </p:txBody>
      </p:sp>
    </p:spTree>
    <p:extLst>
      <p:ext uri="{BB962C8B-B14F-4D97-AF65-F5344CB8AC3E}">
        <p14:creationId xmlns:p14="http://schemas.microsoft.com/office/powerpoint/2010/main" val="1854412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6" name="Group 5"/>
          <p:cNvGrpSpPr/>
          <p:nvPr/>
        </p:nvGrpSpPr>
        <p:grpSpPr>
          <a:xfrm>
            <a:off x="0" y="0"/>
            <a:ext cx="12191999" cy="6858000"/>
            <a:chOff x="0" y="0"/>
            <a:chExt cx="12191999" cy="6858000"/>
          </a:xfrm>
        </p:grpSpPr>
        <p:pic>
          <p:nvPicPr>
            <p:cNvPr id="4" name="Picture 3" descr="Finance trade numbers">
              <a:extLst>
                <a:ext uri="{FF2B5EF4-FFF2-40B4-BE49-F238E27FC236}">
                  <a16:creationId xmlns:a16="http://schemas.microsoft.com/office/drawing/2014/main" xmlns="" id="{112B9624-F8A1-4831-AE43-1D9E266CFF3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
          <p:nvSpPr>
            <p:cNvPr id="5" name="Rectangle 4"/>
            <p:cNvSpPr/>
            <p:nvPr/>
          </p:nvSpPr>
          <p:spPr>
            <a:xfrm>
              <a:off x="0" y="0"/>
              <a:ext cx="609887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7" name="Rectangle 6"/>
          <p:cNvSpPr/>
          <p:nvPr/>
        </p:nvSpPr>
        <p:spPr>
          <a:xfrm>
            <a:off x="1017915" y="2277372"/>
            <a:ext cx="4546121" cy="1595887"/>
          </a:xfrm>
          <a:prstGeom prst="rect">
            <a:avLst/>
          </a:prstGeom>
          <a:noFill/>
          <a:ln w="38100">
            <a:solidFill>
              <a:schemeClr val="bg1"/>
            </a:solidFill>
          </a:ln>
          <a:effectLst>
            <a:glow rad="508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latin typeface="Gill Sans MT" panose="020B0502020104020203" pitchFamily="34" charset="0"/>
              </a:rPr>
              <a:t>Stock Market Forecasting</a:t>
            </a:r>
            <a:endParaRPr lang="en-IN" sz="4400" dirty="0">
              <a:latin typeface="Gill Sans MT" panose="020B0502020104020203" pitchFamily="34" charset="0"/>
            </a:endParaRPr>
          </a:p>
        </p:txBody>
      </p:sp>
      <p:sp>
        <p:nvSpPr>
          <p:cNvPr id="8" name="Rectangle 7"/>
          <p:cNvSpPr/>
          <p:nvPr/>
        </p:nvSpPr>
        <p:spPr>
          <a:xfrm>
            <a:off x="1803769" y="4147141"/>
            <a:ext cx="2915728" cy="115828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By</a:t>
            </a:r>
          </a:p>
          <a:p>
            <a:pPr algn="ctr"/>
            <a:r>
              <a:rPr lang="en-US" sz="2400" dirty="0" smtClean="0"/>
              <a:t>Group No. 2</a:t>
            </a:r>
          </a:p>
          <a:p>
            <a:pPr algn="ctr"/>
            <a:r>
              <a:rPr lang="en-US" sz="1600" dirty="0" smtClean="0"/>
              <a:t>Project no P97</a:t>
            </a:r>
            <a:endParaRPr lang="en-IN" sz="1600" dirty="0"/>
          </a:p>
        </p:txBody>
      </p:sp>
    </p:spTree>
    <p:extLst>
      <p:ext uri="{BB962C8B-B14F-4D97-AF65-F5344CB8AC3E}">
        <p14:creationId xmlns:p14="http://schemas.microsoft.com/office/powerpoint/2010/main" val="4052818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1838325"/>
            <a:chOff x="0" y="0"/>
            <a:chExt cx="12192000" cy="1838325"/>
          </a:xfrm>
        </p:grpSpPr>
        <p:grpSp>
          <p:nvGrpSpPr>
            <p:cNvPr id="2" name="Group 1"/>
            <p:cNvGrpSpPr/>
            <p:nvPr/>
          </p:nvGrpSpPr>
          <p:grpSpPr>
            <a:xfrm>
              <a:off x="0" y="0"/>
              <a:ext cx="12192000" cy="1838325"/>
              <a:chOff x="0" y="0"/>
              <a:chExt cx="12192000" cy="1838325"/>
            </a:xfrm>
          </p:grpSpPr>
          <p:sp>
            <p:nvSpPr>
              <p:cNvPr id="8" name="Rectangle 7"/>
              <p:cNvSpPr/>
              <p:nvPr/>
            </p:nvSpPr>
            <p:spPr>
              <a:xfrm>
                <a:off x="0" y="0"/>
                <a:ext cx="12192000" cy="183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latin typeface="Gill Sans MT" panose="020B0502020104020203" pitchFamily="34" charset="0"/>
                </a:endParaRPr>
              </a:p>
            </p:txBody>
          </p:sp>
          <p:pic>
            <p:nvPicPr>
              <p:cNvPr id="1028" name="Picture 4" descr="Digital Graph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5572124" cy="1838325"/>
              </a:xfrm>
              <a:prstGeom prst="rect">
                <a:avLst/>
              </a:prstGeom>
              <a:noFill/>
              <a:ln>
                <a:solidFill>
                  <a:schemeClr val="tx1"/>
                </a:solidFill>
              </a:ln>
              <a:effectLst>
                <a:softEdge rad="63500"/>
              </a:effectLst>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712369" y="528637"/>
              <a:ext cx="4767262" cy="781050"/>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Data Exploration</a:t>
              </a:r>
              <a:endParaRPr lang="en-IN" sz="3600" dirty="0">
                <a:solidFill>
                  <a:schemeClr val="bg1"/>
                </a:solidFill>
                <a:latin typeface="Gill Sans MT" panose="020B0502020104020203" pitchFamily="34" charset="0"/>
              </a:endParaRPr>
            </a:p>
          </p:txBody>
        </p:sp>
      </p:grpSp>
      <p:sp>
        <p:nvSpPr>
          <p:cNvPr id="5" name="TextBox 4"/>
          <p:cNvSpPr txBox="1"/>
          <p:nvPr/>
        </p:nvSpPr>
        <p:spPr>
          <a:xfrm>
            <a:off x="381000" y="2030186"/>
            <a:ext cx="5170716"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There are no Null values in dataset</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The Dataset is also clear from any mixing dtype in columns</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Only if data is saved in csv and then loaded again, ‘Date’ column datatype will be changed to object.</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Some extra columns are created to explore data like months, Years etc.</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Fig shows detail of data of Tata-motors.</a:t>
            </a:r>
            <a:endParaRPr lang="en-IN" sz="2000" dirty="0" smtClean="0">
              <a:latin typeface="Gill Sans MT" panose="020B0502020104020203" pitchFamily="34" charset="0"/>
            </a:endParaRPr>
          </a:p>
        </p:txBody>
      </p:sp>
      <p:pic>
        <p:nvPicPr>
          <p:cNvPr id="7" name="Picture 6"/>
          <p:cNvPicPr>
            <a:picLocks noChangeAspect="1"/>
          </p:cNvPicPr>
          <p:nvPr/>
        </p:nvPicPr>
        <p:blipFill>
          <a:blip r:embed="rId3"/>
          <a:stretch>
            <a:fillRect/>
          </a:stretch>
        </p:blipFill>
        <p:spPr>
          <a:xfrm>
            <a:off x="6005041" y="2036636"/>
            <a:ext cx="5937798" cy="4451249"/>
          </a:xfrm>
          <a:prstGeom prst="rect">
            <a:avLst/>
          </a:prstGeom>
          <a:ln>
            <a:solidFill>
              <a:schemeClr val="tx1"/>
            </a:solidFill>
          </a:ln>
        </p:spPr>
      </p:pic>
    </p:spTree>
    <p:extLst>
      <p:ext uri="{BB962C8B-B14F-4D97-AF65-F5344CB8AC3E}">
        <p14:creationId xmlns:p14="http://schemas.microsoft.com/office/powerpoint/2010/main" val="479976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1838325"/>
            <a:chOff x="0" y="0"/>
            <a:chExt cx="12192000" cy="1838325"/>
          </a:xfrm>
        </p:grpSpPr>
        <p:grpSp>
          <p:nvGrpSpPr>
            <p:cNvPr id="2" name="Group 1"/>
            <p:cNvGrpSpPr/>
            <p:nvPr/>
          </p:nvGrpSpPr>
          <p:grpSpPr>
            <a:xfrm>
              <a:off x="0" y="0"/>
              <a:ext cx="12192000" cy="1838325"/>
              <a:chOff x="0" y="0"/>
              <a:chExt cx="12192000" cy="1838325"/>
            </a:xfrm>
          </p:grpSpPr>
          <p:sp>
            <p:nvSpPr>
              <p:cNvPr id="8" name="Rectangle 7"/>
              <p:cNvSpPr/>
              <p:nvPr/>
            </p:nvSpPr>
            <p:spPr>
              <a:xfrm>
                <a:off x="0" y="0"/>
                <a:ext cx="12192000" cy="183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latin typeface="Gill Sans MT" panose="020B0502020104020203" pitchFamily="34" charset="0"/>
                </a:endParaRPr>
              </a:p>
            </p:txBody>
          </p:sp>
          <p:pic>
            <p:nvPicPr>
              <p:cNvPr id="1028" name="Picture 4" descr="Digital Graph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5572124" cy="1838325"/>
              </a:xfrm>
              <a:prstGeom prst="rect">
                <a:avLst/>
              </a:prstGeom>
              <a:noFill/>
              <a:ln>
                <a:solidFill>
                  <a:schemeClr val="tx1"/>
                </a:solidFill>
              </a:ln>
              <a:effectLst>
                <a:softEdge rad="63500"/>
              </a:effectLst>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712369" y="528637"/>
              <a:ext cx="4767262" cy="781050"/>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Dataset after cleaning</a:t>
              </a:r>
              <a:endParaRPr lang="en-IN" sz="3600" dirty="0">
                <a:solidFill>
                  <a:schemeClr val="bg1"/>
                </a:solidFill>
                <a:latin typeface="Gill Sans MT" panose="020B0502020104020203" pitchFamily="34" charset="0"/>
              </a:endParaRPr>
            </a:p>
          </p:txBody>
        </p:sp>
      </p:grpSp>
      <p:sp>
        <p:nvSpPr>
          <p:cNvPr id="5" name="TextBox 4"/>
          <p:cNvSpPr txBox="1"/>
          <p:nvPr/>
        </p:nvSpPr>
        <p:spPr>
          <a:xfrm>
            <a:off x="529999" y="4501242"/>
            <a:ext cx="6687229"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After exploring we get following insides from </a:t>
            </a:r>
            <a:r>
              <a:rPr lang="en-US" sz="2000" dirty="0" err="1" smtClean="0">
                <a:latin typeface="Gill Sans MT" panose="020B0502020104020203" pitchFamily="34" charset="0"/>
              </a:rPr>
              <a:t>TataMotors</a:t>
            </a:r>
            <a:r>
              <a:rPr lang="en-US" sz="2000" dirty="0" smtClean="0">
                <a:latin typeface="Gill Sans MT" panose="020B0502020104020203" pitchFamily="34" charset="0"/>
              </a:rPr>
              <a:t>.</a:t>
            </a:r>
          </a:p>
          <a:p>
            <a:pPr marL="914400" lvl="1" indent="-457200">
              <a:lnSpc>
                <a:spcPct val="150000"/>
              </a:lnSpc>
              <a:buFont typeface="+mj-lt"/>
              <a:buAutoNum type="arabicPeriod"/>
            </a:pPr>
            <a:r>
              <a:rPr lang="en-US" sz="2000" dirty="0" smtClean="0">
                <a:latin typeface="Gill Sans MT" panose="020B0502020104020203" pitchFamily="34" charset="0"/>
              </a:rPr>
              <a:t>52week High value = 536.7</a:t>
            </a:r>
          </a:p>
          <a:p>
            <a:pPr marL="914400" lvl="1" indent="-457200">
              <a:lnSpc>
                <a:spcPct val="150000"/>
              </a:lnSpc>
              <a:buFont typeface="+mj-lt"/>
              <a:buAutoNum type="arabicPeriod"/>
            </a:pPr>
            <a:r>
              <a:rPr lang="en-US" sz="2000" dirty="0" smtClean="0">
                <a:latin typeface="Gill Sans MT" panose="020B0502020104020203" pitchFamily="34" charset="0"/>
              </a:rPr>
              <a:t>52week Low value = 268.45</a:t>
            </a:r>
          </a:p>
          <a:p>
            <a:pPr marL="914400" lvl="1" indent="-457200">
              <a:lnSpc>
                <a:spcPct val="150000"/>
              </a:lnSpc>
              <a:buFont typeface="+mj-lt"/>
              <a:buAutoNum type="arabicPeriod"/>
            </a:pPr>
            <a:r>
              <a:rPr lang="en-US" sz="2000" dirty="0" smtClean="0">
                <a:latin typeface="Gill Sans MT" panose="020B0502020104020203" pitchFamily="34" charset="0"/>
              </a:rPr>
              <a:t>Total number on holidays = 591 (in 5 years)</a:t>
            </a:r>
            <a:endParaRPr lang="en-IN" sz="2000" dirty="0" smtClean="0">
              <a:latin typeface="Gill Sans MT" panose="020B0502020104020203" pitchFamily="34" charset="0"/>
            </a:endParaRPr>
          </a:p>
        </p:txBody>
      </p:sp>
      <p:pic>
        <p:nvPicPr>
          <p:cNvPr id="31" name="Picture 30"/>
          <p:cNvPicPr>
            <a:picLocks noChangeAspect="1"/>
          </p:cNvPicPr>
          <p:nvPr/>
        </p:nvPicPr>
        <p:blipFill>
          <a:blip r:embed="rId3"/>
          <a:stretch>
            <a:fillRect/>
          </a:stretch>
        </p:blipFill>
        <p:spPr>
          <a:xfrm>
            <a:off x="0" y="1841997"/>
            <a:ext cx="12192000" cy="2499092"/>
          </a:xfrm>
          <a:prstGeom prst="rect">
            <a:avLst/>
          </a:prstGeom>
          <a:ln>
            <a:solidFill>
              <a:schemeClr val="tx1"/>
            </a:solidFill>
          </a:ln>
        </p:spPr>
      </p:pic>
    </p:spTree>
    <p:extLst>
      <p:ext uri="{BB962C8B-B14F-4D97-AF65-F5344CB8AC3E}">
        <p14:creationId xmlns:p14="http://schemas.microsoft.com/office/powerpoint/2010/main" val="1818933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1838325"/>
            <a:chOff x="0" y="0"/>
            <a:chExt cx="12192000" cy="1838325"/>
          </a:xfrm>
        </p:grpSpPr>
        <p:sp>
          <p:nvSpPr>
            <p:cNvPr id="8" name="Rectangle 7"/>
            <p:cNvSpPr/>
            <p:nvPr/>
          </p:nvSpPr>
          <p:spPr>
            <a:xfrm>
              <a:off x="0" y="0"/>
              <a:ext cx="12192000" cy="183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latin typeface="Gill Sans MT" panose="020B0502020104020203" pitchFamily="34" charset="0"/>
              </a:endParaRPr>
            </a:p>
          </p:txBody>
        </p:sp>
        <p:sp>
          <p:nvSpPr>
            <p:cNvPr id="9" name="TextBox 8"/>
            <p:cNvSpPr txBox="1"/>
            <p:nvPr/>
          </p:nvSpPr>
          <p:spPr>
            <a:xfrm>
              <a:off x="3712369" y="528637"/>
              <a:ext cx="4767262" cy="781050"/>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Candle plot</a:t>
              </a:r>
              <a:endParaRPr lang="en-IN" sz="3600" dirty="0">
                <a:solidFill>
                  <a:schemeClr val="bg1"/>
                </a:solidFill>
                <a:latin typeface="Gill Sans MT" panose="020B0502020104020203" pitchFamily="34" charset="0"/>
              </a:endParaRPr>
            </a:p>
          </p:txBody>
        </p:sp>
      </p:grpSp>
      <p:pic>
        <p:nvPicPr>
          <p:cNvPr id="6" name="Picture 5"/>
          <p:cNvPicPr>
            <a:picLocks noChangeAspect="1"/>
          </p:cNvPicPr>
          <p:nvPr/>
        </p:nvPicPr>
        <p:blipFill rotWithShape="1">
          <a:blip r:embed="rId2"/>
          <a:srcRect l="1251" t="2871" r="1833" b="4079"/>
          <a:stretch/>
        </p:blipFill>
        <p:spPr>
          <a:xfrm>
            <a:off x="182880" y="1879600"/>
            <a:ext cx="11816080" cy="4866640"/>
          </a:xfrm>
          <a:prstGeom prst="rect">
            <a:avLst/>
          </a:prstGeom>
          <a:ln>
            <a:solidFill>
              <a:schemeClr val="tx1"/>
            </a:solidFill>
          </a:ln>
        </p:spPr>
      </p:pic>
    </p:spTree>
    <p:extLst>
      <p:ext uri="{BB962C8B-B14F-4D97-AF65-F5344CB8AC3E}">
        <p14:creationId xmlns:p14="http://schemas.microsoft.com/office/powerpoint/2010/main" val="2583865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1838325"/>
            <a:chOff x="0" y="0"/>
            <a:chExt cx="12192000" cy="1838325"/>
          </a:xfrm>
        </p:grpSpPr>
        <p:grpSp>
          <p:nvGrpSpPr>
            <p:cNvPr id="2" name="Group 1"/>
            <p:cNvGrpSpPr/>
            <p:nvPr/>
          </p:nvGrpSpPr>
          <p:grpSpPr>
            <a:xfrm>
              <a:off x="0" y="0"/>
              <a:ext cx="12192000" cy="1838325"/>
              <a:chOff x="0" y="0"/>
              <a:chExt cx="12192000" cy="1838325"/>
            </a:xfrm>
          </p:grpSpPr>
          <p:sp>
            <p:nvSpPr>
              <p:cNvPr id="8" name="Rectangle 7"/>
              <p:cNvSpPr/>
              <p:nvPr/>
            </p:nvSpPr>
            <p:spPr>
              <a:xfrm>
                <a:off x="0" y="0"/>
                <a:ext cx="12192000" cy="183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latin typeface="Gill Sans MT" panose="020B0502020104020203" pitchFamily="34" charset="0"/>
                </a:endParaRPr>
              </a:p>
            </p:txBody>
          </p:sp>
          <p:pic>
            <p:nvPicPr>
              <p:cNvPr id="1028" name="Picture 4" descr="Digital Graph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5572124" cy="1838325"/>
              </a:xfrm>
              <a:prstGeom prst="rect">
                <a:avLst/>
              </a:prstGeom>
              <a:noFill/>
              <a:ln>
                <a:solidFill>
                  <a:schemeClr val="tx1"/>
                </a:solidFill>
              </a:ln>
              <a:effectLst>
                <a:softEdge rad="63500"/>
              </a:effectLst>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712369" y="528637"/>
              <a:ext cx="4767262" cy="781050"/>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Volume plot</a:t>
              </a:r>
              <a:endParaRPr lang="en-IN" sz="3600" dirty="0">
                <a:solidFill>
                  <a:schemeClr val="bg1"/>
                </a:solidFill>
                <a:latin typeface="Gill Sans MT" panose="020B0502020104020203" pitchFamily="34" charset="0"/>
              </a:endParaRPr>
            </a:p>
          </p:txBody>
        </p:sp>
      </p:grpSp>
      <p:pic>
        <p:nvPicPr>
          <p:cNvPr id="6" name="Picture 5"/>
          <p:cNvPicPr>
            <a:picLocks noChangeAspect="1"/>
          </p:cNvPicPr>
          <p:nvPr/>
        </p:nvPicPr>
        <p:blipFill rotWithShape="1">
          <a:blip r:embed="rId3"/>
          <a:srcRect t="1153" r="490" b="902"/>
          <a:stretch/>
        </p:blipFill>
        <p:spPr>
          <a:xfrm>
            <a:off x="338328" y="1855378"/>
            <a:ext cx="11640312" cy="4911181"/>
          </a:xfrm>
          <a:prstGeom prst="rect">
            <a:avLst/>
          </a:prstGeom>
        </p:spPr>
      </p:pic>
    </p:spTree>
    <p:extLst>
      <p:ext uri="{BB962C8B-B14F-4D97-AF65-F5344CB8AC3E}">
        <p14:creationId xmlns:p14="http://schemas.microsoft.com/office/powerpoint/2010/main" val="1267446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0"/>
            <a:ext cx="4206240" cy="6858000"/>
            <a:chOff x="0" y="0"/>
            <a:chExt cx="3977640" cy="6858000"/>
          </a:xfrm>
        </p:grpSpPr>
        <p:sp>
          <p:nvSpPr>
            <p:cNvPr id="7" name="Rectangle 6"/>
            <p:cNvSpPr/>
            <p:nvPr/>
          </p:nvSpPr>
          <p:spPr>
            <a:xfrm>
              <a:off x="0" y="0"/>
              <a:ext cx="397764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9" name="TextBox 8"/>
            <p:cNvSpPr txBox="1"/>
            <p:nvPr/>
          </p:nvSpPr>
          <p:spPr>
            <a:xfrm>
              <a:off x="658368" y="2396563"/>
              <a:ext cx="2706624" cy="2064874"/>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Insides from Candle and Volume plot</a:t>
              </a:r>
              <a:endParaRPr lang="en-IN" sz="3600" dirty="0">
                <a:solidFill>
                  <a:schemeClr val="bg1"/>
                </a:solidFill>
                <a:latin typeface="Gill Sans MT" panose="020B0502020104020203" pitchFamily="34" charset="0"/>
              </a:endParaRPr>
            </a:p>
          </p:txBody>
        </p:sp>
      </p:grpSp>
      <p:grpSp>
        <p:nvGrpSpPr>
          <p:cNvPr id="3" name="Group 2"/>
          <p:cNvGrpSpPr/>
          <p:nvPr/>
        </p:nvGrpSpPr>
        <p:grpSpPr>
          <a:xfrm>
            <a:off x="4270248" y="0"/>
            <a:ext cx="7921752" cy="6858000"/>
            <a:chOff x="4270248" y="0"/>
            <a:chExt cx="7921752" cy="6858000"/>
          </a:xfrm>
        </p:grpSpPr>
        <p:grpSp>
          <p:nvGrpSpPr>
            <p:cNvPr id="11" name="Group 10"/>
            <p:cNvGrpSpPr/>
            <p:nvPr/>
          </p:nvGrpSpPr>
          <p:grpSpPr>
            <a:xfrm>
              <a:off x="4270248" y="0"/>
              <a:ext cx="7921752" cy="6858000"/>
              <a:chOff x="3980688" y="0"/>
              <a:chExt cx="8211312" cy="6858000"/>
            </a:xfrm>
          </p:grpSpPr>
          <p:sp>
            <p:nvSpPr>
              <p:cNvPr id="6" name="Rectangle 5"/>
              <p:cNvSpPr/>
              <p:nvPr/>
            </p:nvSpPr>
            <p:spPr>
              <a:xfrm>
                <a:off x="3980688" y="0"/>
                <a:ext cx="8211312" cy="685800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10" name="TextBox 9"/>
              <p:cNvSpPr txBox="1"/>
              <p:nvPr/>
            </p:nvSpPr>
            <p:spPr>
              <a:xfrm>
                <a:off x="4366670" y="2190879"/>
                <a:ext cx="6912864"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The most important points is that, the sudden rise or fall of in stock can be represented by exceptionally high volume.</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The stock has been more active in covid period, because many peoples was free and started trading.</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In period of 2020-2021, there are many large volume trade and hence represented by rise or fall in candle plot.</a:t>
                </a:r>
              </a:p>
            </p:txBody>
          </p:sp>
        </p:grpSp>
        <p:sp>
          <p:nvSpPr>
            <p:cNvPr id="2" name="Smiley Face 1"/>
            <p:cNvSpPr/>
            <p:nvPr/>
          </p:nvSpPr>
          <p:spPr>
            <a:xfrm>
              <a:off x="9564624" y="3677920"/>
              <a:ext cx="374904" cy="368327"/>
            </a:xfrm>
            <a:prstGeom prst="smileyFace">
              <a:avLst/>
            </a:prstGeom>
            <a:solidFill>
              <a:srgbClr val="EFDE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Freeform 3"/>
          <p:cNvSpPr/>
          <p:nvPr/>
        </p:nvSpPr>
        <p:spPr>
          <a:xfrm rot="756481">
            <a:off x="-178474" y="4715369"/>
            <a:ext cx="4465983" cy="1981664"/>
          </a:xfrm>
          <a:custGeom>
            <a:avLst/>
            <a:gdLst>
              <a:gd name="connsiteX0" fmla="*/ 1310372 w 4465983"/>
              <a:gd name="connsiteY0" fmla="*/ 566928 h 1609344"/>
              <a:gd name="connsiteX1" fmla="*/ 1356092 w 4465983"/>
              <a:gd name="connsiteY1" fmla="*/ 557784 h 1609344"/>
              <a:gd name="connsiteX2" fmla="*/ 1401812 w 4465983"/>
              <a:gd name="connsiteY2" fmla="*/ 521208 h 1609344"/>
              <a:gd name="connsiteX3" fmla="*/ 1456676 w 4465983"/>
              <a:gd name="connsiteY3" fmla="*/ 484632 h 1609344"/>
              <a:gd name="connsiteX4" fmla="*/ 1493252 w 4465983"/>
              <a:gd name="connsiteY4" fmla="*/ 457200 h 1609344"/>
              <a:gd name="connsiteX5" fmla="*/ 1593836 w 4465983"/>
              <a:gd name="connsiteY5" fmla="*/ 411480 h 1609344"/>
              <a:gd name="connsiteX6" fmla="*/ 1648700 w 4465983"/>
              <a:gd name="connsiteY6" fmla="*/ 374904 h 1609344"/>
              <a:gd name="connsiteX7" fmla="*/ 1703564 w 4465983"/>
              <a:gd name="connsiteY7" fmla="*/ 320040 h 1609344"/>
              <a:gd name="connsiteX8" fmla="*/ 1730996 w 4465983"/>
              <a:gd name="connsiteY8" fmla="*/ 292608 h 1609344"/>
              <a:gd name="connsiteX9" fmla="*/ 1758428 w 4465983"/>
              <a:gd name="connsiteY9" fmla="*/ 274320 h 1609344"/>
              <a:gd name="connsiteX10" fmla="*/ 1813292 w 4465983"/>
              <a:gd name="connsiteY10" fmla="*/ 210312 h 1609344"/>
              <a:gd name="connsiteX11" fmla="*/ 1840724 w 4465983"/>
              <a:gd name="connsiteY11" fmla="*/ 192024 h 1609344"/>
              <a:gd name="connsiteX12" fmla="*/ 1868156 w 4465983"/>
              <a:gd name="connsiteY12" fmla="*/ 164592 h 1609344"/>
              <a:gd name="connsiteX13" fmla="*/ 1895588 w 4465983"/>
              <a:gd name="connsiteY13" fmla="*/ 146304 h 1609344"/>
              <a:gd name="connsiteX14" fmla="*/ 1932164 w 4465983"/>
              <a:gd name="connsiteY14" fmla="*/ 109728 h 1609344"/>
              <a:gd name="connsiteX15" fmla="*/ 1959596 w 4465983"/>
              <a:gd name="connsiteY15" fmla="*/ 100584 h 1609344"/>
              <a:gd name="connsiteX16" fmla="*/ 1987028 w 4465983"/>
              <a:gd name="connsiteY16" fmla="*/ 82296 h 1609344"/>
              <a:gd name="connsiteX17" fmla="*/ 2115044 w 4465983"/>
              <a:gd name="connsiteY17" fmla="*/ 109728 h 1609344"/>
              <a:gd name="connsiteX18" fmla="*/ 2142476 w 4465983"/>
              <a:gd name="connsiteY18" fmla="*/ 137160 h 1609344"/>
              <a:gd name="connsiteX19" fmla="*/ 2169908 w 4465983"/>
              <a:gd name="connsiteY19" fmla="*/ 219456 h 1609344"/>
              <a:gd name="connsiteX20" fmla="*/ 2179052 w 4465983"/>
              <a:gd name="connsiteY20" fmla="*/ 246888 h 1609344"/>
              <a:gd name="connsiteX21" fmla="*/ 2206484 w 4465983"/>
              <a:gd name="connsiteY21" fmla="*/ 356616 h 1609344"/>
              <a:gd name="connsiteX22" fmla="*/ 2243060 w 4465983"/>
              <a:gd name="connsiteY22" fmla="*/ 384048 h 1609344"/>
              <a:gd name="connsiteX23" fmla="*/ 2325356 w 4465983"/>
              <a:gd name="connsiteY23" fmla="*/ 374904 h 1609344"/>
              <a:gd name="connsiteX24" fmla="*/ 2425940 w 4465983"/>
              <a:gd name="connsiteY24" fmla="*/ 310896 h 1609344"/>
              <a:gd name="connsiteX25" fmla="*/ 2499092 w 4465983"/>
              <a:gd name="connsiteY25" fmla="*/ 274320 h 1609344"/>
              <a:gd name="connsiteX26" fmla="*/ 2526524 w 4465983"/>
              <a:gd name="connsiteY26" fmla="*/ 265176 h 1609344"/>
              <a:gd name="connsiteX27" fmla="*/ 2553956 w 4465983"/>
              <a:gd name="connsiteY27" fmla="*/ 246888 h 1609344"/>
              <a:gd name="connsiteX28" fmla="*/ 2599676 w 4465983"/>
              <a:gd name="connsiteY28" fmla="*/ 228600 h 1609344"/>
              <a:gd name="connsiteX29" fmla="*/ 2700260 w 4465983"/>
              <a:gd name="connsiteY29" fmla="*/ 173736 h 1609344"/>
              <a:gd name="connsiteX30" fmla="*/ 2791700 w 4465983"/>
              <a:gd name="connsiteY30" fmla="*/ 146304 h 1609344"/>
              <a:gd name="connsiteX31" fmla="*/ 2855708 w 4465983"/>
              <a:gd name="connsiteY31" fmla="*/ 118872 h 1609344"/>
              <a:gd name="connsiteX32" fmla="*/ 2883140 w 4465983"/>
              <a:gd name="connsiteY32" fmla="*/ 100584 h 1609344"/>
              <a:gd name="connsiteX33" fmla="*/ 2938004 w 4465983"/>
              <a:gd name="connsiteY33" fmla="*/ 82296 h 1609344"/>
              <a:gd name="connsiteX34" fmla="*/ 3029444 w 4465983"/>
              <a:gd name="connsiteY34" fmla="*/ 54864 h 1609344"/>
              <a:gd name="connsiteX35" fmla="*/ 3056876 w 4465983"/>
              <a:gd name="connsiteY35" fmla="*/ 45720 h 1609344"/>
              <a:gd name="connsiteX36" fmla="*/ 3120884 w 4465983"/>
              <a:gd name="connsiteY36" fmla="*/ 36576 h 1609344"/>
              <a:gd name="connsiteX37" fmla="*/ 3194036 w 4465983"/>
              <a:gd name="connsiteY37" fmla="*/ 9144 h 1609344"/>
              <a:gd name="connsiteX38" fmla="*/ 3248900 w 4465983"/>
              <a:gd name="connsiteY38" fmla="*/ 0 h 1609344"/>
              <a:gd name="connsiteX39" fmla="*/ 3376916 w 4465983"/>
              <a:gd name="connsiteY39" fmla="*/ 9144 h 1609344"/>
              <a:gd name="connsiteX40" fmla="*/ 3404348 w 4465983"/>
              <a:gd name="connsiteY40" fmla="*/ 18288 h 1609344"/>
              <a:gd name="connsiteX41" fmla="*/ 3413492 w 4465983"/>
              <a:gd name="connsiteY41" fmla="*/ 45720 h 1609344"/>
              <a:gd name="connsiteX42" fmla="*/ 3331196 w 4465983"/>
              <a:gd name="connsiteY42" fmla="*/ 118872 h 1609344"/>
              <a:gd name="connsiteX43" fmla="*/ 3294620 w 4465983"/>
              <a:gd name="connsiteY43" fmla="*/ 128016 h 1609344"/>
              <a:gd name="connsiteX44" fmla="*/ 3267188 w 4465983"/>
              <a:gd name="connsiteY44" fmla="*/ 155448 h 1609344"/>
              <a:gd name="connsiteX45" fmla="*/ 3194036 w 4465983"/>
              <a:gd name="connsiteY45" fmla="*/ 164592 h 1609344"/>
              <a:gd name="connsiteX46" fmla="*/ 3139172 w 4465983"/>
              <a:gd name="connsiteY46" fmla="*/ 173736 h 1609344"/>
              <a:gd name="connsiteX47" fmla="*/ 3084308 w 4465983"/>
              <a:gd name="connsiteY47" fmla="*/ 192024 h 1609344"/>
              <a:gd name="connsiteX48" fmla="*/ 3111740 w 4465983"/>
              <a:gd name="connsiteY48" fmla="*/ 219456 h 1609344"/>
              <a:gd name="connsiteX49" fmla="*/ 3184892 w 4465983"/>
              <a:gd name="connsiteY49" fmla="*/ 237744 h 1609344"/>
              <a:gd name="connsiteX50" fmla="*/ 3212324 w 4465983"/>
              <a:gd name="connsiteY50" fmla="*/ 246888 h 1609344"/>
              <a:gd name="connsiteX51" fmla="*/ 3312908 w 4465983"/>
              <a:gd name="connsiteY51" fmla="*/ 274320 h 1609344"/>
              <a:gd name="connsiteX52" fmla="*/ 3468356 w 4465983"/>
              <a:gd name="connsiteY52" fmla="*/ 265176 h 1609344"/>
              <a:gd name="connsiteX53" fmla="*/ 3578084 w 4465983"/>
              <a:gd name="connsiteY53" fmla="*/ 182880 h 1609344"/>
              <a:gd name="connsiteX54" fmla="*/ 3614660 w 4465983"/>
              <a:gd name="connsiteY54" fmla="*/ 164592 h 1609344"/>
              <a:gd name="connsiteX55" fmla="*/ 3651236 w 4465983"/>
              <a:gd name="connsiteY55" fmla="*/ 137160 h 1609344"/>
              <a:gd name="connsiteX56" fmla="*/ 3715244 w 4465983"/>
              <a:gd name="connsiteY56" fmla="*/ 100584 h 1609344"/>
              <a:gd name="connsiteX57" fmla="*/ 3742676 w 4465983"/>
              <a:gd name="connsiteY57" fmla="*/ 73152 h 1609344"/>
              <a:gd name="connsiteX58" fmla="*/ 3824972 w 4465983"/>
              <a:gd name="connsiteY58" fmla="*/ 27432 h 1609344"/>
              <a:gd name="connsiteX59" fmla="*/ 3879836 w 4465983"/>
              <a:gd name="connsiteY59" fmla="*/ 0 h 1609344"/>
              <a:gd name="connsiteX60" fmla="*/ 3870692 w 4465983"/>
              <a:gd name="connsiteY60" fmla="*/ 201168 h 1609344"/>
              <a:gd name="connsiteX61" fmla="*/ 3852404 w 4465983"/>
              <a:gd name="connsiteY61" fmla="*/ 256032 h 1609344"/>
              <a:gd name="connsiteX62" fmla="*/ 3669524 w 4465983"/>
              <a:gd name="connsiteY62" fmla="*/ 292608 h 1609344"/>
              <a:gd name="connsiteX63" fmla="*/ 3614660 w 4465983"/>
              <a:gd name="connsiteY63" fmla="*/ 310896 h 1609344"/>
              <a:gd name="connsiteX64" fmla="*/ 3623804 w 4465983"/>
              <a:gd name="connsiteY64" fmla="*/ 429768 h 1609344"/>
              <a:gd name="connsiteX65" fmla="*/ 3632948 w 4465983"/>
              <a:gd name="connsiteY65" fmla="*/ 457200 h 1609344"/>
              <a:gd name="connsiteX66" fmla="*/ 3642092 w 4465983"/>
              <a:gd name="connsiteY66" fmla="*/ 493776 h 1609344"/>
              <a:gd name="connsiteX67" fmla="*/ 3706100 w 4465983"/>
              <a:gd name="connsiteY67" fmla="*/ 484632 h 1609344"/>
              <a:gd name="connsiteX68" fmla="*/ 3733532 w 4465983"/>
              <a:gd name="connsiteY68" fmla="*/ 466344 h 1609344"/>
              <a:gd name="connsiteX69" fmla="*/ 3788396 w 4465983"/>
              <a:gd name="connsiteY69" fmla="*/ 448056 h 1609344"/>
              <a:gd name="connsiteX70" fmla="*/ 3815828 w 4465983"/>
              <a:gd name="connsiteY70" fmla="*/ 429768 h 1609344"/>
              <a:gd name="connsiteX71" fmla="*/ 3888980 w 4465983"/>
              <a:gd name="connsiteY71" fmla="*/ 393192 h 1609344"/>
              <a:gd name="connsiteX72" fmla="*/ 3925556 w 4465983"/>
              <a:gd name="connsiteY72" fmla="*/ 374904 h 1609344"/>
              <a:gd name="connsiteX73" fmla="*/ 3952988 w 4465983"/>
              <a:gd name="connsiteY73" fmla="*/ 356616 h 1609344"/>
              <a:gd name="connsiteX74" fmla="*/ 4026140 w 4465983"/>
              <a:gd name="connsiteY74" fmla="*/ 301752 h 1609344"/>
              <a:gd name="connsiteX75" fmla="*/ 4053572 w 4465983"/>
              <a:gd name="connsiteY75" fmla="*/ 292608 h 1609344"/>
              <a:gd name="connsiteX76" fmla="*/ 4090148 w 4465983"/>
              <a:gd name="connsiteY76" fmla="*/ 265176 h 1609344"/>
              <a:gd name="connsiteX77" fmla="*/ 4117580 w 4465983"/>
              <a:gd name="connsiteY77" fmla="*/ 246888 h 1609344"/>
              <a:gd name="connsiteX78" fmla="*/ 4245596 w 4465983"/>
              <a:gd name="connsiteY78" fmla="*/ 438912 h 1609344"/>
              <a:gd name="connsiteX79" fmla="*/ 4300460 w 4465983"/>
              <a:gd name="connsiteY79" fmla="*/ 685800 h 1609344"/>
              <a:gd name="connsiteX80" fmla="*/ 4391900 w 4465983"/>
              <a:gd name="connsiteY80" fmla="*/ 877824 h 1609344"/>
              <a:gd name="connsiteX81" fmla="*/ 4428476 w 4465983"/>
              <a:gd name="connsiteY81" fmla="*/ 960120 h 1609344"/>
              <a:gd name="connsiteX82" fmla="*/ 4455908 w 4465983"/>
              <a:gd name="connsiteY82" fmla="*/ 1014984 h 1609344"/>
              <a:gd name="connsiteX83" fmla="*/ 4465052 w 4465983"/>
              <a:gd name="connsiteY83" fmla="*/ 1069848 h 1609344"/>
              <a:gd name="connsiteX84" fmla="*/ 4355324 w 4465983"/>
              <a:gd name="connsiteY84" fmla="*/ 1078992 h 1609344"/>
              <a:gd name="connsiteX85" fmla="*/ 4282172 w 4465983"/>
              <a:gd name="connsiteY85" fmla="*/ 1069848 h 1609344"/>
              <a:gd name="connsiteX86" fmla="*/ 3980420 w 4465983"/>
              <a:gd name="connsiteY86" fmla="*/ 1024128 h 1609344"/>
              <a:gd name="connsiteX87" fmla="*/ 3578084 w 4465983"/>
              <a:gd name="connsiteY87" fmla="*/ 978408 h 1609344"/>
              <a:gd name="connsiteX88" fmla="*/ 3523220 w 4465983"/>
              <a:gd name="connsiteY88" fmla="*/ 969264 h 1609344"/>
              <a:gd name="connsiteX89" fmla="*/ 3495788 w 4465983"/>
              <a:gd name="connsiteY89" fmla="*/ 960120 h 1609344"/>
              <a:gd name="connsiteX90" fmla="*/ 3504932 w 4465983"/>
              <a:gd name="connsiteY90" fmla="*/ 1179576 h 1609344"/>
              <a:gd name="connsiteX91" fmla="*/ 3514076 w 4465983"/>
              <a:gd name="connsiteY91" fmla="*/ 1243584 h 1609344"/>
              <a:gd name="connsiteX92" fmla="*/ 3523220 w 4465983"/>
              <a:gd name="connsiteY92" fmla="*/ 1316736 h 1609344"/>
              <a:gd name="connsiteX93" fmla="*/ 3532364 w 4465983"/>
              <a:gd name="connsiteY93" fmla="*/ 1453896 h 1609344"/>
              <a:gd name="connsiteX94" fmla="*/ 3815828 w 4465983"/>
              <a:gd name="connsiteY94" fmla="*/ 1408176 h 1609344"/>
              <a:gd name="connsiteX95" fmla="*/ 3824972 w 4465983"/>
              <a:gd name="connsiteY95" fmla="*/ 1335024 h 1609344"/>
              <a:gd name="connsiteX96" fmla="*/ 3834116 w 4465983"/>
              <a:gd name="connsiteY96" fmla="*/ 1298448 h 1609344"/>
              <a:gd name="connsiteX97" fmla="*/ 3824972 w 4465983"/>
              <a:gd name="connsiteY97" fmla="*/ 1179576 h 1609344"/>
              <a:gd name="connsiteX98" fmla="*/ 3815828 w 4465983"/>
              <a:gd name="connsiteY98" fmla="*/ 1152144 h 1609344"/>
              <a:gd name="connsiteX99" fmla="*/ 3760964 w 4465983"/>
              <a:gd name="connsiteY99" fmla="*/ 1124712 h 1609344"/>
              <a:gd name="connsiteX100" fmla="*/ 3614660 w 4465983"/>
              <a:gd name="connsiteY100" fmla="*/ 1133856 h 1609344"/>
              <a:gd name="connsiteX101" fmla="*/ 3587228 w 4465983"/>
              <a:gd name="connsiteY101" fmla="*/ 1143000 h 1609344"/>
              <a:gd name="connsiteX102" fmla="*/ 3550652 w 4465983"/>
              <a:gd name="connsiteY102" fmla="*/ 1152144 h 1609344"/>
              <a:gd name="connsiteX103" fmla="*/ 3322052 w 4465983"/>
              <a:gd name="connsiteY103" fmla="*/ 1133856 h 1609344"/>
              <a:gd name="connsiteX104" fmla="*/ 3276332 w 4465983"/>
              <a:gd name="connsiteY104" fmla="*/ 1124712 h 1609344"/>
              <a:gd name="connsiteX105" fmla="*/ 3239756 w 4465983"/>
              <a:gd name="connsiteY105" fmla="*/ 1106424 h 1609344"/>
              <a:gd name="connsiteX106" fmla="*/ 3212324 w 4465983"/>
              <a:gd name="connsiteY106" fmla="*/ 1097280 h 1609344"/>
              <a:gd name="connsiteX107" fmla="*/ 3130028 w 4465983"/>
              <a:gd name="connsiteY107" fmla="*/ 1051560 h 1609344"/>
              <a:gd name="connsiteX108" fmla="*/ 3111740 w 4465983"/>
              <a:gd name="connsiteY108" fmla="*/ 1024128 h 1609344"/>
              <a:gd name="connsiteX109" fmla="*/ 3084308 w 4465983"/>
              <a:gd name="connsiteY109" fmla="*/ 1005840 h 1609344"/>
              <a:gd name="connsiteX110" fmla="*/ 3066020 w 4465983"/>
              <a:gd name="connsiteY110" fmla="*/ 1143000 h 1609344"/>
              <a:gd name="connsiteX111" fmla="*/ 3047732 w 4465983"/>
              <a:gd name="connsiteY111" fmla="*/ 1207008 h 1609344"/>
              <a:gd name="connsiteX112" fmla="*/ 3011156 w 4465983"/>
              <a:gd name="connsiteY112" fmla="*/ 1325880 h 1609344"/>
              <a:gd name="connsiteX113" fmla="*/ 2983724 w 4465983"/>
              <a:gd name="connsiteY113" fmla="*/ 1472184 h 1609344"/>
              <a:gd name="connsiteX114" fmla="*/ 2965436 w 4465983"/>
              <a:gd name="connsiteY114" fmla="*/ 1499616 h 1609344"/>
              <a:gd name="connsiteX115" fmla="*/ 2919716 w 4465983"/>
              <a:gd name="connsiteY115" fmla="*/ 1609344 h 1609344"/>
              <a:gd name="connsiteX116" fmla="*/ 2901428 w 4465983"/>
              <a:gd name="connsiteY116" fmla="*/ 1572768 h 1609344"/>
              <a:gd name="connsiteX117" fmla="*/ 2800844 w 4465983"/>
              <a:gd name="connsiteY117" fmla="*/ 1481328 h 1609344"/>
              <a:gd name="connsiteX118" fmla="*/ 2773412 w 4465983"/>
              <a:gd name="connsiteY118" fmla="*/ 1453896 h 1609344"/>
              <a:gd name="connsiteX119" fmla="*/ 2663684 w 4465983"/>
              <a:gd name="connsiteY119" fmla="*/ 1362456 h 1609344"/>
              <a:gd name="connsiteX120" fmla="*/ 2599676 w 4465983"/>
              <a:gd name="connsiteY120" fmla="*/ 1316736 h 1609344"/>
              <a:gd name="connsiteX121" fmla="*/ 2563100 w 4465983"/>
              <a:gd name="connsiteY121" fmla="*/ 1325880 h 1609344"/>
              <a:gd name="connsiteX122" fmla="*/ 2489948 w 4465983"/>
              <a:gd name="connsiteY122" fmla="*/ 1389888 h 1609344"/>
              <a:gd name="connsiteX123" fmla="*/ 2453372 w 4465983"/>
              <a:gd name="connsiteY123" fmla="*/ 1435608 h 1609344"/>
              <a:gd name="connsiteX124" fmla="*/ 2425940 w 4465983"/>
              <a:gd name="connsiteY124" fmla="*/ 1463040 h 1609344"/>
              <a:gd name="connsiteX125" fmla="*/ 2407652 w 4465983"/>
              <a:gd name="connsiteY125" fmla="*/ 1490472 h 1609344"/>
              <a:gd name="connsiteX126" fmla="*/ 2380220 w 4465983"/>
              <a:gd name="connsiteY126" fmla="*/ 1527048 h 1609344"/>
              <a:gd name="connsiteX127" fmla="*/ 2371076 w 4465983"/>
              <a:gd name="connsiteY127" fmla="*/ 1554480 h 1609344"/>
              <a:gd name="connsiteX128" fmla="*/ 2188196 w 4465983"/>
              <a:gd name="connsiteY128" fmla="*/ 1508760 h 1609344"/>
              <a:gd name="connsiteX129" fmla="*/ 2160764 w 4465983"/>
              <a:gd name="connsiteY129" fmla="*/ 1472184 h 1609344"/>
              <a:gd name="connsiteX130" fmla="*/ 2124188 w 4465983"/>
              <a:gd name="connsiteY130" fmla="*/ 1399032 h 1609344"/>
              <a:gd name="connsiteX131" fmla="*/ 2096756 w 4465983"/>
              <a:gd name="connsiteY131" fmla="*/ 1371600 h 1609344"/>
              <a:gd name="connsiteX132" fmla="*/ 2087612 w 4465983"/>
              <a:gd name="connsiteY132" fmla="*/ 1344168 h 1609344"/>
              <a:gd name="connsiteX133" fmla="*/ 2069324 w 4465983"/>
              <a:gd name="connsiteY133" fmla="*/ 1316736 h 1609344"/>
              <a:gd name="connsiteX134" fmla="*/ 2060180 w 4465983"/>
              <a:gd name="connsiteY134" fmla="*/ 1271016 h 1609344"/>
              <a:gd name="connsiteX135" fmla="*/ 2051036 w 4465983"/>
              <a:gd name="connsiteY135" fmla="*/ 1243584 h 1609344"/>
              <a:gd name="connsiteX136" fmla="*/ 2041892 w 4465983"/>
              <a:gd name="connsiteY136" fmla="*/ 1207008 h 1609344"/>
              <a:gd name="connsiteX137" fmla="*/ 2023604 w 4465983"/>
              <a:gd name="connsiteY137" fmla="*/ 1170432 h 1609344"/>
              <a:gd name="connsiteX138" fmla="*/ 2060180 w 4465983"/>
              <a:gd name="connsiteY138" fmla="*/ 1069848 h 1609344"/>
              <a:gd name="connsiteX139" fmla="*/ 2096756 w 4465983"/>
              <a:gd name="connsiteY139" fmla="*/ 1060704 h 1609344"/>
              <a:gd name="connsiteX140" fmla="*/ 2124188 w 4465983"/>
              <a:gd name="connsiteY140" fmla="*/ 1033272 h 1609344"/>
              <a:gd name="connsiteX141" fmla="*/ 2151620 w 4465983"/>
              <a:gd name="connsiteY141" fmla="*/ 1024128 h 1609344"/>
              <a:gd name="connsiteX142" fmla="*/ 2215628 w 4465983"/>
              <a:gd name="connsiteY142" fmla="*/ 1005840 h 1609344"/>
              <a:gd name="connsiteX143" fmla="*/ 2270492 w 4465983"/>
              <a:gd name="connsiteY143" fmla="*/ 978408 h 1609344"/>
              <a:gd name="connsiteX144" fmla="*/ 2316212 w 4465983"/>
              <a:gd name="connsiteY144" fmla="*/ 960120 h 1609344"/>
              <a:gd name="connsiteX145" fmla="*/ 2398508 w 4465983"/>
              <a:gd name="connsiteY145" fmla="*/ 932688 h 1609344"/>
              <a:gd name="connsiteX146" fmla="*/ 2435084 w 4465983"/>
              <a:gd name="connsiteY146" fmla="*/ 914400 h 1609344"/>
              <a:gd name="connsiteX147" fmla="*/ 2499092 w 4465983"/>
              <a:gd name="connsiteY147" fmla="*/ 905256 h 1609344"/>
              <a:gd name="connsiteX148" fmla="*/ 2590532 w 4465983"/>
              <a:gd name="connsiteY148" fmla="*/ 886968 h 1609344"/>
              <a:gd name="connsiteX149" fmla="*/ 2636252 w 4465983"/>
              <a:gd name="connsiteY149" fmla="*/ 832104 h 1609344"/>
              <a:gd name="connsiteX150" fmla="*/ 2627108 w 4465983"/>
              <a:gd name="connsiteY150" fmla="*/ 804672 h 1609344"/>
              <a:gd name="connsiteX151" fmla="*/ 2544812 w 4465983"/>
              <a:gd name="connsiteY151" fmla="*/ 777240 h 1609344"/>
              <a:gd name="connsiteX152" fmla="*/ 2517380 w 4465983"/>
              <a:gd name="connsiteY152" fmla="*/ 768096 h 1609344"/>
              <a:gd name="connsiteX153" fmla="*/ 2462516 w 4465983"/>
              <a:gd name="connsiteY153" fmla="*/ 777240 h 1609344"/>
              <a:gd name="connsiteX154" fmla="*/ 2425940 w 4465983"/>
              <a:gd name="connsiteY154" fmla="*/ 795528 h 1609344"/>
              <a:gd name="connsiteX155" fmla="*/ 2380220 w 4465983"/>
              <a:gd name="connsiteY155" fmla="*/ 813816 h 1609344"/>
              <a:gd name="connsiteX156" fmla="*/ 2288780 w 4465983"/>
              <a:gd name="connsiteY156" fmla="*/ 868680 h 1609344"/>
              <a:gd name="connsiteX157" fmla="*/ 2206484 w 4465983"/>
              <a:gd name="connsiteY157" fmla="*/ 932688 h 1609344"/>
              <a:gd name="connsiteX158" fmla="*/ 2179052 w 4465983"/>
              <a:gd name="connsiteY158" fmla="*/ 960120 h 1609344"/>
              <a:gd name="connsiteX159" fmla="*/ 2124188 w 4465983"/>
              <a:gd name="connsiteY159" fmla="*/ 996696 h 1609344"/>
              <a:gd name="connsiteX160" fmla="*/ 2005316 w 4465983"/>
              <a:gd name="connsiteY160" fmla="*/ 1078992 h 1609344"/>
              <a:gd name="connsiteX161" fmla="*/ 1923020 w 4465983"/>
              <a:gd name="connsiteY161" fmla="*/ 1152144 h 1609344"/>
              <a:gd name="connsiteX162" fmla="*/ 1868156 w 4465983"/>
              <a:gd name="connsiteY162" fmla="*/ 1207008 h 1609344"/>
              <a:gd name="connsiteX163" fmla="*/ 1849868 w 4465983"/>
              <a:gd name="connsiteY163" fmla="*/ 1234440 h 1609344"/>
              <a:gd name="connsiteX164" fmla="*/ 1767572 w 4465983"/>
              <a:gd name="connsiteY164" fmla="*/ 1280160 h 1609344"/>
              <a:gd name="connsiteX165" fmla="*/ 1676132 w 4465983"/>
              <a:gd name="connsiteY165" fmla="*/ 1335024 h 1609344"/>
              <a:gd name="connsiteX166" fmla="*/ 1621268 w 4465983"/>
              <a:gd name="connsiteY166" fmla="*/ 1353312 h 1609344"/>
              <a:gd name="connsiteX167" fmla="*/ 1566404 w 4465983"/>
              <a:gd name="connsiteY167" fmla="*/ 1344168 h 1609344"/>
              <a:gd name="connsiteX168" fmla="*/ 1529828 w 4465983"/>
              <a:gd name="connsiteY168" fmla="*/ 1335024 h 1609344"/>
              <a:gd name="connsiteX169" fmla="*/ 1520684 w 4465983"/>
              <a:gd name="connsiteY169" fmla="*/ 1307592 h 1609344"/>
              <a:gd name="connsiteX170" fmla="*/ 1529828 w 4465983"/>
              <a:gd name="connsiteY170" fmla="*/ 1243584 h 1609344"/>
              <a:gd name="connsiteX171" fmla="*/ 1557260 w 4465983"/>
              <a:gd name="connsiteY171" fmla="*/ 1207008 h 1609344"/>
              <a:gd name="connsiteX172" fmla="*/ 1566404 w 4465983"/>
              <a:gd name="connsiteY172" fmla="*/ 1161288 h 1609344"/>
              <a:gd name="connsiteX173" fmla="*/ 1493252 w 4465983"/>
              <a:gd name="connsiteY173" fmla="*/ 1124712 h 1609344"/>
              <a:gd name="connsiteX174" fmla="*/ 1100060 w 4465983"/>
              <a:gd name="connsiteY174" fmla="*/ 1097280 h 1609344"/>
              <a:gd name="connsiteX175" fmla="*/ 1045196 w 4465983"/>
              <a:gd name="connsiteY175" fmla="*/ 1078992 h 1609344"/>
              <a:gd name="connsiteX176" fmla="*/ 972044 w 4465983"/>
              <a:gd name="connsiteY176" fmla="*/ 1051560 h 1609344"/>
              <a:gd name="connsiteX177" fmla="*/ 898892 w 4465983"/>
              <a:gd name="connsiteY177" fmla="*/ 1042416 h 1609344"/>
              <a:gd name="connsiteX178" fmla="*/ 834884 w 4465983"/>
              <a:gd name="connsiteY178" fmla="*/ 1024128 h 1609344"/>
              <a:gd name="connsiteX179" fmla="*/ 688580 w 4465983"/>
              <a:gd name="connsiteY179" fmla="*/ 1005840 h 1609344"/>
              <a:gd name="connsiteX180" fmla="*/ 642860 w 4465983"/>
              <a:gd name="connsiteY180" fmla="*/ 978408 h 1609344"/>
              <a:gd name="connsiteX181" fmla="*/ 542276 w 4465983"/>
              <a:gd name="connsiteY181" fmla="*/ 960120 h 1609344"/>
              <a:gd name="connsiteX182" fmla="*/ 505700 w 4465983"/>
              <a:gd name="connsiteY182" fmla="*/ 941832 h 1609344"/>
              <a:gd name="connsiteX183" fmla="*/ 377684 w 4465983"/>
              <a:gd name="connsiteY183" fmla="*/ 886968 h 1609344"/>
              <a:gd name="connsiteX184" fmla="*/ 313676 w 4465983"/>
              <a:gd name="connsiteY184" fmla="*/ 850392 h 1609344"/>
              <a:gd name="connsiteX185" fmla="*/ 222236 w 4465983"/>
              <a:gd name="connsiteY185" fmla="*/ 786384 h 1609344"/>
              <a:gd name="connsiteX186" fmla="*/ 194804 w 4465983"/>
              <a:gd name="connsiteY186" fmla="*/ 768096 h 1609344"/>
              <a:gd name="connsiteX187" fmla="*/ 112508 w 4465983"/>
              <a:gd name="connsiteY187" fmla="*/ 676656 h 1609344"/>
              <a:gd name="connsiteX188" fmla="*/ 75932 w 4465983"/>
              <a:gd name="connsiteY188" fmla="*/ 576072 h 1609344"/>
              <a:gd name="connsiteX189" fmla="*/ 57644 w 4465983"/>
              <a:gd name="connsiteY189" fmla="*/ 411480 h 1609344"/>
              <a:gd name="connsiteX190" fmla="*/ 30212 w 4465983"/>
              <a:gd name="connsiteY190" fmla="*/ 338328 h 1609344"/>
              <a:gd name="connsiteX191" fmla="*/ 11924 w 4465983"/>
              <a:gd name="connsiteY191" fmla="*/ 210312 h 1609344"/>
              <a:gd name="connsiteX192" fmla="*/ 2780 w 4465983"/>
              <a:gd name="connsiteY192" fmla="*/ 173736 h 1609344"/>
              <a:gd name="connsiteX193" fmla="*/ 39356 w 4465983"/>
              <a:gd name="connsiteY193" fmla="*/ 182880 h 1609344"/>
              <a:gd name="connsiteX194" fmla="*/ 130796 w 4465983"/>
              <a:gd name="connsiteY194" fmla="*/ 219456 h 1609344"/>
              <a:gd name="connsiteX195" fmla="*/ 158228 w 4465983"/>
              <a:gd name="connsiteY195" fmla="*/ 228600 h 1609344"/>
              <a:gd name="connsiteX196" fmla="*/ 213092 w 4465983"/>
              <a:gd name="connsiteY196" fmla="*/ 256032 h 1609344"/>
              <a:gd name="connsiteX197" fmla="*/ 249668 w 4465983"/>
              <a:gd name="connsiteY197" fmla="*/ 246888 h 1609344"/>
              <a:gd name="connsiteX198" fmla="*/ 286244 w 4465983"/>
              <a:gd name="connsiteY198" fmla="*/ 192024 h 1609344"/>
              <a:gd name="connsiteX199" fmla="*/ 313676 w 4465983"/>
              <a:gd name="connsiteY199" fmla="*/ 164592 h 1609344"/>
              <a:gd name="connsiteX200" fmla="*/ 341108 w 4465983"/>
              <a:gd name="connsiteY200" fmla="*/ 109728 h 1609344"/>
              <a:gd name="connsiteX201" fmla="*/ 368540 w 4465983"/>
              <a:gd name="connsiteY201" fmla="*/ 91440 h 1609344"/>
              <a:gd name="connsiteX202" fmla="*/ 551420 w 4465983"/>
              <a:gd name="connsiteY202" fmla="*/ 118872 h 1609344"/>
              <a:gd name="connsiteX203" fmla="*/ 697724 w 4465983"/>
              <a:gd name="connsiteY203" fmla="*/ 164592 h 1609344"/>
              <a:gd name="connsiteX204" fmla="*/ 743444 w 4465983"/>
              <a:gd name="connsiteY204" fmla="*/ 173736 h 1609344"/>
              <a:gd name="connsiteX205" fmla="*/ 816596 w 4465983"/>
              <a:gd name="connsiteY205" fmla="*/ 210312 h 1609344"/>
              <a:gd name="connsiteX206" fmla="*/ 844028 w 4465983"/>
              <a:gd name="connsiteY206" fmla="*/ 237744 h 1609344"/>
              <a:gd name="connsiteX207" fmla="*/ 898892 w 4465983"/>
              <a:gd name="connsiteY207" fmla="*/ 256032 h 1609344"/>
              <a:gd name="connsiteX208" fmla="*/ 981188 w 4465983"/>
              <a:gd name="connsiteY208" fmla="*/ 320040 h 1609344"/>
              <a:gd name="connsiteX209" fmla="*/ 1017764 w 4465983"/>
              <a:gd name="connsiteY209" fmla="*/ 338328 h 1609344"/>
              <a:gd name="connsiteX210" fmla="*/ 1072628 w 4465983"/>
              <a:gd name="connsiteY210" fmla="*/ 374904 h 1609344"/>
              <a:gd name="connsiteX211" fmla="*/ 1127492 w 4465983"/>
              <a:gd name="connsiteY211" fmla="*/ 393192 h 1609344"/>
              <a:gd name="connsiteX212" fmla="*/ 1209788 w 4465983"/>
              <a:gd name="connsiteY212" fmla="*/ 457200 h 1609344"/>
              <a:gd name="connsiteX213" fmla="*/ 1273796 w 4465983"/>
              <a:gd name="connsiteY213" fmla="*/ 493776 h 1609344"/>
              <a:gd name="connsiteX214" fmla="*/ 1301228 w 4465983"/>
              <a:gd name="connsiteY214" fmla="*/ 521208 h 1609344"/>
              <a:gd name="connsiteX215" fmla="*/ 1328660 w 4465983"/>
              <a:gd name="connsiteY215" fmla="*/ 530352 h 1609344"/>
              <a:gd name="connsiteX216" fmla="*/ 1356092 w 4465983"/>
              <a:gd name="connsiteY216" fmla="*/ 548640 h 1609344"/>
              <a:gd name="connsiteX217" fmla="*/ 1374380 w 4465983"/>
              <a:gd name="connsiteY217" fmla="*/ 557784 h 160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Lst>
            <a:rect l="l" t="t" r="r" b="b"/>
            <a:pathLst>
              <a:path w="4465983" h="1609344">
                <a:moveTo>
                  <a:pt x="1310372" y="566928"/>
                </a:moveTo>
                <a:cubicBezTo>
                  <a:pt x="1325612" y="563880"/>
                  <a:pt x="1342191" y="564735"/>
                  <a:pt x="1356092" y="557784"/>
                </a:cubicBezTo>
                <a:cubicBezTo>
                  <a:pt x="1373548" y="549056"/>
                  <a:pt x="1386028" y="532687"/>
                  <a:pt x="1401812" y="521208"/>
                </a:cubicBezTo>
                <a:cubicBezTo>
                  <a:pt x="1419588" y="508280"/>
                  <a:pt x="1439092" y="497820"/>
                  <a:pt x="1456676" y="484632"/>
                </a:cubicBezTo>
                <a:cubicBezTo>
                  <a:pt x="1468868" y="475488"/>
                  <a:pt x="1480020" y="464761"/>
                  <a:pt x="1493252" y="457200"/>
                </a:cubicBezTo>
                <a:cubicBezTo>
                  <a:pt x="1542426" y="429101"/>
                  <a:pt x="1523720" y="481596"/>
                  <a:pt x="1593836" y="411480"/>
                </a:cubicBezTo>
                <a:cubicBezTo>
                  <a:pt x="1628084" y="377232"/>
                  <a:pt x="1609000" y="388137"/>
                  <a:pt x="1648700" y="374904"/>
                </a:cubicBezTo>
                <a:lnTo>
                  <a:pt x="1703564" y="320040"/>
                </a:lnTo>
                <a:cubicBezTo>
                  <a:pt x="1712708" y="310896"/>
                  <a:pt x="1720236" y="299781"/>
                  <a:pt x="1730996" y="292608"/>
                </a:cubicBezTo>
                <a:cubicBezTo>
                  <a:pt x="1740140" y="286512"/>
                  <a:pt x="1750657" y="282091"/>
                  <a:pt x="1758428" y="274320"/>
                </a:cubicBezTo>
                <a:cubicBezTo>
                  <a:pt x="1818972" y="213776"/>
                  <a:pt x="1753571" y="260080"/>
                  <a:pt x="1813292" y="210312"/>
                </a:cubicBezTo>
                <a:cubicBezTo>
                  <a:pt x="1821735" y="203277"/>
                  <a:pt x="1832281" y="199059"/>
                  <a:pt x="1840724" y="192024"/>
                </a:cubicBezTo>
                <a:cubicBezTo>
                  <a:pt x="1850658" y="183745"/>
                  <a:pt x="1858222" y="172871"/>
                  <a:pt x="1868156" y="164592"/>
                </a:cubicBezTo>
                <a:cubicBezTo>
                  <a:pt x="1876599" y="157557"/>
                  <a:pt x="1887244" y="153456"/>
                  <a:pt x="1895588" y="146304"/>
                </a:cubicBezTo>
                <a:cubicBezTo>
                  <a:pt x="1908679" y="135083"/>
                  <a:pt x="1918134" y="119750"/>
                  <a:pt x="1932164" y="109728"/>
                </a:cubicBezTo>
                <a:cubicBezTo>
                  <a:pt x="1940007" y="104126"/>
                  <a:pt x="1950975" y="104895"/>
                  <a:pt x="1959596" y="100584"/>
                </a:cubicBezTo>
                <a:cubicBezTo>
                  <a:pt x="1969426" y="95669"/>
                  <a:pt x="1977884" y="88392"/>
                  <a:pt x="1987028" y="82296"/>
                </a:cubicBezTo>
                <a:cubicBezTo>
                  <a:pt x="2041881" y="87781"/>
                  <a:pt x="2073386" y="79973"/>
                  <a:pt x="2115044" y="109728"/>
                </a:cubicBezTo>
                <a:cubicBezTo>
                  <a:pt x="2125567" y="117244"/>
                  <a:pt x="2133332" y="128016"/>
                  <a:pt x="2142476" y="137160"/>
                </a:cubicBezTo>
                <a:lnTo>
                  <a:pt x="2169908" y="219456"/>
                </a:lnTo>
                <a:cubicBezTo>
                  <a:pt x="2172956" y="228600"/>
                  <a:pt x="2177467" y="237381"/>
                  <a:pt x="2179052" y="246888"/>
                </a:cubicBezTo>
                <a:cubicBezTo>
                  <a:pt x="2181410" y="261039"/>
                  <a:pt x="2192683" y="346266"/>
                  <a:pt x="2206484" y="356616"/>
                </a:cubicBezTo>
                <a:lnTo>
                  <a:pt x="2243060" y="384048"/>
                </a:lnTo>
                <a:cubicBezTo>
                  <a:pt x="2270492" y="381000"/>
                  <a:pt x="2298817" y="382487"/>
                  <a:pt x="2325356" y="374904"/>
                </a:cubicBezTo>
                <a:cubicBezTo>
                  <a:pt x="2358026" y="365570"/>
                  <a:pt x="2395735" y="320964"/>
                  <a:pt x="2425940" y="310896"/>
                </a:cubicBezTo>
                <a:cubicBezTo>
                  <a:pt x="2487799" y="290276"/>
                  <a:pt x="2412716" y="317508"/>
                  <a:pt x="2499092" y="274320"/>
                </a:cubicBezTo>
                <a:cubicBezTo>
                  <a:pt x="2507713" y="270009"/>
                  <a:pt x="2517903" y="269487"/>
                  <a:pt x="2526524" y="265176"/>
                </a:cubicBezTo>
                <a:cubicBezTo>
                  <a:pt x="2536354" y="260261"/>
                  <a:pt x="2544126" y="251803"/>
                  <a:pt x="2553956" y="246888"/>
                </a:cubicBezTo>
                <a:cubicBezTo>
                  <a:pt x="2568637" y="239547"/>
                  <a:pt x="2584995" y="235941"/>
                  <a:pt x="2599676" y="228600"/>
                </a:cubicBezTo>
                <a:cubicBezTo>
                  <a:pt x="2666456" y="195210"/>
                  <a:pt x="2575939" y="215176"/>
                  <a:pt x="2700260" y="173736"/>
                </a:cubicBezTo>
                <a:cubicBezTo>
                  <a:pt x="2767046" y="151474"/>
                  <a:pt x="2736422" y="160123"/>
                  <a:pt x="2791700" y="146304"/>
                </a:cubicBezTo>
                <a:cubicBezTo>
                  <a:pt x="2860570" y="100391"/>
                  <a:pt x="2773042" y="154300"/>
                  <a:pt x="2855708" y="118872"/>
                </a:cubicBezTo>
                <a:cubicBezTo>
                  <a:pt x="2865809" y="114543"/>
                  <a:pt x="2873097" y="105047"/>
                  <a:pt x="2883140" y="100584"/>
                </a:cubicBezTo>
                <a:cubicBezTo>
                  <a:pt x="2900756" y="92755"/>
                  <a:pt x="2919716" y="88392"/>
                  <a:pt x="2938004" y="82296"/>
                </a:cubicBezTo>
                <a:cubicBezTo>
                  <a:pt x="3068384" y="38836"/>
                  <a:pt x="2932708" y="82503"/>
                  <a:pt x="3029444" y="54864"/>
                </a:cubicBezTo>
                <a:cubicBezTo>
                  <a:pt x="3038712" y="52216"/>
                  <a:pt x="3047425" y="47610"/>
                  <a:pt x="3056876" y="45720"/>
                </a:cubicBezTo>
                <a:cubicBezTo>
                  <a:pt x="3078010" y="41493"/>
                  <a:pt x="3099548" y="39624"/>
                  <a:pt x="3120884" y="36576"/>
                </a:cubicBezTo>
                <a:cubicBezTo>
                  <a:pt x="3129783" y="33016"/>
                  <a:pt x="3177910" y="12728"/>
                  <a:pt x="3194036" y="9144"/>
                </a:cubicBezTo>
                <a:cubicBezTo>
                  <a:pt x="3212135" y="5122"/>
                  <a:pt x="3230612" y="3048"/>
                  <a:pt x="3248900" y="0"/>
                </a:cubicBezTo>
                <a:cubicBezTo>
                  <a:pt x="3291572" y="3048"/>
                  <a:pt x="3334428" y="4145"/>
                  <a:pt x="3376916" y="9144"/>
                </a:cubicBezTo>
                <a:cubicBezTo>
                  <a:pt x="3386489" y="10270"/>
                  <a:pt x="3397532" y="11472"/>
                  <a:pt x="3404348" y="18288"/>
                </a:cubicBezTo>
                <a:cubicBezTo>
                  <a:pt x="3411164" y="25104"/>
                  <a:pt x="3410444" y="36576"/>
                  <a:pt x="3413492" y="45720"/>
                </a:cubicBezTo>
                <a:cubicBezTo>
                  <a:pt x="3391873" y="67339"/>
                  <a:pt x="3357829" y="104076"/>
                  <a:pt x="3331196" y="118872"/>
                </a:cubicBezTo>
                <a:cubicBezTo>
                  <a:pt x="3320210" y="124975"/>
                  <a:pt x="3306812" y="124968"/>
                  <a:pt x="3294620" y="128016"/>
                </a:cubicBezTo>
                <a:cubicBezTo>
                  <a:pt x="3285476" y="137160"/>
                  <a:pt x="3279341" y="151029"/>
                  <a:pt x="3267188" y="155448"/>
                </a:cubicBezTo>
                <a:cubicBezTo>
                  <a:pt x="3244094" y="163846"/>
                  <a:pt x="3218363" y="161117"/>
                  <a:pt x="3194036" y="164592"/>
                </a:cubicBezTo>
                <a:cubicBezTo>
                  <a:pt x="3175682" y="167214"/>
                  <a:pt x="3157159" y="169239"/>
                  <a:pt x="3139172" y="173736"/>
                </a:cubicBezTo>
                <a:cubicBezTo>
                  <a:pt x="3120470" y="178411"/>
                  <a:pt x="3084308" y="192024"/>
                  <a:pt x="3084308" y="192024"/>
                </a:cubicBezTo>
                <a:cubicBezTo>
                  <a:pt x="3093452" y="201168"/>
                  <a:pt x="3099968" y="214105"/>
                  <a:pt x="3111740" y="219456"/>
                </a:cubicBezTo>
                <a:cubicBezTo>
                  <a:pt x="3134622" y="229857"/>
                  <a:pt x="3161047" y="229796"/>
                  <a:pt x="3184892" y="237744"/>
                </a:cubicBezTo>
                <a:cubicBezTo>
                  <a:pt x="3194036" y="240792"/>
                  <a:pt x="3203092" y="244118"/>
                  <a:pt x="3212324" y="246888"/>
                </a:cubicBezTo>
                <a:cubicBezTo>
                  <a:pt x="3266675" y="263193"/>
                  <a:pt x="3267118" y="262872"/>
                  <a:pt x="3312908" y="274320"/>
                </a:cubicBezTo>
                <a:cubicBezTo>
                  <a:pt x="3364724" y="271272"/>
                  <a:pt x="3417635" y="276202"/>
                  <a:pt x="3468356" y="265176"/>
                </a:cubicBezTo>
                <a:cubicBezTo>
                  <a:pt x="3491815" y="260076"/>
                  <a:pt x="3561802" y="194277"/>
                  <a:pt x="3578084" y="182880"/>
                </a:cubicBezTo>
                <a:cubicBezTo>
                  <a:pt x="3589251" y="175063"/>
                  <a:pt x="3603101" y="171816"/>
                  <a:pt x="3614660" y="164592"/>
                </a:cubicBezTo>
                <a:cubicBezTo>
                  <a:pt x="3627583" y="156515"/>
                  <a:pt x="3638379" y="145342"/>
                  <a:pt x="3651236" y="137160"/>
                </a:cubicBezTo>
                <a:cubicBezTo>
                  <a:pt x="3671968" y="123967"/>
                  <a:pt x="3695112" y="114676"/>
                  <a:pt x="3715244" y="100584"/>
                </a:cubicBezTo>
                <a:cubicBezTo>
                  <a:pt x="3725838" y="93168"/>
                  <a:pt x="3732331" y="80911"/>
                  <a:pt x="3742676" y="73152"/>
                </a:cubicBezTo>
                <a:cubicBezTo>
                  <a:pt x="3779228" y="45738"/>
                  <a:pt x="3788496" y="48275"/>
                  <a:pt x="3824972" y="27432"/>
                </a:cubicBezTo>
                <a:cubicBezTo>
                  <a:pt x="3874605" y="-929"/>
                  <a:pt x="3829541" y="16765"/>
                  <a:pt x="3879836" y="0"/>
                </a:cubicBezTo>
                <a:cubicBezTo>
                  <a:pt x="3876788" y="67056"/>
                  <a:pt x="3877843" y="134425"/>
                  <a:pt x="3870692" y="201168"/>
                </a:cubicBezTo>
                <a:cubicBezTo>
                  <a:pt x="3868638" y="220336"/>
                  <a:pt x="3871419" y="252863"/>
                  <a:pt x="3852404" y="256032"/>
                </a:cubicBezTo>
                <a:cubicBezTo>
                  <a:pt x="3766181" y="270403"/>
                  <a:pt x="3745912" y="270783"/>
                  <a:pt x="3669524" y="292608"/>
                </a:cubicBezTo>
                <a:cubicBezTo>
                  <a:pt x="3650988" y="297904"/>
                  <a:pt x="3614660" y="310896"/>
                  <a:pt x="3614660" y="310896"/>
                </a:cubicBezTo>
                <a:cubicBezTo>
                  <a:pt x="3617708" y="350520"/>
                  <a:pt x="3618875" y="390334"/>
                  <a:pt x="3623804" y="429768"/>
                </a:cubicBezTo>
                <a:cubicBezTo>
                  <a:pt x="3625000" y="439332"/>
                  <a:pt x="3630300" y="447932"/>
                  <a:pt x="3632948" y="457200"/>
                </a:cubicBezTo>
                <a:cubicBezTo>
                  <a:pt x="3636400" y="469284"/>
                  <a:pt x="3639044" y="481584"/>
                  <a:pt x="3642092" y="493776"/>
                </a:cubicBezTo>
                <a:cubicBezTo>
                  <a:pt x="3663428" y="490728"/>
                  <a:pt x="3685456" y="490825"/>
                  <a:pt x="3706100" y="484632"/>
                </a:cubicBezTo>
                <a:cubicBezTo>
                  <a:pt x="3716626" y="481474"/>
                  <a:pt x="3723489" y="470807"/>
                  <a:pt x="3733532" y="466344"/>
                </a:cubicBezTo>
                <a:cubicBezTo>
                  <a:pt x="3751148" y="458515"/>
                  <a:pt x="3772356" y="458749"/>
                  <a:pt x="3788396" y="448056"/>
                </a:cubicBezTo>
                <a:cubicBezTo>
                  <a:pt x="3797540" y="441960"/>
                  <a:pt x="3806180" y="435030"/>
                  <a:pt x="3815828" y="429768"/>
                </a:cubicBezTo>
                <a:cubicBezTo>
                  <a:pt x="3839761" y="416713"/>
                  <a:pt x="3864596" y="405384"/>
                  <a:pt x="3888980" y="393192"/>
                </a:cubicBezTo>
                <a:cubicBezTo>
                  <a:pt x="3901172" y="387096"/>
                  <a:pt x="3914214" y="382465"/>
                  <a:pt x="3925556" y="374904"/>
                </a:cubicBezTo>
                <a:cubicBezTo>
                  <a:pt x="3934700" y="368808"/>
                  <a:pt x="3944196" y="363210"/>
                  <a:pt x="3952988" y="356616"/>
                </a:cubicBezTo>
                <a:cubicBezTo>
                  <a:pt x="3966446" y="346522"/>
                  <a:pt x="4005468" y="312088"/>
                  <a:pt x="4026140" y="301752"/>
                </a:cubicBezTo>
                <a:cubicBezTo>
                  <a:pt x="4034761" y="297441"/>
                  <a:pt x="4044428" y="295656"/>
                  <a:pt x="4053572" y="292608"/>
                </a:cubicBezTo>
                <a:cubicBezTo>
                  <a:pt x="4065764" y="283464"/>
                  <a:pt x="4077747" y="274034"/>
                  <a:pt x="4090148" y="265176"/>
                </a:cubicBezTo>
                <a:cubicBezTo>
                  <a:pt x="4099091" y="258788"/>
                  <a:pt x="4108308" y="240988"/>
                  <a:pt x="4117580" y="246888"/>
                </a:cubicBezTo>
                <a:cubicBezTo>
                  <a:pt x="4173388" y="282402"/>
                  <a:pt x="4223911" y="382532"/>
                  <a:pt x="4245596" y="438912"/>
                </a:cubicBezTo>
                <a:cubicBezTo>
                  <a:pt x="4312083" y="611779"/>
                  <a:pt x="4258353" y="517371"/>
                  <a:pt x="4300460" y="685800"/>
                </a:cubicBezTo>
                <a:cubicBezTo>
                  <a:pt x="4328347" y="797347"/>
                  <a:pt x="4339441" y="778153"/>
                  <a:pt x="4391900" y="877824"/>
                </a:cubicBezTo>
                <a:cubicBezTo>
                  <a:pt x="4405881" y="904389"/>
                  <a:pt x="4415781" y="932917"/>
                  <a:pt x="4428476" y="960120"/>
                </a:cubicBezTo>
                <a:cubicBezTo>
                  <a:pt x="4437123" y="978648"/>
                  <a:pt x="4446764" y="996696"/>
                  <a:pt x="4455908" y="1014984"/>
                </a:cubicBezTo>
                <a:cubicBezTo>
                  <a:pt x="4458956" y="1033272"/>
                  <a:pt x="4469074" y="1051749"/>
                  <a:pt x="4465052" y="1069848"/>
                </a:cubicBezTo>
                <a:cubicBezTo>
                  <a:pt x="4452725" y="1125321"/>
                  <a:pt x="4374240" y="1082330"/>
                  <a:pt x="4355324" y="1078992"/>
                </a:cubicBezTo>
                <a:cubicBezTo>
                  <a:pt x="4331124" y="1074721"/>
                  <a:pt x="4306556" y="1072896"/>
                  <a:pt x="4282172" y="1069848"/>
                </a:cubicBezTo>
                <a:cubicBezTo>
                  <a:pt x="4114937" y="995521"/>
                  <a:pt x="4273853" y="1054070"/>
                  <a:pt x="3980420" y="1024128"/>
                </a:cubicBezTo>
                <a:cubicBezTo>
                  <a:pt x="3359226" y="960741"/>
                  <a:pt x="4080881" y="1004871"/>
                  <a:pt x="3578084" y="978408"/>
                </a:cubicBezTo>
                <a:cubicBezTo>
                  <a:pt x="3559796" y="975360"/>
                  <a:pt x="3541319" y="973286"/>
                  <a:pt x="3523220" y="969264"/>
                </a:cubicBezTo>
                <a:cubicBezTo>
                  <a:pt x="3513811" y="967173"/>
                  <a:pt x="3496623" y="950518"/>
                  <a:pt x="3495788" y="960120"/>
                </a:cubicBezTo>
                <a:cubicBezTo>
                  <a:pt x="3489445" y="1033060"/>
                  <a:pt x="3500218" y="1106512"/>
                  <a:pt x="3504932" y="1179576"/>
                </a:cubicBezTo>
                <a:cubicBezTo>
                  <a:pt x="3506320" y="1201084"/>
                  <a:pt x="3511228" y="1222220"/>
                  <a:pt x="3514076" y="1243584"/>
                </a:cubicBezTo>
                <a:cubicBezTo>
                  <a:pt x="3517324" y="1267942"/>
                  <a:pt x="3521091" y="1292255"/>
                  <a:pt x="3523220" y="1316736"/>
                </a:cubicBezTo>
                <a:cubicBezTo>
                  <a:pt x="3527189" y="1362385"/>
                  <a:pt x="3529316" y="1408176"/>
                  <a:pt x="3532364" y="1453896"/>
                </a:cubicBezTo>
                <a:cubicBezTo>
                  <a:pt x="3621880" y="1450809"/>
                  <a:pt x="3787159" y="1522853"/>
                  <a:pt x="3815828" y="1408176"/>
                </a:cubicBezTo>
                <a:cubicBezTo>
                  <a:pt x="3821788" y="1384336"/>
                  <a:pt x="3820932" y="1359263"/>
                  <a:pt x="3824972" y="1335024"/>
                </a:cubicBezTo>
                <a:cubicBezTo>
                  <a:pt x="3827038" y="1322628"/>
                  <a:pt x="3831068" y="1310640"/>
                  <a:pt x="3834116" y="1298448"/>
                </a:cubicBezTo>
                <a:cubicBezTo>
                  <a:pt x="3831068" y="1258824"/>
                  <a:pt x="3829901" y="1219010"/>
                  <a:pt x="3824972" y="1179576"/>
                </a:cubicBezTo>
                <a:cubicBezTo>
                  <a:pt x="3823776" y="1170012"/>
                  <a:pt x="3821849" y="1159670"/>
                  <a:pt x="3815828" y="1152144"/>
                </a:cubicBezTo>
                <a:cubicBezTo>
                  <a:pt x="3802936" y="1136030"/>
                  <a:pt x="3779035" y="1130736"/>
                  <a:pt x="3760964" y="1124712"/>
                </a:cubicBezTo>
                <a:cubicBezTo>
                  <a:pt x="3712196" y="1127760"/>
                  <a:pt x="3663255" y="1128741"/>
                  <a:pt x="3614660" y="1133856"/>
                </a:cubicBezTo>
                <a:cubicBezTo>
                  <a:pt x="3605074" y="1134865"/>
                  <a:pt x="3596496" y="1140352"/>
                  <a:pt x="3587228" y="1143000"/>
                </a:cubicBezTo>
                <a:cubicBezTo>
                  <a:pt x="3575144" y="1146452"/>
                  <a:pt x="3562844" y="1149096"/>
                  <a:pt x="3550652" y="1152144"/>
                </a:cubicBezTo>
                <a:cubicBezTo>
                  <a:pt x="3468324" y="1146999"/>
                  <a:pt x="3401214" y="1145165"/>
                  <a:pt x="3322052" y="1133856"/>
                </a:cubicBezTo>
                <a:cubicBezTo>
                  <a:pt x="3306666" y="1131658"/>
                  <a:pt x="3291572" y="1127760"/>
                  <a:pt x="3276332" y="1124712"/>
                </a:cubicBezTo>
                <a:cubicBezTo>
                  <a:pt x="3264140" y="1118616"/>
                  <a:pt x="3252285" y="1111794"/>
                  <a:pt x="3239756" y="1106424"/>
                </a:cubicBezTo>
                <a:cubicBezTo>
                  <a:pt x="3230897" y="1102627"/>
                  <a:pt x="3220167" y="1102882"/>
                  <a:pt x="3212324" y="1097280"/>
                </a:cubicBezTo>
                <a:cubicBezTo>
                  <a:pt x="3138333" y="1044429"/>
                  <a:pt x="3216475" y="1068849"/>
                  <a:pt x="3130028" y="1051560"/>
                </a:cubicBezTo>
                <a:cubicBezTo>
                  <a:pt x="3123932" y="1042416"/>
                  <a:pt x="3119511" y="1031899"/>
                  <a:pt x="3111740" y="1024128"/>
                </a:cubicBezTo>
                <a:cubicBezTo>
                  <a:pt x="3103969" y="1016357"/>
                  <a:pt x="3088253" y="995583"/>
                  <a:pt x="3084308" y="1005840"/>
                </a:cubicBezTo>
                <a:cubicBezTo>
                  <a:pt x="3067750" y="1048890"/>
                  <a:pt x="3074271" y="1097619"/>
                  <a:pt x="3066020" y="1143000"/>
                </a:cubicBezTo>
                <a:cubicBezTo>
                  <a:pt x="3062051" y="1164832"/>
                  <a:pt x="3053114" y="1185481"/>
                  <a:pt x="3047732" y="1207008"/>
                </a:cubicBezTo>
                <a:cubicBezTo>
                  <a:pt x="3021176" y="1313233"/>
                  <a:pt x="3044588" y="1259017"/>
                  <a:pt x="3011156" y="1325880"/>
                </a:cubicBezTo>
                <a:cubicBezTo>
                  <a:pt x="3007073" y="1350379"/>
                  <a:pt x="2988596" y="1464876"/>
                  <a:pt x="2983724" y="1472184"/>
                </a:cubicBezTo>
                <a:cubicBezTo>
                  <a:pt x="2977628" y="1481328"/>
                  <a:pt x="2969663" y="1489472"/>
                  <a:pt x="2965436" y="1499616"/>
                </a:cubicBezTo>
                <a:cubicBezTo>
                  <a:pt x="2913924" y="1623245"/>
                  <a:pt x="2961875" y="1546106"/>
                  <a:pt x="2919716" y="1609344"/>
                </a:cubicBezTo>
                <a:cubicBezTo>
                  <a:pt x="2913620" y="1597152"/>
                  <a:pt x="2910060" y="1583318"/>
                  <a:pt x="2901428" y="1572768"/>
                </a:cubicBezTo>
                <a:cubicBezTo>
                  <a:pt x="2836886" y="1493883"/>
                  <a:pt x="2856386" y="1528935"/>
                  <a:pt x="2800844" y="1481328"/>
                </a:cubicBezTo>
                <a:cubicBezTo>
                  <a:pt x="2791026" y="1472912"/>
                  <a:pt x="2783184" y="1462365"/>
                  <a:pt x="2773412" y="1453896"/>
                </a:cubicBezTo>
                <a:cubicBezTo>
                  <a:pt x="2737433" y="1422714"/>
                  <a:pt x="2697350" y="1396122"/>
                  <a:pt x="2663684" y="1362456"/>
                </a:cubicBezTo>
                <a:cubicBezTo>
                  <a:pt x="2620292" y="1319064"/>
                  <a:pt x="2643465" y="1331332"/>
                  <a:pt x="2599676" y="1316736"/>
                </a:cubicBezTo>
                <a:cubicBezTo>
                  <a:pt x="2587484" y="1319784"/>
                  <a:pt x="2574086" y="1319777"/>
                  <a:pt x="2563100" y="1325880"/>
                </a:cubicBezTo>
                <a:cubicBezTo>
                  <a:pt x="2545651" y="1335574"/>
                  <a:pt x="2505757" y="1371820"/>
                  <a:pt x="2489948" y="1389888"/>
                </a:cubicBezTo>
                <a:cubicBezTo>
                  <a:pt x="2477096" y="1404576"/>
                  <a:pt x="2466224" y="1420920"/>
                  <a:pt x="2453372" y="1435608"/>
                </a:cubicBezTo>
                <a:cubicBezTo>
                  <a:pt x="2444857" y="1445340"/>
                  <a:pt x="2434219" y="1453106"/>
                  <a:pt x="2425940" y="1463040"/>
                </a:cubicBezTo>
                <a:cubicBezTo>
                  <a:pt x="2418905" y="1471483"/>
                  <a:pt x="2414040" y="1481529"/>
                  <a:pt x="2407652" y="1490472"/>
                </a:cubicBezTo>
                <a:cubicBezTo>
                  <a:pt x="2398794" y="1502873"/>
                  <a:pt x="2389364" y="1514856"/>
                  <a:pt x="2380220" y="1527048"/>
                </a:cubicBezTo>
                <a:cubicBezTo>
                  <a:pt x="2377172" y="1536192"/>
                  <a:pt x="2380696" y="1553879"/>
                  <a:pt x="2371076" y="1554480"/>
                </a:cubicBezTo>
                <a:cubicBezTo>
                  <a:pt x="2262051" y="1561294"/>
                  <a:pt x="2255838" y="1549345"/>
                  <a:pt x="2188196" y="1508760"/>
                </a:cubicBezTo>
                <a:cubicBezTo>
                  <a:pt x="2179052" y="1496568"/>
                  <a:pt x="2168443" y="1485348"/>
                  <a:pt x="2160764" y="1472184"/>
                </a:cubicBezTo>
                <a:cubicBezTo>
                  <a:pt x="2147027" y="1448636"/>
                  <a:pt x="2143465" y="1418309"/>
                  <a:pt x="2124188" y="1399032"/>
                </a:cubicBezTo>
                <a:lnTo>
                  <a:pt x="2096756" y="1371600"/>
                </a:lnTo>
                <a:cubicBezTo>
                  <a:pt x="2093708" y="1362456"/>
                  <a:pt x="2091923" y="1352789"/>
                  <a:pt x="2087612" y="1344168"/>
                </a:cubicBezTo>
                <a:cubicBezTo>
                  <a:pt x="2082697" y="1334338"/>
                  <a:pt x="2073183" y="1327026"/>
                  <a:pt x="2069324" y="1316736"/>
                </a:cubicBezTo>
                <a:cubicBezTo>
                  <a:pt x="2063867" y="1302184"/>
                  <a:pt x="2063949" y="1286094"/>
                  <a:pt x="2060180" y="1271016"/>
                </a:cubicBezTo>
                <a:cubicBezTo>
                  <a:pt x="2057842" y="1261665"/>
                  <a:pt x="2053684" y="1252852"/>
                  <a:pt x="2051036" y="1243584"/>
                </a:cubicBezTo>
                <a:cubicBezTo>
                  <a:pt x="2047584" y="1231500"/>
                  <a:pt x="2046305" y="1218775"/>
                  <a:pt x="2041892" y="1207008"/>
                </a:cubicBezTo>
                <a:cubicBezTo>
                  <a:pt x="2037106" y="1194245"/>
                  <a:pt x="2029700" y="1182624"/>
                  <a:pt x="2023604" y="1170432"/>
                </a:cubicBezTo>
                <a:cubicBezTo>
                  <a:pt x="2029440" y="1123748"/>
                  <a:pt x="2017957" y="1093976"/>
                  <a:pt x="2060180" y="1069848"/>
                </a:cubicBezTo>
                <a:cubicBezTo>
                  <a:pt x="2071091" y="1063613"/>
                  <a:pt x="2084564" y="1063752"/>
                  <a:pt x="2096756" y="1060704"/>
                </a:cubicBezTo>
                <a:cubicBezTo>
                  <a:pt x="2105900" y="1051560"/>
                  <a:pt x="2113428" y="1040445"/>
                  <a:pt x="2124188" y="1033272"/>
                </a:cubicBezTo>
                <a:cubicBezTo>
                  <a:pt x="2132208" y="1027925"/>
                  <a:pt x="2142388" y="1026898"/>
                  <a:pt x="2151620" y="1024128"/>
                </a:cubicBezTo>
                <a:cubicBezTo>
                  <a:pt x="2172874" y="1017752"/>
                  <a:pt x="2194917" y="1013806"/>
                  <a:pt x="2215628" y="1005840"/>
                </a:cubicBezTo>
                <a:cubicBezTo>
                  <a:pt x="2234712" y="998500"/>
                  <a:pt x="2251878" y="986869"/>
                  <a:pt x="2270492" y="978408"/>
                </a:cubicBezTo>
                <a:cubicBezTo>
                  <a:pt x="2285435" y="971616"/>
                  <a:pt x="2300754" y="965641"/>
                  <a:pt x="2316212" y="960120"/>
                </a:cubicBezTo>
                <a:cubicBezTo>
                  <a:pt x="2343443" y="950395"/>
                  <a:pt x="2372645" y="945620"/>
                  <a:pt x="2398508" y="932688"/>
                </a:cubicBezTo>
                <a:cubicBezTo>
                  <a:pt x="2410700" y="926592"/>
                  <a:pt x="2421933" y="917987"/>
                  <a:pt x="2435084" y="914400"/>
                </a:cubicBezTo>
                <a:cubicBezTo>
                  <a:pt x="2455877" y="908729"/>
                  <a:pt x="2477790" y="908533"/>
                  <a:pt x="2499092" y="905256"/>
                </a:cubicBezTo>
                <a:cubicBezTo>
                  <a:pt x="2557384" y="896288"/>
                  <a:pt x="2542048" y="899089"/>
                  <a:pt x="2590532" y="886968"/>
                </a:cubicBezTo>
                <a:cubicBezTo>
                  <a:pt x="2612741" y="870311"/>
                  <a:pt x="2636252" y="863521"/>
                  <a:pt x="2636252" y="832104"/>
                </a:cubicBezTo>
                <a:cubicBezTo>
                  <a:pt x="2636252" y="822465"/>
                  <a:pt x="2634951" y="810274"/>
                  <a:pt x="2627108" y="804672"/>
                </a:cubicBezTo>
                <a:lnTo>
                  <a:pt x="2544812" y="777240"/>
                </a:lnTo>
                <a:lnTo>
                  <a:pt x="2517380" y="768096"/>
                </a:lnTo>
                <a:cubicBezTo>
                  <a:pt x="2499092" y="771144"/>
                  <a:pt x="2480274" y="771912"/>
                  <a:pt x="2462516" y="777240"/>
                </a:cubicBezTo>
                <a:cubicBezTo>
                  <a:pt x="2449460" y="781157"/>
                  <a:pt x="2438396" y="789992"/>
                  <a:pt x="2425940" y="795528"/>
                </a:cubicBezTo>
                <a:cubicBezTo>
                  <a:pt x="2410941" y="802194"/>
                  <a:pt x="2395219" y="807150"/>
                  <a:pt x="2380220" y="813816"/>
                </a:cubicBezTo>
                <a:cubicBezTo>
                  <a:pt x="2347044" y="828561"/>
                  <a:pt x="2317804" y="846105"/>
                  <a:pt x="2288780" y="868680"/>
                </a:cubicBezTo>
                <a:cubicBezTo>
                  <a:pt x="2261348" y="890016"/>
                  <a:pt x="2231058" y="908114"/>
                  <a:pt x="2206484" y="932688"/>
                </a:cubicBezTo>
                <a:cubicBezTo>
                  <a:pt x="2197340" y="941832"/>
                  <a:pt x="2189260" y="952181"/>
                  <a:pt x="2179052" y="960120"/>
                </a:cubicBezTo>
                <a:cubicBezTo>
                  <a:pt x="2161702" y="973614"/>
                  <a:pt x="2141351" y="982966"/>
                  <a:pt x="2124188" y="996696"/>
                </a:cubicBezTo>
                <a:cubicBezTo>
                  <a:pt x="2025222" y="1075869"/>
                  <a:pt x="2069778" y="1057505"/>
                  <a:pt x="2005316" y="1078992"/>
                </a:cubicBezTo>
                <a:cubicBezTo>
                  <a:pt x="1922984" y="1181906"/>
                  <a:pt x="2017032" y="1075225"/>
                  <a:pt x="1923020" y="1152144"/>
                </a:cubicBezTo>
                <a:cubicBezTo>
                  <a:pt x="1903003" y="1168522"/>
                  <a:pt x="1885339" y="1187678"/>
                  <a:pt x="1868156" y="1207008"/>
                </a:cubicBezTo>
                <a:cubicBezTo>
                  <a:pt x="1860855" y="1215222"/>
                  <a:pt x="1858212" y="1227288"/>
                  <a:pt x="1849868" y="1234440"/>
                </a:cubicBezTo>
                <a:cubicBezTo>
                  <a:pt x="1823262" y="1257245"/>
                  <a:pt x="1796420" y="1262851"/>
                  <a:pt x="1767572" y="1280160"/>
                </a:cubicBezTo>
                <a:cubicBezTo>
                  <a:pt x="1724636" y="1305922"/>
                  <a:pt x="1717936" y="1318302"/>
                  <a:pt x="1676132" y="1335024"/>
                </a:cubicBezTo>
                <a:cubicBezTo>
                  <a:pt x="1658234" y="1342183"/>
                  <a:pt x="1621268" y="1353312"/>
                  <a:pt x="1621268" y="1353312"/>
                </a:cubicBezTo>
                <a:cubicBezTo>
                  <a:pt x="1602980" y="1350264"/>
                  <a:pt x="1584584" y="1347804"/>
                  <a:pt x="1566404" y="1344168"/>
                </a:cubicBezTo>
                <a:cubicBezTo>
                  <a:pt x="1554081" y="1341703"/>
                  <a:pt x="1539641" y="1342875"/>
                  <a:pt x="1529828" y="1335024"/>
                </a:cubicBezTo>
                <a:cubicBezTo>
                  <a:pt x="1522302" y="1329003"/>
                  <a:pt x="1523732" y="1316736"/>
                  <a:pt x="1520684" y="1307592"/>
                </a:cubicBezTo>
                <a:cubicBezTo>
                  <a:pt x="1523732" y="1286256"/>
                  <a:pt x="1522463" y="1263839"/>
                  <a:pt x="1529828" y="1243584"/>
                </a:cubicBezTo>
                <a:cubicBezTo>
                  <a:pt x="1535036" y="1229262"/>
                  <a:pt x="1551070" y="1220934"/>
                  <a:pt x="1557260" y="1207008"/>
                </a:cubicBezTo>
                <a:cubicBezTo>
                  <a:pt x="1563572" y="1192806"/>
                  <a:pt x="1563356" y="1176528"/>
                  <a:pt x="1566404" y="1161288"/>
                </a:cubicBezTo>
                <a:cubicBezTo>
                  <a:pt x="1539595" y="1121074"/>
                  <a:pt x="1555982" y="1131201"/>
                  <a:pt x="1493252" y="1124712"/>
                </a:cubicBezTo>
                <a:cubicBezTo>
                  <a:pt x="1305788" y="1105319"/>
                  <a:pt x="1280660" y="1106310"/>
                  <a:pt x="1100060" y="1097280"/>
                </a:cubicBezTo>
                <a:cubicBezTo>
                  <a:pt x="1081772" y="1091184"/>
                  <a:pt x="1063094" y="1086151"/>
                  <a:pt x="1045196" y="1078992"/>
                </a:cubicBezTo>
                <a:cubicBezTo>
                  <a:pt x="1041383" y="1077467"/>
                  <a:pt x="985184" y="1053949"/>
                  <a:pt x="972044" y="1051560"/>
                </a:cubicBezTo>
                <a:cubicBezTo>
                  <a:pt x="947867" y="1047164"/>
                  <a:pt x="923276" y="1045464"/>
                  <a:pt x="898892" y="1042416"/>
                </a:cubicBezTo>
                <a:cubicBezTo>
                  <a:pt x="877556" y="1036320"/>
                  <a:pt x="856506" y="1029118"/>
                  <a:pt x="834884" y="1024128"/>
                </a:cubicBezTo>
                <a:cubicBezTo>
                  <a:pt x="791510" y="1014119"/>
                  <a:pt x="729563" y="1009938"/>
                  <a:pt x="688580" y="1005840"/>
                </a:cubicBezTo>
                <a:cubicBezTo>
                  <a:pt x="673340" y="996696"/>
                  <a:pt x="659101" y="985626"/>
                  <a:pt x="642860" y="978408"/>
                </a:cubicBezTo>
                <a:cubicBezTo>
                  <a:pt x="622438" y="969331"/>
                  <a:pt x="555163" y="961961"/>
                  <a:pt x="542276" y="960120"/>
                </a:cubicBezTo>
                <a:cubicBezTo>
                  <a:pt x="530084" y="954024"/>
                  <a:pt x="518356" y="946894"/>
                  <a:pt x="505700" y="941832"/>
                </a:cubicBezTo>
                <a:cubicBezTo>
                  <a:pt x="469268" y="927259"/>
                  <a:pt x="405435" y="914719"/>
                  <a:pt x="377684" y="886968"/>
                </a:cubicBezTo>
                <a:cubicBezTo>
                  <a:pt x="341366" y="850650"/>
                  <a:pt x="362797" y="862672"/>
                  <a:pt x="313676" y="850392"/>
                </a:cubicBezTo>
                <a:cubicBezTo>
                  <a:pt x="259516" y="809772"/>
                  <a:pt x="289780" y="831414"/>
                  <a:pt x="222236" y="786384"/>
                </a:cubicBezTo>
                <a:cubicBezTo>
                  <a:pt x="213092" y="780288"/>
                  <a:pt x="202575" y="775867"/>
                  <a:pt x="194804" y="768096"/>
                </a:cubicBezTo>
                <a:cubicBezTo>
                  <a:pt x="129164" y="702456"/>
                  <a:pt x="155458" y="733923"/>
                  <a:pt x="112508" y="676656"/>
                </a:cubicBezTo>
                <a:cubicBezTo>
                  <a:pt x="91555" y="592842"/>
                  <a:pt x="108162" y="624417"/>
                  <a:pt x="75932" y="576072"/>
                </a:cubicBezTo>
                <a:cubicBezTo>
                  <a:pt x="69836" y="521208"/>
                  <a:pt x="82331" y="460854"/>
                  <a:pt x="57644" y="411480"/>
                </a:cubicBezTo>
                <a:cubicBezTo>
                  <a:pt x="40488" y="377167"/>
                  <a:pt x="36437" y="375678"/>
                  <a:pt x="30212" y="338328"/>
                </a:cubicBezTo>
                <a:cubicBezTo>
                  <a:pt x="23126" y="295809"/>
                  <a:pt x="22379" y="252130"/>
                  <a:pt x="11924" y="210312"/>
                </a:cubicBezTo>
                <a:cubicBezTo>
                  <a:pt x="8876" y="198120"/>
                  <a:pt x="-6106" y="182622"/>
                  <a:pt x="2780" y="173736"/>
                </a:cubicBezTo>
                <a:cubicBezTo>
                  <a:pt x="11666" y="164850"/>
                  <a:pt x="27319" y="179269"/>
                  <a:pt x="39356" y="182880"/>
                </a:cubicBezTo>
                <a:cubicBezTo>
                  <a:pt x="131858" y="210631"/>
                  <a:pt x="59508" y="188904"/>
                  <a:pt x="130796" y="219456"/>
                </a:cubicBezTo>
                <a:cubicBezTo>
                  <a:pt x="139655" y="223253"/>
                  <a:pt x="149607" y="224289"/>
                  <a:pt x="158228" y="228600"/>
                </a:cubicBezTo>
                <a:cubicBezTo>
                  <a:pt x="229132" y="264052"/>
                  <a:pt x="144141" y="233048"/>
                  <a:pt x="213092" y="256032"/>
                </a:cubicBezTo>
                <a:cubicBezTo>
                  <a:pt x="225284" y="252984"/>
                  <a:pt x="240210" y="255164"/>
                  <a:pt x="249668" y="246888"/>
                </a:cubicBezTo>
                <a:cubicBezTo>
                  <a:pt x="266209" y="232414"/>
                  <a:pt x="270702" y="207566"/>
                  <a:pt x="286244" y="192024"/>
                </a:cubicBezTo>
                <a:lnTo>
                  <a:pt x="313676" y="164592"/>
                </a:lnTo>
                <a:cubicBezTo>
                  <a:pt x="321113" y="142281"/>
                  <a:pt x="323382" y="127454"/>
                  <a:pt x="341108" y="109728"/>
                </a:cubicBezTo>
                <a:cubicBezTo>
                  <a:pt x="348879" y="101957"/>
                  <a:pt x="359396" y="97536"/>
                  <a:pt x="368540" y="91440"/>
                </a:cubicBezTo>
                <a:cubicBezTo>
                  <a:pt x="429500" y="100584"/>
                  <a:pt x="491246" y="105500"/>
                  <a:pt x="551420" y="118872"/>
                </a:cubicBezTo>
                <a:cubicBezTo>
                  <a:pt x="601297" y="129956"/>
                  <a:pt x="647622" y="154572"/>
                  <a:pt x="697724" y="164592"/>
                </a:cubicBezTo>
                <a:lnTo>
                  <a:pt x="743444" y="173736"/>
                </a:lnTo>
                <a:cubicBezTo>
                  <a:pt x="767828" y="185928"/>
                  <a:pt x="797319" y="191035"/>
                  <a:pt x="816596" y="210312"/>
                </a:cubicBezTo>
                <a:cubicBezTo>
                  <a:pt x="825740" y="219456"/>
                  <a:pt x="832724" y="231464"/>
                  <a:pt x="844028" y="237744"/>
                </a:cubicBezTo>
                <a:cubicBezTo>
                  <a:pt x="860879" y="247106"/>
                  <a:pt x="898892" y="256032"/>
                  <a:pt x="898892" y="256032"/>
                </a:cubicBezTo>
                <a:cubicBezTo>
                  <a:pt x="928996" y="286136"/>
                  <a:pt x="937439" y="298165"/>
                  <a:pt x="981188" y="320040"/>
                </a:cubicBezTo>
                <a:cubicBezTo>
                  <a:pt x="993380" y="326136"/>
                  <a:pt x="1006075" y="331315"/>
                  <a:pt x="1017764" y="338328"/>
                </a:cubicBezTo>
                <a:cubicBezTo>
                  <a:pt x="1036611" y="349636"/>
                  <a:pt x="1051776" y="367953"/>
                  <a:pt x="1072628" y="374904"/>
                </a:cubicBezTo>
                <a:cubicBezTo>
                  <a:pt x="1090916" y="381000"/>
                  <a:pt x="1111452" y="382499"/>
                  <a:pt x="1127492" y="393192"/>
                </a:cubicBezTo>
                <a:cubicBezTo>
                  <a:pt x="1266157" y="485635"/>
                  <a:pt x="1123840" y="385577"/>
                  <a:pt x="1209788" y="457200"/>
                </a:cubicBezTo>
                <a:cubicBezTo>
                  <a:pt x="1261622" y="500395"/>
                  <a:pt x="1211191" y="449058"/>
                  <a:pt x="1273796" y="493776"/>
                </a:cubicBezTo>
                <a:cubicBezTo>
                  <a:pt x="1284319" y="501292"/>
                  <a:pt x="1290468" y="514035"/>
                  <a:pt x="1301228" y="521208"/>
                </a:cubicBezTo>
                <a:cubicBezTo>
                  <a:pt x="1309248" y="526555"/>
                  <a:pt x="1320039" y="526041"/>
                  <a:pt x="1328660" y="530352"/>
                </a:cubicBezTo>
                <a:cubicBezTo>
                  <a:pt x="1338490" y="535267"/>
                  <a:pt x="1346668" y="542986"/>
                  <a:pt x="1356092" y="548640"/>
                </a:cubicBezTo>
                <a:cubicBezTo>
                  <a:pt x="1361936" y="552147"/>
                  <a:pt x="1368284" y="554736"/>
                  <a:pt x="1374380" y="557784"/>
                </a:cubicBezTo>
              </a:path>
            </a:pathLst>
          </a:custGeom>
          <a:solidFill>
            <a:srgbClr val="123E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13"/>
          <p:cNvSpPr/>
          <p:nvPr/>
        </p:nvSpPr>
        <p:spPr>
          <a:xfrm>
            <a:off x="7659792" y="1"/>
            <a:ext cx="4532209" cy="2328929"/>
          </a:xfrm>
          <a:custGeom>
            <a:avLst/>
            <a:gdLst>
              <a:gd name="connsiteX0" fmla="*/ 3367021 w 4532209"/>
              <a:gd name="connsiteY0" fmla="*/ 1657426 h 2328929"/>
              <a:gd name="connsiteX1" fmla="*/ 3372307 w 4532209"/>
              <a:gd name="connsiteY1" fmla="*/ 1665626 h 2328929"/>
              <a:gd name="connsiteX2" fmla="*/ 3368151 w 4532209"/>
              <a:gd name="connsiteY2" fmla="*/ 1659335 h 2328929"/>
              <a:gd name="connsiteX3" fmla="*/ 819773 w 4532209"/>
              <a:gd name="connsiteY3" fmla="*/ 0 h 2328929"/>
              <a:gd name="connsiteX4" fmla="*/ 1509770 w 4532209"/>
              <a:gd name="connsiteY4" fmla="*/ 0 h 2328929"/>
              <a:gd name="connsiteX5" fmla="*/ 1510453 w 4532209"/>
              <a:gd name="connsiteY5" fmla="*/ 12060 h 2328929"/>
              <a:gd name="connsiteX6" fmla="*/ 1506163 w 4532209"/>
              <a:gd name="connsiteY6" fmla="*/ 59231 h 2328929"/>
              <a:gd name="connsiteX7" fmla="*/ 1616079 w 4532209"/>
              <a:gd name="connsiteY7" fmla="*/ 204430 h 2328929"/>
              <a:gd name="connsiteX8" fmla="*/ 1863053 w 4532209"/>
              <a:gd name="connsiteY8" fmla="*/ 415734 h 2328929"/>
              <a:gd name="connsiteX9" fmla="*/ 2318743 w 4532209"/>
              <a:gd name="connsiteY9" fmla="*/ 733129 h 2328929"/>
              <a:gd name="connsiteX10" fmla="*/ 2590451 w 4532209"/>
              <a:gd name="connsiteY10" fmla="*/ 651298 h 2328929"/>
              <a:gd name="connsiteX11" fmla="*/ 2651748 w 4532209"/>
              <a:gd name="connsiteY11" fmla="*/ 604685 h 2328929"/>
              <a:gd name="connsiteX12" fmla="*/ 2730660 w 4532209"/>
              <a:gd name="connsiteY12" fmla="*/ 595516 h 2328929"/>
              <a:gd name="connsiteX13" fmla="*/ 2787602 w 4532209"/>
              <a:gd name="connsiteY13" fmla="*/ 563769 h 2328929"/>
              <a:gd name="connsiteX14" fmla="*/ 2818283 w 4532209"/>
              <a:gd name="connsiteY14" fmla="*/ 556615 h 2328929"/>
              <a:gd name="connsiteX15" fmla="*/ 2853319 w 4532209"/>
              <a:gd name="connsiteY15" fmla="*/ 534593 h 2328929"/>
              <a:gd name="connsiteX16" fmla="*/ 2892775 w 4532209"/>
              <a:gd name="connsiteY16" fmla="*/ 530009 h 2328929"/>
              <a:gd name="connsiteX17" fmla="*/ 2919295 w 4532209"/>
              <a:gd name="connsiteY17" fmla="*/ 634634 h 2328929"/>
              <a:gd name="connsiteX18" fmla="*/ 2897454 w 4532209"/>
              <a:gd name="connsiteY18" fmla="*/ 676664 h 2328929"/>
              <a:gd name="connsiteX19" fmla="*/ 2871258 w 4532209"/>
              <a:gd name="connsiteY19" fmla="*/ 733561 h 2328929"/>
              <a:gd name="connsiteX20" fmla="*/ 2897648 w 4532209"/>
              <a:gd name="connsiteY20" fmla="*/ 773577 h 2328929"/>
              <a:gd name="connsiteX21" fmla="*/ 2976495 w 4532209"/>
              <a:gd name="connsiteY21" fmla="*/ 732105 h 2328929"/>
              <a:gd name="connsiteX22" fmla="*/ 3007176 w 4532209"/>
              <a:gd name="connsiteY22" fmla="*/ 724950 h 2328929"/>
              <a:gd name="connsiteX23" fmla="*/ 3077248 w 4532209"/>
              <a:gd name="connsiteY23" fmla="*/ 680907 h 2328929"/>
              <a:gd name="connsiteX24" fmla="*/ 3116640 w 4532209"/>
              <a:gd name="connsiteY24" fmla="*/ 644018 h 2328929"/>
              <a:gd name="connsiteX25" fmla="*/ 3164806 w 4532209"/>
              <a:gd name="connsiteY25" fmla="*/ 609701 h 2328929"/>
              <a:gd name="connsiteX26" fmla="*/ 3278690 w 4532209"/>
              <a:gd name="connsiteY26" fmla="*/ 546207 h 2328929"/>
              <a:gd name="connsiteX27" fmla="*/ 3388153 w 4532209"/>
              <a:gd name="connsiteY27" fmla="*/ 465275 h 2328929"/>
              <a:gd name="connsiteX28" fmla="*/ 3418834 w 4532209"/>
              <a:gd name="connsiteY28" fmla="*/ 458120 h 2328929"/>
              <a:gd name="connsiteX29" fmla="*/ 3462581 w 4532209"/>
              <a:gd name="connsiteY29" fmla="*/ 406365 h 2328929"/>
              <a:gd name="connsiteX30" fmla="*/ 3497617 w 4532209"/>
              <a:gd name="connsiteY30" fmla="*/ 384344 h 2328929"/>
              <a:gd name="connsiteX31" fmla="*/ 4186438 w 4532209"/>
              <a:gd name="connsiteY31" fmla="*/ 569991 h 2328929"/>
              <a:gd name="connsiteX32" fmla="*/ 4296031 w 4532209"/>
              <a:gd name="connsiteY32" fmla="*/ 553668 h 2328929"/>
              <a:gd name="connsiteX33" fmla="*/ 4374943 w 4532209"/>
              <a:gd name="connsiteY33" fmla="*/ 544500 h 2328929"/>
              <a:gd name="connsiteX34" fmla="*/ 4524057 w 4532209"/>
              <a:gd name="connsiteY34" fmla="*/ 555898 h 2328929"/>
              <a:gd name="connsiteX35" fmla="*/ 4532209 w 4532209"/>
              <a:gd name="connsiteY35" fmla="*/ 555557 h 2328929"/>
              <a:gd name="connsiteX36" fmla="*/ 4532209 w 4532209"/>
              <a:gd name="connsiteY36" fmla="*/ 714634 h 2328929"/>
              <a:gd name="connsiteX37" fmla="*/ 4506895 w 4532209"/>
              <a:gd name="connsiteY37" fmla="*/ 744582 h 2328929"/>
              <a:gd name="connsiteX38" fmla="*/ 4467504 w 4532209"/>
              <a:gd name="connsiteY38" fmla="*/ 781471 h 2328929"/>
              <a:gd name="connsiteX39" fmla="*/ 4415111 w 4532209"/>
              <a:gd name="connsiteY39" fmla="*/ 895264 h 2328929"/>
              <a:gd name="connsiteX40" fmla="*/ 4509901 w 4532209"/>
              <a:gd name="connsiteY40" fmla="*/ 1051052 h 2328929"/>
              <a:gd name="connsiteX41" fmla="*/ 4532209 w 4532209"/>
              <a:gd name="connsiteY41" fmla="*/ 1047537 h 2328929"/>
              <a:gd name="connsiteX42" fmla="*/ 4532209 w 4532209"/>
              <a:gd name="connsiteY42" fmla="*/ 1308894 h 2328929"/>
              <a:gd name="connsiteX43" fmla="*/ 4472960 w 4532209"/>
              <a:gd name="connsiteY43" fmla="*/ 1315778 h 2328929"/>
              <a:gd name="connsiteX44" fmla="*/ 4301811 w 4532209"/>
              <a:gd name="connsiteY44" fmla="*/ 1249497 h 2328929"/>
              <a:gd name="connsiteX45" fmla="*/ 4279840 w 4532209"/>
              <a:gd name="connsiteY45" fmla="*/ 1226918 h 2328929"/>
              <a:gd name="connsiteX46" fmla="*/ 4235835 w 4532209"/>
              <a:gd name="connsiteY46" fmla="*/ 1149456 h 2328929"/>
              <a:gd name="connsiteX47" fmla="*/ 4183119 w 4532209"/>
              <a:gd name="connsiteY47" fmla="*/ 1101727 h 2328929"/>
              <a:gd name="connsiteX48" fmla="*/ 4156728 w 4532209"/>
              <a:gd name="connsiteY48" fmla="*/ 1061711 h 2328929"/>
              <a:gd name="connsiteX49" fmla="*/ 4104012 w 4532209"/>
              <a:gd name="connsiteY49" fmla="*/ 1013982 h 2328929"/>
              <a:gd name="connsiteX50" fmla="*/ 4082042 w 4532209"/>
              <a:gd name="connsiteY50" fmla="*/ 991404 h 2328929"/>
              <a:gd name="connsiteX51" fmla="*/ 4051426 w 4532209"/>
              <a:gd name="connsiteY51" fmla="*/ 1030863 h 2328929"/>
              <a:gd name="connsiteX52" fmla="*/ 3981807 w 4532209"/>
              <a:gd name="connsiteY52" fmla="*/ 1301036 h 2328929"/>
              <a:gd name="connsiteX53" fmla="*/ 4003842 w 4532209"/>
              <a:gd name="connsiteY53" fmla="*/ 1355919 h 2328929"/>
              <a:gd name="connsiteX54" fmla="*/ 4532209 w 4532209"/>
              <a:gd name="connsiteY54" fmla="*/ 1500735 h 2328929"/>
              <a:gd name="connsiteX55" fmla="*/ 4532209 w 4532209"/>
              <a:gd name="connsiteY55" fmla="*/ 1871904 h 2328929"/>
              <a:gd name="connsiteX56" fmla="*/ 4517936 w 4532209"/>
              <a:gd name="connsiteY56" fmla="*/ 1877805 h 2328929"/>
              <a:gd name="connsiteX57" fmla="*/ 4469705 w 4532209"/>
              <a:gd name="connsiteY57" fmla="*/ 1879818 h 2328929"/>
              <a:gd name="connsiteX58" fmla="*/ 4439024 w 4532209"/>
              <a:gd name="connsiteY58" fmla="*/ 1886973 h 2328929"/>
              <a:gd name="connsiteX59" fmla="*/ 4355692 w 4532209"/>
              <a:gd name="connsiteY59" fmla="*/ 1878703 h 2328929"/>
              <a:gd name="connsiteX60" fmla="*/ 4311881 w 4532209"/>
              <a:gd name="connsiteY60" fmla="*/ 1898154 h 2328929"/>
              <a:gd name="connsiteX61" fmla="*/ 4215418 w 4532209"/>
              <a:gd name="connsiteY61" fmla="*/ 1902181 h 2328929"/>
              <a:gd name="connsiteX62" fmla="*/ 4127731 w 4532209"/>
              <a:gd name="connsiteY62" fmla="*/ 1908778 h 2328929"/>
              <a:gd name="connsiteX63" fmla="*/ 4088275 w 4532209"/>
              <a:gd name="connsiteY63" fmla="*/ 1913362 h 2328929"/>
              <a:gd name="connsiteX64" fmla="*/ 3969842 w 4532209"/>
              <a:gd name="connsiteY64" fmla="*/ 1894810 h 2328929"/>
              <a:gd name="connsiteX65" fmla="*/ 3895285 w 4532209"/>
              <a:gd name="connsiteY65" fmla="*/ 1889111 h 2328929"/>
              <a:gd name="connsiteX66" fmla="*/ 3658419 w 4532209"/>
              <a:gd name="connsiteY66" fmla="*/ 1852007 h 2328929"/>
              <a:gd name="connsiteX67" fmla="*/ 3496045 w 4532209"/>
              <a:gd name="connsiteY67" fmla="*/ 1788297 h 2328929"/>
              <a:gd name="connsiteX68" fmla="*/ 3412584 w 4532209"/>
              <a:gd name="connsiteY68" fmla="*/ 1715419 h 2328929"/>
              <a:gd name="connsiteX69" fmla="*/ 3386194 w 4532209"/>
              <a:gd name="connsiteY69" fmla="*/ 1675402 h 2328929"/>
              <a:gd name="connsiteX70" fmla="*/ 3362699 w 4532209"/>
              <a:gd name="connsiteY70" fmla="*/ 1650116 h 2328929"/>
              <a:gd name="connsiteX71" fmla="*/ 3367021 w 4532209"/>
              <a:gd name="connsiteY71" fmla="*/ 1657426 h 2328929"/>
              <a:gd name="connsiteX72" fmla="*/ 3362122 w 4532209"/>
              <a:gd name="connsiteY72" fmla="*/ 1649824 h 2328929"/>
              <a:gd name="connsiteX73" fmla="*/ 3337833 w 4532209"/>
              <a:gd name="connsiteY73" fmla="*/ 1612807 h 2328929"/>
              <a:gd name="connsiteX74" fmla="*/ 3287801 w 4532209"/>
              <a:gd name="connsiteY74" fmla="*/ 1900142 h 2328929"/>
              <a:gd name="connsiteX75" fmla="*/ 3210754 w 4532209"/>
              <a:gd name="connsiteY75" fmla="*/ 1656293 h 2328929"/>
              <a:gd name="connsiteX76" fmla="*/ 3066255 w 4532209"/>
              <a:gd name="connsiteY76" fmla="*/ 1759246 h 2328929"/>
              <a:gd name="connsiteX77" fmla="*/ 3026863 w 4532209"/>
              <a:gd name="connsiteY77" fmla="*/ 1796134 h 2328929"/>
              <a:gd name="connsiteX78" fmla="*/ 2983052 w 4532209"/>
              <a:gd name="connsiteY78" fmla="*/ 1815585 h 2328929"/>
              <a:gd name="connsiteX79" fmla="*/ 2873588 w 4532209"/>
              <a:gd name="connsiteY79" fmla="*/ 1896517 h 2328929"/>
              <a:gd name="connsiteX80" fmla="*/ 2838552 w 4532209"/>
              <a:gd name="connsiteY80" fmla="*/ 1918538 h 2328929"/>
              <a:gd name="connsiteX81" fmla="*/ 2807871 w 4532209"/>
              <a:gd name="connsiteY81" fmla="*/ 1925693 h 2328929"/>
              <a:gd name="connsiteX82" fmla="*/ 2759705 w 4532209"/>
              <a:gd name="connsiteY82" fmla="*/ 1960011 h 2328929"/>
              <a:gd name="connsiteX83" fmla="*/ 2707119 w 4532209"/>
              <a:gd name="connsiteY83" fmla="*/ 1976891 h 2328929"/>
              <a:gd name="connsiteX84" fmla="*/ 2615076 w 4532209"/>
              <a:gd name="connsiteY84" fmla="*/ 1998355 h 2328929"/>
              <a:gd name="connsiteX85" fmla="*/ 2544939 w 4532209"/>
              <a:gd name="connsiteY85" fmla="*/ 2010094 h 2328929"/>
              <a:gd name="connsiteX86" fmla="*/ 2457316 w 4532209"/>
              <a:gd name="connsiteY86" fmla="*/ 2048995 h 2328929"/>
              <a:gd name="connsiteX87" fmla="*/ 2457187 w 4532209"/>
              <a:gd name="connsiteY87" fmla="*/ 1984387 h 2328929"/>
              <a:gd name="connsiteX88" fmla="*/ 2487803 w 4532209"/>
              <a:gd name="connsiteY88" fmla="*/ 1944928 h 2328929"/>
              <a:gd name="connsiteX89" fmla="*/ 2527194 w 4532209"/>
              <a:gd name="connsiteY89" fmla="*/ 1908039 h 2328929"/>
              <a:gd name="connsiteX90" fmla="*/ 2579392 w 4532209"/>
              <a:gd name="connsiteY90" fmla="*/ 1697333 h 2328929"/>
              <a:gd name="connsiteX91" fmla="*/ 2539936 w 4532209"/>
              <a:gd name="connsiteY91" fmla="*/ 1701917 h 2328929"/>
              <a:gd name="connsiteX92" fmla="*/ 2448088 w 4532209"/>
              <a:gd name="connsiteY92" fmla="*/ 1820294 h 2328929"/>
              <a:gd name="connsiteX93" fmla="*/ 2413052 w 4532209"/>
              <a:gd name="connsiteY93" fmla="*/ 1842316 h 2328929"/>
              <a:gd name="connsiteX94" fmla="*/ 2334334 w 4532209"/>
              <a:gd name="connsiteY94" fmla="*/ 1948397 h 2328929"/>
              <a:gd name="connsiteX95" fmla="*/ 2312493 w 4532209"/>
              <a:gd name="connsiteY95" fmla="*/ 1990427 h 2328929"/>
              <a:gd name="connsiteX96" fmla="*/ 2268747 w 4532209"/>
              <a:gd name="connsiteY96" fmla="*/ 2042182 h 2328929"/>
              <a:gd name="connsiteX97" fmla="*/ 2045347 w 4532209"/>
              <a:gd name="connsiteY97" fmla="*/ 2325021 h 2328929"/>
              <a:gd name="connsiteX98" fmla="*/ 1860212 w 4532209"/>
              <a:gd name="connsiteY98" fmla="*/ 2195355 h 2328929"/>
              <a:gd name="connsiteX99" fmla="*/ 1786369 w 4532209"/>
              <a:gd name="connsiteY99" fmla="*/ 2030011 h 2328929"/>
              <a:gd name="connsiteX100" fmla="*/ 1816921 w 4532209"/>
              <a:gd name="connsiteY100" fmla="*/ 1958248 h 2328929"/>
              <a:gd name="connsiteX101" fmla="*/ 1746654 w 4532209"/>
              <a:gd name="connsiteY101" fmla="*/ 1905378 h 2328929"/>
              <a:gd name="connsiteX102" fmla="*/ 1707198 w 4532209"/>
              <a:gd name="connsiteY102" fmla="*/ 1909962 h 2328929"/>
              <a:gd name="connsiteX103" fmla="*/ 1650256 w 4532209"/>
              <a:gd name="connsiteY103" fmla="*/ 1941709 h 2328929"/>
              <a:gd name="connsiteX104" fmla="*/ 1619575 w 4532209"/>
              <a:gd name="connsiteY104" fmla="*/ 1948864 h 2328929"/>
              <a:gd name="connsiteX105" fmla="*/ 1566989 w 4532209"/>
              <a:gd name="connsiteY105" fmla="*/ 1965744 h 2328929"/>
              <a:gd name="connsiteX106" fmla="*/ 1531953 w 4532209"/>
              <a:gd name="connsiteY106" fmla="*/ 1987765 h 2328929"/>
              <a:gd name="connsiteX107" fmla="*/ 1461816 w 4532209"/>
              <a:gd name="connsiteY107" fmla="*/ 1999504 h 2328929"/>
              <a:gd name="connsiteX108" fmla="*/ 1426780 w 4532209"/>
              <a:gd name="connsiteY108" fmla="*/ 2021526 h 2328929"/>
              <a:gd name="connsiteX109" fmla="*/ 1339093 w 4532209"/>
              <a:gd name="connsiteY109" fmla="*/ 2028123 h 2328929"/>
              <a:gd name="connsiteX110" fmla="*/ 1163524 w 4532209"/>
              <a:gd name="connsiteY110" fmla="*/ 1944405 h 2328929"/>
              <a:gd name="connsiteX111" fmla="*/ 1137133 w 4532209"/>
              <a:gd name="connsiteY111" fmla="*/ 1904388 h 2328929"/>
              <a:gd name="connsiteX112" fmla="*/ 1150134 w 4532209"/>
              <a:gd name="connsiteY112" fmla="*/ 1827484 h 2328929"/>
              <a:gd name="connsiteX113" fmla="*/ 1241724 w 4532209"/>
              <a:gd name="connsiteY113" fmla="*/ 1579889 h 2328929"/>
              <a:gd name="connsiteX114" fmla="*/ 1272340 w 4532209"/>
              <a:gd name="connsiteY114" fmla="*/ 1540430 h 2328929"/>
              <a:gd name="connsiteX115" fmla="*/ 1234328 w 4532209"/>
              <a:gd name="connsiteY115" fmla="*/ 1531953 h 2328929"/>
              <a:gd name="connsiteX116" fmla="*/ 1176684 w 4532209"/>
              <a:gd name="connsiteY116" fmla="*/ 1658253 h 2328929"/>
              <a:gd name="connsiteX117" fmla="*/ 1128061 w 4532209"/>
              <a:gd name="connsiteY117" fmla="*/ 1656182 h 2328929"/>
              <a:gd name="connsiteX118" fmla="*/ 905538 w 4532209"/>
              <a:gd name="connsiteY118" fmla="*/ 1838451 h 2328929"/>
              <a:gd name="connsiteX119" fmla="*/ 797054 w 4532209"/>
              <a:gd name="connsiteY119" fmla="*/ 1834724 h 2328929"/>
              <a:gd name="connsiteX120" fmla="*/ 548153 w 4532209"/>
              <a:gd name="connsiteY120" fmla="*/ 1933572 h 2328929"/>
              <a:gd name="connsiteX121" fmla="*/ 602730 w 4532209"/>
              <a:gd name="connsiteY121" fmla="*/ 1806899 h 2328929"/>
              <a:gd name="connsiteX122" fmla="*/ 631497 w 4532209"/>
              <a:gd name="connsiteY122" fmla="*/ 1752068 h 2328929"/>
              <a:gd name="connsiteX123" fmla="*/ 728601 w 4532209"/>
              <a:gd name="connsiteY123" fmla="*/ 1542569 h 2328929"/>
              <a:gd name="connsiteX124" fmla="*/ 632203 w 4532209"/>
              <a:gd name="connsiteY124" fmla="*/ 1578900 h 2328929"/>
              <a:gd name="connsiteX125" fmla="*/ 531321 w 4532209"/>
              <a:gd name="connsiteY125" fmla="*/ 1565489 h 2328929"/>
              <a:gd name="connsiteX126" fmla="*/ 439213 w 4532209"/>
              <a:gd name="connsiteY126" fmla="*/ 1554649 h 2328929"/>
              <a:gd name="connsiteX127" fmla="*/ 101271 w 4532209"/>
              <a:gd name="connsiteY127" fmla="*/ 1407221 h 2328929"/>
              <a:gd name="connsiteX128" fmla="*/ 21970 w 4532209"/>
              <a:gd name="connsiteY128" fmla="*/ 1222562 h 2328929"/>
              <a:gd name="connsiteX129" fmla="*/ 0 w 4532209"/>
              <a:gd name="connsiteY129" fmla="*/ 1199984 h 2328929"/>
              <a:gd name="connsiteX130" fmla="*/ 4290 w 4532209"/>
              <a:gd name="connsiteY130" fmla="*/ 1152812 h 2328929"/>
              <a:gd name="connsiteX131" fmla="*/ 56747 w 4532209"/>
              <a:gd name="connsiteY131" fmla="*/ 1071324 h 2328929"/>
              <a:gd name="connsiteX132" fmla="*/ 161726 w 4532209"/>
              <a:gd name="connsiteY132" fmla="*/ 940650 h 2328929"/>
              <a:gd name="connsiteX133" fmla="*/ 231669 w 4532209"/>
              <a:gd name="connsiteY133" fmla="*/ 831999 h 2328929"/>
              <a:gd name="connsiteX134" fmla="*/ 266640 w 4532209"/>
              <a:gd name="connsiteY134" fmla="*/ 777673 h 2328929"/>
              <a:gd name="connsiteX135" fmla="*/ 371554 w 4532209"/>
              <a:gd name="connsiteY135" fmla="*/ 614695 h 2328929"/>
              <a:gd name="connsiteX136" fmla="*/ 450272 w 4532209"/>
              <a:gd name="connsiteY136" fmla="*/ 508614 h 2328929"/>
              <a:gd name="connsiteX137" fmla="*/ 489598 w 4532209"/>
              <a:gd name="connsiteY137" fmla="*/ 439421 h 2328929"/>
              <a:gd name="connsiteX138" fmla="*/ 511439 w 4532209"/>
              <a:gd name="connsiteY138" fmla="*/ 397391 h 2328929"/>
              <a:gd name="connsiteX139" fmla="*/ 559541 w 4532209"/>
              <a:gd name="connsiteY139" fmla="*/ 330769 h 2328929"/>
              <a:gd name="connsiteX140" fmla="*/ 620773 w 4532209"/>
              <a:gd name="connsiteY140" fmla="*/ 251851 h 2328929"/>
              <a:gd name="connsiteX141" fmla="*/ 725752 w 4532209"/>
              <a:gd name="connsiteY141" fmla="*/ 121178 h 2328929"/>
              <a:gd name="connsiteX142" fmla="*/ 778209 w 4532209"/>
              <a:gd name="connsiteY142" fmla="*/ 39689 h 2328929"/>
              <a:gd name="connsiteX143" fmla="*/ 817600 w 4532209"/>
              <a:gd name="connsiteY143" fmla="*/ 2801 h 232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532209" h="2328929">
                <a:moveTo>
                  <a:pt x="3367021" y="1657426"/>
                </a:moveTo>
                <a:lnTo>
                  <a:pt x="3372307" y="1665626"/>
                </a:lnTo>
                <a:cubicBezTo>
                  <a:pt x="3375385" y="1670520"/>
                  <a:pt x="3372023" y="1665562"/>
                  <a:pt x="3368151" y="1659335"/>
                </a:cubicBezTo>
                <a:close/>
                <a:moveTo>
                  <a:pt x="819773" y="0"/>
                </a:moveTo>
                <a:lnTo>
                  <a:pt x="1509770" y="0"/>
                </a:lnTo>
                <a:lnTo>
                  <a:pt x="1510453" y="12060"/>
                </a:lnTo>
                <a:cubicBezTo>
                  <a:pt x="1509023" y="27783"/>
                  <a:pt x="1504107" y="45197"/>
                  <a:pt x="1506163" y="59231"/>
                </a:cubicBezTo>
                <a:lnTo>
                  <a:pt x="1616079" y="204430"/>
                </a:lnTo>
                <a:cubicBezTo>
                  <a:pt x="1638017" y="210856"/>
                  <a:pt x="1745942" y="327618"/>
                  <a:pt x="1863053" y="415734"/>
                </a:cubicBezTo>
                <a:cubicBezTo>
                  <a:pt x="1980164" y="503850"/>
                  <a:pt x="2197510" y="693867"/>
                  <a:pt x="2318743" y="733129"/>
                </a:cubicBezTo>
                <a:cubicBezTo>
                  <a:pt x="2439976" y="772390"/>
                  <a:pt x="2534950" y="672706"/>
                  <a:pt x="2590451" y="651298"/>
                </a:cubicBezTo>
                <a:cubicBezTo>
                  <a:pt x="2610883" y="635760"/>
                  <a:pt x="2630847" y="613001"/>
                  <a:pt x="2651748" y="604685"/>
                </a:cubicBezTo>
                <a:cubicBezTo>
                  <a:pt x="2678665" y="593975"/>
                  <a:pt x="2730660" y="595516"/>
                  <a:pt x="2730660" y="595516"/>
                </a:cubicBezTo>
                <a:cubicBezTo>
                  <a:pt x="2749641" y="584934"/>
                  <a:pt x="2768561" y="572223"/>
                  <a:pt x="2787602" y="563769"/>
                </a:cubicBezTo>
                <a:cubicBezTo>
                  <a:pt x="2797928" y="559184"/>
                  <a:pt x="2807956" y="561200"/>
                  <a:pt x="2818283" y="556615"/>
                </a:cubicBezTo>
                <a:cubicBezTo>
                  <a:pt x="2830057" y="551387"/>
                  <a:pt x="2841563" y="538792"/>
                  <a:pt x="2853319" y="534593"/>
                </a:cubicBezTo>
                <a:cubicBezTo>
                  <a:pt x="2866762" y="529793"/>
                  <a:pt x="2881779" y="513336"/>
                  <a:pt x="2892775" y="530009"/>
                </a:cubicBezTo>
                <a:cubicBezTo>
                  <a:pt x="2903771" y="546683"/>
                  <a:pt x="2918515" y="610192"/>
                  <a:pt x="2919295" y="634634"/>
                </a:cubicBezTo>
                <a:cubicBezTo>
                  <a:pt x="2920075" y="659077"/>
                  <a:pt x="2904409" y="662340"/>
                  <a:pt x="2897454" y="676664"/>
                </a:cubicBezTo>
                <a:cubicBezTo>
                  <a:pt x="2888385" y="695340"/>
                  <a:pt x="2879990" y="714595"/>
                  <a:pt x="2871258" y="733561"/>
                </a:cubicBezTo>
                <a:cubicBezTo>
                  <a:pt x="2880054" y="746899"/>
                  <a:pt x="2885617" y="766649"/>
                  <a:pt x="2897648" y="773577"/>
                </a:cubicBezTo>
                <a:cubicBezTo>
                  <a:pt x="2916342" y="784341"/>
                  <a:pt x="2962695" y="739364"/>
                  <a:pt x="2976495" y="732105"/>
                </a:cubicBezTo>
                <a:cubicBezTo>
                  <a:pt x="2986804" y="726683"/>
                  <a:pt x="2996949" y="727335"/>
                  <a:pt x="3007176" y="724950"/>
                </a:cubicBezTo>
                <a:cubicBezTo>
                  <a:pt x="3073401" y="639598"/>
                  <a:pt x="2998917" y="722108"/>
                  <a:pt x="3077248" y="680907"/>
                </a:cubicBezTo>
                <a:cubicBezTo>
                  <a:pt x="3091079" y="673632"/>
                  <a:pt x="3103209" y="654941"/>
                  <a:pt x="3116640" y="644018"/>
                </a:cubicBezTo>
                <a:cubicBezTo>
                  <a:pt x="3132468" y="631146"/>
                  <a:pt x="3148557" y="619200"/>
                  <a:pt x="3164806" y="609701"/>
                </a:cubicBezTo>
                <a:cubicBezTo>
                  <a:pt x="3213193" y="581415"/>
                  <a:pt x="3224723" y="596744"/>
                  <a:pt x="3278690" y="546207"/>
                </a:cubicBezTo>
                <a:cubicBezTo>
                  <a:pt x="3312677" y="514379"/>
                  <a:pt x="3351455" y="473833"/>
                  <a:pt x="3388153" y="465275"/>
                </a:cubicBezTo>
                <a:lnTo>
                  <a:pt x="3418834" y="458120"/>
                </a:lnTo>
                <a:cubicBezTo>
                  <a:pt x="3433416" y="440869"/>
                  <a:pt x="3447107" y="420856"/>
                  <a:pt x="3462581" y="406365"/>
                </a:cubicBezTo>
                <a:cubicBezTo>
                  <a:pt x="3473739" y="395915"/>
                  <a:pt x="3486884" y="381918"/>
                  <a:pt x="3497617" y="384344"/>
                </a:cubicBezTo>
                <a:cubicBezTo>
                  <a:pt x="3729826" y="436834"/>
                  <a:pt x="3956831" y="508109"/>
                  <a:pt x="4186438" y="569991"/>
                </a:cubicBezTo>
                <a:cubicBezTo>
                  <a:pt x="4253851" y="527619"/>
                  <a:pt x="4196357" y="555921"/>
                  <a:pt x="4296031" y="553668"/>
                </a:cubicBezTo>
                <a:cubicBezTo>
                  <a:pt x="4321945" y="553083"/>
                  <a:pt x="4349183" y="544248"/>
                  <a:pt x="4374943" y="544500"/>
                </a:cubicBezTo>
                <a:cubicBezTo>
                  <a:pt x="4425315" y="544992"/>
                  <a:pt x="4474055" y="553521"/>
                  <a:pt x="4524057" y="555898"/>
                </a:cubicBezTo>
                <a:lnTo>
                  <a:pt x="4532209" y="555557"/>
                </a:lnTo>
                <a:lnTo>
                  <a:pt x="4532209" y="714634"/>
                </a:lnTo>
                <a:lnTo>
                  <a:pt x="4506895" y="744582"/>
                </a:lnTo>
                <a:cubicBezTo>
                  <a:pt x="4494142" y="758179"/>
                  <a:pt x="4478246" y="763836"/>
                  <a:pt x="4467504" y="781471"/>
                </a:cubicBezTo>
                <a:cubicBezTo>
                  <a:pt x="4446624" y="815749"/>
                  <a:pt x="4415111" y="895264"/>
                  <a:pt x="4415111" y="895264"/>
                </a:cubicBezTo>
                <a:cubicBezTo>
                  <a:pt x="4386138" y="1103167"/>
                  <a:pt x="4384710" y="1077796"/>
                  <a:pt x="4509901" y="1051052"/>
                </a:cubicBezTo>
                <a:lnTo>
                  <a:pt x="4532209" y="1047537"/>
                </a:lnTo>
                <a:lnTo>
                  <a:pt x="4532209" y="1308894"/>
                </a:lnTo>
                <a:lnTo>
                  <a:pt x="4472960" y="1315778"/>
                </a:lnTo>
                <a:cubicBezTo>
                  <a:pt x="4415910" y="1293684"/>
                  <a:pt x="4357647" y="1275189"/>
                  <a:pt x="4301811" y="1249497"/>
                </a:cubicBezTo>
                <a:cubicBezTo>
                  <a:pt x="4292994" y="1245440"/>
                  <a:pt x="4286533" y="1235582"/>
                  <a:pt x="4279840" y="1226918"/>
                </a:cubicBezTo>
                <a:cubicBezTo>
                  <a:pt x="4195056" y="1117178"/>
                  <a:pt x="4302094" y="1249926"/>
                  <a:pt x="4235835" y="1149456"/>
                </a:cubicBezTo>
                <a:cubicBezTo>
                  <a:pt x="4219885" y="1125270"/>
                  <a:pt x="4201425" y="1122606"/>
                  <a:pt x="4183119" y="1101727"/>
                </a:cubicBezTo>
                <a:cubicBezTo>
                  <a:pt x="4173150" y="1090358"/>
                  <a:pt x="4166194" y="1073964"/>
                  <a:pt x="4156728" y="1061711"/>
                </a:cubicBezTo>
                <a:cubicBezTo>
                  <a:pt x="4140164" y="1040271"/>
                  <a:pt x="4123120" y="1031283"/>
                  <a:pt x="4104012" y="1013982"/>
                </a:cubicBezTo>
                <a:cubicBezTo>
                  <a:pt x="4096379" y="1007072"/>
                  <a:pt x="4089365" y="998930"/>
                  <a:pt x="4082042" y="991404"/>
                </a:cubicBezTo>
                <a:cubicBezTo>
                  <a:pt x="4071837" y="1004557"/>
                  <a:pt x="4060030" y="1015217"/>
                  <a:pt x="4051426" y="1030863"/>
                </a:cubicBezTo>
                <a:cubicBezTo>
                  <a:pt x="4009746" y="1106650"/>
                  <a:pt x="3986868" y="1225774"/>
                  <a:pt x="3981807" y="1301036"/>
                </a:cubicBezTo>
                <a:cubicBezTo>
                  <a:pt x="3980145" y="1325741"/>
                  <a:pt x="3996497" y="1337625"/>
                  <a:pt x="4003842" y="1355919"/>
                </a:cubicBezTo>
                <a:lnTo>
                  <a:pt x="4532209" y="1500735"/>
                </a:lnTo>
                <a:lnTo>
                  <a:pt x="4532209" y="1871904"/>
                </a:lnTo>
                <a:lnTo>
                  <a:pt x="4517936" y="1877805"/>
                </a:lnTo>
                <a:cubicBezTo>
                  <a:pt x="4501446" y="1881651"/>
                  <a:pt x="4485970" y="1877929"/>
                  <a:pt x="4469705" y="1879818"/>
                </a:cubicBezTo>
                <a:cubicBezTo>
                  <a:pt x="4459618" y="1880990"/>
                  <a:pt x="4448903" y="1887069"/>
                  <a:pt x="4439024" y="1886973"/>
                </a:cubicBezTo>
                <a:cubicBezTo>
                  <a:pt x="4410736" y="1886697"/>
                  <a:pt x="4383469" y="1881460"/>
                  <a:pt x="4355692" y="1878703"/>
                </a:cubicBezTo>
                <a:cubicBezTo>
                  <a:pt x="4341088" y="1885187"/>
                  <a:pt x="4326409" y="1893961"/>
                  <a:pt x="4311881" y="1898154"/>
                </a:cubicBezTo>
                <a:cubicBezTo>
                  <a:pt x="4284251" y="1906130"/>
                  <a:pt x="4239233" y="1901187"/>
                  <a:pt x="4215418" y="1902181"/>
                </a:cubicBezTo>
                <a:cubicBezTo>
                  <a:pt x="4186350" y="1903394"/>
                  <a:pt x="4157018" y="1906203"/>
                  <a:pt x="4127731" y="1908778"/>
                </a:cubicBezTo>
                <a:cubicBezTo>
                  <a:pt x="4114634" y="1909930"/>
                  <a:pt x="4100952" y="1914485"/>
                  <a:pt x="4088275" y="1913362"/>
                </a:cubicBezTo>
                <a:cubicBezTo>
                  <a:pt x="4048186" y="1909815"/>
                  <a:pt x="4009603" y="1899806"/>
                  <a:pt x="3969842" y="1894810"/>
                </a:cubicBezTo>
                <a:cubicBezTo>
                  <a:pt x="3945256" y="1891721"/>
                  <a:pt x="3919806" y="1892481"/>
                  <a:pt x="3895285" y="1889111"/>
                </a:cubicBezTo>
                <a:cubicBezTo>
                  <a:pt x="3815976" y="1878211"/>
                  <a:pt x="3737374" y="1864375"/>
                  <a:pt x="3658419" y="1852007"/>
                </a:cubicBezTo>
                <a:cubicBezTo>
                  <a:pt x="3604295" y="1830770"/>
                  <a:pt x="3549213" y="1812374"/>
                  <a:pt x="3496045" y="1788297"/>
                </a:cubicBezTo>
                <a:cubicBezTo>
                  <a:pt x="3473893" y="1778264"/>
                  <a:pt x="3426525" y="1736558"/>
                  <a:pt x="3412584" y="1715419"/>
                </a:cubicBezTo>
                <a:cubicBezTo>
                  <a:pt x="3403787" y="1702080"/>
                  <a:pt x="3395660" y="1687656"/>
                  <a:pt x="3386194" y="1675402"/>
                </a:cubicBezTo>
                <a:cubicBezTo>
                  <a:pt x="3359509" y="1640864"/>
                  <a:pt x="3358346" y="1642090"/>
                  <a:pt x="3362699" y="1650116"/>
                </a:cubicBezTo>
                <a:lnTo>
                  <a:pt x="3367021" y="1657426"/>
                </a:lnTo>
                <a:lnTo>
                  <a:pt x="3362122" y="1649824"/>
                </a:lnTo>
                <a:cubicBezTo>
                  <a:pt x="3356623" y="1641378"/>
                  <a:pt x="3348774" y="1629397"/>
                  <a:pt x="3337833" y="1612807"/>
                </a:cubicBezTo>
                <a:cubicBezTo>
                  <a:pt x="3318831" y="1612621"/>
                  <a:pt x="3307621" y="1893360"/>
                  <a:pt x="3287801" y="1900142"/>
                </a:cubicBezTo>
                <a:cubicBezTo>
                  <a:pt x="3264304" y="1908183"/>
                  <a:pt x="3247679" y="1679775"/>
                  <a:pt x="3210754" y="1656293"/>
                </a:cubicBezTo>
                <a:cubicBezTo>
                  <a:pt x="3173829" y="1632811"/>
                  <a:pt x="3112678" y="1715773"/>
                  <a:pt x="3066255" y="1759246"/>
                </a:cubicBezTo>
                <a:cubicBezTo>
                  <a:pt x="3053124" y="1771542"/>
                  <a:pt x="3040542" y="1786873"/>
                  <a:pt x="3026863" y="1796134"/>
                </a:cubicBezTo>
                <a:cubicBezTo>
                  <a:pt x="3012445" y="1805898"/>
                  <a:pt x="2997503" y="1806121"/>
                  <a:pt x="2983052" y="1815585"/>
                </a:cubicBezTo>
                <a:cubicBezTo>
                  <a:pt x="2946210" y="1839713"/>
                  <a:pt x="2910520" y="1873304"/>
                  <a:pt x="2873588" y="1896517"/>
                </a:cubicBezTo>
                <a:cubicBezTo>
                  <a:pt x="2861910" y="1903857"/>
                  <a:pt x="2850327" y="1913311"/>
                  <a:pt x="2838552" y="1918538"/>
                </a:cubicBezTo>
                <a:cubicBezTo>
                  <a:pt x="2828226" y="1923124"/>
                  <a:pt x="2818098" y="1923308"/>
                  <a:pt x="2807871" y="1925693"/>
                </a:cubicBezTo>
                <a:cubicBezTo>
                  <a:pt x="2791816" y="1937132"/>
                  <a:pt x="2776015" y="1951723"/>
                  <a:pt x="2759705" y="1960011"/>
                </a:cubicBezTo>
                <a:cubicBezTo>
                  <a:pt x="2742139" y="1968937"/>
                  <a:pt x="2724583" y="1972260"/>
                  <a:pt x="2707119" y="1976891"/>
                </a:cubicBezTo>
                <a:cubicBezTo>
                  <a:pt x="2676354" y="1985047"/>
                  <a:pt x="2645338" y="1994840"/>
                  <a:pt x="2615076" y="1998355"/>
                </a:cubicBezTo>
                <a:cubicBezTo>
                  <a:pt x="2565532" y="2004111"/>
                  <a:pt x="2588954" y="1999830"/>
                  <a:pt x="2544939" y="2010094"/>
                </a:cubicBezTo>
                <a:cubicBezTo>
                  <a:pt x="2532746" y="2018781"/>
                  <a:pt x="2472139" y="2071472"/>
                  <a:pt x="2457316" y="2048995"/>
                </a:cubicBezTo>
                <a:cubicBezTo>
                  <a:pt x="2448520" y="2035657"/>
                  <a:pt x="2457230" y="2005923"/>
                  <a:pt x="2457187" y="1984387"/>
                </a:cubicBezTo>
                <a:cubicBezTo>
                  <a:pt x="2467392" y="1971234"/>
                  <a:pt x="2477030" y="1956677"/>
                  <a:pt x="2487803" y="1944928"/>
                </a:cubicBezTo>
                <a:cubicBezTo>
                  <a:pt x="2500480" y="1931104"/>
                  <a:pt x="2519627" y="1928495"/>
                  <a:pt x="2527194" y="1908039"/>
                </a:cubicBezTo>
                <a:cubicBezTo>
                  <a:pt x="2552229" y="1840365"/>
                  <a:pt x="2561993" y="1767569"/>
                  <a:pt x="2579392" y="1697333"/>
                </a:cubicBezTo>
                <a:cubicBezTo>
                  <a:pt x="2566240" y="1698861"/>
                  <a:pt x="2553229" y="1692915"/>
                  <a:pt x="2539936" y="1701917"/>
                </a:cubicBezTo>
                <a:cubicBezTo>
                  <a:pt x="2514725" y="1718988"/>
                  <a:pt x="2468491" y="1798541"/>
                  <a:pt x="2448088" y="1820294"/>
                </a:cubicBezTo>
                <a:cubicBezTo>
                  <a:pt x="2437250" y="1831850"/>
                  <a:pt x="2424731" y="1834976"/>
                  <a:pt x="2413052" y="1842316"/>
                </a:cubicBezTo>
                <a:cubicBezTo>
                  <a:pt x="2310120" y="2023419"/>
                  <a:pt x="2432366" y="1822051"/>
                  <a:pt x="2334334" y="1948397"/>
                </a:cubicBezTo>
                <a:cubicBezTo>
                  <a:pt x="2325383" y="1959933"/>
                  <a:pt x="2321068" y="1978164"/>
                  <a:pt x="2312493" y="1990427"/>
                </a:cubicBezTo>
                <a:cubicBezTo>
                  <a:pt x="2298935" y="2009814"/>
                  <a:pt x="2313271" y="1986416"/>
                  <a:pt x="2268747" y="2042182"/>
                </a:cubicBezTo>
                <a:cubicBezTo>
                  <a:pt x="2224222" y="2097948"/>
                  <a:pt x="2113436" y="2299493"/>
                  <a:pt x="2045347" y="2325021"/>
                </a:cubicBezTo>
                <a:cubicBezTo>
                  <a:pt x="1977258" y="2350549"/>
                  <a:pt x="1903374" y="2244523"/>
                  <a:pt x="1860212" y="2195355"/>
                </a:cubicBezTo>
                <a:cubicBezTo>
                  <a:pt x="1817049" y="2146186"/>
                  <a:pt x="1773239" y="2042307"/>
                  <a:pt x="1786369" y="2030011"/>
                </a:cubicBezTo>
                <a:cubicBezTo>
                  <a:pt x="1796553" y="2006090"/>
                  <a:pt x="1809518" y="1983517"/>
                  <a:pt x="1816921" y="1958248"/>
                </a:cubicBezTo>
                <a:cubicBezTo>
                  <a:pt x="1841789" y="1873359"/>
                  <a:pt x="1787791" y="1905779"/>
                  <a:pt x="1746654" y="1905378"/>
                </a:cubicBezTo>
                <a:cubicBezTo>
                  <a:pt x="1733774" y="1905252"/>
                  <a:pt x="1720350" y="1908434"/>
                  <a:pt x="1707198" y="1909962"/>
                </a:cubicBezTo>
                <a:cubicBezTo>
                  <a:pt x="1688217" y="1920544"/>
                  <a:pt x="1669297" y="1933256"/>
                  <a:pt x="1650256" y="1941709"/>
                </a:cubicBezTo>
                <a:cubicBezTo>
                  <a:pt x="1639930" y="1946294"/>
                  <a:pt x="1629848" y="1945899"/>
                  <a:pt x="1619575" y="1948864"/>
                </a:cubicBezTo>
                <a:cubicBezTo>
                  <a:pt x="1602081" y="1953913"/>
                  <a:pt x="1584574" y="1957936"/>
                  <a:pt x="1566989" y="1965744"/>
                </a:cubicBezTo>
                <a:cubicBezTo>
                  <a:pt x="1555214" y="1970971"/>
                  <a:pt x="1543727" y="1982538"/>
                  <a:pt x="1531953" y="1987765"/>
                </a:cubicBezTo>
                <a:cubicBezTo>
                  <a:pt x="1516240" y="1994741"/>
                  <a:pt x="1474458" y="1998035"/>
                  <a:pt x="1461816" y="1999504"/>
                </a:cubicBezTo>
                <a:cubicBezTo>
                  <a:pt x="1450137" y="2006845"/>
                  <a:pt x="1438535" y="2017327"/>
                  <a:pt x="1426780" y="2021526"/>
                </a:cubicBezTo>
                <a:cubicBezTo>
                  <a:pt x="1413630" y="2026223"/>
                  <a:pt x="1347676" y="2027765"/>
                  <a:pt x="1339093" y="2028123"/>
                </a:cubicBezTo>
                <a:cubicBezTo>
                  <a:pt x="1280570" y="2000217"/>
                  <a:pt x="1219615" y="1978770"/>
                  <a:pt x="1163524" y="1944405"/>
                </a:cubicBezTo>
                <a:cubicBezTo>
                  <a:pt x="1151633" y="1937119"/>
                  <a:pt x="1139454" y="1924650"/>
                  <a:pt x="1137133" y="1904388"/>
                </a:cubicBezTo>
                <a:cubicBezTo>
                  <a:pt x="1134488" y="1881287"/>
                  <a:pt x="1145801" y="1853119"/>
                  <a:pt x="1150134" y="1827484"/>
                </a:cubicBezTo>
                <a:cubicBezTo>
                  <a:pt x="1161155" y="1795004"/>
                  <a:pt x="1201981" y="1641627"/>
                  <a:pt x="1241724" y="1579889"/>
                </a:cubicBezTo>
                <a:cubicBezTo>
                  <a:pt x="1251122" y="1565289"/>
                  <a:pt x="1262134" y="1553583"/>
                  <a:pt x="1272340" y="1540430"/>
                </a:cubicBezTo>
                <a:cubicBezTo>
                  <a:pt x="1270823" y="1513081"/>
                  <a:pt x="1250270" y="1512316"/>
                  <a:pt x="1234328" y="1531953"/>
                </a:cubicBezTo>
                <a:cubicBezTo>
                  <a:pt x="1218385" y="1551590"/>
                  <a:pt x="1194395" y="1637549"/>
                  <a:pt x="1176684" y="1658253"/>
                </a:cubicBezTo>
                <a:cubicBezTo>
                  <a:pt x="1158973" y="1678958"/>
                  <a:pt x="1173252" y="1626149"/>
                  <a:pt x="1128061" y="1656182"/>
                </a:cubicBezTo>
                <a:cubicBezTo>
                  <a:pt x="1082870" y="1686214"/>
                  <a:pt x="960706" y="1808695"/>
                  <a:pt x="905538" y="1838451"/>
                </a:cubicBezTo>
                <a:cubicBezTo>
                  <a:pt x="850370" y="1868207"/>
                  <a:pt x="810206" y="1833197"/>
                  <a:pt x="797054" y="1834724"/>
                </a:cubicBezTo>
                <a:cubicBezTo>
                  <a:pt x="773697" y="1849405"/>
                  <a:pt x="580540" y="1938209"/>
                  <a:pt x="548153" y="1933572"/>
                </a:cubicBezTo>
                <a:cubicBezTo>
                  <a:pt x="515765" y="1928935"/>
                  <a:pt x="588839" y="1837149"/>
                  <a:pt x="602730" y="1806899"/>
                </a:cubicBezTo>
                <a:cubicBezTo>
                  <a:pt x="616620" y="1776650"/>
                  <a:pt x="610519" y="1796123"/>
                  <a:pt x="631497" y="1752068"/>
                </a:cubicBezTo>
                <a:cubicBezTo>
                  <a:pt x="652475" y="1708013"/>
                  <a:pt x="744678" y="1541897"/>
                  <a:pt x="728601" y="1542569"/>
                </a:cubicBezTo>
                <a:cubicBezTo>
                  <a:pt x="696468" y="1554679"/>
                  <a:pt x="663619" y="1575249"/>
                  <a:pt x="632203" y="1578900"/>
                </a:cubicBezTo>
                <a:cubicBezTo>
                  <a:pt x="596970" y="1582993"/>
                  <a:pt x="565004" y="1569721"/>
                  <a:pt x="531321" y="1565489"/>
                </a:cubicBezTo>
                <a:lnTo>
                  <a:pt x="439213" y="1554649"/>
                </a:lnTo>
                <a:cubicBezTo>
                  <a:pt x="326566" y="1505506"/>
                  <a:pt x="204903" y="1479910"/>
                  <a:pt x="101271" y="1407221"/>
                </a:cubicBezTo>
                <a:cubicBezTo>
                  <a:pt x="65061" y="1381822"/>
                  <a:pt x="50109" y="1272096"/>
                  <a:pt x="21970" y="1222562"/>
                </a:cubicBezTo>
                <a:cubicBezTo>
                  <a:pt x="16216" y="1212435"/>
                  <a:pt x="7323" y="1207510"/>
                  <a:pt x="0" y="1199984"/>
                </a:cubicBezTo>
                <a:cubicBezTo>
                  <a:pt x="1430" y="1184260"/>
                  <a:pt x="-301" y="1168484"/>
                  <a:pt x="4290" y="1152812"/>
                </a:cubicBezTo>
                <a:cubicBezTo>
                  <a:pt x="12662" y="1124235"/>
                  <a:pt x="42002" y="1088769"/>
                  <a:pt x="56747" y="1071324"/>
                </a:cubicBezTo>
                <a:cubicBezTo>
                  <a:pt x="121014" y="995291"/>
                  <a:pt x="105009" y="1024865"/>
                  <a:pt x="161726" y="940650"/>
                </a:cubicBezTo>
                <a:cubicBezTo>
                  <a:pt x="185563" y="905257"/>
                  <a:pt x="208354" y="868216"/>
                  <a:pt x="231669" y="831999"/>
                </a:cubicBezTo>
                <a:lnTo>
                  <a:pt x="266640" y="777673"/>
                </a:lnTo>
                <a:cubicBezTo>
                  <a:pt x="301611" y="723347"/>
                  <a:pt x="332426" y="660987"/>
                  <a:pt x="371554" y="614695"/>
                </a:cubicBezTo>
                <a:cubicBezTo>
                  <a:pt x="416136" y="561951"/>
                  <a:pt x="413185" y="570270"/>
                  <a:pt x="450272" y="508614"/>
                </a:cubicBezTo>
                <a:cubicBezTo>
                  <a:pt x="463813" y="486102"/>
                  <a:pt x="476748" y="462789"/>
                  <a:pt x="489598" y="439421"/>
                </a:cubicBezTo>
                <a:cubicBezTo>
                  <a:pt x="497144" y="425699"/>
                  <a:pt x="503196" y="410196"/>
                  <a:pt x="511439" y="397391"/>
                </a:cubicBezTo>
                <a:cubicBezTo>
                  <a:pt x="526638" y="373781"/>
                  <a:pt x="543242" y="352465"/>
                  <a:pt x="559541" y="330769"/>
                </a:cubicBezTo>
                <a:cubicBezTo>
                  <a:pt x="579697" y="303939"/>
                  <a:pt x="601976" y="281050"/>
                  <a:pt x="620773" y="251851"/>
                </a:cubicBezTo>
                <a:cubicBezTo>
                  <a:pt x="687976" y="147456"/>
                  <a:pt x="652469" y="189804"/>
                  <a:pt x="725752" y="121178"/>
                </a:cubicBezTo>
                <a:cubicBezTo>
                  <a:pt x="747641" y="79055"/>
                  <a:pt x="748051" y="72579"/>
                  <a:pt x="778209" y="39689"/>
                </a:cubicBezTo>
                <a:cubicBezTo>
                  <a:pt x="790885" y="25865"/>
                  <a:pt x="804924" y="16624"/>
                  <a:pt x="817600" y="2801"/>
                </a:cubicBezTo>
                <a:close/>
              </a:path>
            </a:pathLst>
          </a:cu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40798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1838325"/>
            <a:chOff x="0" y="0"/>
            <a:chExt cx="12192000" cy="1838325"/>
          </a:xfrm>
        </p:grpSpPr>
        <p:grpSp>
          <p:nvGrpSpPr>
            <p:cNvPr id="2" name="Group 1"/>
            <p:cNvGrpSpPr/>
            <p:nvPr/>
          </p:nvGrpSpPr>
          <p:grpSpPr>
            <a:xfrm>
              <a:off x="0" y="0"/>
              <a:ext cx="12192000" cy="1838325"/>
              <a:chOff x="0" y="0"/>
              <a:chExt cx="12192000" cy="1838325"/>
            </a:xfrm>
          </p:grpSpPr>
          <p:sp>
            <p:nvSpPr>
              <p:cNvPr id="8" name="Rectangle 7"/>
              <p:cNvSpPr/>
              <p:nvPr/>
            </p:nvSpPr>
            <p:spPr>
              <a:xfrm>
                <a:off x="0" y="0"/>
                <a:ext cx="12192000" cy="183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latin typeface="Gill Sans MT" panose="020B0502020104020203" pitchFamily="34" charset="0"/>
                </a:endParaRPr>
              </a:p>
            </p:txBody>
          </p:sp>
          <p:pic>
            <p:nvPicPr>
              <p:cNvPr id="1028" name="Picture 4" descr="Digital Graph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5572124" cy="1838325"/>
              </a:xfrm>
              <a:prstGeom prst="rect">
                <a:avLst/>
              </a:prstGeom>
              <a:noFill/>
              <a:ln>
                <a:solidFill>
                  <a:schemeClr val="tx1"/>
                </a:solidFill>
              </a:ln>
              <a:effectLst>
                <a:softEdge rad="63500"/>
              </a:effectLst>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471625" y="528637"/>
              <a:ext cx="5248751" cy="781050"/>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Histogram for distribution</a:t>
              </a:r>
              <a:endParaRPr lang="en-IN" sz="3600" dirty="0">
                <a:solidFill>
                  <a:schemeClr val="bg1"/>
                </a:solidFill>
                <a:latin typeface="Gill Sans MT" panose="020B0502020104020203" pitchFamily="34" charset="0"/>
              </a:endParaRPr>
            </a:p>
          </p:txBody>
        </p:sp>
      </p:grpSp>
      <p:pic>
        <p:nvPicPr>
          <p:cNvPr id="4" name="Picture 3"/>
          <p:cNvPicPr>
            <a:picLocks noChangeAspect="1"/>
          </p:cNvPicPr>
          <p:nvPr/>
        </p:nvPicPr>
        <p:blipFill rotWithShape="1">
          <a:blip r:embed="rId3"/>
          <a:srcRect l="1376" t="1941" r="933" b="1259"/>
          <a:stretch/>
        </p:blipFill>
        <p:spPr>
          <a:xfrm>
            <a:off x="100584" y="1975104"/>
            <a:ext cx="9564624" cy="4599432"/>
          </a:xfrm>
          <a:prstGeom prst="rect">
            <a:avLst/>
          </a:prstGeom>
        </p:spPr>
      </p:pic>
      <p:sp>
        <p:nvSpPr>
          <p:cNvPr id="6" name="TextBox 5"/>
          <p:cNvSpPr txBox="1"/>
          <p:nvPr/>
        </p:nvSpPr>
        <p:spPr>
          <a:xfrm>
            <a:off x="8823960" y="3154680"/>
            <a:ext cx="3218688" cy="23464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Histogram show the distribution of stock price.</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Stock attained 150-200 price range more time than other. (Tata Motors)</a:t>
            </a:r>
            <a:endParaRPr lang="en-IN" sz="2000" dirty="0">
              <a:latin typeface="Gill Sans MT" panose="020B0502020104020203" pitchFamily="34" charset="0"/>
            </a:endParaRPr>
          </a:p>
        </p:txBody>
      </p:sp>
    </p:spTree>
    <p:extLst>
      <p:ext uri="{BB962C8B-B14F-4D97-AF65-F5344CB8AC3E}">
        <p14:creationId xmlns:p14="http://schemas.microsoft.com/office/powerpoint/2010/main" val="4119842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0"/>
            <a:ext cx="4206240" cy="6858000"/>
            <a:chOff x="0" y="0"/>
            <a:chExt cx="3977640" cy="6858000"/>
          </a:xfrm>
        </p:grpSpPr>
        <p:sp>
          <p:nvSpPr>
            <p:cNvPr id="7" name="Rectangle 6"/>
            <p:cNvSpPr/>
            <p:nvPr/>
          </p:nvSpPr>
          <p:spPr>
            <a:xfrm>
              <a:off x="0" y="0"/>
              <a:ext cx="397764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9" name="TextBox 8"/>
            <p:cNvSpPr txBox="1"/>
            <p:nvPr/>
          </p:nvSpPr>
          <p:spPr>
            <a:xfrm>
              <a:off x="658368" y="2176599"/>
              <a:ext cx="2706624" cy="2504802"/>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Important information from visualization</a:t>
              </a:r>
              <a:endParaRPr lang="en-IN" sz="3600" dirty="0">
                <a:solidFill>
                  <a:schemeClr val="bg1"/>
                </a:solidFill>
                <a:latin typeface="Gill Sans MT" panose="020B0502020104020203" pitchFamily="34" charset="0"/>
              </a:endParaRPr>
            </a:p>
          </p:txBody>
        </p:sp>
      </p:grpSp>
      <p:grpSp>
        <p:nvGrpSpPr>
          <p:cNvPr id="11" name="Group 10"/>
          <p:cNvGrpSpPr/>
          <p:nvPr/>
        </p:nvGrpSpPr>
        <p:grpSpPr>
          <a:xfrm>
            <a:off x="4270248" y="0"/>
            <a:ext cx="7921752" cy="6858000"/>
            <a:chOff x="3980688" y="0"/>
            <a:chExt cx="8211312" cy="6858000"/>
          </a:xfrm>
        </p:grpSpPr>
        <p:sp>
          <p:nvSpPr>
            <p:cNvPr id="6" name="Rectangle 5"/>
            <p:cNvSpPr/>
            <p:nvPr/>
          </p:nvSpPr>
          <p:spPr>
            <a:xfrm>
              <a:off x="3980688" y="0"/>
              <a:ext cx="8211312" cy="685800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10" name="TextBox 9"/>
            <p:cNvSpPr txBox="1"/>
            <p:nvPr/>
          </p:nvSpPr>
          <p:spPr>
            <a:xfrm>
              <a:off x="4398264" y="1843951"/>
              <a:ext cx="6912864" cy="31700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The most important point is that the stock price is affected by volume, so it can help in model building</a:t>
              </a:r>
            </a:p>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After trying some transformations like log, </a:t>
              </a:r>
              <a:r>
                <a:rPr lang="en-US" sz="2000" dirty="0" err="1" smtClean="0">
                  <a:latin typeface="Gill Sans MT" panose="020B0502020104020203" pitchFamily="34" charset="0"/>
                </a:rPr>
                <a:t>sqrt</a:t>
              </a:r>
              <a:r>
                <a:rPr lang="en-US" sz="2000" dirty="0" smtClean="0">
                  <a:latin typeface="Gill Sans MT" panose="020B0502020104020203" pitchFamily="34" charset="0"/>
                </a:rPr>
                <a:t> and box-cox, there is no considerable effect on data.</a:t>
              </a:r>
            </a:p>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Covid period change is clearly visible in plots</a:t>
              </a:r>
              <a:endParaRPr lang="en-IN" sz="2000" dirty="0">
                <a:latin typeface="Gill Sans MT" panose="020B0502020104020203" pitchFamily="34" charset="0"/>
              </a:endParaRPr>
            </a:p>
          </p:txBody>
        </p:sp>
      </p:grpSp>
    </p:spTree>
    <p:extLst>
      <p:ext uri="{BB962C8B-B14F-4D97-AF65-F5344CB8AC3E}">
        <p14:creationId xmlns:p14="http://schemas.microsoft.com/office/powerpoint/2010/main" val="3603769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0"/>
            <a:ext cx="4206240" cy="6858000"/>
            <a:chOff x="0" y="0"/>
            <a:chExt cx="3977640" cy="6858000"/>
          </a:xfrm>
        </p:grpSpPr>
        <p:sp>
          <p:nvSpPr>
            <p:cNvPr id="7" name="Rectangle 6"/>
            <p:cNvSpPr/>
            <p:nvPr/>
          </p:nvSpPr>
          <p:spPr>
            <a:xfrm>
              <a:off x="0" y="0"/>
              <a:ext cx="397764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9" name="TextBox 8"/>
            <p:cNvSpPr txBox="1"/>
            <p:nvPr/>
          </p:nvSpPr>
          <p:spPr>
            <a:xfrm>
              <a:off x="521341" y="2176599"/>
              <a:ext cx="2934959" cy="2504802"/>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Data Transformation and Data Creation</a:t>
              </a:r>
              <a:endParaRPr lang="en-IN" sz="3600" dirty="0">
                <a:solidFill>
                  <a:schemeClr val="bg1"/>
                </a:solidFill>
                <a:latin typeface="Gill Sans MT" panose="020B0502020104020203" pitchFamily="34" charset="0"/>
              </a:endParaRPr>
            </a:p>
          </p:txBody>
        </p:sp>
      </p:grpSp>
      <p:grpSp>
        <p:nvGrpSpPr>
          <p:cNvPr id="11" name="Group 10"/>
          <p:cNvGrpSpPr/>
          <p:nvPr/>
        </p:nvGrpSpPr>
        <p:grpSpPr>
          <a:xfrm>
            <a:off x="4270248" y="0"/>
            <a:ext cx="7921752" cy="6858000"/>
            <a:chOff x="3980688" y="0"/>
            <a:chExt cx="8211312" cy="6858000"/>
          </a:xfrm>
        </p:grpSpPr>
        <p:sp>
          <p:nvSpPr>
            <p:cNvPr id="6" name="Rectangle 5"/>
            <p:cNvSpPr/>
            <p:nvPr/>
          </p:nvSpPr>
          <p:spPr>
            <a:xfrm>
              <a:off x="3980688" y="0"/>
              <a:ext cx="8211312" cy="685800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10" name="TextBox 9"/>
            <p:cNvSpPr txBox="1"/>
            <p:nvPr/>
          </p:nvSpPr>
          <p:spPr>
            <a:xfrm>
              <a:off x="4373776" y="1843951"/>
              <a:ext cx="7425138" cy="3170099"/>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2000" dirty="0" smtClean="0">
                  <a:latin typeface="Gill Sans MT" panose="020B0502020104020203" pitchFamily="34" charset="0"/>
                </a:rPr>
                <a:t>The data transformation is necessary step in model building.</a:t>
              </a:r>
            </a:p>
            <a:p>
              <a:pPr marL="285750" indent="-285750" algn="just">
                <a:lnSpc>
                  <a:spcPct val="200000"/>
                </a:lnSpc>
                <a:buFont typeface="Arial" panose="020B0604020202020204" pitchFamily="34" charset="0"/>
                <a:buChar char="•"/>
              </a:pPr>
              <a:r>
                <a:rPr lang="en-US" sz="2000" dirty="0" smtClean="0">
                  <a:latin typeface="Gill Sans MT" panose="020B0502020104020203" pitchFamily="34" charset="0"/>
                </a:rPr>
                <a:t>For Model building, some models like LSTM, RNN etc. need sequential data, Which needs to be created.</a:t>
              </a:r>
            </a:p>
            <a:p>
              <a:pPr marL="285750" indent="-285750" algn="just">
                <a:lnSpc>
                  <a:spcPct val="200000"/>
                </a:lnSpc>
                <a:buFont typeface="Arial" panose="020B0604020202020204" pitchFamily="34" charset="0"/>
                <a:buChar char="•"/>
              </a:pPr>
              <a:r>
                <a:rPr lang="en-US" sz="2000" dirty="0" smtClean="0">
                  <a:latin typeface="Gill Sans MT" panose="020B0502020104020203" pitchFamily="34" charset="0"/>
                </a:rPr>
                <a:t>Models like ARIMA, SARIMA etc. there is no need to create data, these models can be training without any data manipulation.</a:t>
              </a:r>
            </a:p>
          </p:txBody>
        </p:sp>
      </p:grpSp>
    </p:spTree>
    <p:extLst>
      <p:ext uri="{BB962C8B-B14F-4D97-AF65-F5344CB8AC3E}">
        <p14:creationId xmlns:p14="http://schemas.microsoft.com/office/powerpoint/2010/main" val="887681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1838325"/>
            <a:chOff x="0" y="0"/>
            <a:chExt cx="12192000" cy="1838325"/>
          </a:xfrm>
        </p:grpSpPr>
        <p:grpSp>
          <p:nvGrpSpPr>
            <p:cNvPr id="2" name="Group 1"/>
            <p:cNvGrpSpPr/>
            <p:nvPr/>
          </p:nvGrpSpPr>
          <p:grpSpPr>
            <a:xfrm>
              <a:off x="0" y="0"/>
              <a:ext cx="12192000" cy="1838325"/>
              <a:chOff x="0" y="0"/>
              <a:chExt cx="12192000" cy="1838325"/>
            </a:xfrm>
          </p:grpSpPr>
          <p:sp>
            <p:nvSpPr>
              <p:cNvPr id="8" name="Rectangle 7"/>
              <p:cNvSpPr/>
              <p:nvPr/>
            </p:nvSpPr>
            <p:spPr>
              <a:xfrm>
                <a:off x="0" y="0"/>
                <a:ext cx="12192000" cy="183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latin typeface="Gill Sans MT" panose="020B0502020104020203" pitchFamily="34" charset="0"/>
                </a:endParaRPr>
              </a:p>
            </p:txBody>
          </p:sp>
          <p:pic>
            <p:nvPicPr>
              <p:cNvPr id="1028" name="Picture 4" descr="Digital Graph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5572124" cy="1838325"/>
              </a:xfrm>
              <a:prstGeom prst="rect">
                <a:avLst/>
              </a:prstGeom>
              <a:noFill/>
              <a:ln>
                <a:solidFill>
                  <a:schemeClr val="tx1"/>
                </a:solidFill>
              </a:ln>
              <a:effectLst>
                <a:softEdge rad="63500"/>
              </a:effectLst>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712369" y="528637"/>
              <a:ext cx="4767262" cy="781050"/>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Data Creating for LSTM</a:t>
              </a:r>
              <a:endParaRPr lang="en-IN" sz="3600" dirty="0">
                <a:solidFill>
                  <a:schemeClr val="bg1"/>
                </a:solidFill>
                <a:latin typeface="Gill Sans MT" panose="020B0502020104020203" pitchFamily="34" charset="0"/>
              </a:endParaRPr>
            </a:p>
          </p:txBody>
        </p:sp>
      </p:grpSp>
      <p:sp>
        <p:nvSpPr>
          <p:cNvPr id="5" name="TextBox 4"/>
          <p:cNvSpPr txBox="1"/>
          <p:nvPr/>
        </p:nvSpPr>
        <p:spPr>
          <a:xfrm>
            <a:off x="839041" y="2042522"/>
            <a:ext cx="10763680" cy="19389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smtClean="0">
                <a:latin typeface="Gill Sans MT" panose="020B0502020104020203" pitchFamily="34" charset="0"/>
              </a:rPr>
              <a:t>For Sequential models like LSTM, data must be in sequence form with next number as target variable.</a:t>
            </a:r>
          </a:p>
          <a:p>
            <a:pPr marL="285750" indent="-285750" algn="just">
              <a:lnSpc>
                <a:spcPct val="150000"/>
              </a:lnSpc>
              <a:buFont typeface="Arial" panose="020B0604020202020204" pitchFamily="34" charset="0"/>
              <a:buChar char="•"/>
            </a:pPr>
            <a:r>
              <a:rPr lang="en-US" sz="2000" dirty="0" smtClean="0">
                <a:latin typeface="Gill Sans MT" panose="020B0502020104020203" pitchFamily="34" charset="0"/>
              </a:rPr>
              <a:t>For LSTM, the data is created with 50 time steps as past and next time steps is preserved as target.</a:t>
            </a:r>
          </a:p>
          <a:p>
            <a:pPr marL="285750" indent="-285750" algn="just">
              <a:lnSpc>
                <a:spcPct val="150000"/>
              </a:lnSpc>
              <a:buFont typeface="Arial" panose="020B0604020202020204" pitchFamily="34" charset="0"/>
              <a:buChar char="•"/>
            </a:pPr>
            <a:r>
              <a:rPr lang="en-US" sz="2000" dirty="0" smtClean="0">
                <a:latin typeface="Gill Sans MT" panose="020B0502020104020203" pitchFamily="34" charset="0"/>
              </a:rPr>
              <a:t>Following table shows last 5 time steps (total 50 time steps and 0 as first) and target value.</a:t>
            </a:r>
          </a:p>
        </p:txBody>
      </p:sp>
      <p:pic>
        <p:nvPicPr>
          <p:cNvPr id="4" name="Picture 3"/>
          <p:cNvPicPr>
            <a:picLocks noChangeAspect="1"/>
          </p:cNvPicPr>
          <p:nvPr/>
        </p:nvPicPr>
        <p:blipFill>
          <a:blip r:embed="rId3"/>
          <a:stretch>
            <a:fillRect/>
          </a:stretch>
        </p:blipFill>
        <p:spPr>
          <a:xfrm>
            <a:off x="2298163" y="4168936"/>
            <a:ext cx="7697274" cy="2238687"/>
          </a:xfrm>
          <a:prstGeom prst="rect">
            <a:avLst/>
          </a:prstGeom>
          <a:ln>
            <a:solidFill>
              <a:schemeClr val="tx1"/>
            </a:solidFill>
          </a:ln>
        </p:spPr>
      </p:pic>
    </p:spTree>
    <p:extLst>
      <p:ext uri="{BB962C8B-B14F-4D97-AF65-F5344CB8AC3E}">
        <p14:creationId xmlns:p14="http://schemas.microsoft.com/office/powerpoint/2010/main" val="2619589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1"/>
            <a:ext cx="12192000" cy="1569719"/>
            <a:chOff x="0" y="0"/>
            <a:chExt cx="12192000" cy="1838325"/>
          </a:xfrm>
        </p:grpSpPr>
        <p:grpSp>
          <p:nvGrpSpPr>
            <p:cNvPr id="2" name="Group 1"/>
            <p:cNvGrpSpPr/>
            <p:nvPr/>
          </p:nvGrpSpPr>
          <p:grpSpPr>
            <a:xfrm>
              <a:off x="0" y="0"/>
              <a:ext cx="12192000" cy="1838325"/>
              <a:chOff x="0" y="0"/>
              <a:chExt cx="12192000" cy="1838325"/>
            </a:xfrm>
          </p:grpSpPr>
          <p:sp>
            <p:nvSpPr>
              <p:cNvPr id="8" name="Rectangle 7"/>
              <p:cNvSpPr/>
              <p:nvPr/>
            </p:nvSpPr>
            <p:spPr>
              <a:xfrm>
                <a:off x="0" y="0"/>
                <a:ext cx="12192000" cy="183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latin typeface="Gill Sans MT" panose="020B0502020104020203" pitchFamily="34" charset="0"/>
                </a:endParaRPr>
              </a:p>
            </p:txBody>
          </p:sp>
          <p:pic>
            <p:nvPicPr>
              <p:cNvPr id="1028" name="Picture 4" descr="Digital Graph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5572124" cy="1838325"/>
              </a:xfrm>
              <a:prstGeom prst="rect">
                <a:avLst/>
              </a:prstGeom>
              <a:noFill/>
              <a:ln>
                <a:solidFill>
                  <a:schemeClr val="tx1"/>
                </a:solidFill>
              </a:ln>
              <a:effectLst>
                <a:softEdge rad="63500"/>
              </a:effectLst>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712369" y="528636"/>
              <a:ext cx="4767262" cy="845645"/>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About Data Created</a:t>
              </a:r>
              <a:endParaRPr lang="en-IN" sz="3600" dirty="0">
                <a:solidFill>
                  <a:schemeClr val="bg1"/>
                </a:solidFill>
                <a:latin typeface="Gill Sans MT" panose="020B0502020104020203" pitchFamily="34" charset="0"/>
              </a:endParaRPr>
            </a:p>
          </p:txBody>
        </p:sp>
      </p:grpSp>
      <p:sp>
        <p:nvSpPr>
          <p:cNvPr id="5" name="TextBox 4"/>
          <p:cNvSpPr txBox="1"/>
          <p:nvPr/>
        </p:nvSpPr>
        <p:spPr>
          <a:xfrm>
            <a:off x="463120" y="1635487"/>
            <a:ext cx="11265761"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Gill Sans MT" panose="020B0502020104020203" pitchFamily="34" charset="0"/>
              </a:rPr>
              <a:t>Different types of data created either by using ‘Open’ or ‘Volume’ or Both as Independent and also Dependent (Univariate and Multi-variate</a:t>
            </a:r>
            <a:r>
              <a:rPr lang="en-US" sz="2000" dirty="0" smtClean="0">
                <a:latin typeface="Gill Sans MT" panose="020B0502020104020203" pitchFamily="34" charset="0"/>
              </a:rPr>
              <a:t>)</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Along with single target value, multiple target value dataset is also created.</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Following table shows information about datasets created for LSTM</a:t>
            </a:r>
            <a:endParaRPr lang="en-IN" sz="2000" dirty="0">
              <a:latin typeface="Gill Sans MT" panose="020B05020201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5605770"/>
              </p:ext>
            </p:extLst>
          </p:nvPr>
        </p:nvGraphicFramePr>
        <p:xfrm>
          <a:off x="609600" y="3806401"/>
          <a:ext cx="10972801" cy="2494280"/>
        </p:xfrm>
        <a:graphic>
          <a:graphicData uri="http://schemas.openxmlformats.org/drawingml/2006/table">
            <a:tbl>
              <a:tblPr firstRow="1" bandRow="1">
                <a:tableStyleId>{8FD4443E-F989-4FC4-A0C8-D5A2AF1F390B}</a:tableStyleId>
              </a:tblPr>
              <a:tblGrid>
                <a:gridCol w="2762250"/>
                <a:gridCol w="1562100"/>
                <a:gridCol w="1638300"/>
                <a:gridCol w="1419225"/>
                <a:gridCol w="3590926"/>
              </a:tblGrid>
              <a:tr h="370840">
                <a:tc>
                  <a:txBody>
                    <a:bodyPr/>
                    <a:lstStyle/>
                    <a:p>
                      <a:r>
                        <a:rPr lang="en-US" dirty="0" smtClean="0"/>
                        <a:t>Name</a:t>
                      </a:r>
                      <a:endParaRPr lang="en-IN" dirty="0"/>
                    </a:p>
                  </a:txBody>
                  <a:tcPr/>
                </a:tc>
                <a:tc>
                  <a:txBody>
                    <a:bodyPr/>
                    <a:lstStyle/>
                    <a:p>
                      <a:r>
                        <a:rPr lang="en-US" dirty="0" smtClean="0"/>
                        <a:t>Independent variable</a:t>
                      </a:r>
                      <a:endParaRPr lang="en-IN" dirty="0"/>
                    </a:p>
                  </a:txBody>
                  <a:tcPr/>
                </a:tc>
                <a:tc>
                  <a:txBody>
                    <a:bodyPr/>
                    <a:lstStyle/>
                    <a:p>
                      <a:r>
                        <a:rPr lang="en-US" dirty="0" smtClean="0"/>
                        <a:t>Target Variable</a:t>
                      </a:r>
                      <a:endParaRPr lang="en-IN" dirty="0"/>
                    </a:p>
                  </a:txBody>
                  <a:tcPr/>
                </a:tc>
                <a:tc>
                  <a:txBody>
                    <a:bodyPr/>
                    <a:lstStyle/>
                    <a:p>
                      <a:r>
                        <a:rPr lang="en-US" dirty="0" smtClean="0"/>
                        <a:t>No of targets</a:t>
                      </a:r>
                      <a:endParaRPr lang="en-IN" dirty="0"/>
                    </a:p>
                  </a:txBody>
                  <a:tcPr/>
                </a:tc>
                <a:tc>
                  <a:txBody>
                    <a:bodyPr/>
                    <a:lstStyle/>
                    <a:p>
                      <a:r>
                        <a:rPr lang="en-US" dirty="0" smtClean="0"/>
                        <a:t>Shape</a:t>
                      </a:r>
                      <a:endParaRPr lang="en-IN" dirty="0"/>
                    </a:p>
                  </a:txBody>
                  <a:tcPr/>
                </a:tc>
              </a:tr>
              <a:tr h="370840">
                <a:tc>
                  <a:txBody>
                    <a:bodyPr/>
                    <a:lstStyle/>
                    <a:p>
                      <a:r>
                        <a:rPr lang="en-US" dirty="0" err="1" smtClean="0"/>
                        <a:t>Mean_value_dataset</a:t>
                      </a:r>
                      <a:endParaRPr lang="en-IN" dirty="0"/>
                    </a:p>
                  </a:txBody>
                  <a:tcPr/>
                </a:tc>
                <a:tc>
                  <a:txBody>
                    <a:bodyPr/>
                    <a:lstStyle/>
                    <a:p>
                      <a:r>
                        <a:rPr lang="en-US" dirty="0" smtClean="0"/>
                        <a:t>Open</a:t>
                      </a:r>
                      <a:endParaRPr lang="en-IN" dirty="0"/>
                    </a:p>
                  </a:txBody>
                  <a:tcPr/>
                </a:tc>
                <a:tc>
                  <a:txBody>
                    <a:bodyPr/>
                    <a:lstStyle/>
                    <a:p>
                      <a:r>
                        <a:rPr lang="en-US" dirty="0" smtClean="0"/>
                        <a:t>Open</a:t>
                      </a:r>
                      <a:endParaRPr lang="en-IN" dirty="0"/>
                    </a:p>
                  </a:txBody>
                  <a:tcPr/>
                </a:tc>
                <a:tc>
                  <a:txBody>
                    <a:bodyPr/>
                    <a:lstStyle/>
                    <a:p>
                      <a:r>
                        <a:rPr lang="en-US" dirty="0" smtClean="0"/>
                        <a:t>1</a:t>
                      </a:r>
                      <a:endParaRPr lang="en-IN" dirty="0"/>
                    </a:p>
                  </a:txBody>
                  <a:tcPr/>
                </a:tc>
                <a:tc>
                  <a:txBody>
                    <a:bodyPr/>
                    <a:lstStyle/>
                    <a:p>
                      <a:r>
                        <a:rPr lang="en-US" dirty="0" smtClean="0"/>
                        <a:t>1185 x 51</a:t>
                      </a:r>
                      <a:endParaRPr lang="en-IN" dirty="0"/>
                    </a:p>
                  </a:txBody>
                  <a:tcPr/>
                </a:tc>
              </a:tr>
              <a:tr h="370840">
                <a:tc>
                  <a:txBody>
                    <a:bodyPr/>
                    <a:lstStyle/>
                    <a:p>
                      <a:r>
                        <a:rPr lang="en-US" dirty="0" err="1" smtClean="0"/>
                        <a:t>Day_combo_data</a:t>
                      </a:r>
                      <a:endParaRPr lang="en-IN" dirty="0"/>
                    </a:p>
                  </a:txBody>
                  <a:tcPr/>
                </a:tc>
                <a:tc>
                  <a:txBody>
                    <a:bodyPr/>
                    <a:lstStyle/>
                    <a:p>
                      <a:r>
                        <a:rPr lang="en-US" dirty="0" smtClean="0"/>
                        <a:t>Open,</a:t>
                      </a:r>
                      <a:r>
                        <a:rPr lang="en-US" baseline="0" dirty="0" smtClean="0"/>
                        <a:t> Volume</a:t>
                      </a:r>
                      <a:endParaRPr lang="en-IN" dirty="0"/>
                    </a:p>
                  </a:txBody>
                  <a:tcPr/>
                </a:tc>
                <a:tc>
                  <a:txBody>
                    <a:bodyPr/>
                    <a:lstStyle/>
                    <a:p>
                      <a:r>
                        <a:rPr lang="en-US" dirty="0" smtClean="0"/>
                        <a:t>Open</a:t>
                      </a:r>
                      <a:endParaRPr lang="en-IN" dirty="0"/>
                    </a:p>
                  </a:txBody>
                  <a:tcPr/>
                </a:tc>
                <a:tc>
                  <a:txBody>
                    <a:bodyPr/>
                    <a:lstStyle/>
                    <a:p>
                      <a:r>
                        <a:rPr lang="en-US" dirty="0" smtClean="0"/>
                        <a:t>1</a:t>
                      </a:r>
                      <a:endParaRPr lang="en-IN" dirty="0"/>
                    </a:p>
                  </a:txBody>
                  <a:tcPr/>
                </a:tc>
                <a:tc>
                  <a:txBody>
                    <a:bodyPr/>
                    <a:lstStyle/>
                    <a:p>
                      <a:r>
                        <a:rPr lang="en-US" dirty="0" smtClean="0"/>
                        <a:t>1185 x 50</a:t>
                      </a:r>
                      <a:r>
                        <a:rPr lang="en-US" baseline="0" dirty="0" smtClean="0"/>
                        <a:t> x 2 and 1185 x 1</a:t>
                      </a:r>
                      <a:endParaRPr lang="en-IN" dirty="0"/>
                    </a:p>
                  </a:txBody>
                  <a:tcPr/>
                </a:tc>
              </a:tr>
              <a:tr h="370840">
                <a:tc>
                  <a:txBody>
                    <a:bodyPr/>
                    <a:lstStyle/>
                    <a:p>
                      <a:r>
                        <a:rPr lang="en-US" dirty="0" smtClean="0"/>
                        <a:t>Combo_dataset_2</a:t>
                      </a:r>
                      <a:endParaRPr lang="en-IN" dirty="0"/>
                    </a:p>
                  </a:txBody>
                  <a:tcPr/>
                </a:tc>
                <a:tc>
                  <a:txBody>
                    <a:bodyPr/>
                    <a:lstStyle/>
                    <a:p>
                      <a:r>
                        <a:rPr lang="en-US" dirty="0" smtClean="0"/>
                        <a:t>Open, Volume</a:t>
                      </a:r>
                      <a:endParaRPr lang="en-IN" dirty="0"/>
                    </a:p>
                  </a:txBody>
                  <a:tcPr/>
                </a:tc>
                <a:tc>
                  <a:txBody>
                    <a:bodyPr/>
                    <a:lstStyle/>
                    <a:p>
                      <a:r>
                        <a:rPr lang="en-US" dirty="0" smtClean="0"/>
                        <a:t>Open, Volume</a:t>
                      </a:r>
                      <a:endParaRPr lang="en-IN" dirty="0"/>
                    </a:p>
                  </a:txBody>
                  <a:tcPr/>
                </a:tc>
                <a:tc>
                  <a:txBody>
                    <a:bodyPr/>
                    <a:lstStyle/>
                    <a:p>
                      <a:r>
                        <a:rPr lang="en-US" dirty="0" smtClean="0"/>
                        <a:t>1</a:t>
                      </a:r>
                      <a:endParaRPr lang="en-IN" dirty="0"/>
                    </a:p>
                  </a:txBody>
                  <a:tcPr/>
                </a:tc>
                <a:tc>
                  <a:txBody>
                    <a:bodyPr/>
                    <a:lstStyle/>
                    <a:p>
                      <a:r>
                        <a:rPr lang="en-US" dirty="0" smtClean="0"/>
                        <a:t>1185 x 50</a:t>
                      </a:r>
                      <a:r>
                        <a:rPr lang="en-US" baseline="0" dirty="0" smtClean="0"/>
                        <a:t> x 2 and 1185 x 1 x 2</a:t>
                      </a:r>
                      <a:endParaRPr lang="en-IN" dirty="0"/>
                    </a:p>
                  </a:txBody>
                  <a:tcPr/>
                </a:tc>
              </a:tr>
              <a:tr h="370840">
                <a:tc>
                  <a:txBody>
                    <a:bodyPr/>
                    <a:lstStyle/>
                    <a:p>
                      <a:r>
                        <a:rPr lang="en-US" dirty="0" err="1" smtClean="0"/>
                        <a:t>Open_dataset_multi</a:t>
                      </a:r>
                      <a:endParaRPr lang="en-IN" dirty="0"/>
                    </a:p>
                  </a:txBody>
                  <a:tcPr/>
                </a:tc>
                <a:tc>
                  <a:txBody>
                    <a:bodyPr/>
                    <a:lstStyle/>
                    <a:p>
                      <a:r>
                        <a:rPr lang="en-US" dirty="0" smtClean="0"/>
                        <a:t>Open</a:t>
                      </a:r>
                      <a:endParaRPr lang="en-IN" dirty="0"/>
                    </a:p>
                  </a:txBody>
                  <a:tcPr/>
                </a:tc>
                <a:tc>
                  <a:txBody>
                    <a:bodyPr/>
                    <a:lstStyle/>
                    <a:p>
                      <a:r>
                        <a:rPr lang="en-US" dirty="0" smtClean="0"/>
                        <a:t>Open</a:t>
                      </a:r>
                      <a:endParaRPr lang="en-IN" dirty="0"/>
                    </a:p>
                  </a:txBody>
                  <a:tcPr/>
                </a:tc>
                <a:tc>
                  <a:txBody>
                    <a:bodyPr/>
                    <a:lstStyle/>
                    <a:p>
                      <a:r>
                        <a:rPr lang="en-US" dirty="0" smtClean="0"/>
                        <a:t>10</a:t>
                      </a:r>
                      <a:endParaRPr lang="en-IN" dirty="0"/>
                    </a:p>
                  </a:txBody>
                  <a:tcPr/>
                </a:tc>
                <a:tc>
                  <a:txBody>
                    <a:bodyPr/>
                    <a:lstStyle/>
                    <a:p>
                      <a:r>
                        <a:rPr lang="en-US" dirty="0" smtClean="0"/>
                        <a:t>1156 x 70 x</a:t>
                      </a:r>
                      <a:r>
                        <a:rPr lang="en-US" baseline="0" dirty="0" smtClean="0"/>
                        <a:t> 1 and 1156 x 10</a:t>
                      </a:r>
                      <a:endParaRPr lang="en-IN" dirty="0"/>
                    </a:p>
                  </a:txBody>
                  <a:tcPr/>
                </a:tc>
              </a:tr>
              <a:tr h="370840">
                <a:tc>
                  <a:txBody>
                    <a:bodyPr/>
                    <a:lstStyle/>
                    <a:p>
                      <a:r>
                        <a:rPr lang="en-US" dirty="0" err="1" smtClean="0"/>
                        <a:t>Open_dataset_multi_target</a:t>
                      </a:r>
                      <a:endParaRPr lang="en-IN" dirty="0"/>
                    </a:p>
                  </a:txBody>
                  <a:tcPr/>
                </a:tc>
                <a:tc>
                  <a:txBody>
                    <a:bodyPr/>
                    <a:lstStyle/>
                    <a:p>
                      <a:r>
                        <a:rPr lang="en-US" dirty="0" smtClean="0"/>
                        <a:t>Open, Volume</a:t>
                      </a:r>
                      <a:endParaRPr lang="en-IN" dirty="0"/>
                    </a:p>
                  </a:txBody>
                  <a:tcPr/>
                </a:tc>
                <a:tc>
                  <a:txBody>
                    <a:bodyPr/>
                    <a:lstStyle/>
                    <a:p>
                      <a:r>
                        <a:rPr lang="en-US" dirty="0" smtClean="0"/>
                        <a:t>Open,</a:t>
                      </a:r>
                      <a:r>
                        <a:rPr lang="en-US" baseline="0" dirty="0" smtClean="0"/>
                        <a:t> Volume</a:t>
                      </a:r>
                      <a:endParaRPr lang="en-IN" dirty="0"/>
                    </a:p>
                  </a:txBody>
                  <a:tcPr/>
                </a:tc>
                <a:tc>
                  <a:txBody>
                    <a:bodyPr/>
                    <a:lstStyle/>
                    <a:p>
                      <a:r>
                        <a:rPr lang="en-US" dirty="0" smtClean="0"/>
                        <a:t>10</a:t>
                      </a:r>
                      <a:endParaRPr lang="en-IN" dirty="0"/>
                    </a:p>
                  </a:txBody>
                  <a:tcPr/>
                </a:tc>
                <a:tc>
                  <a:txBody>
                    <a:bodyPr/>
                    <a:lstStyle/>
                    <a:p>
                      <a:r>
                        <a:rPr lang="en-US" dirty="0" smtClean="0"/>
                        <a:t>1146 x 80 x 2 and 1146 x 10 x 2</a:t>
                      </a:r>
                      <a:endParaRPr lang="en-IN" dirty="0"/>
                    </a:p>
                  </a:txBody>
                  <a:tcPr/>
                </a:tc>
              </a:tr>
            </a:tbl>
          </a:graphicData>
        </a:graphic>
      </p:graphicFrame>
    </p:spTree>
    <p:extLst>
      <p:ext uri="{BB962C8B-B14F-4D97-AF65-F5344CB8AC3E}">
        <p14:creationId xmlns:p14="http://schemas.microsoft.com/office/powerpoint/2010/main" val="1609831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 name="Rectangle 2"/>
          <p:cNvSpPr/>
          <p:nvPr/>
        </p:nvSpPr>
        <p:spPr>
          <a:xfrm>
            <a:off x="4178808" y="3566160"/>
            <a:ext cx="8013192" cy="32918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p:cNvGrpSpPr/>
          <p:nvPr/>
        </p:nvGrpSpPr>
        <p:grpSpPr>
          <a:xfrm>
            <a:off x="0" y="0"/>
            <a:ext cx="12192000" cy="3648269"/>
            <a:chOff x="-2852241" y="3641561"/>
            <a:chExt cx="14294347" cy="5905501"/>
          </a:xfrm>
        </p:grpSpPr>
        <p:pic>
          <p:nvPicPr>
            <p:cNvPr id="1031" name="Picture 7" descr="Data Points Digital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96" y="3641561"/>
              <a:ext cx="3850723" cy="59054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igital Graph Sc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017" y="3641561"/>
              <a:ext cx="6921089" cy="59054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group of people sitting at a t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2241" y="3641561"/>
              <a:ext cx="3522535" cy="5905501"/>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p:cNvSpPr txBox="1"/>
          <p:nvPr/>
        </p:nvSpPr>
        <p:spPr>
          <a:xfrm>
            <a:off x="566928" y="4155948"/>
            <a:ext cx="2962656" cy="667512"/>
          </a:xfrm>
          <a:prstGeom prst="rect">
            <a:avLst/>
          </a:prstGeom>
          <a:noFill/>
          <a:ln w="38100">
            <a:solidFill>
              <a:schemeClr val="bg1"/>
            </a:solidFill>
          </a:ln>
          <a:effectLst>
            <a:glow rad="25400">
              <a:schemeClr val="bg1">
                <a:alpha val="98000"/>
              </a:schemeClr>
            </a:glow>
            <a:softEdge rad="12700"/>
          </a:effectLst>
        </p:spPr>
        <p:txBody>
          <a:bodyPr wrap="square" rtlCol="0" anchor="ctr">
            <a:noAutofit/>
          </a:bodyPr>
          <a:lstStyle/>
          <a:p>
            <a:pPr algn="ctr"/>
            <a:r>
              <a:rPr lang="en-US" sz="3600" dirty="0" smtClean="0">
                <a:solidFill>
                  <a:schemeClr val="bg1"/>
                </a:solidFill>
              </a:rPr>
              <a:t>Objective</a:t>
            </a:r>
            <a:endParaRPr lang="en-IN" sz="3600" dirty="0">
              <a:solidFill>
                <a:schemeClr val="bg1"/>
              </a:solidFill>
            </a:endParaRPr>
          </a:p>
        </p:txBody>
      </p:sp>
      <p:sp>
        <p:nvSpPr>
          <p:cNvPr id="5" name="TextBox 4"/>
          <p:cNvSpPr txBox="1"/>
          <p:nvPr/>
        </p:nvSpPr>
        <p:spPr>
          <a:xfrm>
            <a:off x="4782312" y="3959352"/>
            <a:ext cx="7214616" cy="1938992"/>
          </a:xfrm>
          <a:prstGeom prst="rect">
            <a:avLst/>
          </a:prstGeom>
          <a:noFill/>
        </p:spPr>
        <p:txBody>
          <a:bodyPr wrap="square" rtlCol="0">
            <a:spAutoFit/>
          </a:bodyPr>
          <a:lstStyle/>
          <a:p>
            <a:pPr>
              <a:lnSpc>
                <a:spcPct val="150000"/>
              </a:lnSpc>
            </a:pPr>
            <a:r>
              <a:rPr lang="en-IN" sz="2000" dirty="0">
                <a:latin typeface="Gill Sans MT" panose="020B0502020104020203" pitchFamily="34" charset="0"/>
              </a:rPr>
              <a:t>The goal here is to make the companies and businesses to understand and analyse the market to lower their expenses and enhance profits along with helping the investors in identifying purchasing and selling patterns by using Modern Data Analytics.</a:t>
            </a:r>
          </a:p>
        </p:txBody>
      </p:sp>
    </p:spTree>
    <p:extLst>
      <p:ext uri="{BB962C8B-B14F-4D97-AF65-F5344CB8AC3E}">
        <p14:creationId xmlns:p14="http://schemas.microsoft.com/office/powerpoint/2010/main" val="1220090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1838325"/>
            <a:chOff x="0" y="0"/>
            <a:chExt cx="12192000" cy="1838325"/>
          </a:xfrm>
        </p:grpSpPr>
        <p:grpSp>
          <p:nvGrpSpPr>
            <p:cNvPr id="2" name="Group 1"/>
            <p:cNvGrpSpPr/>
            <p:nvPr/>
          </p:nvGrpSpPr>
          <p:grpSpPr>
            <a:xfrm>
              <a:off x="0" y="0"/>
              <a:ext cx="12192000" cy="1838325"/>
              <a:chOff x="0" y="0"/>
              <a:chExt cx="12192000" cy="1838325"/>
            </a:xfrm>
          </p:grpSpPr>
          <p:sp>
            <p:nvSpPr>
              <p:cNvPr id="8" name="Rectangle 7"/>
              <p:cNvSpPr/>
              <p:nvPr/>
            </p:nvSpPr>
            <p:spPr>
              <a:xfrm>
                <a:off x="0" y="0"/>
                <a:ext cx="12192000" cy="183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latin typeface="Gill Sans MT" panose="020B0502020104020203" pitchFamily="34" charset="0"/>
                </a:endParaRPr>
              </a:p>
            </p:txBody>
          </p:sp>
          <p:pic>
            <p:nvPicPr>
              <p:cNvPr id="1028" name="Picture 4" descr="Digital Graph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5572124" cy="1838325"/>
              </a:xfrm>
              <a:prstGeom prst="rect">
                <a:avLst/>
              </a:prstGeom>
              <a:noFill/>
              <a:ln>
                <a:solidFill>
                  <a:schemeClr val="tx1"/>
                </a:solidFill>
              </a:ln>
              <a:effectLst>
                <a:softEdge rad="63500"/>
              </a:effectLst>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2323545" y="528637"/>
              <a:ext cx="7544911" cy="781050"/>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Data split and Data Transformation</a:t>
              </a:r>
              <a:endParaRPr lang="en-IN" sz="3600" dirty="0">
                <a:solidFill>
                  <a:schemeClr val="bg1"/>
                </a:solidFill>
                <a:latin typeface="Gill Sans MT" panose="020B0502020104020203" pitchFamily="34" charset="0"/>
              </a:endParaRPr>
            </a:p>
          </p:txBody>
        </p:sp>
      </p:grpSp>
      <p:sp>
        <p:nvSpPr>
          <p:cNvPr id="5" name="TextBox 4"/>
          <p:cNvSpPr txBox="1"/>
          <p:nvPr/>
        </p:nvSpPr>
        <p:spPr>
          <a:xfrm>
            <a:off x="1387680" y="2509882"/>
            <a:ext cx="9477601" cy="31700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The Created data is then divided into 3 parts with 70%, 15% and15% for training, validation and testing for LSTM.</a:t>
            </a:r>
          </a:p>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For models like ARIMA, SARIMA, 2 splits are used one for training and other for testing</a:t>
            </a:r>
          </a:p>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After splitting, MinMax Scaler is used to scale data in the range of (0, 1)</a:t>
            </a:r>
          </a:p>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MinMax Scaler Is fitted on training data and then applied to other to avoid data leakage.</a:t>
            </a:r>
            <a:endParaRPr lang="en-IN" sz="2000" dirty="0" smtClean="0">
              <a:latin typeface="Gill Sans MT" panose="020B0502020104020203" pitchFamily="34" charset="0"/>
            </a:endParaRPr>
          </a:p>
        </p:txBody>
      </p:sp>
    </p:spTree>
    <p:extLst>
      <p:ext uri="{BB962C8B-B14F-4D97-AF65-F5344CB8AC3E}">
        <p14:creationId xmlns:p14="http://schemas.microsoft.com/office/powerpoint/2010/main" val="9806828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125474" y="962069"/>
            <a:ext cx="9941052" cy="4933862"/>
            <a:chOff x="235417" y="1056132"/>
            <a:chExt cx="3977640" cy="4306824"/>
          </a:xfrm>
        </p:grpSpPr>
        <p:sp>
          <p:nvSpPr>
            <p:cNvPr id="7" name="Rectangle 6"/>
            <p:cNvSpPr/>
            <p:nvPr/>
          </p:nvSpPr>
          <p:spPr>
            <a:xfrm>
              <a:off x="235417" y="1056132"/>
              <a:ext cx="3977640" cy="430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9" name="TextBox 8"/>
            <p:cNvSpPr txBox="1"/>
            <p:nvPr/>
          </p:nvSpPr>
          <p:spPr>
            <a:xfrm>
              <a:off x="870925" y="2268546"/>
              <a:ext cx="2706624" cy="1881995"/>
            </a:xfrm>
            <a:prstGeom prst="rect">
              <a:avLst/>
            </a:prstGeom>
            <a:noFill/>
            <a:ln w="38100">
              <a:solidFill>
                <a:schemeClr val="bg1"/>
              </a:solidFill>
            </a:ln>
          </p:spPr>
          <p:txBody>
            <a:bodyPr wrap="square" rtlCol="0" anchor="ctr">
              <a:noAutofit/>
            </a:bodyPr>
            <a:lstStyle/>
            <a:p>
              <a:pPr algn="ctr"/>
              <a:r>
                <a:rPr lang="en-US" sz="3600" dirty="0">
                  <a:solidFill>
                    <a:schemeClr val="bg1"/>
                  </a:solidFill>
                  <a:latin typeface="Gill Sans MT" panose="020B0502020104020203" pitchFamily="34" charset="0"/>
                </a:rPr>
                <a:t>Let’s Discuss ARIMA and SARIMA </a:t>
              </a:r>
              <a:r>
                <a:rPr lang="en-US" sz="3600" dirty="0" smtClean="0">
                  <a:solidFill>
                    <a:schemeClr val="bg1"/>
                  </a:solidFill>
                  <a:latin typeface="Gill Sans MT" panose="020B0502020104020203" pitchFamily="34" charset="0"/>
                </a:rPr>
                <a:t>model </a:t>
              </a:r>
              <a:endParaRPr lang="en-IN" sz="3600" dirty="0">
                <a:solidFill>
                  <a:schemeClr val="bg1"/>
                </a:solidFill>
                <a:latin typeface="Gill Sans MT" panose="020B0502020104020203" pitchFamily="34" charset="0"/>
              </a:endParaRPr>
            </a:p>
          </p:txBody>
        </p:sp>
      </p:grpSp>
    </p:spTree>
    <p:extLst>
      <p:ext uri="{BB962C8B-B14F-4D97-AF65-F5344CB8AC3E}">
        <p14:creationId xmlns:p14="http://schemas.microsoft.com/office/powerpoint/2010/main" val="1965521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0"/>
            <a:ext cx="4206240" cy="6858000"/>
            <a:chOff x="0" y="0"/>
            <a:chExt cx="3977640" cy="6858000"/>
          </a:xfrm>
        </p:grpSpPr>
        <p:sp>
          <p:nvSpPr>
            <p:cNvPr id="7" name="Rectangle 6"/>
            <p:cNvSpPr/>
            <p:nvPr/>
          </p:nvSpPr>
          <p:spPr>
            <a:xfrm>
              <a:off x="0" y="0"/>
              <a:ext cx="397764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9" name="TextBox 8"/>
            <p:cNvSpPr txBox="1"/>
            <p:nvPr/>
          </p:nvSpPr>
          <p:spPr>
            <a:xfrm>
              <a:off x="658368" y="2717438"/>
              <a:ext cx="2706624" cy="1423125"/>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Model Building</a:t>
              </a:r>
              <a:endParaRPr lang="en-IN" sz="3600" dirty="0">
                <a:solidFill>
                  <a:schemeClr val="bg1"/>
                </a:solidFill>
                <a:latin typeface="Gill Sans MT" panose="020B0502020104020203" pitchFamily="34" charset="0"/>
              </a:endParaRPr>
            </a:p>
          </p:txBody>
        </p:sp>
      </p:grpSp>
      <p:grpSp>
        <p:nvGrpSpPr>
          <p:cNvPr id="11" name="Group 10"/>
          <p:cNvGrpSpPr/>
          <p:nvPr/>
        </p:nvGrpSpPr>
        <p:grpSpPr>
          <a:xfrm>
            <a:off x="4270248" y="0"/>
            <a:ext cx="7921752" cy="6858000"/>
            <a:chOff x="3980688" y="0"/>
            <a:chExt cx="8211312" cy="6858000"/>
          </a:xfrm>
        </p:grpSpPr>
        <p:sp>
          <p:nvSpPr>
            <p:cNvPr id="6" name="Rectangle 5"/>
            <p:cNvSpPr/>
            <p:nvPr/>
          </p:nvSpPr>
          <p:spPr>
            <a:xfrm>
              <a:off x="3980688" y="0"/>
              <a:ext cx="8211312" cy="685800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10" name="TextBox 9"/>
            <p:cNvSpPr txBox="1"/>
            <p:nvPr/>
          </p:nvSpPr>
          <p:spPr>
            <a:xfrm>
              <a:off x="4141561" y="2151728"/>
              <a:ext cx="7477795" cy="255454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This PPT includes LSTM models and GRU model.</a:t>
              </a:r>
            </a:p>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There are different variations of LSTM models that are used like Bi-Directional and Stacked LSTM along with Dense layer.</a:t>
              </a:r>
            </a:p>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For LSTM,  Tensorflow library is used.</a:t>
              </a:r>
              <a:endParaRPr lang="en-IN" sz="2000" dirty="0">
                <a:latin typeface="Gill Sans MT" panose="020B0502020104020203" pitchFamily="34" charset="0"/>
              </a:endParaRPr>
            </a:p>
          </p:txBody>
        </p:sp>
      </p:grpSp>
    </p:spTree>
    <p:extLst>
      <p:ext uri="{BB962C8B-B14F-4D97-AF65-F5344CB8AC3E}">
        <p14:creationId xmlns:p14="http://schemas.microsoft.com/office/powerpoint/2010/main" val="2941053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1838325"/>
            <a:chOff x="0" y="0"/>
            <a:chExt cx="12192000" cy="1838325"/>
          </a:xfrm>
        </p:grpSpPr>
        <p:grpSp>
          <p:nvGrpSpPr>
            <p:cNvPr id="2" name="Group 1"/>
            <p:cNvGrpSpPr/>
            <p:nvPr/>
          </p:nvGrpSpPr>
          <p:grpSpPr>
            <a:xfrm>
              <a:off x="0" y="0"/>
              <a:ext cx="12192000" cy="1838325"/>
              <a:chOff x="0" y="0"/>
              <a:chExt cx="12192000" cy="1838325"/>
            </a:xfrm>
          </p:grpSpPr>
          <p:sp>
            <p:nvSpPr>
              <p:cNvPr id="8" name="Rectangle 7"/>
              <p:cNvSpPr/>
              <p:nvPr/>
            </p:nvSpPr>
            <p:spPr>
              <a:xfrm>
                <a:off x="0" y="0"/>
                <a:ext cx="12192000" cy="183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latin typeface="Gill Sans MT" panose="020B0502020104020203" pitchFamily="34" charset="0"/>
                </a:endParaRPr>
              </a:p>
            </p:txBody>
          </p:sp>
          <p:pic>
            <p:nvPicPr>
              <p:cNvPr id="1028" name="Picture 4" descr="Digital Graph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5572124" cy="1838325"/>
              </a:xfrm>
              <a:prstGeom prst="rect">
                <a:avLst/>
              </a:prstGeom>
              <a:noFill/>
              <a:ln>
                <a:solidFill>
                  <a:schemeClr val="tx1"/>
                </a:solidFill>
              </a:ln>
              <a:effectLst>
                <a:softEdge rad="63500"/>
              </a:effectLst>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712369" y="528637"/>
              <a:ext cx="4767262" cy="781050"/>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LSTM model</a:t>
              </a:r>
              <a:endParaRPr lang="en-IN" sz="3600" dirty="0">
                <a:solidFill>
                  <a:schemeClr val="bg1"/>
                </a:solidFill>
                <a:latin typeface="Gill Sans MT" panose="020B0502020104020203" pitchFamily="34" charset="0"/>
              </a:endParaRPr>
            </a:p>
          </p:txBody>
        </p:sp>
      </p:grpSp>
      <p:sp>
        <p:nvSpPr>
          <p:cNvPr id="5" name="TextBox 4"/>
          <p:cNvSpPr txBox="1"/>
          <p:nvPr/>
        </p:nvSpPr>
        <p:spPr>
          <a:xfrm>
            <a:off x="2355737" y="2177142"/>
            <a:ext cx="7480526"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Different varieties of LSTM models are tried with different datasets</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LSTM model with:</a:t>
            </a:r>
          </a:p>
          <a:p>
            <a:pPr marL="1371600" lvl="2" indent="-457200">
              <a:lnSpc>
                <a:spcPct val="150000"/>
              </a:lnSpc>
              <a:buFont typeface="+mj-lt"/>
              <a:buAutoNum type="arabicPeriod"/>
            </a:pPr>
            <a:r>
              <a:rPr lang="en-US" sz="2000" dirty="0" smtClean="0">
                <a:latin typeface="Gill Sans MT" panose="020B0502020104020203" pitchFamily="34" charset="0"/>
              </a:rPr>
              <a:t>Single layer</a:t>
            </a:r>
          </a:p>
          <a:p>
            <a:pPr marL="1371600" lvl="2" indent="-457200">
              <a:lnSpc>
                <a:spcPct val="150000"/>
              </a:lnSpc>
              <a:buFont typeface="+mj-lt"/>
              <a:buAutoNum type="arabicPeriod"/>
            </a:pPr>
            <a:r>
              <a:rPr lang="en-US" sz="2000" dirty="0" smtClean="0">
                <a:latin typeface="Gill Sans MT" panose="020B0502020104020203" pitchFamily="34" charset="0"/>
              </a:rPr>
              <a:t>Multiple layer</a:t>
            </a:r>
          </a:p>
          <a:p>
            <a:pPr marL="1371600" lvl="2" indent="-457200">
              <a:lnSpc>
                <a:spcPct val="150000"/>
              </a:lnSpc>
              <a:buFont typeface="+mj-lt"/>
              <a:buAutoNum type="arabicPeriod"/>
            </a:pPr>
            <a:r>
              <a:rPr lang="en-US" sz="2000" dirty="0" smtClean="0">
                <a:latin typeface="Gill Sans MT" panose="020B0502020104020203" pitchFamily="34" charset="0"/>
              </a:rPr>
              <a:t>Single layer of </a:t>
            </a:r>
            <a:r>
              <a:rPr lang="en-US" sz="2000" dirty="0" err="1" smtClean="0">
                <a:latin typeface="Gill Sans MT" panose="020B0502020104020203" pitchFamily="34" charset="0"/>
              </a:rPr>
              <a:t>BiDirectional</a:t>
            </a:r>
            <a:endParaRPr lang="en-US" sz="2000" dirty="0" smtClean="0">
              <a:latin typeface="Gill Sans MT" panose="020B0502020104020203" pitchFamily="34" charset="0"/>
            </a:endParaRPr>
          </a:p>
          <a:p>
            <a:pPr marL="1371600" lvl="2" indent="-457200">
              <a:lnSpc>
                <a:spcPct val="150000"/>
              </a:lnSpc>
              <a:buFont typeface="+mj-lt"/>
              <a:buAutoNum type="arabicPeriod"/>
            </a:pPr>
            <a:r>
              <a:rPr lang="en-US" sz="2000" dirty="0" smtClean="0">
                <a:latin typeface="Gill Sans MT" panose="020B0502020104020203" pitchFamily="34" charset="0"/>
              </a:rPr>
              <a:t>Multiple layers of Bi-Directional</a:t>
            </a:r>
          </a:p>
          <a:p>
            <a:pPr marL="1371600" lvl="2" indent="-457200">
              <a:lnSpc>
                <a:spcPct val="150000"/>
              </a:lnSpc>
              <a:buFont typeface="+mj-lt"/>
              <a:buAutoNum type="arabicPeriod"/>
            </a:pPr>
            <a:r>
              <a:rPr lang="en-US" sz="2000" dirty="0" smtClean="0">
                <a:latin typeface="Gill Sans MT" panose="020B0502020104020203" pitchFamily="34" charset="0"/>
              </a:rPr>
              <a:t>Single dense layer</a:t>
            </a:r>
          </a:p>
          <a:p>
            <a:pPr marL="1371600" lvl="2" indent="-457200">
              <a:lnSpc>
                <a:spcPct val="150000"/>
              </a:lnSpc>
              <a:buFont typeface="+mj-lt"/>
              <a:buAutoNum type="arabicPeriod"/>
            </a:pPr>
            <a:r>
              <a:rPr lang="en-US" sz="2000" dirty="0" smtClean="0">
                <a:latin typeface="Gill Sans MT" panose="020B0502020104020203" pitchFamily="34" charset="0"/>
              </a:rPr>
              <a:t>Multiple Dense layers </a:t>
            </a:r>
          </a:p>
          <a:p>
            <a:pPr lvl="2">
              <a:lnSpc>
                <a:spcPct val="150000"/>
              </a:lnSpc>
            </a:pPr>
            <a:r>
              <a:rPr lang="en-US" sz="2000" dirty="0" smtClean="0">
                <a:latin typeface="Gill Sans MT" panose="020B0502020104020203" pitchFamily="34" charset="0"/>
              </a:rPr>
              <a:t>Are tried and trained on different datasets.</a:t>
            </a:r>
            <a:endParaRPr lang="en-IN" sz="2000" dirty="0" smtClean="0">
              <a:latin typeface="Gill Sans MT" panose="020B0502020104020203" pitchFamily="34" charset="0"/>
            </a:endParaRPr>
          </a:p>
        </p:txBody>
      </p:sp>
    </p:spTree>
    <p:extLst>
      <p:ext uri="{BB962C8B-B14F-4D97-AF65-F5344CB8AC3E}">
        <p14:creationId xmlns:p14="http://schemas.microsoft.com/office/powerpoint/2010/main" val="3531460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1838325"/>
            <a:chOff x="0" y="0"/>
            <a:chExt cx="12192000" cy="1838325"/>
          </a:xfrm>
        </p:grpSpPr>
        <p:grpSp>
          <p:nvGrpSpPr>
            <p:cNvPr id="2" name="Group 1"/>
            <p:cNvGrpSpPr/>
            <p:nvPr/>
          </p:nvGrpSpPr>
          <p:grpSpPr>
            <a:xfrm>
              <a:off x="0" y="0"/>
              <a:ext cx="12192000" cy="1838325"/>
              <a:chOff x="0" y="0"/>
              <a:chExt cx="12192000" cy="1838325"/>
            </a:xfrm>
          </p:grpSpPr>
          <p:sp>
            <p:nvSpPr>
              <p:cNvPr id="8" name="Rectangle 7"/>
              <p:cNvSpPr/>
              <p:nvPr/>
            </p:nvSpPr>
            <p:spPr>
              <a:xfrm>
                <a:off x="0" y="0"/>
                <a:ext cx="12192000" cy="183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latin typeface="Gill Sans MT" panose="020B0502020104020203" pitchFamily="34" charset="0"/>
                </a:endParaRPr>
              </a:p>
            </p:txBody>
          </p:sp>
          <p:pic>
            <p:nvPicPr>
              <p:cNvPr id="1028" name="Picture 4" descr="Digital Graph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76" y="0"/>
                <a:ext cx="5572124" cy="1838325"/>
              </a:xfrm>
              <a:prstGeom prst="rect">
                <a:avLst/>
              </a:prstGeom>
              <a:noFill/>
              <a:ln>
                <a:solidFill>
                  <a:schemeClr val="tx1"/>
                </a:solidFill>
              </a:ln>
              <a:effectLst>
                <a:softEdge rad="63500"/>
              </a:effectLst>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2324100" y="528637"/>
              <a:ext cx="7543800" cy="781050"/>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Multivariate LSTM model multi-target </a:t>
              </a:r>
              <a:endParaRPr lang="en-IN" sz="3600" dirty="0">
                <a:solidFill>
                  <a:schemeClr val="bg1"/>
                </a:solidFill>
                <a:latin typeface="Gill Sans MT" panose="020B0502020104020203" pitchFamily="34" charset="0"/>
              </a:endParaRPr>
            </a:p>
          </p:txBody>
        </p:sp>
      </p:grpSp>
      <p:sp>
        <p:nvSpPr>
          <p:cNvPr id="5" name="TextBox 4"/>
          <p:cNvSpPr txBox="1"/>
          <p:nvPr/>
        </p:nvSpPr>
        <p:spPr>
          <a:xfrm>
            <a:off x="796699" y="2300967"/>
            <a:ext cx="10585676"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This model is pretty much complex to interpret and understand, because of complex dataset and its Three dimension shape. </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In this model both Open and Volume are target variables with multiple values.</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This model is considerably powerful than others and also gives good accuracy and reliable forecast.</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This model consist of LSTM, two bidirectional LSTM and 4 dense layers in group of 2 for two targets</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Next slides shows the model plot.</a:t>
            </a:r>
          </a:p>
        </p:txBody>
      </p:sp>
    </p:spTree>
    <p:extLst>
      <p:ext uri="{BB962C8B-B14F-4D97-AF65-F5344CB8AC3E}">
        <p14:creationId xmlns:p14="http://schemas.microsoft.com/office/powerpoint/2010/main" val="2786074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 y="0"/>
            <a:ext cx="4206238"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latin typeface="Gill Sans MT" panose="020B0502020104020203" pitchFamily="34" charset="0"/>
            </a:endParaRPr>
          </a:p>
        </p:txBody>
      </p:sp>
      <p:sp>
        <p:nvSpPr>
          <p:cNvPr id="10" name="TextBox 9"/>
          <p:cNvSpPr txBox="1"/>
          <p:nvPr/>
        </p:nvSpPr>
        <p:spPr>
          <a:xfrm>
            <a:off x="517208" y="2611041"/>
            <a:ext cx="3171825" cy="1635919"/>
          </a:xfrm>
          <a:prstGeom prst="rect">
            <a:avLst/>
          </a:prstGeom>
          <a:noFill/>
          <a:ln w="38100">
            <a:solidFill>
              <a:schemeClr val="bg1"/>
            </a:solidFill>
          </a:ln>
        </p:spPr>
        <p:txBody>
          <a:bodyPr wrap="square" rtlCol="0" anchor="ctr">
            <a:noAutofit/>
          </a:bodyPr>
          <a:lstStyle/>
          <a:p>
            <a:pPr algn="ctr"/>
            <a:r>
              <a:rPr lang="en-US" sz="2800" dirty="0" smtClean="0">
                <a:solidFill>
                  <a:schemeClr val="bg1"/>
                </a:solidFill>
                <a:latin typeface="Gill Sans MT" panose="020B0502020104020203" pitchFamily="34" charset="0"/>
              </a:rPr>
              <a:t>Multivariate LSTM model multi-target</a:t>
            </a:r>
          </a:p>
          <a:p>
            <a:pPr algn="ctr"/>
            <a:r>
              <a:rPr lang="en-US" sz="2800" dirty="0" smtClean="0">
                <a:solidFill>
                  <a:schemeClr val="bg1"/>
                </a:solidFill>
                <a:latin typeface="Gill Sans MT" panose="020B0502020104020203" pitchFamily="34" charset="0"/>
              </a:rPr>
              <a:t>(Plot) </a:t>
            </a:r>
            <a:endParaRPr lang="en-IN" sz="2800" dirty="0">
              <a:solidFill>
                <a:schemeClr val="bg1"/>
              </a:solidFill>
              <a:latin typeface="Gill Sans MT" panose="020B05020201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850" y="859329"/>
            <a:ext cx="7391400" cy="5010171"/>
          </a:xfrm>
          <a:prstGeom prst="rect">
            <a:avLst/>
          </a:prstGeom>
        </p:spPr>
      </p:pic>
    </p:spTree>
    <p:extLst>
      <p:ext uri="{BB962C8B-B14F-4D97-AF65-F5344CB8AC3E}">
        <p14:creationId xmlns:p14="http://schemas.microsoft.com/office/powerpoint/2010/main" val="2977165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1838325"/>
            <a:chOff x="0" y="0"/>
            <a:chExt cx="12192000" cy="1838325"/>
          </a:xfrm>
        </p:grpSpPr>
        <p:grpSp>
          <p:nvGrpSpPr>
            <p:cNvPr id="2" name="Group 1"/>
            <p:cNvGrpSpPr/>
            <p:nvPr/>
          </p:nvGrpSpPr>
          <p:grpSpPr>
            <a:xfrm>
              <a:off x="0" y="0"/>
              <a:ext cx="12192000" cy="1838325"/>
              <a:chOff x="0" y="0"/>
              <a:chExt cx="12192000" cy="1838325"/>
            </a:xfrm>
          </p:grpSpPr>
          <p:sp>
            <p:nvSpPr>
              <p:cNvPr id="8" name="Rectangle 7"/>
              <p:cNvSpPr/>
              <p:nvPr/>
            </p:nvSpPr>
            <p:spPr>
              <a:xfrm>
                <a:off x="0" y="0"/>
                <a:ext cx="12192000" cy="183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latin typeface="Gill Sans MT" panose="020B0502020104020203" pitchFamily="34" charset="0"/>
                </a:endParaRPr>
              </a:p>
            </p:txBody>
          </p:sp>
          <p:pic>
            <p:nvPicPr>
              <p:cNvPr id="1028" name="Picture 4" descr="Digital Graph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5572124" cy="1838325"/>
              </a:xfrm>
              <a:prstGeom prst="rect">
                <a:avLst/>
              </a:prstGeom>
              <a:noFill/>
              <a:ln>
                <a:solidFill>
                  <a:schemeClr val="tx1"/>
                </a:solidFill>
              </a:ln>
              <a:effectLst>
                <a:softEdge rad="63500"/>
              </a:effectLst>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712369" y="528637"/>
              <a:ext cx="4767262" cy="781050"/>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Deployment Model</a:t>
              </a:r>
              <a:endParaRPr lang="en-IN" sz="3600" dirty="0">
                <a:solidFill>
                  <a:schemeClr val="bg1"/>
                </a:solidFill>
                <a:latin typeface="Gill Sans MT" panose="020B0502020104020203" pitchFamily="34" charset="0"/>
              </a:endParaRPr>
            </a:p>
          </p:txBody>
        </p:sp>
      </p:grpSp>
      <p:sp>
        <p:nvSpPr>
          <p:cNvPr id="5" name="TextBox 4"/>
          <p:cNvSpPr txBox="1"/>
          <p:nvPr/>
        </p:nvSpPr>
        <p:spPr>
          <a:xfrm>
            <a:off x="627154" y="2424792"/>
            <a:ext cx="7051901"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Previous model, is powerful but complex and tricky, so it is not used for deployment.</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Final Model is Created using univariate data and it consists of:</a:t>
            </a:r>
          </a:p>
          <a:p>
            <a:pPr marL="1371600" lvl="2" indent="-457200">
              <a:lnSpc>
                <a:spcPct val="150000"/>
              </a:lnSpc>
              <a:buFont typeface="+mj-lt"/>
              <a:buAutoNum type="arabicPeriod"/>
            </a:pPr>
            <a:r>
              <a:rPr lang="en-US" sz="2000" dirty="0" smtClean="0">
                <a:latin typeface="Gill Sans MT" panose="020B0502020104020203" pitchFamily="34" charset="0"/>
              </a:rPr>
              <a:t>Two Bi-directional LSTM (50 layers)</a:t>
            </a:r>
          </a:p>
          <a:p>
            <a:pPr marL="1371600" lvl="2" indent="-457200">
              <a:lnSpc>
                <a:spcPct val="150000"/>
              </a:lnSpc>
              <a:buFont typeface="+mj-lt"/>
              <a:buAutoNum type="arabicPeriod"/>
            </a:pPr>
            <a:r>
              <a:rPr lang="en-US" sz="2000" dirty="0" smtClean="0">
                <a:latin typeface="Gill Sans MT" panose="020B0502020104020203" pitchFamily="34" charset="0"/>
              </a:rPr>
              <a:t>One GRU (50 layers)</a:t>
            </a:r>
          </a:p>
          <a:p>
            <a:pPr marL="1371600" lvl="2" indent="-457200">
              <a:lnSpc>
                <a:spcPct val="150000"/>
              </a:lnSpc>
              <a:buFont typeface="+mj-lt"/>
              <a:buAutoNum type="arabicPeriod"/>
            </a:pPr>
            <a:r>
              <a:rPr lang="en-US" sz="2000" dirty="0" smtClean="0">
                <a:latin typeface="Gill Sans MT" panose="020B0502020104020203" pitchFamily="34" charset="0"/>
              </a:rPr>
              <a:t>2 Dense layers (25 and 1)</a:t>
            </a:r>
          </a:p>
          <a:p>
            <a:pPr marL="342900" indent="-342900">
              <a:lnSpc>
                <a:spcPct val="150000"/>
              </a:lnSpc>
              <a:buFont typeface="Arial" panose="020B0604020202020204" pitchFamily="34" charset="0"/>
              <a:buChar char="•"/>
            </a:pPr>
            <a:r>
              <a:rPr lang="en-US" sz="2000" dirty="0" smtClean="0">
                <a:latin typeface="Gill Sans MT" panose="020B0502020104020203" pitchFamily="34" charset="0"/>
              </a:rPr>
              <a:t>Data Consists of 50 time steps and total </a:t>
            </a:r>
            <a:r>
              <a:rPr lang="en-US" sz="2000" dirty="0" smtClean="0">
                <a:latin typeface="+mj-lt"/>
              </a:rPr>
              <a:t>1185</a:t>
            </a:r>
            <a:r>
              <a:rPr lang="en-US" sz="2000" dirty="0" smtClean="0">
                <a:latin typeface="Gill Sans MT" panose="020B0502020104020203" pitchFamily="34" charset="0"/>
              </a:rPr>
              <a:t> rows.</a:t>
            </a:r>
          </a:p>
          <a:p>
            <a:pPr marL="342900" indent="-342900">
              <a:lnSpc>
                <a:spcPct val="150000"/>
              </a:lnSpc>
              <a:buFont typeface="Arial" panose="020B0604020202020204" pitchFamily="34" charset="0"/>
              <a:buChar char="•"/>
            </a:pPr>
            <a:r>
              <a:rPr lang="en-US" sz="2000" dirty="0" smtClean="0">
                <a:latin typeface="Gill Sans MT" panose="020B0502020104020203" pitchFamily="34" charset="0"/>
              </a:rPr>
              <a:t>Model is trained for 100 epochs.</a:t>
            </a:r>
            <a:endParaRPr lang="en-IN" sz="2000" dirty="0" smtClean="0">
              <a:latin typeface="Gill Sans MT" panose="020B0502020104020203" pitchFamily="34" charset="0"/>
            </a:endParaRPr>
          </a:p>
        </p:txBody>
      </p:sp>
    </p:spTree>
    <p:extLst>
      <p:ext uri="{BB962C8B-B14F-4D97-AF65-F5344CB8AC3E}">
        <p14:creationId xmlns:p14="http://schemas.microsoft.com/office/powerpoint/2010/main" val="847453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1838325"/>
            <a:chOff x="0" y="0"/>
            <a:chExt cx="12192000" cy="1838325"/>
          </a:xfrm>
        </p:grpSpPr>
        <p:grpSp>
          <p:nvGrpSpPr>
            <p:cNvPr id="2" name="Group 1"/>
            <p:cNvGrpSpPr/>
            <p:nvPr/>
          </p:nvGrpSpPr>
          <p:grpSpPr>
            <a:xfrm>
              <a:off x="0" y="0"/>
              <a:ext cx="12192000" cy="1838325"/>
              <a:chOff x="0" y="0"/>
              <a:chExt cx="12192000" cy="1838325"/>
            </a:xfrm>
          </p:grpSpPr>
          <p:sp>
            <p:nvSpPr>
              <p:cNvPr id="8" name="Rectangle 7"/>
              <p:cNvSpPr/>
              <p:nvPr/>
            </p:nvSpPr>
            <p:spPr>
              <a:xfrm>
                <a:off x="0" y="0"/>
                <a:ext cx="12192000" cy="183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latin typeface="Gill Sans MT" panose="020B0502020104020203" pitchFamily="34" charset="0"/>
                </a:endParaRPr>
              </a:p>
            </p:txBody>
          </p:sp>
          <p:pic>
            <p:nvPicPr>
              <p:cNvPr id="1028" name="Picture 4" descr="Digital Graph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5572124" cy="1838325"/>
              </a:xfrm>
              <a:prstGeom prst="rect">
                <a:avLst/>
              </a:prstGeom>
              <a:noFill/>
              <a:ln>
                <a:solidFill>
                  <a:schemeClr val="tx1"/>
                </a:solidFill>
              </a:ln>
              <a:effectLst>
                <a:softEdge rad="63500"/>
              </a:effectLst>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712369" y="528637"/>
              <a:ext cx="4767262" cy="781050"/>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Final Model Accuracy</a:t>
              </a:r>
              <a:endParaRPr lang="en-IN" sz="3600" dirty="0">
                <a:solidFill>
                  <a:schemeClr val="bg1"/>
                </a:solidFill>
                <a:latin typeface="Gill Sans MT" panose="020B0502020104020203" pitchFamily="34" charset="0"/>
              </a:endParaRPr>
            </a:p>
          </p:txBody>
        </p:sp>
      </p:grpSp>
      <p:sp>
        <p:nvSpPr>
          <p:cNvPr id="5" name="TextBox 4"/>
          <p:cNvSpPr txBox="1"/>
          <p:nvPr/>
        </p:nvSpPr>
        <p:spPr>
          <a:xfrm>
            <a:off x="1274855" y="2174094"/>
            <a:ext cx="5555714"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Model selected for deployment, offered following accuracies:</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Plot shows testing data curve and model predicted curve (orange line is actual)</a:t>
            </a:r>
          </a:p>
        </p:txBody>
      </p:sp>
      <p:graphicFrame>
        <p:nvGraphicFramePr>
          <p:cNvPr id="4" name="Table 3"/>
          <p:cNvGraphicFramePr>
            <a:graphicFrameLocks noGrp="1"/>
          </p:cNvGraphicFramePr>
          <p:nvPr>
            <p:extLst>
              <p:ext uri="{D42A27DB-BD31-4B8C-83A1-F6EECF244321}">
                <p14:modId xmlns:p14="http://schemas.microsoft.com/office/powerpoint/2010/main" val="3576105338"/>
              </p:ext>
            </p:extLst>
          </p:nvPr>
        </p:nvGraphicFramePr>
        <p:xfrm>
          <a:off x="384049" y="4561284"/>
          <a:ext cx="5799060" cy="1478280"/>
        </p:xfrm>
        <a:graphic>
          <a:graphicData uri="http://schemas.openxmlformats.org/drawingml/2006/table">
            <a:tbl>
              <a:tblPr firstRow="1" bandRow="1">
                <a:tableStyleId>{8FD4443E-F989-4FC4-A0C8-D5A2AF1F390B}</a:tableStyleId>
              </a:tblPr>
              <a:tblGrid>
                <a:gridCol w="1874519"/>
                <a:gridCol w="1353312"/>
                <a:gridCol w="2571229"/>
              </a:tblGrid>
              <a:tr h="0">
                <a:tc>
                  <a:txBody>
                    <a:bodyPr/>
                    <a:lstStyle/>
                    <a:p>
                      <a:r>
                        <a:rPr lang="en-US" dirty="0" smtClean="0"/>
                        <a:t>Dataset</a:t>
                      </a:r>
                      <a:endParaRPr lang="en-IN" dirty="0"/>
                    </a:p>
                  </a:txBody>
                  <a:tcPr/>
                </a:tc>
                <a:tc>
                  <a:txBody>
                    <a:bodyPr/>
                    <a:lstStyle/>
                    <a:p>
                      <a:r>
                        <a:rPr lang="en-US" dirty="0" smtClean="0"/>
                        <a:t>Shape</a:t>
                      </a:r>
                      <a:endParaRPr lang="en-IN" dirty="0"/>
                    </a:p>
                  </a:txBody>
                  <a:tcPr/>
                </a:tc>
                <a:tc>
                  <a:txBody>
                    <a:bodyPr/>
                    <a:lstStyle/>
                    <a:p>
                      <a:r>
                        <a:rPr lang="en-US" dirty="0" smtClean="0"/>
                        <a:t>Accuracy (MSE and MAE)</a:t>
                      </a:r>
                      <a:endParaRPr lang="en-IN" dirty="0"/>
                    </a:p>
                  </a:txBody>
                  <a:tcPr/>
                </a:tc>
              </a:tr>
              <a:tr h="370840">
                <a:tc>
                  <a:txBody>
                    <a:bodyPr/>
                    <a:lstStyle/>
                    <a:p>
                      <a:r>
                        <a:rPr lang="en-US" dirty="0" smtClean="0"/>
                        <a:t>Training</a:t>
                      </a:r>
                      <a:endParaRPr lang="en-IN" dirty="0"/>
                    </a:p>
                  </a:txBody>
                  <a:tcPr/>
                </a:tc>
                <a:tc>
                  <a:txBody>
                    <a:bodyPr/>
                    <a:lstStyle/>
                    <a:p>
                      <a:r>
                        <a:rPr lang="en-US" dirty="0" smtClean="0"/>
                        <a:t>829 x 50 x 1</a:t>
                      </a:r>
                      <a:endParaRPr lang="en-IN" dirty="0"/>
                    </a:p>
                  </a:txBody>
                  <a:tcPr/>
                </a:tc>
                <a:tc>
                  <a:txBody>
                    <a:bodyPr/>
                    <a:lstStyle/>
                    <a:p>
                      <a:r>
                        <a:rPr lang="en-US" dirty="0" smtClean="0"/>
                        <a:t>2.67e-4</a:t>
                      </a:r>
                      <a:r>
                        <a:rPr lang="en-US" baseline="0" dirty="0" smtClean="0"/>
                        <a:t> and 0.0118</a:t>
                      </a:r>
                      <a:endParaRPr lang="en-IN" dirty="0"/>
                    </a:p>
                  </a:txBody>
                  <a:tcPr/>
                </a:tc>
              </a:tr>
              <a:tr h="370840">
                <a:tc>
                  <a:txBody>
                    <a:bodyPr/>
                    <a:lstStyle/>
                    <a:p>
                      <a:r>
                        <a:rPr lang="en-US" dirty="0" smtClean="0"/>
                        <a:t>Validation dataset</a:t>
                      </a:r>
                      <a:endParaRPr lang="en-IN" dirty="0"/>
                    </a:p>
                  </a:txBody>
                  <a:tcPr/>
                </a:tc>
                <a:tc>
                  <a:txBody>
                    <a:bodyPr/>
                    <a:lstStyle/>
                    <a:p>
                      <a:r>
                        <a:rPr lang="en-US" dirty="0" smtClean="0"/>
                        <a:t>177</a:t>
                      </a:r>
                      <a:r>
                        <a:rPr lang="en-US" baseline="0" dirty="0" smtClean="0"/>
                        <a:t> x 50 x 1</a:t>
                      </a:r>
                      <a:endParaRPr lang="en-IN" dirty="0"/>
                    </a:p>
                  </a:txBody>
                  <a:tcPr/>
                </a:tc>
                <a:tc>
                  <a:txBody>
                    <a:bodyPr/>
                    <a:lstStyle/>
                    <a:p>
                      <a:r>
                        <a:rPr lang="en-US" dirty="0" smtClean="0"/>
                        <a:t>4.38e-4 and 0.0142</a:t>
                      </a:r>
                      <a:endParaRPr lang="en-IN" dirty="0"/>
                    </a:p>
                  </a:txBody>
                  <a:tcPr/>
                </a:tc>
              </a:tr>
              <a:tr h="370840">
                <a:tc>
                  <a:txBody>
                    <a:bodyPr/>
                    <a:lstStyle/>
                    <a:p>
                      <a:r>
                        <a:rPr lang="en-US" dirty="0" smtClean="0"/>
                        <a:t>Testing</a:t>
                      </a:r>
                      <a:r>
                        <a:rPr lang="en-US" baseline="0" dirty="0" smtClean="0"/>
                        <a:t> dataset</a:t>
                      </a:r>
                      <a:endParaRPr lang="en-IN" dirty="0"/>
                    </a:p>
                  </a:txBody>
                  <a:tcPr/>
                </a:tc>
                <a:tc>
                  <a:txBody>
                    <a:bodyPr/>
                    <a:lstStyle/>
                    <a:p>
                      <a:r>
                        <a:rPr lang="en-US" dirty="0" smtClean="0"/>
                        <a:t>179 x 50 x 1</a:t>
                      </a:r>
                      <a:endParaRPr lang="en-IN" dirty="0"/>
                    </a:p>
                  </a:txBody>
                  <a:tcPr/>
                </a:tc>
                <a:tc>
                  <a:txBody>
                    <a:bodyPr/>
                    <a:lstStyle/>
                    <a:p>
                      <a:r>
                        <a:rPr lang="en-US" dirty="0" smtClean="0"/>
                        <a:t>1.00e-3</a:t>
                      </a:r>
                      <a:r>
                        <a:rPr lang="en-US" baseline="0" dirty="0" smtClean="0"/>
                        <a:t> and 0.0206</a:t>
                      </a:r>
                      <a:endParaRPr lang="en-IN" dirty="0"/>
                    </a:p>
                  </a:txBody>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369" y="2972389"/>
            <a:ext cx="5702672" cy="3801781"/>
          </a:xfrm>
          <a:prstGeom prst="rect">
            <a:avLst/>
          </a:prstGeom>
        </p:spPr>
      </p:pic>
    </p:spTree>
    <p:extLst>
      <p:ext uri="{BB962C8B-B14F-4D97-AF65-F5344CB8AC3E}">
        <p14:creationId xmlns:p14="http://schemas.microsoft.com/office/powerpoint/2010/main" val="23788522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0"/>
            <a:ext cx="4206240" cy="6858000"/>
            <a:chOff x="0" y="0"/>
            <a:chExt cx="3977640" cy="6858000"/>
          </a:xfrm>
        </p:grpSpPr>
        <p:sp>
          <p:nvSpPr>
            <p:cNvPr id="7" name="Rectangle 6"/>
            <p:cNvSpPr/>
            <p:nvPr/>
          </p:nvSpPr>
          <p:spPr>
            <a:xfrm>
              <a:off x="0" y="0"/>
              <a:ext cx="397764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9" name="TextBox 8"/>
            <p:cNvSpPr txBox="1"/>
            <p:nvPr/>
          </p:nvSpPr>
          <p:spPr>
            <a:xfrm>
              <a:off x="658368" y="2775622"/>
              <a:ext cx="2706624" cy="1306757"/>
            </a:xfrm>
            <a:prstGeom prst="rect">
              <a:avLst/>
            </a:prstGeom>
            <a:noFill/>
            <a:ln w="38100">
              <a:solidFill>
                <a:schemeClr val="bg1"/>
              </a:solidFill>
            </a:ln>
          </p:spPr>
          <p:txBody>
            <a:bodyPr wrap="square" rtlCol="0" anchor="ctr">
              <a:noAutofit/>
            </a:bodyPr>
            <a:lstStyle/>
            <a:p>
              <a:pPr algn="ctr"/>
              <a:r>
                <a:rPr lang="en-US" sz="3200" dirty="0" smtClean="0">
                  <a:solidFill>
                    <a:schemeClr val="bg1"/>
                  </a:solidFill>
                  <a:latin typeface="Gill Sans MT" panose="020B0502020104020203" pitchFamily="34" charset="0"/>
                </a:rPr>
                <a:t>Result from model building</a:t>
              </a:r>
              <a:endParaRPr lang="en-IN" sz="3200" dirty="0">
                <a:solidFill>
                  <a:schemeClr val="bg1"/>
                </a:solidFill>
                <a:latin typeface="Gill Sans MT" panose="020B0502020104020203" pitchFamily="34" charset="0"/>
              </a:endParaRPr>
            </a:p>
          </p:txBody>
        </p:sp>
      </p:grpSp>
      <p:grpSp>
        <p:nvGrpSpPr>
          <p:cNvPr id="11" name="Group 10"/>
          <p:cNvGrpSpPr/>
          <p:nvPr/>
        </p:nvGrpSpPr>
        <p:grpSpPr>
          <a:xfrm>
            <a:off x="4270248" y="0"/>
            <a:ext cx="7921752" cy="6858000"/>
            <a:chOff x="3980688" y="0"/>
            <a:chExt cx="8211312" cy="6858000"/>
          </a:xfrm>
        </p:grpSpPr>
        <p:sp>
          <p:nvSpPr>
            <p:cNvPr id="6" name="Rectangle 5"/>
            <p:cNvSpPr/>
            <p:nvPr/>
          </p:nvSpPr>
          <p:spPr>
            <a:xfrm>
              <a:off x="3980688" y="0"/>
              <a:ext cx="8211312" cy="685800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10" name="TextBox 9"/>
            <p:cNvSpPr txBox="1"/>
            <p:nvPr/>
          </p:nvSpPr>
          <p:spPr>
            <a:xfrm>
              <a:off x="4483568" y="1997839"/>
              <a:ext cx="6912864"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To build best model for foresting, more data is needed.</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Univariate model is selected as final for deployment because of its simplicity and good accuracy.</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The model is trained on TATAMOTORS data and will be fine tuned on respective company data.</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Weights of the model are saved for deployment</a:t>
              </a:r>
              <a:endParaRPr lang="en-IN" sz="2000" dirty="0">
                <a:latin typeface="Gill Sans MT" panose="020B0502020104020203" pitchFamily="34" charset="0"/>
              </a:endParaRPr>
            </a:p>
          </p:txBody>
        </p:sp>
      </p:grpSp>
    </p:spTree>
    <p:extLst>
      <p:ext uri="{BB962C8B-B14F-4D97-AF65-F5344CB8AC3E}">
        <p14:creationId xmlns:p14="http://schemas.microsoft.com/office/powerpoint/2010/main" val="11376378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0"/>
            <a:ext cx="4206240" cy="6858000"/>
            <a:chOff x="0" y="0"/>
            <a:chExt cx="3977640" cy="6858000"/>
          </a:xfrm>
        </p:grpSpPr>
        <p:sp>
          <p:nvSpPr>
            <p:cNvPr id="7" name="Rectangle 6"/>
            <p:cNvSpPr/>
            <p:nvPr/>
          </p:nvSpPr>
          <p:spPr>
            <a:xfrm>
              <a:off x="0" y="0"/>
              <a:ext cx="397764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9" name="TextBox 8"/>
            <p:cNvSpPr txBox="1"/>
            <p:nvPr/>
          </p:nvSpPr>
          <p:spPr>
            <a:xfrm>
              <a:off x="658368" y="2885767"/>
              <a:ext cx="2706624" cy="1086467"/>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Deployment</a:t>
              </a:r>
              <a:endParaRPr lang="en-IN" sz="3600" dirty="0">
                <a:solidFill>
                  <a:schemeClr val="bg1"/>
                </a:solidFill>
                <a:latin typeface="Gill Sans MT" panose="020B0502020104020203" pitchFamily="34" charset="0"/>
              </a:endParaRPr>
            </a:p>
          </p:txBody>
        </p:sp>
      </p:grpSp>
      <p:grpSp>
        <p:nvGrpSpPr>
          <p:cNvPr id="11" name="Group 10"/>
          <p:cNvGrpSpPr/>
          <p:nvPr/>
        </p:nvGrpSpPr>
        <p:grpSpPr>
          <a:xfrm>
            <a:off x="4270248" y="0"/>
            <a:ext cx="7921752" cy="6858000"/>
            <a:chOff x="3980688" y="0"/>
            <a:chExt cx="8211312" cy="6858000"/>
          </a:xfrm>
        </p:grpSpPr>
        <p:sp>
          <p:nvSpPr>
            <p:cNvPr id="6" name="Rectangle 5"/>
            <p:cNvSpPr/>
            <p:nvPr/>
          </p:nvSpPr>
          <p:spPr>
            <a:xfrm>
              <a:off x="3980688" y="0"/>
              <a:ext cx="8211312" cy="685800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10" name="TextBox 9"/>
            <p:cNvSpPr txBox="1"/>
            <p:nvPr/>
          </p:nvSpPr>
          <p:spPr>
            <a:xfrm>
              <a:off x="4398264" y="1843951"/>
              <a:ext cx="6912864" cy="378565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For deployment, purpose streamlit library is used because of its simplicity and easy to understand. </a:t>
              </a:r>
            </a:p>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In deployment, user will be allowed to select any company provided.</a:t>
              </a:r>
            </a:p>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User can get forecast of selected company using fine-</a:t>
              </a:r>
              <a:r>
                <a:rPr lang="en-US" sz="2000" dirty="0" err="1" smtClean="0">
                  <a:latin typeface="Gill Sans MT" panose="020B0502020104020203" pitchFamily="34" charset="0"/>
                </a:rPr>
                <a:t>tunning</a:t>
              </a:r>
              <a:r>
                <a:rPr lang="en-US" sz="2000" dirty="0" smtClean="0">
                  <a:latin typeface="Gill Sans MT" panose="020B0502020104020203" pitchFamily="34" charset="0"/>
                </a:rPr>
                <a:t> of LSTM model.</a:t>
              </a:r>
              <a:endParaRPr lang="en-IN" sz="2000" dirty="0">
                <a:latin typeface="Gill Sans MT" panose="020B0502020104020203" pitchFamily="34" charset="0"/>
              </a:endParaRPr>
            </a:p>
          </p:txBody>
        </p:sp>
      </p:grpSp>
    </p:spTree>
    <p:extLst>
      <p:ext uri="{BB962C8B-B14F-4D97-AF65-F5344CB8AC3E}">
        <p14:creationId xmlns:p14="http://schemas.microsoft.com/office/powerpoint/2010/main" val="3082672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2" name="Group 11"/>
          <p:cNvGrpSpPr/>
          <p:nvPr/>
        </p:nvGrpSpPr>
        <p:grpSpPr>
          <a:xfrm>
            <a:off x="7985760" y="0"/>
            <a:ext cx="4206240" cy="6858000"/>
            <a:chOff x="0" y="0"/>
            <a:chExt cx="3977640" cy="6858000"/>
          </a:xfrm>
        </p:grpSpPr>
        <p:sp>
          <p:nvSpPr>
            <p:cNvPr id="7" name="Rectangle 6"/>
            <p:cNvSpPr/>
            <p:nvPr/>
          </p:nvSpPr>
          <p:spPr>
            <a:xfrm>
              <a:off x="0" y="0"/>
              <a:ext cx="397764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9" name="TextBox 8"/>
            <p:cNvSpPr txBox="1"/>
            <p:nvPr/>
          </p:nvSpPr>
          <p:spPr>
            <a:xfrm>
              <a:off x="585606" y="2717438"/>
              <a:ext cx="2706624" cy="1423125"/>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What is Forecasting?</a:t>
              </a:r>
              <a:endParaRPr lang="en-IN" sz="3600" dirty="0">
                <a:solidFill>
                  <a:schemeClr val="bg1"/>
                </a:solidFill>
                <a:latin typeface="Gill Sans MT" panose="020B0502020104020203" pitchFamily="34" charset="0"/>
              </a:endParaRPr>
            </a:p>
          </p:txBody>
        </p:sp>
      </p:grpSp>
      <p:grpSp>
        <p:nvGrpSpPr>
          <p:cNvPr id="11" name="Group 10"/>
          <p:cNvGrpSpPr/>
          <p:nvPr/>
        </p:nvGrpSpPr>
        <p:grpSpPr>
          <a:xfrm>
            <a:off x="0" y="0"/>
            <a:ext cx="7988440" cy="6858000"/>
            <a:chOff x="3980690" y="0"/>
            <a:chExt cx="8211310" cy="6858000"/>
          </a:xfrm>
          <a:solidFill>
            <a:schemeClr val="bg1"/>
          </a:solidFill>
        </p:grpSpPr>
        <p:sp>
          <p:nvSpPr>
            <p:cNvPr id="6" name="Rectangle 5"/>
            <p:cNvSpPr/>
            <p:nvPr/>
          </p:nvSpPr>
          <p:spPr>
            <a:xfrm>
              <a:off x="3980690" y="0"/>
              <a:ext cx="8211310" cy="6858000"/>
            </a:xfrm>
            <a:prstGeom prst="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10" name="TextBox 9"/>
            <p:cNvSpPr txBox="1"/>
            <p:nvPr/>
          </p:nvSpPr>
          <p:spPr>
            <a:xfrm>
              <a:off x="4649676" y="2324264"/>
              <a:ext cx="6912865" cy="2209472"/>
            </a:xfrm>
            <a:prstGeom prst="rect">
              <a:avLst/>
            </a:prstGeom>
            <a:grpFill/>
          </p:spPr>
          <p:txBody>
            <a:bodyPr wrap="square" rtlCol="0">
              <a:noAutofit/>
            </a:bodyPr>
            <a:lstStyle/>
            <a:p>
              <a:pPr marL="342900" indent="-342900">
                <a:lnSpc>
                  <a:spcPct val="150000"/>
                </a:lnSpc>
                <a:buFont typeface="Arial" panose="020B0604020202020204" pitchFamily="34" charset="0"/>
                <a:buChar char="•"/>
              </a:pPr>
              <a:r>
                <a:rPr lang="en-US" sz="2000" dirty="0" smtClean="0">
                  <a:latin typeface="Gill Sans MT" panose="020B0502020104020203" pitchFamily="34" charset="0"/>
                </a:rPr>
                <a:t>Forecasting is task of predicting future values using statistical and mathematical techniques. </a:t>
              </a:r>
            </a:p>
            <a:p>
              <a:pPr marL="342900" indent="-342900">
                <a:lnSpc>
                  <a:spcPct val="150000"/>
                </a:lnSpc>
                <a:buFont typeface="Arial" panose="020B0604020202020204" pitchFamily="34" charset="0"/>
                <a:buChar char="•"/>
              </a:pPr>
              <a:r>
                <a:rPr lang="en-US" sz="2000" dirty="0" smtClean="0">
                  <a:latin typeface="Gill Sans MT" panose="020B0502020104020203" pitchFamily="34" charset="0"/>
                </a:rPr>
                <a:t>In this Project along with Mathematics and statistics, machine learning and Deep learning is used.</a:t>
              </a:r>
              <a:endParaRPr lang="en-IN" sz="2000" dirty="0">
                <a:latin typeface="Gill Sans MT" panose="020B0502020104020203" pitchFamily="34" charset="0"/>
              </a:endParaRPr>
            </a:p>
          </p:txBody>
        </p:sp>
      </p:grpSp>
      <p:sp>
        <p:nvSpPr>
          <p:cNvPr id="8" name="Freeform 7"/>
          <p:cNvSpPr/>
          <p:nvPr/>
        </p:nvSpPr>
        <p:spPr>
          <a:xfrm flipH="1">
            <a:off x="8001000" y="3971924"/>
            <a:ext cx="4191000" cy="2886076"/>
          </a:xfrm>
          <a:custGeom>
            <a:avLst/>
            <a:gdLst>
              <a:gd name="connsiteX0" fmla="*/ 0 w 4191000"/>
              <a:gd name="connsiteY0" fmla="*/ 2181225 h 2886076"/>
              <a:gd name="connsiteX1" fmla="*/ 88106 w 4191000"/>
              <a:gd name="connsiteY1" fmla="*/ 2181225 h 2886076"/>
              <a:gd name="connsiteX2" fmla="*/ 342900 w 4191000"/>
              <a:gd name="connsiteY2" fmla="*/ 2690813 h 2886076"/>
              <a:gd name="connsiteX3" fmla="*/ 245268 w 4191000"/>
              <a:gd name="connsiteY3" fmla="*/ 2886076 h 2886076"/>
              <a:gd name="connsiteX4" fmla="*/ 0 w 4191000"/>
              <a:gd name="connsiteY4" fmla="*/ 2886076 h 2886076"/>
              <a:gd name="connsiteX5" fmla="*/ 3302794 w 4191000"/>
              <a:gd name="connsiteY5" fmla="*/ 2000250 h 2886076"/>
              <a:gd name="connsiteX6" fmla="*/ 3936206 w 4191000"/>
              <a:gd name="connsiteY6" fmla="*/ 2000250 h 2886076"/>
              <a:gd name="connsiteX7" fmla="*/ 4191000 w 4191000"/>
              <a:gd name="connsiteY7" fmla="*/ 2509838 h 2886076"/>
              <a:gd name="connsiteX8" fmla="*/ 4002881 w 4191000"/>
              <a:gd name="connsiteY8" fmla="*/ 2886076 h 2886076"/>
              <a:gd name="connsiteX9" fmla="*/ 3236119 w 4191000"/>
              <a:gd name="connsiteY9" fmla="*/ 2886076 h 2886076"/>
              <a:gd name="connsiteX10" fmla="*/ 3048000 w 4191000"/>
              <a:gd name="connsiteY10" fmla="*/ 2509838 h 2886076"/>
              <a:gd name="connsiteX11" fmla="*/ 898465 w 4191000"/>
              <a:gd name="connsiteY11" fmla="*/ 1685926 h 2886076"/>
              <a:gd name="connsiteX12" fmla="*/ 2540059 w 4191000"/>
              <a:gd name="connsiteY12" fmla="*/ 1685926 h 2886076"/>
              <a:gd name="connsiteX13" fmla="*/ 3140134 w 4191000"/>
              <a:gd name="connsiteY13" fmla="*/ 2886076 h 2886076"/>
              <a:gd name="connsiteX14" fmla="*/ 298389 w 4191000"/>
              <a:gd name="connsiteY14" fmla="*/ 2886076 h 2886076"/>
              <a:gd name="connsiteX15" fmla="*/ 2824063 w 4191000"/>
              <a:gd name="connsiteY15" fmla="*/ 1562497 h 2886076"/>
              <a:gd name="connsiteX16" fmla="*/ 3167162 w 4191000"/>
              <a:gd name="connsiteY16" fmla="*/ 1562497 h 2886076"/>
              <a:gd name="connsiteX17" fmla="*/ 3305175 w 4191000"/>
              <a:gd name="connsiteY17" fmla="*/ 1838524 h 2886076"/>
              <a:gd name="connsiteX18" fmla="*/ 3167162 w 4191000"/>
              <a:gd name="connsiteY18" fmla="*/ 2114550 h 2886076"/>
              <a:gd name="connsiteX19" fmla="*/ 2824063 w 4191000"/>
              <a:gd name="connsiteY19" fmla="*/ 2114550 h 2886076"/>
              <a:gd name="connsiteX20" fmla="*/ 2686050 w 4191000"/>
              <a:gd name="connsiteY20" fmla="*/ 1838524 h 2886076"/>
              <a:gd name="connsiteX21" fmla="*/ 3424138 w 4191000"/>
              <a:gd name="connsiteY21" fmla="*/ 1381522 h 2886076"/>
              <a:gd name="connsiteX22" fmla="*/ 3767237 w 4191000"/>
              <a:gd name="connsiteY22" fmla="*/ 1381522 h 2886076"/>
              <a:gd name="connsiteX23" fmla="*/ 3905250 w 4191000"/>
              <a:gd name="connsiteY23" fmla="*/ 1657549 h 2886076"/>
              <a:gd name="connsiteX24" fmla="*/ 3767237 w 4191000"/>
              <a:gd name="connsiteY24" fmla="*/ 1933575 h 2886076"/>
              <a:gd name="connsiteX25" fmla="*/ 3424138 w 4191000"/>
              <a:gd name="connsiteY25" fmla="*/ 1933575 h 2886076"/>
              <a:gd name="connsiteX26" fmla="*/ 3286125 w 4191000"/>
              <a:gd name="connsiteY26" fmla="*/ 1657549 h 2886076"/>
              <a:gd name="connsiteX27" fmla="*/ 0 w 4191000"/>
              <a:gd name="connsiteY27" fmla="*/ 1104900 h 2886076"/>
              <a:gd name="connsiteX28" fmla="*/ 573882 w 4191000"/>
              <a:gd name="connsiteY28" fmla="*/ 1104900 h 2886076"/>
              <a:gd name="connsiteX29" fmla="*/ 828676 w 4191000"/>
              <a:gd name="connsiteY29" fmla="*/ 1614488 h 2886076"/>
              <a:gd name="connsiteX30" fmla="*/ 573882 w 4191000"/>
              <a:gd name="connsiteY30" fmla="*/ 2124075 h 2886076"/>
              <a:gd name="connsiteX31" fmla="*/ 0 w 4191000"/>
              <a:gd name="connsiteY31" fmla="*/ 2124075 h 2886076"/>
              <a:gd name="connsiteX32" fmla="*/ 1888490 w 4191000"/>
              <a:gd name="connsiteY32" fmla="*/ 1094740 h 2886076"/>
              <a:gd name="connsiteX33" fmla="*/ 2226310 w 4191000"/>
              <a:gd name="connsiteY33" fmla="*/ 1094740 h 2886076"/>
              <a:gd name="connsiteX34" fmla="*/ 2362200 w 4191000"/>
              <a:gd name="connsiteY34" fmla="*/ 1366520 h 2886076"/>
              <a:gd name="connsiteX35" fmla="*/ 2226310 w 4191000"/>
              <a:gd name="connsiteY35" fmla="*/ 1638300 h 2886076"/>
              <a:gd name="connsiteX36" fmla="*/ 1888490 w 4191000"/>
              <a:gd name="connsiteY36" fmla="*/ 1638300 h 2886076"/>
              <a:gd name="connsiteX37" fmla="*/ 1752600 w 4191000"/>
              <a:gd name="connsiteY37" fmla="*/ 1366520 h 2886076"/>
              <a:gd name="connsiteX38" fmla="*/ 2490688 w 4191000"/>
              <a:gd name="connsiteY38" fmla="*/ 943372 h 2886076"/>
              <a:gd name="connsiteX39" fmla="*/ 2833787 w 4191000"/>
              <a:gd name="connsiteY39" fmla="*/ 943372 h 2886076"/>
              <a:gd name="connsiteX40" fmla="*/ 2971800 w 4191000"/>
              <a:gd name="connsiteY40" fmla="*/ 1219399 h 2886076"/>
              <a:gd name="connsiteX41" fmla="*/ 2833787 w 4191000"/>
              <a:gd name="connsiteY41" fmla="*/ 1495425 h 2886076"/>
              <a:gd name="connsiteX42" fmla="*/ 2490688 w 4191000"/>
              <a:gd name="connsiteY42" fmla="*/ 1495425 h 2886076"/>
              <a:gd name="connsiteX43" fmla="*/ 2352675 w 4191000"/>
              <a:gd name="connsiteY43" fmla="*/ 1219399 h 2886076"/>
              <a:gd name="connsiteX44" fmla="*/ 931070 w 4191000"/>
              <a:gd name="connsiteY44" fmla="*/ 571500 h 2886076"/>
              <a:gd name="connsiteX45" fmla="*/ 1564481 w 4191000"/>
              <a:gd name="connsiteY45" fmla="*/ 571500 h 2886076"/>
              <a:gd name="connsiteX46" fmla="*/ 1819275 w 4191000"/>
              <a:gd name="connsiteY46" fmla="*/ 1081088 h 2886076"/>
              <a:gd name="connsiteX47" fmla="*/ 1564481 w 4191000"/>
              <a:gd name="connsiteY47" fmla="*/ 1590675 h 2886076"/>
              <a:gd name="connsiteX48" fmla="*/ 931070 w 4191000"/>
              <a:gd name="connsiteY48" fmla="*/ 1590675 h 2886076"/>
              <a:gd name="connsiteX49" fmla="*/ 676275 w 4191000"/>
              <a:gd name="connsiteY49" fmla="*/ 1081088 h 2886076"/>
              <a:gd name="connsiteX50" fmla="*/ 0 w 4191000"/>
              <a:gd name="connsiteY50" fmla="*/ 0 h 2886076"/>
              <a:gd name="connsiteX51" fmla="*/ 592931 w 4191000"/>
              <a:gd name="connsiteY51" fmla="*/ 0 h 2886076"/>
              <a:gd name="connsiteX52" fmla="*/ 847725 w 4191000"/>
              <a:gd name="connsiteY52" fmla="*/ 509588 h 2886076"/>
              <a:gd name="connsiteX53" fmla="*/ 592931 w 4191000"/>
              <a:gd name="connsiteY53" fmla="*/ 1019175 h 2886076"/>
              <a:gd name="connsiteX54" fmla="*/ 0 w 4191000"/>
              <a:gd name="connsiteY54" fmla="*/ 1019175 h 288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91000" h="2886076">
                <a:moveTo>
                  <a:pt x="0" y="2181225"/>
                </a:moveTo>
                <a:lnTo>
                  <a:pt x="88106" y="2181225"/>
                </a:lnTo>
                <a:lnTo>
                  <a:pt x="342900" y="2690813"/>
                </a:lnTo>
                <a:lnTo>
                  <a:pt x="245268" y="2886076"/>
                </a:lnTo>
                <a:lnTo>
                  <a:pt x="0" y="2886076"/>
                </a:lnTo>
                <a:close/>
                <a:moveTo>
                  <a:pt x="3302794" y="2000250"/>
                </a:moveTo>
                <a:lnTo>
                  <a:pt x="3936206" y="2000250"/>
                </a:lnTo>
                <a:lnTo>
                  <a:pt x="4191000" y="2509838"/>
                </a:lnTo>
                <a:lnTo>
                  <a:pt x="4002881" y="2886076"/>
                </a:lnTo>
                <a:lnTo>
                  <a:pt x="3236119" y="2886076"/>
                </a:lnTo>
                <a:lnTo>
                  <a:pt x="3048000" y="2509838"/>
                </a:lnTo>
                <a:close/>
                <a:moveTo>
                  <a:pt x="898465" y="1685926"/>
                </a:moveTo>
                <a:lnTo>
                  <a:pt x="2540059" y="1685926"/>
                </a:lnTo>
                <a:lnTo>
                  <a:pt x="3140134" y="2886076"/>
                </a:lnTo>
                <a:lnTo>
                  <a:pt x="298389" y="2886076"/>
                </a:lnTo>
                <a:close/>
                <a:moveTo>
                  <a:pt x="2824063" y="1562497"/>
                </a:moveTo>
                <a:lnTo>
                  <a:pt x="3167162" y="1562497"/>
                </a:lnTo>
                <a:lnTo>
                  <a:pt x="3305175" y="1838524"/>
                </a:lnTo>
                <a:lnTo>
                  <a:pt x="3167162" y="2114550"/>
                </a:lnTo>
                <a:lnTo>
                  <a:pt x="2824063" y="2114550"/>
                </a:lnTo>
                <a:lnTo>
                  <a:pt x="2686050" y="1838524"/>
                </a:lnTo>
                <a:close/>
                <a:moveTo>
                  <a:pt x="3424138" y="1381522"/>
                </a:moveTo>
                <a:lnTo>
                  <a:pt x="3767237" y="1381522"/>
                </a:lnTo>
                <a:lnTo>
                  <a:pt x="3905250" y="1657549"/>
                </a:lnTo>
                <a:lnTo>
                  <a:pt x="3767237" y="1933575"/>
                </a:lnTo>
                <a:lnTo>
                  <a:pt x="3424138" y="1933575"/>
                </a:lnTo>
                <a:lnTo>
                  <a:pt x="3286125" y="1657549"/>
                </a:lnTo>
                <a:close/>
                <a:moveTo>
                  <a:pt x="0" y="1104900"/>
                </a:moveTo>
                <a:lnTo>
                  <a:pt x="573882" y="1104900"/>
                </a:lnTo>
                <a:lnTo>
                  <a:pt x="828676" y="1614488"/>
                </a:lnTo>
                <a:lnTo>
                  <a:pt x="573882" y="2124075"/>
                </a:lnTo>
                <a:lnTo>
                  <a:pt x="0" y="2124075"/>
                </a:lnTo>
                <a:close/>
                <a:moveTo>
                  <a:pt x="1888490" y="1094740"/>
                </a:moveTo>
                <a:lnTo>
                  <a:pt x="2226310" y="1094740"/>
                </a:lnTo>
                <a:lnTo>
                  <a:pt x="2362200" y="1366520"/>
                </a:lnTo>
                <a:lnTo>
                  <a:pt x="2226310" y="1638300"/>
                </a:lnTo>
                <a:lnTo>
                  <a:pt x="1888490" y="1638300"/>
                </a:lnTo>
                <a:lnTo>
                  <a:pt x="1752600" y="1366520"/>
                </a:lnTo>
                <a:close/>
                <a:moveTo>
                  <a:pt x="2490688" y="943372"/>
                </a:moveTo>
                <a:lnTo>
                  <a:pt x="2833787" y="943372"/>
                </a:lnTo>
                <a:lnTo>
                  <a:pt x="2971800" y="1219399"/>
                </a:lnTo>
                <a:lnTo>
                  <a:pt x="2833787" y="1495425"/>
                </a:lnTo>
                <a:lnTo>
                  <a:pt x="2490688" y="1495425"/>
                </a:lnTo>
                <a:lnTo>
                  <a:pt x="2352675" y="1219399"/>
                </a:lnTo>
                <a:close/>
                <a:moveTo>
                  <a:pt x="931070" y="571500"/>
                </a:moveTo>
                <a:lnTo>
                  <a:pt x="1564481" y="571500"/>
                </a:lnTo>
                <a:lnTo>
                  <a:pt x="1819275" y="1081088"/>
                </a:lnTo>
                <a:lnTo>
                  <a:pt x="1564481" y="1590675"/>
                </a:lnTo>
                <a:lnTo>
                  <a:pt x="931070" y="1590675"/>
                </a:lnTo>
                <a:lnTo>
                  <a:pt x="676275" y="1081088"/>
                </a:lnTo>
                <a:close/>
                <a:moveTo>
                  <a:pt x="0" y="0"/>
                </a:moveTo>
                <a:lnTo>
                  <a:pt x="592931" y="0"/>
                </a:lnTo>
                <a:lnTo>
                  <a:pt x="847725" y="509588"/>
                </a:lnTo>
                <a:lnTo>
                  <a:pt x="592931" y="1019175"/>
                </a:lnTo>
                <a:lnTo>
                  <a:pt x="0" y="1019175"/>
                </a:lnTo>
                <a:close/>
              </a:path>
            </a:pathLst>
          </a:custGeom>
          <a:gradFill flip="none" rotWithShape="1">
            <a:gsLst>
              <a:gs pos="26000">
                <a:srgbClr val="846008"/>
              </a:gs>
              <a:gs pos="0">
                <a:srgbClr val="875206"/>
              </a:gs>
              <a:gs pos="100000">
                <a:srgbClr val="F8E36C"/>
              </a:gs>
            </a:gsLst>
            <a:lin ang="18900000" scaled="1"/>
            <a:tileRect/>
          </a:gradFill>
          <a:ln w="222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12"/>
          <p:cNvSpPr/>
          <p:nvPr/>
        </p:nvSpPr>
        <p:spPr>
          <a:xfrm rot="10800000" flipH="1">
            <a:off x="0" y="0"/>
            <a:ext cx="3609975" cy="2409825"/>
          </a:xfrm>
          <a:custGeom>
            <a:avLst/>
            <a:gdLst>
              <a:gd name="connsiteX0" fmla="*/ 0 w 4191000"/>
              <a:gd name="connsiteY0" fmla="*/ 2181225 h 2886076"/>
              <a:gd name="connsiteX1" fmla="*/ 88106 w 4191000"/>
              <a:gd name="connsiteY1" fmla="*/ 2181225 h 2886076"/>
              <a:gd name="connsiteX2" fmla="*/ 342900 w 4191000"/>
              <a:gd name="connsiteY2" fmla="*/ 2690813 h 2886076"/>
              <a:gd name="connsiteX3" fmla="*/ 245268 w 4191000"/>
              <a:gd name="connsiteY3" fmla="*/ 2886076 h 2886076"/>
              <a:gd name="connsiteX4" fmla="*/ 0 w 4191000"/>
              <a:gd name="connsiteY4" fmla="*/ 2886076 h 2886076"/>
              <a:gd name="connsiteX5" fmla="*/ 3302794 w 4191000"/>
              <a:gd name="connsiteY5" fmla="*/ 2000250 h 2886076"/>
              <a:gd name="connsiteX6" fmla="*/ 3936206 w 4191000"/>
              <a:gd name="connsiteY6" fmla="*/ 2000250 h 2886076"/>
              <a:gd name="connsiteX7" fmla="*/ 4191000 w 4191000"/>
              <a:gd name="connsiteY7" fmla="*/ 2509838 h 2886076"/>
              <a:gd name="connsiteX8" fmla="*/ 4002881 w 4191000"/>
              <a:gd name="connsiteY8" fmla="*/ 2886076 h 2886076"/>
              <a:gd name="connsiteX9" fmla="*/ 3236119 w 4191000"/>
              <a:gd name="connsiteY9" fmla="*/ 2886076 h 2886076"/>
              <a:gd name="connsiteX10" fmla="*/ 3048000 w 4191000"/>
              <a:gd name="connsiteY10" fmla="*/ 2509838 h 2886076"/>
              <a:gd name="connsiteX11" fmla="*/ 898465 w 4191000"/>
              <a:gd name="connsiteY11" fmla="*/ 1685926 h 2886076"/>
              <a:gd name="connsiteX12" fmla="*/ 2540059 w 4191000"/>
              <a:gd name="connsiteY12" fmla="*/ 1685926 h 2886076"/>
              <a:gd name="connsiteX13" fmla="*/ 3140134 w 4191000"/>
              <a:gd name="connsiteY13" fmla="*/ 2886076 h 2886076"/>
              <a:gd name="connsiteX14" fmla="*/ 298389 w 4191000"/>
              <a:gd name="connsiteY14" fmla="*/ 2886076 h 2886076"/>
              <a:gd name="connsiteX15" fmla="*/ 2824063 w 4191000"/>
              <a:gd name="connsiteY15" fmla="*/ 1562497 h 2886076"/>
              <a:gd name="connsiteX16" fmla="*/ 3167162 w 4191000"/>
              <a:gd name="connsiteY16" fmla="*/ 1562497 h 2886076"/>
              <a:gd name="connsiteX17" fmla="*/ 3305175 w 4191000"/>
              <a:gd name="connsiteY17" fmla="*/ 1838524 h 2886076"/>
              <a:gd name="connsiteX18" fmla="*/ 3167162 w 4191000"/>
              <a:gd name="connsiteY18" fmla="*/ 2114550 h 2886076"/>
              <a:gd name="connsiteX19" fmla="*/ 2824063 w 4191000"/>
              <a:gd name="connsiteY19" fmla="*/ 2114550 h 2886076"/>
              <a:gd name="connsiteX20" fmla="*/ 2686050 w 4191000"/>
              <a:gd name="connsiteY20" fmla="*/ 1838524 h 2886076"/>
              <a:gd name="connsiteX21" fmla="*/ 3424138 w 4191000"/>
              <a:gd name="connsiteY21" fmla="*/ 1381522 h 2886076"/>
              <a:gd name="connsiteX22" fmla="*/ 3767237 w 4191000"/>
              <a:gd name="connsiteY22" fmla="*/ 1381522 h 2886076"/>
              <a:gd name="connsiteX23" fmla="*/ 3905250 w 4191000"/>
              <a:gd name="connsiteY23" fmla="*/ 1657549 h 2886076"/>
              <a:gd name="connsiteX24" fmla="*/ 3767237 w 4191000"/>
              <a:gd name="connsiteY24" fmla="*/ 1933575 h 2886076"/>
              <a:gd name="connsiteX25" fmla="*/ 3424138 w 4191000"/>
              <a:gd name="connsiteY25" fmla="*/ 1933575 h 2886076"/>
              <a:gd name="connsiteX26" fmla="*/ 3286125 w 4191000"/>
              <a:gd name="connsiteY26" fmla="*/ 1657549 h 2886076"/>
              <a:gd name="connsiteX27" fmla="*/ 0 w 4191000"/>
              <a:gd name="connsiteY27" fmla="*/ 1104900 h 2886076"/>
              <a:gd name="connsiteX28" fmla="*/ 573882 w 4191000"/>
              <a:gd name="connsiteY28" fmla="*/ 1104900 h 2886076"/>
              <a:gd name="connsiteX29" fmla="*/ 828676 w 4191000"/>
              <a:gd name="connsiteY29" fmla="*/ 1614488 h 2886076"/>
              <a:gd name="connsiteX30" fmla="*/ 573882 w 4191000"/>
              <a:gd name="connsiteY30" fmla="*/ 2124075 h 2886076"/>
              <a:gd name="connsiteX31" fmla="*/ 0 w 4191000"/>
              <a:gd name="connsiteY31" fmla="*/ 2124075 h 2886076"/>
              <a:gd name="connsiteX32" fmla="*/ 1888490 w 4191000"/>
              <a:gd name="connsiteY32" fmla="*/ 1094740 h 2886076"/>
              <a:gd name="connsiteX33" fmla="*/ 2226310 w 4191000"/>
              <a:gd name="connsiteY33" fmla="*/ 1094740 h 2886076"/>
              <a:gd name="connsiteX34" fmla="*/ 2362200 w 4191000"/>
              <a:gd name="connsiteY34" fmla="*/ 1366520 h 2886076"/>
              <a:gd name="connsiteX35" fmla="*/ 2226310 w 4191000"/>
              <a:gd name="connsiteY35" fmla="*/ 1638300 h 2886076"/>
              <a:gd name="connsiteX36" fmla="*/ 1888490 w 4191000"/>
              <a:gd name="connsiteY36" fmla="*/ 1638300 h 2886076"/>
              <a:gd name="connsiteX37" fmla="*/ 1752600 w 4191000"/>
              <a:gd name="connsiteY37" fmla="*/ 1366520 h 2886076"/>
              <a:gd name="connsiteX38" fmla="*/ 2490688 w 4191000"/>
              <a:gd name="connsiteY38" fmla="*/ 943372 h 2886076"/>
              <a:gd name="connsiteX39" fmla="*/ 2833787 w 4191000"/>
              <a:gd name="connsiteY39" fmla="*/ 943372 h 2886076"/>
              <a:gd name="connsiteX40" fmla="*/ 2971800 w 4191000"/>
              <a:gd name="connsiteY40" fmla="*/ 1219399 h 2886076"/>
              <a:gd name="connsiteX41" fmla="*/ 2833787 w 4191000"/>
              <a:gd name="connsiteY41" fmla="*/ 1495425 h 2886076"/>
              <a:gd name="connsiteX42" fmla="*/ 2490688 w 4191000"/>
              <a:gd name="connsiteY42" fmla="*/ 1495425 h 2886076"/>
              <a:gd name="connsiteX43" fmla="*/ 2352675 w 4191000"/>
              <a:gd name="connsiteY43" fmla="*/ 1219399 h 2886076"/>
              <a:gd name="connsiteX44" fmla="*/ 931070 w 4191000"/>
              <a:gd name="connsiteY44" fmla="*/ 571500 h 2886076"/>
              <a:gd name="connsiteX45" fmla="*/ 1564481 w 4191000"/>
              <a:gd name="connsiteY45" fmla="*/ 571500 h 2886076"/>
              <a:gd name="connsiteX46" fmla="*/ 1819275 w 4191000"/>
              <a:gd name="connsiteY46" fmla="*/ 1081088 h 2886076"/>
              <a:gd name="connsiteX47" fmla="*/ 1564481 w 4191000"/>
              <a:gd name="connsiteY47" fmla="*/ 1590675 h 2886076"/>
              <a:gd name="connsiteX48" fmla="*/ 931070 w 4191000"/>
              <a:gd name="connsiteY48" fmla="*/ 1590675 h 2886076"/>
              <a:gd name="connsiteX49" fmla="*/ 676275 w 4191000"/>
              <a:gd name="connsiteY49" fmla="*/ 1081088 h 2886076"/>
              <a:gd name="connsiteX50" fmla="*/ 0 w 4191000"/>
              <a:gd name="connsiteY50" fmla="*/ 0 h 2886076"/>
              <a:gd name="connsiteX51" fmla="*/ 592931 w 4191000"/>
              <a:gd name="connsiteY51" fmla="*/ 0 h 2886076"/>
              <a:gd name="connsiteX52" fmla="*/ 847725 w 4191000"/>
              <a:gd name="connsiteY52" fmla="*/ 509588 h 2886076"/>
              <a:gd name="connsiteX53" fmla="*/ 592931 w 4191000"/>
              <a:gd name="connsiteY53" fmla="*/ 1019175 h 2886076"/>
              <a:gd name="connsiteX54" fmla="*/ 0 w 4191000"/>
              <a:gd name="connsiteY54" fmla="*/ 1019175 h 288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91000" h="2886076">
                <a:moveTo>
                  <a:pt x="0" y="2181225"/>
                </a:moveTo>
                <a:lnTo>
                  <a:pt x="88106" y="2181225"/>
                </a:lnTo>
                <a:lnTo>
                  <a:pt x="342900" y="2690813"/>
                </a:lnTo>
                <a:lnTo>
                  <a:pt x="245268" y="2886076"/>
                </a:lnTo>
                <a:lnTo>
                  <a:pt x="0" y="2886076"/>
                </a:lnTo>
                <a:close/>
                <a:moveTo>
                  <a:pt x="3302794" y="2000250"/>
                </a:moveTo>
                <a:lnTo>
                  <a:pt x="3936206" y="2000250"/>
                </a:lnTo>
                <a:lnTo>
                  <a:pt x="4191000" y="2509838"/>
                </a:lnTo>
                <a:lnTo>
                  <a:pt x="4002881" y="2886076"/>
                </a:lnTo>
                <a:lnTo>
                  <a:pt x="3236119" y="2886076"/>
                </a:lnTo>
                <a:lnTo>
                  <a:pt x="3048000" y="2509838"/>
                </a:lnTo>
                <a:close/>
                <a:moveTo>
                  <a:pt x="898465" y="1685926"/>
                </a:moveTo>
                <a:lnTo>
                  <a:pt x="2540059" y="1685926"/>
                </a:lnTo>
                <a:lnTo>
                  <a:pt x="3140134" y="2886076"/>
                </a:lnTo>
                <a:lnTo>
                  <a:pt x="298389" y="2886076"/>
                </a:lnTo>
                <a:close/>
                <a:moveTo>
                  <a:pt x="2824063" y="1562497"/>
                </a:moveTo>
                <a:lnTo>
                  <a:pt x="3167162" y="1562497"/>
                </a:lnTo>
                <a:lnTo>
                  <a:pt x="3305175" y="1838524"/>
                </a:lnTo>
                <a:lnTo>
                  <a:pt x="3167162" y="2114550"/>
                </a:lnTo>
                <a:lnTo>
                  <a:pt x="2824063" y="2114550"/>
                </a:lnTo>
                <a:lnTo>
                  <a:pt x="2686050" y="1838524"/>
                </a:lnTo>
                <a:close/>
                <a:moveTo>
                  <a:pt x="3424138" y="1381522"/>
                </a:moveTo>
                <a:lnTo>
                  <a:pt x="3767237" y="1381522"/>
                </a:lnTo>
                <a:lnTo>
                  <a:pt x="3905250" y="1657549"/>
                </a:lnTo>
                <a:lnTo>
                  <a:pt x="3767237" y="1933575"/>
                </a:lnTo>
                <a:lnTo>
                  <a:pt x="3424138" y="1933575"/>
                </a:lnTo>
                <a:lnTo>
                  <a:pt x="3286125" y="1657549"/>
                </a:lnTo>
                <a:close/>
                <a:moveTo>
                  <a:pt x="0" y="1104900"/>
                </a:moveTo>
                <a:lnTo>
                  <a:pt x="573882" y="1104900"/>
                </a:lnTo>
                <a:lnTo>
                  <a:pt x="828676" y="1614488"/>
                </a:lnTo>
                <a:lnTo>
                  <a:pt x="573882" y="2124075"/>
                </a:lnTo>
                <a:lnTo>
                  <a:pt x="0" y="2124075"/>
                </a:lnTo>
                <a:close/>
                <a:moveTo>
                  <a:pt x="1888490" y="1094740"/>
                </a:moveTo>
                <a:lnTo>
                  <a:pt x="2226310" y="1094740"/>
                </a:lnTo>
                <a:lnTo>
                  <a:pt x="2362200" y="1366520"/>
                </a:lnTo>
                <a:lnTo>
                  <a:pt x="2226310" y="1638300"/>
                </a:lnTo>
                <a:lnTo>
                  <a:pt x="1888490" y="1638300"/>
                </a:lnTo>
                <a:lnTo>
                  <a:pt x="1752600" y="1366520"/>
                </a:lnTo>
                <a:close/>
                <a:moveTo>
                  <a:pt x="2490688" y="943372"/>
                </a:moveTo>
                <a:lnTo>
                  <a:pt x="2833787" y="943372"/>
                </a:lnTo>
                <a:lnTo>
                  <a:pt x="2971800" y="1219399"/>
                </a:lnTo>
                <a:lnTo>
                  <a:pt x="2833787" y="1495425"/>
                </a:lnTo>
                <a:lnTo>
                  <a:pt x="2490688" y="1495425"/>
                </a:lnTo>
                <a:lnTo>
                  <a:pt x="2352675" y="1219399"/>
                </a:lnTo>
                <a:close/>
                <a:moveTo>
                  <a:pt x="931070" y="571500"/>
                </a:moveTo>
                <a:lnTo>
                  <a:pt x="1564481" y="571500"/>
                </a:lnTo>
                <a:lnTo>
                  <a:pt x="1819275" y="1081088"/>
                </a:lnTo>
                <a:lnTo>
                  <a:pt x="1564481" y="1590675"/>
                </a:lnTo>
                <a:lnTo>
                  <a:pt x="931070" y="1590675"/>
                </a:lnTo>
                <a:lnTo>
                  <a:pt x="676275" y="1081088"/>
                </a:lnTo>
                <a:close/>
                <a:moveTo>
                  <a:pt x="0" y="0"/>
                </a:moveTo>
                <a:lnTo>
                  <a:pt x="592931" y="0"/>
                </a:lnTo>
                <a:lnTo>
                  <a:pt x="847725" y="509588"/>
                </a:lnTo>
                <a:lnTo>
                  <a:pt x="592931" y="1019175"/>
                </a:lnTo>
                <a:lnTo>
                  <a:pt x="0" y="1019175"/>
                </a:lnTo>
                <a:close/>
              </a:path>
            </a:pathLst>
          </a:custGeom>
          <a:gradFill flip="none" rotWithShape="1">
            <a:gsLst>
              <a:gs pos="26000">
                <a:srgbClr val="5D5903"/>
              </a:gs>
              <a:gs pos="0">
                <a:srgbClr val="5D5903"/>
              </a:gs>
              <a:gs pos="100000">
                <a:schemeClr val="accent1">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9245" y="-4850717"/>
            <a:ext cx="4053896" cy="4272183"/>
          </a:xfrm>
          <a:prstGeom prst="rect">
            <a:avLst/>
          </a:prstGeom>
        </p:spPr>
      </p:pic>
    </p:spTree>
    <p:extLst>
      <p:ext uri="{BB962C8B-B14F-4D97-AF65-F5344CB8AC3E}">
        <p14:creationId xmlns:p14="http://schemas.microsoft.com/office/powerpoint/2010/main" val="33919454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1838325"/>
            <a:chOff x="0" y="0"/>
            <a:chExt cx="12192000" cy="1838325"/>
          </a:xfrm>
        </p:grpSpPr>
        <p:grpSp>
          <p:nvGrpSpPr>
            <p:cNvPr id="2" name="Group 1"/>
            <p:cNvGrpSpPr/>
            <p:nvPr/>
          </p:nvGrpSpPr>
          <p:grpSpPr>
            <a:xfrm>
              <a:off x="0" y="0"/>
              <a:ext cx="12192000" cy="1838325"/>
              <a:chOff x="0" y="0"/>
              <a:chExt cx="12192000" cy="1838325"/>
            </a:xfrm>
          </p:grpSpPr>
          <p:sp>
            <p:nvSpPr>
              <p:cNvPr id="8" name="Rectangle 7"/>
              <p:cNvSpPr/>
              <p:nvPr/>
            </p:nvSpPr>
            <p:spPr>
              <a:xfrm>
                <a:off x="0" y="0"/>
                <a:ext cx="12192000" cy="183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latin typeface="Gill Sans MT" panose="020B0502020104020203" pitchFamily="34" charset="0"/>
                </a:endParaRPr>
              </a:p>
            </p:txBody>
          </p:sp>
          <p:pic>
            <p:nvPicPr>
              <p:cNvPr id="1028" name="Picture 4" descr="Digital Graph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5572124" cy="1838325"/>
              </a:xfrm>
              <a:prstGeom prst="rect">
                <a:avLst/>
              </a:prstGeom>
              <a:noFill/>
              <a:ln>
                <a:solidFill>
                  <a:schemeClr val="tx1"/>
                </a:solidFill>
              </a:ln>
              <a:effectLst>
                <a:softEdge rad="63500"/>
              </a:effectLst>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712369" y="528637"/>
              <a:ext cx="4767262" cy="781050"/>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User Interface</a:t>
              </a:r>
              <a:endParaRPr lang="en-IN" sz="3600" dirty="0">
                <a:solidFill>
                  <a:schemeClr val="bg1"/>
                </a:solidFill>
                <a:latin typeface="Gill Sans MT" panose="020B0502020104020203" pitchFamily="34" charset="0"/>
              </a:endParaRPr>
            </a:p>
          </p:txBody>
        </p:sp>
      </p:grpSp>
      <p:sp>
        <p:nvSpPr>
          <p:cNvPr id="5" name="TextBox 4"/>
          <p:cNvSpPr txBox="1"/>
          <p:nvPr/>
        </p:nvSpPr>
        <p:spPr>
          <a:xfrm>
            <a:off x="1409524" y="2187810"/>
            <a:ext cx="9391241"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The List of companies will be provided in the form of drop-down menu and user can select any company from it.</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The period selection drop-down menu is provided to select period of data, that is day wise or minute wise.</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User also can select interval for data, ranging from 1 year to 10 years.</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There are two plots, one candle plot and other is volume plot.</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For forecasting, there is a button, if user wants forecast then press button and model will forecast data.</a:t>
            </a:r>
            <a:endParaRPr lang="en-IN" sz="2000" dirty="0" smtClean="0">
              <a:latin typeface="Gill Sans MT" panose="020B0502020104020203" pitchFamily="34" charset="0"/>
            </a:endParaRPr>
          </a:p>
        </p:txBody>
      </p:sp>
    </p:spTree>
    <p:extLst>
      <p:ext uri="{BB962C8B-B14F-4D97-AF65-F5344CB8AC3E}">
        <p14:creationId xmlns:p14="http://schemas.microsoft.com/office/powerpoint/2010/main" val="9306780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1069848"/>
          </a:xfrm>
          <a:prstGeom prst="rect">
            <a:avLst/>
          </a:prstGeom>
          <a:solidFill>
            <a:srgbClr val="123E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0" y="5870448"/>
            <a:ext cx="12192000" cy="9875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stretch>
            <a:fillRect/>
          </a:stretch>
        </p:blipFill>
        <p:spPr>
          <a:xfrm>
            <a:off x="0" y="564497"/>
            <a:ext cx="12192000" cy="5729006"/>
          </a:xfrm>
          <a:prstGeom prst="rect">
            <a:avLst/>
          </a:prstGeom>
          <a:ln>
            <a:solidFill>
              <a:schemeClr val="tx1"/>
            </a:solidFill>
          </a:ln>
        </p:spPr>
      </p:pic>
    </p:spTree>
    <p:extLst>
      <p:ext uri="{BB962C8B-B14F-4D97-AF65-F5344CB8AC3E}">
        <p14:creationId xmlns:p14="http://schemas.microsoft.com/office/powerpoint/2010/main" val="38706292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1069848"/>
          </a:xfrm>
          <a:prstGeom prst="rect">
            <a:avLst/>
          </a:prstGeom>
          <a:solidFill>
            <a:srgbClr val="123E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0" y="5870448"/>
            <a:ext cx="12192000" cy="9875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stretch>
            <a:fillRect/>
          </a:stretch>
        </p:blipFill>
        <p:spPr>
          <a:xfrm>
            <a:off x="0" y="599193"/>
            <a:ext cx="12192000" cy="5659613"/>
          </a:xfrm>
          <a:prstGeom prst="rect">
            <a:avLst/>
          </a:prstGeom>
        </p:spPr>
      </p:pic>
    </p:spTree>
    <p:extLst>
      <p:ext uri="{BB962C8B-B14F-4D97-AF65-F5344CB8AC3E}">
        <p14:creationId xmlns:p14="http://schemas.microsoft.com/office/powerpoint/2010/main" val="33319890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1069848"/>
          </a:xfrm>
          <a:prstGeom prst="rect">
            <a:avLst/>
          </a:prstGeom>
          <a:solidFill>
            <a:srgbClr val="123E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0" y="5870448"/>
            <a:ext cx="12192000" cy="9875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rotWithShape="1">
          <a:blip r:embed="rId2"/>
          <a:srcRect l="2475"/>
          <a:stretch/>
        </p:blipFill>
        <p:spPr>
          <a:xfrm>
            <a:off x="0" y="405218"/>
            <a:ext cx="12192000" cy="6047565"/>
          </a:xfrm>
          <a:prstGeom prst="rect">
            <a:avLst/>
          </a:prstGeom>
        </p:spPr>
      </p:pic>
    </p:spTree>
    <p:extLst>
      <p:ext uri="{BB962C8B-B14F-4D97-AF65-F5344CB8AC3E}">
        <p14:creationId xmlns:p14="http://schemas.microsoft.com/office/powerpoint/2010/main" val="791640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1069848"/>
          </a:xfrm>
          <a:prstGeom prst="rect">
            <a:avLst/>
          </a:prstGeom>
          <a:solidFill>
            <a:srgbClr val="123E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0" y="5870448"/>
            <a:ext cx="12192000" cy="9875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stretch>
            <a:fillRect/>
          </a:stretch>
        </p:blipFill>
        <p:spPr>
          <a:xfrm>
            <a:off x="0" y="739093"/>
            <a:ext cx="12192000" cy="5379813"/>
          </a:xfrm>
          <a:prstGeom prst="rect">
            <a:avLst/>
          </a:prstGeom>
        </p:spPr>
      </p:pic>
    </p:spTree>
    <p:extLst>
      <p:ext uri="{BB962C8B-B14F-4D97-AF65-F5344CB8AC3E}">
        <p14:creationId xmlns:p14="http://schemas.microsoft.com/office/powerpoint/2010/main" val="21037984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grpSp>
        <p:nvGrpSpPr>
          <p:cNvPr id="30" name="Group 29"/>
          <p:cNvGrpSpPr/>
          <p:nvPr/>
        </p:nvGrpSpPr>
        <p:grpSpPr>
          <a:xfrm>
            <a:off x="7324344" y="374904"/>
            <a:ext cx="4672965" cy="6048014"/>
            <a:chOff x="7324344" y="374904"/>
            <a:chExt cx="4672965" cy="6048014"/>
          </a:xfrm>
        </p:grpSpPr>
        <p:pic>
          <p:nvPicPr>
            <p:cNvPr id="1027" name="Picture 3" descr="Digital Da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4344" y="3675888"/>
              <a:ext cx="2066544" cy="20665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Backgro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3920" y="374904"/>
              <a:ext cx="3493389" cy="34933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ata Point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7232" y="4549457"/>
              <a:ext cx="1868424" cy="18734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p:cNvGrpSpPr/>
          <p:nvPr/>
        </p:nvGrpSpPr>
        <p:grpSpPr>
          <a:xfrm>
            <a:off x="1138460" y="1873834"/>
            <a:ext cx="7321772" cy="2896988"/>
            <a:chOff x="1138460" y="1873834"/>
            <a:chExt cx="7321772" cy="2896988"/>
          </a:xfrm>
        </p:grpSpPr>
        <p:sp>
          <p:nvSpPr>
            <p:cNvPr id="2" name="Rectangle 1"/>
            <p:cNvSpPr/>
            <p:nvPr/>
          </p:nvSpPr>
          <p:spPr>
            <a:xfrm>
              <a:off x="3662802" y="2650449"/>
              <a:ext cx="4797430" cy="1323439"/>
            </a:xfrm>
            <a:prstGeom prst="rect">
              <a:avLst/>
            </a:prstGeom>
            <a:noFill/>
            <a:ln w="57150">
              <a:solidFill>
                <a:schemeClr val="bg1"/>
              </a:solidFill>
            </a:ln>
          </p:spPr>
          <p:txBody>
            <a:bodyPr wrap="square" lIns="91440" tIns="45720" rIns="91440" bIns="45720">
              <a:spAutoFit/>
            </a:bodyPr>
            <a:lstStyle/>
            <a:p>
              <a:pPr algn="ctr"/>
              <a:r>
                <a:rPr lang="en-US" sz="8000" dirty="0" smtClean="0">
                  <a:ln w="0"/>
                  <a:solidFill>
                    <a:schemeClr val="bg1"/>
                  </a:solidFill>
                  <a:effectLst>
                    <a:outerShdw blurRad="38100" dist="19050" dir="2700000" algn="tl" rotWithShape="0">
                      <a:schemeClr val="dk1">
                        <a:alpha val="40000"/>
                      </a:schemeClr>
                    </a:outerShdw>
                  </a:effectLst>
                  <a:latin typeface="Gill Sans MT" panose="020B0502020104020203" pitchFamily="34" charset="0"/>
                </a:rPr>
                <a:t>Thank you</a:t>
              </a:r>
              <a:endParaRPr lang="en-US" sz="8000" dirty="0">
                <a:ln w="0"/>
                <a:solidFill>
                  <a:schemeClr val="bg1"/>
                </a:solidFill>
                <a:effectLst>
                  <a:outerShdw blurRad="38100" dist="19050" dir="2700000" algn="tl" rotWithShape="0">
                    <a:schemeClr val="dk1">
                      <a:alpha val="40000"/>
                    </a:schemeClr>
                  </a:outerShdw>
                </a:effectLst>
                <a:latin typeface="Gill Sans MT" panose="020B0502020104020203" pitchFamily="34" charset="0"/>
              </a:endParaRPr>
            </a:p>
          </p:txBody>
        </p:sp>
        <p:sp>
          <p:nvSpPr>
            <p:cNvPr id="29" name="Freeform 28"/>
            <p:cNvSpPr/>
            <p:nvPr/>
          </p:nvSpPr>
          <p:spPr>
            <a:xfrm rot="2700000">
              <a:off x="3191625" y="2362360"/>
              <a:ext cx="1919936" cy="1919936"/>
            </a:xfrm>
            <a:custGeom>
              <a:avLst/>
              <a:gdLst>
                <a:gd name="connsiteX0" fmla="*/ 0 w 1919936"/>
                <a:gd name="connsiteY0" fmla="*/ 1 h 1919936"/>
                <a:gd name="connsiteX1" fmla="*/ 942873 w 1919936"/>
                <a:gd name="connsiteY1" fmla="*/ 0 h 1919936"/>
                <a:gd name="connsiteX2" fmla="*/ 808621 w 1919936"/>
                <a:gd name="connsiteY2" fmla="*/ 134252 h 1919936"/>
                <a:gd name="connsiteX3" fmla="*/ 312901 w 1919936"/>
                <a:gd name="connsiteY3" fmla="*/ 134252 h 1919936"/>
                <a:gd name="connsiteX4" fmla="*/ 312901 w 1919936"/>
                <a:gd name="connsiteY4" fmla="*/ 1607035 h 1919936"/>
                <a:gd name="connsiteX5" fmla="*/ 1785684 w 1919936"/>
                <a:gd name="connsiteY5" fmla="*/ 1607035 h 1919936"/>
                <a:gd name="connsiteX6" fmla="*/ 1785684 w 1919936"/>
                <a:gd name="connsiteY6" fmla="*/ 1111292 h 1919936"/>
                <a:gd name="connsiteX7" fmla="*/ 1919936 w 1919936"/>
                <a:gd name="connsiteY7" fmla="*/ 977040 h 1919936"/>
                <a:gd name="connsiteX8" fmla="*/ 1919936 w 1919936"/>
                <a:gd name="connsiteY8" fmla="*/ 1919936 h 1919936"/>
                <a:gd name="connsiteX9" fmla="*/ 1 w 1919936"/>
                <a:gd name="connsiteY9" fmla="*/ 1919936 h 191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9936" h="1919936">
                  <a:moveTo>
                    <a:pt x="0" y="1"/>
                  </a:moveTo>
                  <a:lnTo>
                    <a:pt x="942873" y="0"/>
                  </a:lnTo>
                  <a:lnTo>
                    <a:pt x="808621" y="134252"/>
                  </a:lnTo>
                  <a:lnTo>
                    <a:pt x="312901" y="134252"/>
                  </a:lnTo>
                  <a:lnTo>
                    <a:pt x="312901" y="1607035"/>
                  </a:lnTo>
                  <a:lnTo>
                    <a:pt x="1785684" y="1607035"/>
                  </a:lnTo>
                  <a:lnTo>
                    <a:pt x="1785684" y="1111292"/>
                  </a:lnTo>
                  <a:lnTo>
                    <a:pt x="1919936" y="977040"/>
                  </a:lnTo>
                  <a:lnTo>
                    <a:pt x="1919936" y="1919936"/>
                  </a:lnTo>
                  <a:lnTo>
                    <a:pt x="1" y="1919936"/>
                  </a:lnTo>
                  <a:close/>
                </a:path>
              </a:pathLst>
            </a:custGeom>
            <a:solidFill>
              <a:srgbClr val="8268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reeform 30"/>
            <p:cNvSpPr/>
            <p:nvPr/>
          </p:nvSpPr>
          <p:spPr>
            <a:xfrm rot="2700000">
              <a:off x="2461648" y="2211497"/>
              <a:ext cx="2221663" cy="2221663"/>
            </a:xfrm>
            <a:custGeom>
              <a:avLst/>
              <a:gdLst>
                <a:gd name="connsiteX0" fmla="*/ 0 w 2221663"/>
                <a:gd name="connsiteY0" fmla="*/ 1 h 2221663"/>
                <a:gd name="connsiteX1" fmla="*/ 1230231 w 2221663"/>
                <a:gd name="connsiteY1" fmla="*/ 0 h 2221663"/>
                <a:gd name="connsiteX2" fmla="*/ 1074880 w 2221663"/>
                <a:gd name="connsiteY2" fmla="*/ 155350 h 2221663"/>
                <a:gd name="connsiteX3" fmla="*/ 362075 w 2221663"/>
                <a:gd name="connsiteY3" fmla="*/ 155350 h 2221663"/>
                <a:gd name="connsiteX4" fmla="*/ 362075 w 2221663"/>
                <a:gd name="connsiteY4" fmla="*/ 1859588 h 2221663"/>
                <a:gd name="connsiteX5" fmla="*/ 2066313 w 2221663"/>
                <a:gd name="connsiteY5" fmla="*/ 1859588 h 2221663"/>
                <a:gd name="connsiteX6" fmla="*/ 2066312 w 2221663"/>
                <a:gd name="connsiteY6" fmla="*/ 1118022 h 2221663"/>
                <a:gd name="connsiteX7" fmla="*/ 2221663 w 2221663"/>
                <a:gd name="connsiteY7" fmla="*/ 962671 h 2221663"/>
                <a:gd name="connsiteX8" fmla="*/ 2221663 w 2221663"/>
                <a:gd name="connsiteY8" fmla="*/ 2221663 h 2221663"/>
                <a:gd name="connsiteX9" fmla="*/ 1 w 2221663"/>
                <a:gd name="connsiteY9" fmla="*/ 2221663 h 22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1663" h="2221663">
                  <a:moveTo>
                    <a:pt x="0" y="1"/>
                  </a:moveTo>
                  <a:lnTo>
                    <a:pt x="1230231" y="0"/>
                  </a:lnTo>
                  <a:lnTo>
                    <a:pt x="1074880" y="155350"/>
                  </a:lnTo>
                  <a:lnTo>
                    <a:pt x="362075" y="155350"/>
                  </a:lnTo>
                  <a:lnTo>
                    <a:pt x="362075" y="1859588"/>
                  </a:lnTo>
                  <a:lnTo>
                    <a:pt x="2066313" y="1859588"/>
                  </a:lnTo>
                  <a:lnTo>
                    <a:pt x="2066312" y="1118022"/>
                  </a:lnTo>
                  <a:lnTo>
                    <a:pt x="2221663" y="962671"/>
                  </a:lnTo>
                  <a:lnTo>
                    <a:pt x="2221663" y="2221663"/>
                  </a:lnTo>
                  <a:lnTo>
                    <a:pt x="1" y="2221663"/>
                  </a:lnTo>
                  <a:close/>
                </a:path>
              </a:pathLst>
            </a:custGeom>
            <a:solidFill>
              <a:srgbClr val="E5B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reeform 26"/>
            <p:cNvSpPr/>
            <p:nvPr/>
          </p:nvSpPr>
          <p:spPr>
            <a:xfrm rot="2700000">
              <a:off x="1138460" y="1873834"/>
              <a:ext cx="2896988" cy="2896988"/>
            </a:xfrm>
            <a:custGeom>
              <a:avLst/>
              <a:gdLst>
                <a:gd name="connsiteX0" fmla="*/ 0 w 2997558"/>
                <a:gd name="connsiteY0" fmla="*/ 1 h 2997558"/>
                <a:gd name="connsiteX1" fmla="*/ 2059666 w 2997558"/>
                <a:gd name="connsiteY1" fmla="*/ 0 h 2997558"/>
                <a:gd name="connsiteX2" fmla="*/ 1850061 w 2997558"/>
                <a:gd name="connsiteY2" fmla="*/ 209605 h 2997558"/>
                <a:gd name="connsiteX3" fmla="*/ 488526 w 2997558"/>
                <a:gd name="connsiteY3" fmla="*/ 209605 h 2997558"/>
                <a:gd name="connsiteX4" fmla="*/ 488526 w 2997558"/>
                <a:gd name="connsiteY4" fmla="*/ 2509032 h 2997558"/>
                <a:gd name="connsiteX5" fmla="*/ 2787953 w 2997558"/>
                <a:gd name="connsiteY5" fmla="*/ 2509032 h 2997558"/>
                <a:gd name="connsiteX6" fmla="*/ 2787953 w 2997558"/>
                <a:gd name="connsiteY6" fmla="*/ 1147500 h 2997558"/>
                <a:gd name="connsiteX7" fmla="*/ 2997558 w 2997558"/>
                <a:gd name="connsiteY7" fmla="*/ 937895 h 2997558"/>
                <a:gd name="connsiteX8" fmla="*/ 2997558 w 2997558"/>
                <a:gd name="connsiteY8" fmla="*/ 2997558 h 2997558"/>
                <a:gd name="connsiteX9" fmla="*/ 1 w 2997558"/>
                <a:gd name="connsiteY9" fmla="*/ 2997558 h 299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97558" h="2997558">
                  <a:moveTo>
                    <a:pt x="0" y="1"/>
                  </a:moveTo>
                  <a:lnTo>
                    <a:pt x="2059666" y="0"/>
                  </a:lnTo>
                  <a:lnTo>
                    <a:pt x="1850061" y="209605"/>
                  </a:lnTo>
                  <a:lnTo>
                    <a:pt x="488526" y="209605"/>
                  </a:lnTo>
                  <a:lnTo>
                    <a:pt x="488526" y="2509032"/>
                  </a:lnTo>
                  <a:lnTo>
                    <a:pt x="2787953" y="2509032"/>
                  </a:lnTo>
                  <a:lnTo>
                    <a:pt x="2787953" y="1147500"/>
                  </a:lnTo>
                  <a:lnTo>
                    <a:pt x="2997558" y="937895"/>
                  </a:lnTo>
                  <a:lnTo>
                    <a:pt x="2997558" y="2997558"/>
                  </a:lnTo>
                  <a:lnTo>
                    <a:pt x="1" y="2997558"/>
                  </a:lnTo>
                  <a:close/>
                </a:path>
              </a:pathLst>
            </a:custGeom>
            <a:solidFill>
              <a:srgbClr val="F8E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562824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2" name="Group 11"/>
          <p:cNvGrpSpPr/>
          <p:nvPr/>
        </p:nvGrpSpPr>
        <p:grpSpPr>
          <a:xfrm>
            <a:off x="0" y="0"/>
            <a:ext cx="4206240" cy="6858000"/>
            <a:chOff x="0" y="0"/>
            <a:chExt cx="3977640" cy="6858000"/>
          </a:xfrm>
        </p:grpSpPr>
        <p:sp>
          <p:nvSpPr>
            <p:cNvPr id="7" name="Rectangle 6"/>
            <p:cNvSpPr/>
            <p:nvPr/>
          </p:nvSpPr>
          <p:spPr>
            <a:xfrm>
              <a:off x="0" y="0"/>
              <a:ext cx="397764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9" name="TextBox 8"/>
            <p:cNvSpPr txBox="1"/>
            <p:nvPr/>
          </p:nvSpPr>
          <p:spPr>
            <a:xfrm>
              <a:off x="658368" y="2717438"/>
              <a:ext cx="2706624" cy="1423125"/>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What we are going to do?</a:t>
              </a:r>
              <a:endParaRPr lang="en-IN" sz="3600" dirty="0">
                <a:solidFill>
                  <a:schemeClr val="bg1"/>
                </a:solidFill>
                <a:latin typeface="Gill Sans MT" panose="020B0502020104020203" pitchFamily="34" charset="0"/>
              </a:endParaRPr>
            </a:p>
          </p:txBody>
        </p:sp>
      </p:grpSp>
      <p:grpSp>
        <p:nvGrpSpPr>
          <p:cNvPr id="11" name="Group 10"/>
          <p:cNvGrpSpPr/>
          <p:nvPr/>
        </p:nvGrpSpPr>
        <p:grpSpPr>
          <a:xfrm>
            <a:off x="4270248" y="0"/>
            <a:ext cx="7921752" cy="6858000"/>
            <a:chOff x="3980688" y="0"/>
            <a:chExt cx="8211312" cy="6858000"/>
          </a:xfrm>
          <a:solidFill>
            <a:schemeClr val="bg1"/>
          </a:solidFill>
        </p:grpSpPr>
        <p:sp>
          <p:nvSpPr>
            <p:cNvPr id="6" name="Rectangle 5"/>
            <p:cNvSpPr/>
            <p:nvPr/>
          </p:nvSpPr>
          <p:spPr>
            <a:xfrm>
              <a:off x="3980688" y="0"/>
              <a:ext cx="8211312" cy="6858000"/>
            </a:xfrm>
            <a:prstGeom prst="rect">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10" name="TextBox 9"/>
            <p:cNvSpPr txBox="1"/>
            <p:nvPr/>
          </p:nvSpPr>
          <p:spPr>
            <a:xfrm>
              <a:off x="4398264" y="1887040"/>
              <a:ext cx="6912864" cy="3083921"/>
            </a:xfrm>
            <a:prstGeom prst="rect">
              <a:avLst/>
            </a:prstGeom>
            <a:grpFill/>
          </p:spPr>
          <p:txBody>
            <a:bodyPr wrap="square" rtlCol="0">
              <a:spAutoFit/>
            </a:bodyPr>
            <a:lstStyle/>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Extract Live data from stock Market</a:t>
              </a:r>
            </a:p>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Analyze Data</a:t>
              </a:r>
            </a:p>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Build Visualizations</a:t>
              </a:r>
            </a:p>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Building Machine learning or Deep learning model</a:t>
              </a:r>
            </a:p>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Deploy model, </a:t>
              </a:r>
              <a:endParaRPr lang="en-IN" sz="2000" dirty="0">
                <a:latin typeface="Gill Sans MT" panose="020B0502020104020203" pitchFamily="34" charset="0"/>
              </a:endParaRPr>
            </a:p>
          </p:txBody>
        </p:sp>
      </p:grpSp>
      <p:sp>
        <p:nvSpPr>
          <p:cNvPr id="8" name="Freeform 7"/>
          <p:cNvSpPr/>
          <p:nvPr/>
        </p:nvSpPr>
        <p:spPr>
          <a:xfrm>
            <a:off x="0" y="3971924"/>
            <a:ext cx="4191000" cy="2886076"/>
          </a:xfrm>
          <a:custGeom>
            <a:avLst/>
            <a:gdLst>
              <a:gd name="connsiteX0" fmla="*/ 0 w 4191000"/>
              <a:gd name="connsiteY0" fmla="*/ 2181225 h 2886076"/>
              <a:gd name="connsiteX1" fmla="*/ 88106 w 4191000"/>
              <a:gd name="connsiteY1" fmla="*/ 2181225 h 2886076"/>
              <a:gd name="connsiteX2" fmla="*/ 342900 w 4191000"/>
              <a:gd name="connsiteY2" fmla="*/ 2690813 h 2886076"/>
              <a:gd name="connsiteX3" fmla="*/ 245268 w 4191000"/>
              <a:gd name="connsiteY3" fmla="*/ 2886076 h 2886076"/>
              <a:gd name="connsiteX4" fmla="*/ 0 w 4191000"/>
              <a:gd name="connsiteY4" fmla="*/ 2886076 h 2886076"/>
              <a:gd name="connsiteX5" fmla="*/ 3302794 w 4191000"/>
              <a:gd name="connsiteY5" fmla="*/ 2000250 h 2886076"/>
              <a:gd name="connsiteX6" fmla="*/ 3936206 w 4191000"/>
              <a:gd name="connsiteY6" fmla="*/ 2000250 h 2886076"/>
              <a:gd name="connsiteX7" fmla="*/ 4191000 w 4191000"/>
              <a:gd name="connsiteY7" fmla="*/ 2509838 h 2886076"/>
              <a:gd name="connsiteX8" fmla="*/ 4002881 w 4191000"/>
              <a:gd name="connsiteY8" fmla="*/ 2886076 h 2886076"/>
              <a:gd name="connsiteX9" fmla="*/ 3236119 w 4191000"/>
              <a:gd name="connsiteY9" fmla="*/ 2886076 h 2886076"/>
              <a:gd name="connsiteX10" fmla="*/ 3048000 w 4191000"/>
              <a:gd name="connsiteY10" fmla="*/ 2509838 h 2886076"/>
              <a:gd name="connsiteX11" fmla="*/ 898465 w 4191000"/>
              <a:gd name="connsiteY11" fmla="*/ 1685926 h 2886076"/>
              <a:gd name="connsiteX12" fmla="*/ 2540059 w 4191000"/>
              <a:gd name="connsiteY12" fmla="*/ 1685926 h 2886076"/>
              <a:gd name="connsiteX13" fmla="*/ 3140134 w 4191000"/>
              <a:gd name="connsiteY13" fmla="*/ 2886076 h 2886076"/>
              <a:gd name="connsiteX14" fmla="*/ 298389 w 4191000"/>
              <a:gd name="connsiteY14" fmla="*/ 2886076 h 2886076"/>
              <a:gd name="connsiteX15" fmla="*/ 2824063 w 4191000"/>
              <a:gd name="connsiteY15" fmla="*/ 1562497 h 2886076"/>
              <a:gd name="connsiteX16" fmla="*/ 3167162 w 4191000"/>
              <a:gd name="connsiteY16" fmla="*/ 1562497 h 2886076"/>
              <a:gd name="connsiteX17" fmla="*/ 3305175 w 4191000"/>
              <a:gd name="connsiteY17" fmla="*/ 1838524 h 2886076"/>
              <a:gd name="connsiteX18" fmla="*/ 3167162 w 4191000"/>
              <a:gd name="connsiteY18" fmla="*/ 2114550 h 2886076"/>
              <a:gd name="connsiteX19" fmla="*/ 2824063 w 4191000"/>
              <a:gd name="connsiteY19" fmla="*/ 2114550 h 2886076"/>
              <a:gd name="connsiteX20" fmla="*/ 2686050 w 4191000"/>
              <a:gd name="connsiteY20" fmla="*/ 1838524 h 2886076"/>
              <a:gd name="connsiteX21" fmla="*/ 3424138 w 4191000"/>
              <a:gd name="connsiteY21" fmla="*/ 1381522 h 2886076"/>
              <a:gd name="connsiteX22" fmla="*/ 3767237 w 4191000"/>
              <a:gd name="connsiteY22" fmla="*/ 1381522 h 2886076"/>
              <a:gd name="connsiteX23" fmla="*/ 3905250 w 4191000"/>
              <a:gd name="connsiteY23" fmla="*/ 1657549 h 2886076"/>
              <a:gd name="connsiteX24" fmla="*/ 3767237 w 4191000"/>
              <a:gd name="connsiteY24" fmla="*/ 1933575 h 2886076"/>
              <a:gd name="connsiteX25" fmla="*/ 3424138 w 4191000"/>
              <a:gd name="connsiteY25" fmla="*/ 1933575 h 2886076"/>
              <a:gd name="connsiteX26" fmla="*/ 3286125 w 4191000"/>
              <a:gd name="connsiteY26" fmla="*/ 1657549 h 2886076"/>
              <a:gd name="connsiteX27" fmla="*/ 0 w 4191000"/>
              <a:gd name="connsiteY27" fmla="*/ 1104900 h 2886076"/>
              <a:gd name="connsiteX28" fmla="*/ 573882 w 4191000"/>
              <a:gd name="connsiteY28" fmla="*/ 1104900 h 2886076"/>
              <a:gd name="connsiteX29" fmla="*/ 828676 w 4191000"/>
              <a:gd name="connsiteY29" fmla="*/ 1614488 h 2886076"/>
              <a:gd name="connsiteX30" fmla="*/ 573882 w 4191000"/>
              <a:gd name="connsiteY30" fmla="*/ 2124075 h 2886076"/>
              <a:gd name="connsiteX31" fmla="*/ 0 w 4191000"/>
              <a:gd name="connsiteY31" fmla="*/ 2124075 h 2886076"/>
              <a:gd name="connsiteX32" fmla="*/ 1888490 w 4191000"/>
              <a:gd name="connsiteY32" fmla="*/ 1094740 h 2886076"/>
              <a:gd name="connsiteX33" fmla="*/ 2226310 w 4191000"/>
              <a:gd name="connsiteY33" fmla="*/ 1094740 h 2886076"/>
              <a:gd name="connsiteX34" fmla="*/ 2362200 w 4191000"/>
              <a:gd name="connsiteY34" fmla="*/ 1366520 h 2886076"/>
              <a:gd name="connsiteX35" fmla="*/ 2226310 w 4191000"/>
              <a:gd name="connsiteY35" fmla="*/ 1638300 h 2886076"/>
              <a:gd name="connsiteX36" fmla="*/ 1888490 w 4191000"/>
              <a:gd name="connsiteY36" fmla="*/ 1638300 h 2886076"/>
              <a:gd name="connsiteX37" fmla="*/ 1752600 w 4191000"/>
              <a:gd name="connsiteY37" fmla="*/ 1366520 h 2886076"/>
              <a:gd name="connsiteX38" fmla="*/ 2490688 w 4191000"/>
              <a:gd name="connsiteY38" fmla="*/ 943372 h 2886076"/>
              <a:gd name="connsiteX39" fmla="*/ 2833787 w 4191000"/>
              <a:gd name="connsiteY39" fmla="*/ 943372 h 2886076"/>
              <a:gd name="connsiteX40" fmla="*/ 2971800 w 4191000"/>
              <a:gd name="connsiteY40" fmla="*/ 1219399 h 2886076"/>
              <a:gd name="connsiteX41" fmla="*/ 2833787 w 4191000"/>
              <a:gd name="connsiteY41" fmla="*/ 1495425 h 2886076"/>
              <a:gd name="connsiteX42" fmla="*/ 2490688 w 4191000"/>
              <a:gd name="connsiteY42" fmla="*/ 1495425 h 2886076"/>
              <a:gd name="connsiteX43" fmla="*/ 2352675 w 4191000"/>
              <a:gd name="connsiteY43" fmla="*/ 1219399 h 2886076"/>
              <a:gd name="connsiteX44" fmla="*/ 931070 w 4191000"/>
              <a:gd name="connsiteY44" fmla="*/ 571500 h 2886076"/>
              <a:gd name="connsiteX45" fmla="*/ 1564481 w 4191000"/>
              <a:gd name="connsiteY45" fmla="*/ 571500 h 2886076"/>
              <a:gd name="connsiteX46" fmla="*/ 1819275 w 4191000"/>
              <a:gd name="connsiteY46" fmla="*/ 1081088 h 2886076"/>
              <a:gd name="connsiteX47" fmla="*/ 1564481 w 4191000"/>
              <a:gd name="connsiteY47" fmla="*/ 1590675 h 2886076"/>
              <a:gd name="connsiteX48" fmla="*/ 931070 w 4191000"/>
              <a:gd name="connsiteY48" fmla="*/ 1590675 h 2886076"/>
              <a:gd name="connsiteX49" fmla="*/ 676275 w 4191000"/>
              <a:gd name="connsiteY49" fmla="*/ 1081088 h 2886076"/>
              <a:gd name="connsiteX50" fmla="*/ 0 w 4191000"/>
              <a:gd name="connsiteY50" fmla="*/ 0 h 2886076"/>
              <a:gd name="connsiteX51" fmla="*/ 592931 w 4191000"/>
              <a:gd name="connsiteY51" fmla="*/ 0 h 2886076"/>
              <a:gd name="connsiteX52" fmla="*/ 847725 w 4191000"/>
              <a:gd name="connsiteY52" fmla="*/ 509588 h 2886076"/>
              <a:gd name="connsiteX53" fmla="*/ 592931 w 4191000"/>
              <a:gd name="connsiteY53" fmla="*/ 1019175 h 2886076"/>
              <a:gd name="connsiteX54" fmla="*/ 0 w 4191000"/>
              <a:gd name="connsiteY54" fmla="*/ 1019175 h 288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91000" h="2886076">
                <a:moveTo>
                  <a:pt x="0" y="2181225"/>
                </a:moveTo>
                <a:lnTo>
                  <a:pt x="88106" y="2181225"/>
                </a:lnTo>
                <a:lnTo>
                  <a:pt x="342900" y="2690813"/>
                </a:lnTo>
                <a:lnTo>
                  <a:pt x="245268" y="2886076"/>
                </a:lnTo>
                <a:lnTo>
                  <a:pt x="0" y="2886076"/>
                </a:lnTo>
                <a:close/>
                <a:moveTo>
                  <a:pt x="3302794" y="2000250"/>
                </a:moveTo>
                <a:lnTo>
                  <a:pt x="3936206" y="2000250"/>
                </a:lnTo>
                <a:lnTo>
                  <a:pt x="4191000" y="2509838"/>
                </a:lnTo>
                <a:lnTo>
                  <a:pt x="4002881" y="2886076"/>
                </a:lnTo>
                <a:lnTo>
                  <a:pt x="3236119" y="2886076"/>
                </a:lnTo>
                <a:lnTo>
                  <a:pt x="3048000" y="2509838"/>
                </a:lnTo>
                <a:close/>
                <a:moveTo>
                  <a:pt x="898465" y="1685926"/>
                </a:moveTo>
                <a:lnTo>
                  <a:pt x="2540059" y="1685926"/>
                </a:lnTo>
                <a:lnTo>
                  <a:pt x="3140134" y="2886076"/>
                </a:lnTo>
                <a:lnTo>
                  <a:pt x="298389" y="2886076"/>
                </a:lnTo>
                <a:close/>
                <a:moveTo>
                  <a:pt x="2824063" y="1562497"/>
                </a:moveTo>
                <a:lnTo>
                  <a:pt x="3167162" y="1562497"/>
                </a:lnTo>
                <a:lnTo>
                  <a:pt x="3305175" y="1838524"/>
                </a:lnTo>
                <a:lnTo>
                  <a:pt x="3167162" y="2114550"/>
                </a:lnTo>
                <a:lnTo>
                  <a:pt x="2824063" y="2114550"/>
                </a:lnTo>
                <a:lnTo>
                  <a:pt x="2686050" y="1838524"/>
                </a:lnTo>
                <a:close/>
                <a:moveTo>
                  <a:pt x="3424138" y="1381522"/>
                </a:moveTo>
                <a:lnTo>
                  <a:pt x="3767237" y="1381522"/>
                </a:lnTo>
                <a:lnTo>
                  <a:pt x="3905250" y="1657549"/>
                </a:lnTo>
                <a:lnTo>
                  <a:pt x="3767237" y="1933575"/>
                </a:lnTo>
                <a:lnTo>
                  <a:pt x="3424138" y="1933575"/>
                </a:lnTo>
                <a:lnTo>
                  <a:pt x="3286125" y="1657549"/>
                </a:lnTo>
                <a:close/>
                <a:moveTo>
                  <a:pt x="0" y="1104900"/>
                </a:moveTo>
                <a:lnTo>
                  <a:pt x="573882" y="1104900"/>
                </a:lnTo>
                <a:lnTo>
                  <a:pt x="828676" y="1614488"/>
                </a:lnTo>
                <a:lnTo>
                  <a:pt x="573882" y="2124075"/>
                </a:lnTo>
                <a:lnTo>
                  <a:pt x="0" y="2124075"/>
                </a:lnTo>
                <a:close/>
                <a:moveTo>
                  <a:pt x="1888490" y="1094740"/>
                </a:moveTo>
                <a:lnTo>
                  <a:pt x="2226310" y="1094740"/>
                </a:lnTo>
                <a:lnTo>
                  <a:pt x="2362200" y="1366520"/>
                </a:lnTo>
                <a:lnTo>
                  <a:pt x="2226310" y="1638300"/>
                </a:lnTo>
                <a:lnTo>
                  <a:pt x="1888490" y="1638300"/>
                </a:lnTo>
                <a:lnTo>
                  <a:pt x="1752600" y="1366520"/>
                </a:lnTo>
                <a:close/>
                <a:moveTo>
                  <a:pt x="2490688" y="943372"/>
                </a:moveTo>
                <a:lnTo>
                  <a:pt x="2833787" y="943372"/>
                </a:lnTo>
                <a:lnTo>
                  <a:pt x="2971800" y="1219399"/>
                </a:lnTo>
                <a:lnTo>
                  <a:pt x="2833787" y="1495425"/>
                </a:lnTo>
                <a:lnTo>
                  <a:pt x="2490688" y="1495425"/>
                </a:lnTo>
                <a:lnTo>
                  <a:pt x="2352675" y="1219399"/>
                </a:lnTo>
                <a:close/>
                <a:moveTo>
                  <a:pt x="931070" y="571500"/>
                </a:moveTo>
                <a:lnTo>
                  <a:pt x="1564481" y="571500"/>
                </a:lnTo>
                <a:lnTo>
                  <a:pt x="1819275" y="1081088"/>
                </a:lnTo>
                <a:lnTo>
                  <a:pt x="1564481" y="1590675"/>
                </a:lnTo>
                <a:lnTo>
                  <a:pt x="931070" y="1590675"/>
                </a:lnTo>
                <a:lnTo>
                  <a:pt x="676275" y="1081088"/>
                </a:lnTo>
                <a:close/>
                <a:moveTo>
                  <a:pt x="0" y="0"/>
                </a:moveTo>
                <a:lnTo>
                  <a:pt x="592931" y="0"/>
                </a:lnTo>
                <a:lnTo>
                  <a:pt x="847725" y="509588"/>
                </a:lnTo>
                <a:lnTo>
                  <a:pt x="592931" y="1019175"/>
                </a:lnTo>
                <a:lnTo>
                  <a:pt x="0" y="1019175"/>
                </a:lnTo>
                <a:close/>
              </a:path>
            </a:pathLst>
          </a:custGeom>
          <a:gradFill flip="none" rotWithShape="1">
            <a:gsLst>
              <a:gs pos="26000">
                <a:srgbClr val="123E1A"/>
              </a:gs>
              <a:gs pos="0">
                <a:srgbClr val="123E1A"/>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12"/>
          <p:cNvSpPr/>
          <p:nvPr/>
        </p:nvSpPr>
        <p:spPr>
          <a:xfrm rot="10800000">
            <a:off x="8582024" y="0"/>
            <a:ext cx="3609975" cy="2409825"/>
          </a:xfrm>
          <a:custGeom>
            <a:avLst/>
            <a:gdLst>
              <a:gd name="connsiteX0" fmla="*/ 0 w 4191000"/>
              <a:gd name="connsiteY0" fmla="*/ 2181225 h 2886076"/>
              <a:gd name="connsiteX1" fmla="*/ 88106 w 4191000"/>
              <a:gd name="connsiteY1" fmla="*/ 2181225 h 2886076"/>
              <a:gd name="connsiteX2" fmla="*/ 342900 w 4191000"/>
              <a:gd name="connsiteY2" fmla="*/ 2690813 h 2886076"/>
              <a:gd name="connsiteX3" fmla="*/ 245268 w 4191000"/>
              <a:gd name="connsiteY3" fmla="*/ 2886076 h 2886076"/>
              <a:gd name="connsiteX4" fmla="*/ 0 w 4191000"/>
              <a:gd name="connsiteY4" fmla="*/ 2886076 h 2886076"/>
              <a:gd name="connsiteX5" fmla="*/ 3302794 w 4191000"/>
              <a:gd name="connsiteY5" fmla="*/ 2000250 h 2886076"/>
              <a:gd name="connsiteX6" fmla="*/ 3936206 w 4191000"/>
              <a:gd name="connsiteY6" fmla="*/ 2000250 h 2886076"/>
              <a:gd name="connsiteX7" fmla="*/ 4191000 w 4191000"/>
              <a:gd name="connsiteY7" fmla="*/ 2509838 h 2886076"/>
              <a:gd name="connsiteX8" fmla="*/ 4002881 w 4191000"/>
              <a:gd name="connsiteY8" fmla="*/ 2886076 h 2886076"/>
              <a:gd name="connsiteX9" fmla="*/ 3236119 w 4191000"/>
              <a:gd name="connsiteY9" fmla="*/ 2886076 h 2886076"/>
              <a:gd name="connsiteX10" fmla="*/ 3048000 w 4191000"/>
              <a:gd name="connsiteY10" fmla="*/ 2509838 h 2886076"/>
              <a:gd name="connsiteX11" fmla="*/ 898465 w 4191000"/>
              <a:gd name="connsiteY11" fmla="*/ 1685926 h 2886076"/>
              <a:gd name="connsiteX12" fmla="*/ 2540059 w 4191000"/>
              <a:gd name="connsiteY12" fmla="*/ 1685926 h 2886076"/>
              <a:gd name="connsiteX13" fmla="*/ 3140134 w 4191000"/>
              <a:gd name="connsiteY13" fmla="*/ 2886076 h 2886076"/>
              <a:gd name="connsiteX14" fmla="*/ 298389 w 4191000"/>
              <a:gd name="connsiteY14" fmla="*/ 2886076 h 2886076"/>
              <a:gd name="connsiteX15" fmla="*/ 2824063 w 4191000"/>
              <a:gd name="connsiteY15" fmla="*/ 1562497 h 2886076"/>
              <a:gd name="connsiteX16" fmla="*/ 3167162 w 4191000"/>
              <a:gd name="connsiteY16" fmla="*/ 1562497 h 2886076"/>
              <a:gd name="connsiteX17" fmla="*/ 3305175 w 4191000"/>
              <a:gd name="connsiteY17" fmla="*/ 1838524 h 2886076"/>
              <a:gd name="connsiteX18" fmla="*/ 3167162 w 4191000"/>
              <a:gd name="connsiteY18" fmla="*/ 2114550 h 2886076"/>
              <a:gd name="connsiteX19" fmla="*/ 2824063 w 4191000"/>
              <a:gd name="connsiteY19" fmla="*/ 2114550 h 2886076"/>
              <a:gd name="connsiteX20" fmla="*/ 2686050 w 4191000"/>
              <a:gd name="connsiteY20" fmla="*/ 1838524 h 2886076"/>
              <a:gd name="connsiteX21" fmla="*/ 3424138 w 4191000"/>
              <a:gd name="connsiteY21" fmla="*/ 1381522 h 2886076"/>
              <a:gd name="connsiteX22" fmla="*/ 3767237 w 4191000"/>
              <a:gd name="connsiteY22" fmla="*/ 1381522 h 2886076"/>
              <a:gd name="connsiteX23" fmla="*/ 3905250 w 4191000"/>
              <a:gd name="connsiteY23" fmla="*/ 1657549 h 2886076"/>
              <a:gd name="connsiteX24" fmla="*/ 3767237 w 4191000"/>
              <a:gd name="connsiteY24" fmla="*/ 1933575 h 2886076"/>
              <a:gd name="connsiteX25" fmla="*/ 3424138 w 4191000"/>
              <a:gd name="connsiteY25" fmla="*/ 1933575 h 2886076"/>
              <a:gd name="connsiteX26" fmla="*/ 3286125 w 4191000"/>
              <a:gd name="connsiteY26" fmla="*/ 1657549 h 2886076"/>
              <a:gd name="connsiteX27" fmla="*/ 0 w 4191000"/>
              <a:gd name="connsiteY27" fmla="*/ 1104900 h 2886076"/>
              <a:gd name="connsiteX28" fmla="*/ 573882 w 4191000"/>
              <a:gd name="connsiteY28" fmla="*/ 1104900 h 2886076"/>
              <a:gd name="connsiteX29" fmla="*/ 828676 w 4191000"/>
              <a:gd name="connsiteY29" fmla="*/ 1614488 h 2886076"/>
              <a:gd name="connsiteX30" fmla="*/ 573882 w 4191000"/>
              <a:gd name="connsiteY30" fmla="*/ 2124075 h 2886076"/>
              <a:gd name="connsiteX31" fmla="*/ 0 w 4191000"/>
              <a:gd name="connsiteY31" fmla="*/ 2124075 h 2886076"/>
              <a:gd name="connsiteX32" fmla="*/ 1888490 w 4191000"/>
              <a:gd name="connsiteY32" fmla="*/ 1094740 h 2886076"/>
              <a:gd name="connsiteX33" fmla="*/ 2226310 w 4191000"/>
              <a:gd name="connsiteY33" fmla="*/ 1094740 h 2886076"/>
              <a:gd name="connsiteX34" fmla="*/ 2362200 w 4191000"/>
              <a:gd name="connsiteY34" fmla="*/ 1366520 h 2886076"/>
              <a:gd name="connsiteX35" fmla="*/ 2226310 w 4191000"/>
              <a:gd name="connsiteY35" fmla="*/ 1638300 h 2886076"/>
              <a:gd name="connsiteX36" fmla="*/ 1888490 w 4191000"/>
              <a:gd name="connsiteY36" fmla="*/ 1638300 h 2886076"/>
              <a:gd name="connsiteX37" fmla="*/ 1752600 w 4191000"/>
              <a:gd name="connsiteY37" fmla="*/ 1366520 h 2886076"/>
              <a:gd name="connsiteX38" fmla="*/ 2490688 w 4191000"/>
              <a:gd name="connsiteY38" fmla="*/ 943372 h 2886076"/>
              <a:gd name="connsiteX39" fmla="*/ 2833787 w 4191000"/>
              <a:gd name="connsiteY39" fmla="*/ 943372 h 2886076"/>
              <a:gd name="connsiteX40" fmla="*/ 2971800 w 4191000"/>
              <a:gd name="connsiteY40" fmla="*/ 1219399 h 2886076"/>
              <a:gd name="connsiteX41" fmla="*/ 2833787 w 4191000"/>
              <a:gd name="connsiteY41" fmla="*/ 1495425 h 2886076"/>
              <a:gd name="connsiteX42" fmla="*/ 2490688 w 4191000"/>
              <a:gd name="connsiteY42" fmla="*/ 1495425 h 2886076"/>
              <a:gd name="connsiteX43" fmla="*/ 2352675 w 4191000"/>
              <a:gd name="connsiteY43" fmla="*/ 1219399 h 2886076"/>
              <a:gd name="connsiteX44" fmla="*/ 931070 w 4191000"/>
              <a:gd name="connsiteY44" fmla="*/ 571500 h 2886076"/>
              <a:gd name="connsiteX45" fmla="*/ 1564481 w 4191000"/>
              <a:gd name="connsiteY45" fmla="*/ 571500 h 2886076"/>
              <a:gd name="connsiteX46" fmla="*/ 1819275 w 4191000"/>
              <a:gd name="connsiteY46" fmla="*/ 1081088 h 2886076"/>
              <a:gd name="connsiteX47" fmla="*/ 1564481 w 4191000"/>
              <a:gd name="connsiteY47" fmla="*/ 1590675 h 2886076"/>
              <a:gd name="connsiteX48" fmla="*/ 931070 w 4191000"/>
              <a:gd name="connsiteY48" fmla="*/ 1590675 h 2886076"/>
              <a:gd name="connsiteX49" fmla="*/ 676275 w 4191000"/>
              <a:gd name="connsiteY49" fmla="*/ 1081088 h 2886076"/>
              <a:gd name="connsiteX50" fmla="*/ 0 w 4191000"/>
              <a:gd name="connsiteY50" fmla="*/ 0 h 2886076"/>
              <a:gd name="connsiteX51" fmla="*/ 592931 w 4191000"/>
              <a:gd name="connsiteY51" fmla="*/ 0 h 2886076"/>
              <a:gd name="connsiteX52" fmla="*/ 847725 w 4191000"/>
              <a:gd name="connsiteY52" fmla="*/ 509588 h 2886076"/>
              <a:gd name="connsiteX53" fmla="*/ 592931 w 4191000"/>
              <a:gd name="connsiteY53" fmla="*/ 1019175 h 2886076"/>
              <a:gd name="connsiteX54" fmla="*/ 0 w 4191000"/>
              <a:gd name="connsiteY54" fmla="*/ 1019175 h 288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91000" h="2886076">
                <a:moveTo>
                  <a:pt x="0" y="2181225"/>
                </a:moveTo>
                <a:lnTo>
                  <a:pt x="88106" y="2181225"/>
                </a:lnTo>
                <a:lnTo>
                  <a:pt x="342900" y="2690813"/>
                </a:lnTo>
                <a:lnTo>
                  <a:pt x="245268" y="2886076"/>
                </a:lnTo>
                <a:lnTo>
                  <a:pt x="0" y="2886076"/>
                </a:lnTo>
                <a:close/>
                <a:moveTo>
                  <a:pt x="3302794" y="2000250"/>
                </a:moveTo>
                <a:lnTo>
                  <a:pt x="3936206" y="2000250"/>
                </a:lnTo>
                <a:lnTo>
                  <a:pt x="4191000" y="2509838"/>
                </a:lnTo>
                <a:lnTo>
                  <a:pt x="4002881" y="2886076"/>
                </a:lnTo>
                <a:lnTo>
                  <a:pt x="3236119" y="2886076"/>
                </a:lnTo>
                <a:lnTo>
                  <a:pt x="3048000" y="2509838"/>
                </a:lnTo>
                <a:close/>
                <a:moveTo>
                  <a:pt x="898465" y="1685926"/>
                </a:moveTo>
                <a:lnTo>
                  <a:pt x="2540059" y="1685926"/>
                </a:lnTo>
                <a:lnTo>
                  <a:pt x="3140134" y="2886076"/>
                </a:lnTo>
                <a:lnTo>
                  <a:pt x="298389" y="2886076"/>
                </a:lnTo>
                <a:close/>
                <a:moveTo>
                  <a:pt x="2824063" y="1562497"/>
                </a:moveTo>
                <a:lnTo>
                  <a:pt x="3167162" y="1562497"/>
                </a:lnTo>
                <a:lnTo>
                  <a:pt x="3305175" y="1838524"/>
                </a:lnTo>
                <a:lnTo>
                  <a:pt x="3167162" y="2114550"/>
                </a:lnTo>
                <a:lnTo>
                  <a:pt x="2824063" y="2114550"/>
                </a:lnTo>
                <a:lnTo>
                  <a:pt x="2686050" y="1838524"/>
                </a:lnTo>
                <a:close/>
                <a:moveTo>
                  <a:pt x="3424138" y="1381522"/>
                </a:moveTo>
                <a:lnTo>
                  <a:pt x="3767237" y="1381522"/>
                </a:lnTo>
                <a:lnTo>
                  <a:pt x="3905250" y="1657549"/>
                </a:lnTo>
                <a:lnTo>
                  <a:pt x="3767237" y="1933575"/>
                </a:lnTo>
                <a:lnTo>
                  <a:pt x="3424138" y="1933575"/>
                </a:lnTo>
                <a:lnTo>
                  <a:pt x="3286125" y="1657549"/>
                </a:lnTo>
                <a:close/>
                <a:moveTo>
                  <a:pt x="0" y="1104900"/>
                </a:moveTo>
                <a:lnTo>
                  <a:pt x="573882" y="1104900"/>
                </a:lnTo>
                <a:lnTo>
                  <a:pt x="828676" y="1614488"/>
                </a:lnTo>
                <a:lnTo>
                  <a:pt x="573882" y="2124075"/>
                </a:lnTo>
                <a:lnTo>
                  <a:pt x="0" y="2124075"/>
                </a:lnTo>
                <a:close/>
                <a:moveTo>
                  <a:pt x="1888490" y="1094740"/>
                </a:moveTo>
                <a:lnTo>
                  <a:pt x="2226310" y="1094740"/>
                </a:lnTo>
                <a:lnTo>
                  <a:pt x="2362200" y="1366520"/>
                </a:lnTo>
                <a:lnTo>
                  <a:pt x="2226310" y="1638300"/>
                </a:lnTo>
                <a:lnTo>
                  <a:pt x="1888490" y="1638300"/>
                </a:lnTo>
                <a:lnTo>
                  <a:pt x="1752600" y="1366520"/>
                </a:lnTo>
                <a:close/>
                <a:moveTo>
                  <a:pt x="2490688" y="943372"/>
                </a:moveTo>
                <a:lnTo>
                  <a:pt x="2833787" y="943372"/>
                </a:lnTo>
                <a:lnTo>
                  <a:pt x="2971800" y="1219399"/>
                </a:lnTo>
                <a:lnTo>
                  <a:pt x="2833787" y="1495425"/>
                </a:lnTo>
                <a:lnTo>
                  <a:pt x="2490688" y="1495425"/>
                </a:lnTo>
                <a:lnTo>
                  <a:pt x="2352675" y="1219399"/>
                </a:lnTo>
                <a:close/>
                <a:moveTo>
                  <a:pt x="931070" y="571500"/>
                </a:moveTo>
                <a:lnTo>
                  <a:pt x="1564481" y="571500"/>
                </a:lnTo>
                <a:lnTo>
                  <a:pt x="1819275" y="1081088"/>
                </a:lnTo>
                <a:lnTo>
                  <a:pt x="1564481" y="1590675"/>
                </a:lnTo>
                <a:lnTo>
                  <a:pt x="931070" y="1590675"/>
                </a:lnTo>
                <a:lnTo>
                  <a:pt x="676275" y="1081088"/>
                </a:lnTo>
                <a:close/>
                <a:moveTo>
                  <a:pt x="0" y="0"/>
                </a:moveTo>
                <a:lnTo>
                  <a:pt x="592931" y="0"/>
                </a:lnTo>
                <a:lnTo>
                  <a:pt x="847725" y="509588"/>
                </a:lnTo>
                <a:lnTo>
                  <a:pt x="592931" y="1019175"/>
                </a:lnTo>
                <a:lnTo>
                  <a:pt x="0" y="1019175"/>
                </a:lnTo>
                <a:close/>
              </a:path>
            </a:pathLst>
          </a:custGeom>
          <a:gradFill flip="none" rotWithShape="1">
            <a:gsLst>
              <a:gs pos="26000">
                <a:srgbClr val="123E1A"/>
              </a:gs>
              <a:gs pos="0">
                <a:srgbClr val="123E1A"/>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08943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58952" y="3044952"/>
            <a:ext cx="2779776" cy="768096"/>
          </a:xfrm>
          <a:prstGeom prst="rect">
            <a:avLst/>
          </a:prstGeom>
          <a:noFill/>
          <a:ln w="38100">
            <a:solidFill>
              <a:schemeClr val="bg1"/>
            </a:solidFill>
          </a:ln>
        </p:spPr>
        <p:txBody>
          <a:bodyPr wrap="square" rtlCol="0">
            <a:noAutofit/>
          </a:bodyPr>
          <a:lstStyle/>
          <a:p>
            <a:pPr algn="ctr"/>
            <a:r>
              <a:rPr lang="en-US" sz="3600" dirty="0" smtClean="0">
                <a:solidFill>
                  <a:schemeClr val="bg1"/>
                </a:solidFill>
                <a:latin typeface="Gill Sans MT" panose="020B0502020104020203" pitchFamily="34" charset="0"/>
              </a:rPr>
              <a:t>Flow Chart</a:t>
            </a:r>
            <a:endParaRPr lang="en-IN" sz="3600" dirty="0">
              <a:solidFill>
                <a:schemeClr val="bg1"/>
              </a:solidFill>
              <a:latin typeface="Gill Sans MT" panose="020B0502020104020203" pitchFamily="34" charset="0"/>
            </a:endParaRPr>
          </a:p>
        </p:txBody>
      </p:sp>
      <p:sp>
        <p:nvSpPr>
          <p:cNvPr id="3" name="Rectangle 2"/>
          <p:cNvSpPr/>
          <p:nvPr/>
        </p:nvSpPr>
        <p:spPr>
          <a:xfrm>
            <a:off x="4273296" y="0"/>
            <a:ext cx="791870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5" name="Group 24"/>
          <p:cNvGrpSpPr/>
          <p:nvPr/>
        </p:nvGrpSpPr>
        <p:grpSpPr>
          <a:xfrm>
            <a:off x="4672664" y="0"/>
            <a:ext cx="7107856" cy="6564189"/>
            <a:chOff x="4956128" y="60038"/>
            <a:chExt cx="7107856" cy="6564189"/>
          </a:xfrm>
        </p:grpSpPr>
        <p:grpSp>
          <p:nvGrpSpPr>
            <p:cNvPr id="5" name="Group 4"/>
            <p:cNvGrpSpPr/>
            <p:nvPr/>
          </p:nvGrpSpPr>
          <p:grpSpPr>
            <a:xfrm>
              <a:off x="4956128" y="60038"/>
              <a:ext cx="6570241" cy="6564189"/>
              <a:chOff x="4965915" y="61598"/>
              <a:chExt cx="6842037" cy="6734804"/>
            </a:xfrm>
          </p:grpSpPr>
          <p:sp>
            <p:nvSpPr>
              <p:cNvPr id="8" name="Rectangle 7"/>
              <p:cNvSpPr/>
              <p:nvPr/>
            </p:nvSpPr>
            <p:spPr>
              <a:xfrm>
                <a:off x="4965915" y="61598"/>
                <a:ext cx="6842037" cy="6734804"/>
              </a:xfrm>
              <a:prstGeom prst="rect">
                <a:avLst/>
              </a:prstGeom>
              <a:noFill/>
            </p:spPr>
          </p:sp>
          <p:sp>
            <p:nvSpPr>
              <p:cNvPr id="13" name="Oval 12"/>
              <p:cNvSpPr/>
              <p:nvPr/>
            </p:nvSpPr>
            <p:spPr>
              <a:xfrm>
                <a:off x="6173534" y="914551"/>
                <a:ext cx="4413113" cy="1532616"/>
              </a:xfrm>
              <a:prstGeom prst="ellipse">
                <a:avLst/>
              </a:prstGeom>
              <a:solidFill>
                <a:schemeClr val="bg1">
                  <a:lumMod val="95000"/>
                  <a:alpha val="40000"/>
                </a:schemeClr>
              </a:solidFill>
            </p:spPr>
            <p:style>
              <a:lnRef idx="0">
                <a:schemeClr val="accent1">
                  <a:hueOff val="0"/>
                  <a:satOff val="0"/>
                  <a:lumOff val="0"/>
                  <a:alphaOff val="0"/>
                </a:schemeClr>
              </a:lnRef>
              <a:fillRef idx="1">
                <a:scrgbClr r="0" g="0" b="0"/>
              </a:fillRef>
              <a:effectRef idx="0">
                <a:schemeClr val="accent1">
                  <a:tint val="50000"/>
                  <a:alpha val="40000"/>
                  <a:hueOff val="0"/>
                  <a:satOff val="0"/>
                  <a:lumOff val="0"/>
                  <a:alphaOff val="0"/>
                </a:schemeClr>
              </a:effectRef>
              <a:fontRef idx="minor">
                <a:schemeClr val="lt1">
                  <a:hueOff val="0"/>
                  <a:satOff val="0"/>
                  <a:lumOff val="0"/>
                  <a:alphaOff val="0"/>
                </a:schemeClr>
              </a:fontRef>
            </p:style>
          </p:sp>
          <p:sp>
            <p:nvSpPr>
              <p:cNvPr id="14" name="Down Arrow 13"/>
              <p:cNvSpPr/>
              <p:nvPr/>
            </p:nvSpPr>
            <p:spPr>
              <a:xfrm>
                <a:off x="7959306" y="4667408"/>
                <a:ext cx="855254" cy="547362"/>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5" name="Freeform 14"/>
              <p:cNvSpPr/>
              <p:nvPr/>
            </p:nvSpPr>
            <p:spPr>
              <a:xfrm>
                <a:off x="6906571" y="5266707"/>
                <a:ext cx="2887175" cy="718356"/>
              </a:xfrm>
              <a:custGeom>
                <a:avLst/>
                <a:gdLst>
                  <a:gd name="connsiteX0" fmla="*/ 0 w 4105222"/>
                  <a:gd name="connsiteY0" fmla="*/ 0 h 1026305"/>
                  <a:gd name="connsiteX1" fmla="*/ 4105222 w 4105222"/>
                  <a:gd name="connsiteY1" fmla="*/ 0 h 1026305"/>
                  <a:gd name="connsiteX2" fmla="*/ 4105222 w 4105222"/>
                  <a:gd name="connsiteY2" fmla="*/ 1026305 h 1026305"/>
                  <a:gd name="connsiteX3" fmla="*/ 0 w 4105222"/>
                  <a:gd name="connsiteY3" fmla="*/ 1026305 h 1026305"/>
                  <a:gd name="connsiteX4" fmla="*/ 0 w 4105222"/>
                  <a:gd name="connsiteY4" fmla="*/ 0 h 1026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5222" h="1026305">
                    <a:moveTo>
                      <a:pt x="0" y="0"/>
                    </a:moveTo>
                    <a:lnTo>
                      <a:pt x="4105222" y="0"/>
                    </a:lnTo>
                    <a:lnTo>
                      <a:pt x="4105222" y="1026305"/>
                    </a:lnTo>
                    <a:lnTo>
                      <a:pt x="0" y="1026305"/>
                    </a:lnTo>
                    <a:lnTo>
                      <a:pt x="0" y="0"/>
                    </a:lnTo>
                    <a:close/>
                  </a:path>
                </a:pathLst>
              </a:custGeom>
              <a:noFill/>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2800" kern="1200" dirty="0" smtClean="0"/>
                  <a:t>Model Building</a:t>
                </a:r>
                <a:endParaRPr lang="en-IN" sz="2800" kern="1200" dirty="0"/>
              </a:p>
            </p:txBody>
          </p:sp>
          <p:sp>
            <p:nvSpPr>
              <p:cNvPr id="16" name="Freeform 15"/>
              <p:cNvSpPr/>
              <p:nvPr/>
            </p:nvSpPr>
            <p:spPr>
              <a:xfrm>
                <a:off x="7777992" y="2565534"/>
                <a:ext cx="1539458" cy="1539458"/>
              </a:xfrm>
              <a:custGeom>
                <a:avLst/>
                <a:gdLst>
                  <a:gd name="connsiteX0" fmla="*/ 0 w 1539458"/>
                  <a:gd name="connsiteY0" fmla="*/ 769729 h 1539458"/>
                  <a:gd name="connsiteX1" fmla="*/ 769729 w 1539458"/>
                  <a:gd name="connsiteY1" fmla="*/ 0 h 1539458"/>
                  <a:gd name="connsiteX2" fmla="*/ 1539458 w 1539458"/>
                  <a:gd name="connsiteY2" fmla="*/ 769729 h 1539458"/>
                  <a:gd name="connsiteX3" fmla="*/ 769729 w 1539458"/>
                  <a:gd name="connsiteY3" fmla="*/ 1539458 h 1539458"/>
                  <a:gd name="connsiteX4" fmla="*/ 0 w 1539458"/>
                  <a:gd name="connsiteY4" fmla="*/ 769729 h 1539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9458" h="1539458">
                    <a:moveTo>
                      <a:pt x="0" y="769729"/>
                    </a:moveTo>
                    <a:cubicBezTo>
                      <a:pt x="0" y="344619"/>
                      <a:pt x="344619" y="0"/>
                      <a:pt x="769729" y="0"/>
                    </a:cubicBezTo>
                    <a:cubicBezTo>
                      <a:pt x="1194839" y="0"/>
                      <a:pt x="1539458" y="344619"/>
                      <a:pt x="1539458" y="769729"/>
                    </a:cubicBezTo>
                    <a:cubicBezTo>
                      <a:pt x="1539458" y="1194839"/>
                      <a:pt x="1194839" y="1539458"/>
                      <a:pt x="769729" y="1539458"/>
                    </a:cubicBezTo>
                    <a:cubicBezTo>
                      <a:pt x="344619" y="1539458"/>
                      <a:pt x="0" y="1194839"/>
                      <a:pt x="0" y="769729"/>
                    </a:cubicBez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228" tIns="243228" rIns="243228" bIns="243228" numCol="1" spcCol="1270" anchor="ctr" anchorCtr="0">
                <a:noAutofit/>
              </a:bodyPr>
              <a:lstStyle/>
              <a:p>
                <a:pPr lvl="0" algn="ctr" defTabSz="622300">
                  <a:lnSpc>
                    <a:spcPct val="90000"/>
                  </a:lnSpc>
                  <a:spcBef>
                    <a:spcPct val="0"/>
                  </a:spcBef>
                  <a:spcAft>
                    <a:spcPct val="35000"/>
                  </a:spcAft>
                </a:pPr>
                <a:r>
                  <a:rPr lang="en-US" sz="1400" b="1" kern="1200" dirty="0" smtClean="0"/>
                  <a:t>Visualization</a:t>
                </a:r>
                <a:endParaRPr lang="en-IN" sz="1400" b="1" kern="1200" dirty="0"/>
              </a:p>
            </p:txBody>
          </p:sp>
          <p:sp>
            <p:nvSpPr>
              <p:cNvPr id="17" name="Freeform 16"/>
              <p:cNvSpPr/>
              <p:nvPr/>
            </p:nvSpPr>
            <p:spPr>
              <a:xfrm>
                <a:off x="6556246" y="1410599"/>
                <a:ext cx="1779813" cy="1539458"/>
              </a:xfrm>
              <a:custGeom>
                <a:avLst/>
                <a:gdLst>
                  <a:gd name="connsiteX0" fmla="*/ 0 w 1779813"/>
                  <a:gd name="connsiteY0" fmla="*/ 769729 h 1539458"/>
                  <a:gd name="connsiteX1" fmla="*/ 889907 w 1779813"/>
                  <a:gd name="connsiteY1" fmla="*/ 0 h 1539458"/>
                  <a:gd name="connsiteX2" fmla="*/ 1779814 w 1779813"/>
                  <a:gd name="connsiteY2" fmla="*/ 769729 h 1539458"/>
                  <a:gd name="connsiteX3" fmla="*/ 889907 w 1779813"/>
                  <a:gd name="connsiteY3" fmla="*/ 1539458 h 1539458"/>
                  <a:gd name="connsiteX4" fmla="*/ 0 w 1779813"/>
                  <a:gd name="connsiteY4" fmla="*/ 769729 h 1539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3" h="1539458">
                    <a:moveTo>
                      <a:pt x="0" y="769729"/>
                    </a:moveTo>
                    <a:cubicBezTo>
                      <a:pt x="0" y="344619"/>
                      <a:pt x="398425" y="0"/>
                      <a:pt x="889907" y="0"/>
                    </a:cubicBezTo>
                    <a:cubicBezTo>
                      <a:pt x="1381389" y="0"/>
                      <a:pt x="1779814" y="344619"/>
                      <a:pt x="1779814" y="769729"/>
                    </a:cubicBezTo>
                    <a:cubicBezTo>
                      <a:pt x="1779814" y="1194839"/>
                      <a:pt x="1381389" y="1539458"/>
                      <a:pt x="889907" y="1539458"/>
                    </a:cubicBezTo>
                    <a:cubicBezTo>
                      <a:pt x="398425" y="1539458"/>
                      <a:pt x="0" y="1194839"/>
                      <a:pt x="0" y="769729"/>
                    </a:cubicBez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78428" tIns="243228" rIns="278428" bIns="243228" numCol="1" spcCol="1270" anchor="ctr" anchorCtr="0">
                <a:noAutofit/>
              </a:bodyPr>
              <a:lstStyle/>
              <a:p>
                <a:pPr lvl="0" algn="ctr" defTabSz="622300">
                  <a:lnSpc>
                    <a:spcPct val="90000"/>
                  </a:lnSpc>
                  <a:spcBef>
                    <a:spcPct val="0"/>
                  </a:spcBef>
                  <a:spcAft>
                    <a:spcPct val="35000"/>
                  </a:spcAft>
                </a:pPr>
                <a:r>
                  <a:rPr lang="en-US" sz="1400" b="1" kern="1200" dirty="0" smtClean="0"/>
                  <a:t>Data Transformation</a:t>
                </a:r>
                <a:endParaRPr lang="en-IN" sz="1400" b="1" kern="1200" dirty="0"/>
              </a:p>
            </p:txBody>
          </p:sp>
          <p:sp>
            <p:nvSpPr>
              <p:cNvPr id="18" name="Freeform 17"/>
              <p:cNvSpPr/>
              <p:nvPr/>
            </p:nvSpPr>
            <p:spPr>
              <a:xfrm>
                <a:off x="8418470" y="1057156"/>
                <a:ext cx="1539458" cy="1539458"/>
              </a:xfrm>
              <a:custGeom>
                <a:avLst/>
                <a:gdLst>
                  <a:gd name="connsiteX0" fmla="*/ 0 w 1539458"/>
                  <a:gd name="connsiteY0" fmla="*/ 769729 h 1539458"/>
                  <a:gd name="connsiteX1" fmla="*/ 769729 w 1539458"/>
                  <a:gd name="connsiteY1" fmla="*/ 0 h 1539458"/>
                  <a:gd name="connsiteX2" fmla="*/ 1539458 w 1539458"/>
                  <a:gd name="connsiteY2" fmla="*/ 769729 h 1539458"/>
                  <a:gd name="connsiteX3" fmla="*/ 769729 w 1539458"/>
                  <a:gd name="connsiteY3" fmla="*/ 1539458 h 1539458"/>
                  <a:gd name="connsiteX4" fmla="*/ 0 w 1539458"/>
                  <a:gd name="connsiteY4" fmla="*/ 769729 h 1539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9458" h="1539458">
                    <a:moveTo>
                      <a:pt x="0" y="769729"/>
                    </a:moveTo>
                    <a:cubicBezTo>
                      <a:pt x="0" y="344619"/>
                      <a:pt x="344619" y="0"/>
                      <a:pt x="769729" y="0"/>
                    </a:cubicBezTo>
                    <a:cubicBezTo>
                      <a:pt x="1194839" y="0"/>
                      <a:pt x="1539458" y="344619"/>
                      <a:pt x="1539458" y="769729"/>
                    </a:cubicBezTo>
                    <a:cubicBezTo>
                      <a:pt x="1539458" y="1194839"/>
                      <a:pt x="1194839" y="1539458"/>
                      <a:pt x="769729" y="1539458"/>
                    </a:cubicBezTo>
                    <a:cubicBezTo>
                      <a:pt x="344619" y="1539458"/>
                      <a:pt x="0" y="1194839"/>
                      <a:pt x="0" y="769729"/>
                    </a:cubicBezTo>
                    <a:close/>
                  </a:path>
                </a:pathLst>
              </a:custGeom>
              <a:solidFill>
                <a:srgbClr val="0B009E"/>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228" tIns="243228" rIns="243228" bIns="243228" numCol="1" spcCol="1270" anchor="ctr" anchorCtr="0">
                <a:noAutofit/>
              </a:bodyPr>
              <a:lstStyle/>
              <a:p>
                <a:pPr lvl="0" algn="ctr" defTabSz="622300">
                  <a:lnSpc>
                    <a:spcPct val="90000"/>
                  </a:lnSpc>
                  <a:spcBef>
                    <a:spcPct val="0"/>
                  </a:spcBef>
                  <a:spcAft>
                    <a:spcPct val="35000"/>
                  </a:spcAft>
                </a:pPr>
                <a:r>
                  <a:rPr lang="en-US" sz="1400" b="1" kern="1200" dirty="0" smtClean="0"/>
                  <a:t>Data Collection</a:t>
                </a:r>
                <a:endParaRPr lang="en-IN" sz="1400" b="1" kern="1200" dirty="0"/>
              </a:p>
            </p:txBody>
          </p:sp>
          <p:sp>
            <p:nvSpPr>
              <p:cNvPr id="19" name="Shape 18"/>
              <p:cNvSpPr/>
              <p:nvPr/>
            </p:nvSpPr>
            <p:spPr>
              <a:xfrm>
                <a:off x="5946529" y="698923"/>
                <a:ext cx="4846929" cy="3831540"/>
              </a:xfrm>
              <a:prstGeom prst="funnel">
                <a:avLst/>
              </a:prstGeom>
              <a:solidFill>
                <a:schemeClr val="bg1">
                  <a:lumMod val="75000"/>
                  <a:alpha val="40000"/>
                </a:schemeClr>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grpSp>
        <p:sp>
          <p:nvSpPr>
            <p:cNvPr id="20" name="Bent Arrow 19"/>
            <p:cNvSpPr/>
            <p:nvPr/>
          </p:nvSpPr>
          <p:spPr>
            <a:xfrm>
              <a:off x="5693018" y="2638057"/>
              <a:ext cx="649776" cy="2441985"/>
            </a:xfrm>
            <a:prstGeom prst="ben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Bent Arrow 20"/>
            <p:cNvSpPr/>
            <p:nvPr/>
          </p:nvSpPr>
          <p:spPr>
            <a:xfrm rot="16200000">
              <a:off x="5936699" y="4681447"/>
              <a:ext cx="592671" cy="1220526"/>
            </a:xfrm>
            <a:prstGeom prst="ben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Right Arrow 22"/>
            <p:cNvSpPr/>
            <p:nvPr/>
          </p:nvSpPr>
          <p:spPr>
            <a:xfrm>
              <a:off x="9381744" y="5413248"/>
              <a:ext cx="969264" cy="201168"/>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p:cNvSpPr txBox="1"/>
            <p:nvPr/>
          </p:nvSpPr>
          <p:spPr>
            <a:xfrm>
              <a:off x="10323576" y="5266944"/>
              <a:ext cx="1740408" cy="461665"/>
            </a:xfrm>
            <a:prstGeom prst="rect">
              <a:avLst/>
            </a:prstGeom>
            <a:noFill/>
          </p:spPr>
          <p:txBody>
            <a:bodyPr wrap="square" rtlCol="0">
              <a:spAutoFit/>
            </a:bodyPr>
            <a:lstStyle/>
            <a:p>
              <a:r>
                <a:rPr lang="en-US" sz="2400" dirty="0" smtClean="0"/>
                <a:t>Deployment</a:t>
              </a:r>
              <a:endParaRPr lang="en-IN" sz="2400" dirty="0"/>
            </a:p>
          </p:txBody>
        </p:sp>
      </p:grpSp>
    </p:spTree>
    <p:extLst>
      <p:ext uri="{BB962C8B-B14F-4D97-AF65-F5344CB8AC3E}">
        <p14:creationId xmlns:p14="http://schemas.microsoft.com/office/powerpoint/2010/main" val="2411312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183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latin typeface="Gill Sans MT" panose="020B0502020104020203" pitchFamily="34" charset="0"/>
            </a:endParaRPr>
          </a:p>
        </p:txBody>
      </p:sp>
      <p:sp>
        <p:nvSpPr>
          <p:cNvPr id="10" name="TextBox 9"/>
          <p:cNvSpPr txBox="1"/>
          <p:nvPr/>
        </p:nvSpPr>
        <p:spPr>
          <a:xfrm>
            <a:off x="1833562" y="2419350"/>
            <a:ext cx="8524876"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For Data Collection, library developed by yahoo finance is used which is know as </a:t>
            </a:r>
            <a:r>
              <a:rPr lang="en-US" sz="2000" dirty="0" err="1" smtClean="0">
                <a:latin typeface="Gill Sans MT" panose="020B0502020104020203" pitchFamily="34" charset="0"/>
              </a:rPr>
              <a:t>yfinance</a:t>
            </a:r>
            <a:r>
              <a:rPr lang="en-US" sz="2000" dirty="0" smtClean="0">
                <a:latin typeface="Gill Sans MT" panose="020B0502020104020203" pitchFamily="34" charset="0"/>
              </a:rPr>
              <a:t>.</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For this Project, companies listed on Nation Stock Exchange (NSE) will be used and available for forecasting.</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For Model Building,  5 years of data of TATA-MOTORS and RELIANCE is extracted.</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In final Product, user can select any company listed on NSE and can Forecast using model</a:t>
            </a:r>
            <a:endParaRPr lang="en-IN" sz="2000" dirty="0">
              <a:latin typeface="Gill Sans MT" panose="020B0502020104020203" pitchFamily="34" charset="0"/>
            </a:endParaRPr>
          </a:p>
        </p:txBody>
      </p:sp>
      <p:pic>
        <p:nvPicPr>
          <p:cNvPr id="1028" name="Picture 4" descr="Digital Graph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75" y="0"/>
            <a:ext cx="5572124" cy="1838325"/>
          </a:xfrm>
          <a:prstGeom prst="rect">
            <a:avLst/>
          </a:prstGeom>
          <a:noFill/>
          <a:ln>
            <a:solidFill>
              <a:schemeClr val="tx1"/>
            </a:solidFill>
          </a:ln>
          <a:effectLst>
            <a:softEdge rad="63500"/>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014788" y="528637"/>
            <a:ext cx="4162425" cy="781050"/>
          </a:xfrm>
          <a:prstGeom prst="rect">
            <a:avLst/>
          </a:prstGeom>
          <a:noFill/>
          <a:ln w="38100">
            <a:solidFill>
              <a:schemeClr val="bg1"/>
            </a:solidFill>
          </a:ln>
        </p:spPr>
        <p:txBody>
          <a:bodyPr wrap="square" rtlCol="0" anchor="ctr">
            <a:noAutofit/>
          </a:bodyPr>
          <a:lstStyle/>
          <a:p>
            <a:pPr algn="ctr"/>
            <a:r>
              <a:rPr lang="en-US" sz="3600" dirty="0">
                <a:solidFill>
                  <a:schemeClr val="bg1"/>
                </a:solidFill>
                <a:latin typeface="Gill Sans MT" panose="020B0502020104020203" pitchFamily="34" charset="0"/>
              </a:rPr>
              <a:t>Data </a:t>
            </a:r>
            <a:r>
              <a:rPr lang="en-US" sz="3600" dirty="0" smtClean="0">
                <a:solidFill>
                  <a:schemeClr val="bg1"/>
                </a:solidFill>
                <a:latin typeface="Gill Sans MT" panose="020B0502020104020203" pitchFamily="34" charset="0"/>
              </a:rPr>
              <a:t>Collection</a:t>
            </a:r>
            <a:endParaRPr lang="en-IN" sz="3600" dirty="0">
              <a:solidFill>
                <a:schemeClr val="bg1"/>
              </a:solidFill>
              <a:latin typeface="Gill Sans MT" panose="020B0502020104020203" pitchFamily="34" charset="0"/>
            </a:endParaRPr>
          </a:p>
        </p:txBody>
      </p:sp>
    </p:spTree>
    <p:extLst>
      <p:ext uri="{BB962C8B-B14F-4D97-AF65-F5344CB8AC3E}">
        <p14:creationId xmlns:p14="http://schemas.microsoft.com/office/powerpoint/2010/main" val="1376404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1838325"/>
            <a:chOff x="0" y="0"/>
            <a:chExt cx="12192000" cy="1838325"/>
          </a:xfrm>
        </p:grpSpPr>
        <p:grpSp>
          <p:nvGrpSpPr>
            <p:cNvPr id="2" name="Group 1"/>
            <p:cNvGrpSpPr/>
            <p:nvPr/>
          </p:nvGrpSpPr>
          <p:grpSpPr>
            <a:xfrm>
              <a:off x="0" y="0"/>
              <a:ext cx="12192000" cy="1838325"/>
              <a:chOff x="0" y="0"/>
              <a:chExt cx="12192000" cy="1838325"/>
            </a:xfrm>
          </p:grpSpPr>
          <p:sp>
            <p:nvSpPr>
              <p:cNvPr id="8" name="Rectangle 7"/>
              <p:cNvSpPr/>
              <p:nvPr/>
            </p:nvSpPr>
            <p:spPr>
              <a:xfrm>
                <a:off x="0" y="0"/>
                <a:ext cx="12192000" cy="183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latin typeface="Gill Sans MT" panose="020B0502020104020203" pitchFamily="34" charset="0"/>
                </a:endParaRPr>
              </a:p>
            </p:txBody>
          </p:sp>
          <p:pic>
            <p:nvPicPr>
              <p:cNvPr id="1028" name="Picture 4" descr="Digital Graph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5572124" cy="1838325"/>
              </a:xfrm>
              <a:prstGeom prst="rect">
                <a:avLst/>
              </a:prstGeom>
              <a:noFill/>
              <a:ln>
                <a:solidFill>
                  <a:schemeClr val="tx1"/>
                </a:solidFill>
              </a:ln>
              <a:effectLst>
                <a:softEdge rad="63500"/>
              </a:effectLst>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712369" y="528637"/>
              <a:ext cx="4767262" cy="781050"/>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Tata Motors stock data</a:t>
              </a:r>
              <a:endParaRPr lang="en-IN" sz="3600" dirty="0">
                <a:solidFill>
                  <a:schemeClr val="bg1"/>
                </a:solidFill>
                <a:latin typeface="Gill Sans MT" panose="020B0502020104020203" pitchFamily="34" charset="0"/>
              </a:endParaRPr>
            </a:p>
          </p:txBody>
        </p:sp>
      </p:grpSp>
      <p:graphicFrame>
        <p:nvGraphicFramePr>
          <p:cNvPr id="4" name="Table 3"/>
          <p:cNvGraphicFramePr>
            <a:graphicFrameLocks noGrp="1"/>
          </p:cNvGraphicFramePr>
          <p:nvPr>
            <p:extLst>
              <p:ext uri="{D42A27DB-BD31-4B8C-83A1-F6EECF244321}">
                <p14:modId xmlns:p14="http://schemas.microsoft.com/office/powerpoint/2010/main" val="2288817677"/>
              </p:ext>
            </p:extLst>
          </p:nvPr>
        </p:nvGraphicFramePr>
        <p:xfrm>
          <a:off x="1414460" y="3829052"/>
          <a:ext cx="9363080" cy="2430354"/>
        </p:xfrm>
        <a:graphic>
          <a:graphicData uri="http://schemas.openxmlformats.org/drawingml/2006/table">
            <a:tbl>
              <a:tblPr firstRow="1" bandRow="1">
                <a:tableStyleId>{8FD4443E-F989-4FC4-A0C8-D5A2AF1F390B}</a:tableStyleId>
              </a:tblPr>
              <a:tblGrid>
                <a:gridCol w="1170385"/>
                <a:gridCol w="1170385"/>
                <a:gridCol w="1170385"/>
                <a:gridCol w="1170385"/>
                <a:gridCol w="1170385"/>
                <a:gridCol w="1170385"/>
                <a:gridCol w="1170385"/>
                <a:gridCol w="1170385"/>
              </a:tblGrid>
              <a:tr h="405059">
                <a:tc>
                  <a:txBody>
                    <a:bodyPr/>
                    <a:lstStyle/>
                    <a:p>
                      <a:pPr algn="ctr" fontAlgn="b"/>
                      <a:r>
                        <a:rPr lang="en-IN" sz="1400" u="none" strike="noStrike" dirty="0">
                          <a:effectLst/>
                        </a:rPr>
                        <a:t>Date</a:t>
                      </a:r>
                      <a:endParaRPr lang="en-IN" sz="1400" b="0" i="0" u="none" strike="noStrike" dirty="0">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Open</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dirty="0">
                          <a:effectLst/>
                        </a:rPr>
                        <a:t>High</a:t>
                      </a:r>
                      <a:endParaRPr lang="en-IN" sz="1400" b="0" i="0" u="none" strike="noStrike" dirty="0">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dirty="0">
                          <a:effectLst/>
                        </a:rPr>
                        <a:t>Low</a:t>
                      </a:r>
                      <a:endParaRPr lang="en-IN" sz="1400" b="0" i="0" u="none" strike="noStrike" dirty="0">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dirty="0">
                          <a:effectLst/>
                        </a:rPr>
                        <a:t>Close</a:t>
                      </a:r>
                      <a:endParaRPr lang="en-IN" sz="1400" b="0" i="0" u="none" strike="noStrike" dirty="0">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Volume</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Dividends</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dirty="0">
                          <a:effectLst/>
                        </a:rPr>
                        <a:t>Stock Splits</a:t>
                      </a:r>
                      <a:endParaRPr lang="en-IN" sz="1400" b="0" i="0" u="none" strike="noStrike" dirty="0">
                        <a:solidFill>
                          <a:srgbClr val="000000"/>
                        </a:solidFill>
                        <a:effectLst/>
                        <a:latin typeface="Gill Sans MT" panose="020B0502020104020203" pitchFamily="34" charset="0"/>
                      </a:endParaRPr>
                    </a:p>
                  </a:txBody>
                  <a:tcPr marL="7620" marR="7620" marT="7620" marB="0" anchor="ctr"/>
                </a:tc>
              </a:tr>
              <a:tr h="405059">
                <a:tc>
                  <a:txBody>
                    <a:bodyPr/>
                    <a:lstStyle/>
                    <a:p>
                      <a:pPr algn="ctr" fontAlgn="b"/>
                      <a:r>
                        <a:rPr lang="en-IN" sz="1400" u="none" strike="noStrike" dirty="0">
                          <a:effectLst/>
                        </a:rPr>
                        <a:t>02-03-22</a:t>
                      </a:r>
                      <a:endParaRPr lang="en-IN" sz="1400" b="0" i="0" u="none" strike="noStrike" dirty="0">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452.95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454.25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444.55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447.6</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25791134</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0</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0</a:t>
                      </a:r>
                      <a:endParaRPr lang="en-IN" sz="1400" b="0" i="0" u="none" strike="noStrike">
                        <a:solidFill>
                          <a:srgbClr val="000000"/>
                        </a:solidFill>
                        <a:effectLst/>
                        <a:latin typeface="Gill Sans MT" panose="020B0502020104020203" pitchFamily="34" charset="0"/>
                      </a:endParaRPr>
                    </a:p>
                  </a:txBody>
                  <a:tcPr marL="7620" marR="7620" marT="7620" marB="0" anchor="ctr"/>
                </a:tc>
              </a:tr>
              <a:tr h="405059">
                <a:tc>
                  <a:txBody>
                    <a:bodyPr/>
                    <a:lstStyle/>
                    <a:p>
                      <a:pPr algn="ctr" fontAlgn="b"/>
                      <a:r>
                        <a:rPr lang="en-IN" sz="1400" u="none" strike="noStrike" dirty="0">
                          <a:effectLst/>
                        </a:rPr>
                        <a:t>03-03-22</a:t>
                      </a:r>
                      <a:endParaRPr lang="en-IN" sz="1400" b="0" i="0" u="none" strike="noStrike" dirty="0">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458.5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458.5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435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437.1</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29599672</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0</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0</a:t>
                      </a:r>
                      <a:endParaRPr lang="en-IN" sz="1400" b="0" i="0" u="none" strike="noStrike">
                        <a:solidFill>
                          <a:srgbClr val="000000"/>
                        </a:solidFill>
                        <a:effectLst/>
                        <a:latin typeface="Gill Sans MT" panose="020B0502020104020203" pitchFamily="34" charset="0"/>
                      </a:endParaRPr>
                    </a:p>
                  </a:txBody>
                  <a:tcPr marL="7620" marR="7620" marT="7620" marB="0" anchor="ctr"/>
                </a:tc>
              </a:tr>
              <a:tr h="405059">
                <a:tc>
                  <a:txBody>
                    <a:bodyPr/>
                    <a:lstStyle/>
                    <a:p>
                      <a:pPr algn="ctr" fontAlgn="b"/>
                      <a:r>
                        <a:rPr lang="en-IN" sz="1400" u="none" strike="noStrike">
                          <a:effectLst/>
                        </a:rPr>
                        <a:t>04-03-22</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431.85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431.85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dirty="0">
                          <a:effectLst/>
                        </a:rPr>
                        <a:t>414.75</a:t>
                      </a:r>
                      <a:endParaRPr lang="en-IN" sz="1400" b="0" i="0" u="none" strike="noStrike" dirty="0">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417.25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38765185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0</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dirty="0">
                          <a:effectLst/>
                        </a:rPr>
                        <a:t>0</a:t>
                      </a:r>
                      <a:endParaRPr lang="en-IN" sz="1400" b="0" i="0" u="none" strike="noStrike" dirty="0">
                        <a:solidFill>
                          <a:srgbClr val="000000"/>
                        </a:solidFill>
                        <a:effectLst/>
                        <a:latin typeface="Gill Sans MT" panose="020B0502020104020203" pitchFamily="34" charset="0"/>
                      </a:endParaRPr>
                    </a:p>
                  </a:txBody>
                  <a:tcPr marL="7620" marR="7620" marT="7620" marB="0" anchor="ctr"/>
                </a:tc>
              </a:tr>
              <a:tr h="405059">
                <a:tc>
                  <a:txBody>
                    <a:bodyPr/>
                    <a:lstStyle/>
                    <a:p>
                      <a:pPr algn="ctr" fontAlgn="b"/>
                      <a:r>
                        <a:rPr lang="en-IN" sz="1400" u="none" strike="noStrike">
                          <a:effectLst/>
                        </a:rPr>
                        <a:t>07-03-22</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401.75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401.75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387.5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394</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44836205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dirty="0">
                          <a:effectLst/>
                        </a:rPr>
                        <a:t>0</a:t>
                      </a:r>
                      <a:endParaRPr lang="en-IN" sz="1400" b="0" i="0" u="none" strike="noStrike" dirty="0">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0</a:t>
                      </a:r>
                      <a:endParaRPr lang="en-IN" sz="1400" b="0" i="0" u="none" strike="noStrike">
                        <a:solidFill>
                          <a:srgbClr val="000000"/>
                        </a:solidFill>
                        <a:effectLst/>
                        <a:latin typeface="Gill Sans MT" panose="020B0502020104020203" pitchFamily="34" charset="0"/>
                      </a:endParaRPr>
                    </a:p>
                  </a:txBody>
                  <a:tcPr marL="7620" marR="7620" marT="7620" marB="0" anchor="ctr"/>
                </a:tc>
              </a:tr>
              <a:tr h="405059">
                <a:tc>
                  <a:txBody>
                    <a:bodyPr/>
                    <a:lstStyle/>
                    <a:p>
                      <a:pPr algn="ctr" fontAlgn="b"/>
                      <a:r>
                        <a:rPr lang="en-IN" sz="1400" u="none" strike="noStrike">
                          <a:effectLst/>
                        </a:rPr>
                        <a:t>08-03-22</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390.5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395.45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376.35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391.75</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55526844</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a:effectLst/>
                        </a:rPr>
                        <a:t>0</a:t>
                      </a:r>
                      <a:endParaRPr lang="en-IN" sz="1400" b="0" i="0" u="none" strike="noStrike">
                        <a:solidFill>
                          <a:srgbClr val="000000"/>
                        </a:solidFill>
                        <a:effectLst/>
                        <a:latin typeface="Gill Sans MT" panose="020B0502020104020203" pitchFamily="34" charset="0"/>
                      </a:endParaRPr>
                    </a:p>
                  </a:txBody>
                  <a:tcPr marL="7620" marR="7620" marT="7620" marB="0" anchor="ctr"/>
                </a:tc>
                <a:tc>
                  <a:txBody>
                    <a:bodyPr/>
                    <a:lstStyle/>
                    <a:p>
                      <a:pPr algn="ctr" fontAlgn="b"/>
                      <a:r>
                        <a:rPr lang="en-IN" sz="1400" u="none" strike="noStrike" dirty="0">
                          <a:effectLst/>
                        </a:rPr>
                        <a:t>0</a:t>
                      </a:r>
                      <a:endParaRPr lang="en-IN" sz="1400" b="0" i="0" u="none" strike="noStrike" dirty="0">
                        <a:solidFill>
                          <a:srgbClr val="000000"/>
                        </a:solidFill>
                        <a:effectLst/>
                        <a:latin typeface="Gill Sans MT" panose="020B0502020104020203" pitchFamily="34" charset="0"/>
                      </a:endParaRPr>
                    </a:p>
                  </a:txBody>
                  <a:tcPr marL="7620" marR="7620" marT="7620" marB="0" anchor="ctr"/>
                </a:tc>
              </a:tr>
            </a:tbl>
          </a:graphicData>
        </a:graphic>
      </p:graphicFrame>
      <p:sp>
        <p:nvSpPr>
          <p:cNvPr id="5" name="TextBox 4"/>
          <p:cNvSpPr txBox="1"/>
          <p:nvPr/>
        </p:nvSpPr>
        <p:spPr>
          <a:xfrm>
            <a:off x="1814513" y="2552700"/>
            <a:ext cx="8809944" cy="861774"/>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Gill Sans MT" panose="020B0502020104020203" pitchFamily="34" charset="0"/>
              </a:rPr>
              <a:t>Tata motors data is extracted using </a:t>
            </a:r>
            <a:r>
              <a:rPr lang="en-US" sz="2000" dirty="0" err="1" smtClean="0">
                <a:latin typeface="Gill Sans MT" panose="020B0502020104020203" pitchFamily="34" charset="0"/>
              </a:rPr>
              <a:t>yfinance</a:t>
            </a:r>
            <a:r>
              <a:rPr lang="en-US" sz="2000" dirty="0" smtClean="0">
                <a:latin typeface="Gill Sans MT" panose="020B0502020104020203" pitchFamily="34" charset="0"/>
              </a:rPr>
              <a:t> using Symbol = TATAMOTORS.NS</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The data is extracted from </a:t>
            </a:r>
            <a:r>
              <a:rPr lang="en-IN" sz="2000" dirty="0">
                <a:latin typeface="Gill Sans MT" panose="020B0502020104020203" pitchFamily="34" charset="0"/>
              </a:rPr>
              <a:t>08-03-17 </a:t>
            </a:r>
            <a:r>
              <a:rPr lang="en-IN" sz="2000" dirty="0" smtClean="0">
                <a:latin typeface="Gill Sans MT" panose="020B0502020104020203" pitchFamily="34" charset="0"/>
              </a:rPr>
              <a:t>to 08-03-22 (5 years)</a:t>
            </a:r>
          </a:p>
        </p:txBody>
      </p:sp>
    </p:spTree>
    <p:extLst>
      <p:ext uri="{BB962C8B-B14F-4D97-AF65-F5344CB8AC3E}">
        <p14:creationId xmlns:p14="http://schemas.microsoft.com/office/powerpoint/2010/main" val="134558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12192000" cy="1838325"/>
            <a:chOff x="0" y="0"/>
            <a:chExt cx="12192000" cy="1838325"/>
          </a:xfrm>
        </p:grpSpPr>
        <p:grpSp>
          <p:nvGrpSpPr>
            <p:cNvPr id="2" name="Group 1"/>
            <p:cNvGrpSpPr/>
            <p:nvPr/>
          </p:nvGrpSpPr>
          <p:grpSpPr>
            <a:xfrm>
              <a:off x="0" y="0"/>
              <a:ext cx="12192000" cy="1838325"/>
              <a:chOff x="0" y="0"/>
              <a:chExt cx="12192000" cy="1838325"/>
            </a:xfrm>
          </p:grpSpPr>
          <p:sp>
            <p:nvSpPr>
              <p:cNvPr id="8" name="Rectangle 7"/>
              <p:cNvSpPr/>
              <p:nvPr/>
            </p:nvSpPr>
            <p:spPr>
              <a:xfrm>
                <a:off x="0" y="0"/>
                <a:ext cx="12192000" cy="18383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dirty="0">
                  <a:latin typeface="Gill Sans MT" panose="020B0502020104020203" pitchFamily="34" charset="0"/>
                </a:endParaRPr>
              </a:p>
            </p:txBody>
          </p:sp>
          <p:pic>
            <p:nvPicPr>
              <p:cNvPr id="1028" name="Picture 4" descr="Digital Graph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5572124" cy="1838325"/>
              </a:xfrm>
              <a:prstGeom prst="rect">
                <a:avLst/>
              </a:prstGeom>
              <a:noFill/>
              <a:ln>
                <a:solidFill>
                  <a:schemeClr val="tx1"/>
                </a:solidFill>
              </a:ln>
              <a:effectLst>
                <a:softEdge rad="63500"/>
              </a:effectLst>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712369" y="528637"/>
              <a:ext cx="4767262" cy="781050"/>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Reliance stock data</a:t>
              </a:r>
              <a:endParaRPr lang="en-IN" sz="3600" dirty="0">
                <a:solidFill>
                  <a:schemeClr val="bg1"/>
                </a:solidFill>
                <a:latin typeface="Gill Sans MT" panose="020B0502020104020203" pitchFamily="34" charset="0"/>
              </a:endParaRPr>
            </a:p>
          </p:txBody>
        </p:sp>
      </p:grpSp>
      <p:graphicFrame>
        <p:nvGraphicFramePr>
          <p:cNvPr id="4" name="Table 3"/>
          <p:cNvGraphicFramePr>
            <a:graphicFrameLocks noGrp="1"/>
          </p:cNvGraphicFramePr>
          <p:nvPr>
            <p:extLst>
              <p:ext uri="{D42A27DB-BD31-4B8C-83A1-F6EECF244321}">
                <p14:modId xmlns:p14="http://schemas.microsoft.com/office/powerpoint/2010/main" val="589770468"/>
              </p:ext>
            </p:extLst>
          </p:nvPr>
        </p:nvGraphicFramePr>
        <p:xfrm>
          <a:off x="0" y="3648077"/>
          <a:ext cx="12191998" cy="2781300"/>
        </p:xfrm>
        <a:graphic>
          <a:graphicData uri="http://schemas.openxmlformats.org/drawingml/2006/table">
            <a:tbl>
              <a:tblPr firstRow="1" bandRow="1">
                <a:tableStyleId>{8FD4443E-F989-4FC4-A0C8-D5A2AF1F390B}</a:tableStyleId>
              </a:tblPr>
              <a:tblGrid>
                <a:gridCol w="870857"/>
                <a:gridCol w="870857"/>
                <a:gridCol w="610961"/>
                <a:gridCol w="933450"/>
                <a:gridCol w="876300"/>
                <a:gridCol w="781050"/>
                <a:gridCol w="876300"/>
                <a:gridCol w="904875"/>
                <a:gridCol w="904875"/>
                <a:gridCol w="847725"/>
                <a:gridCol w="828675"/>
                <a:gridCol w="828675"/>
                <a:gridCol w="990600"/>
                <a:gridCol w="1066798"/>
              </a:tblGrid>
              <a:tr h="463550">
                <a:tc>
                  <a:txBody>
                    <a:bodyPr/>
                    <a:lstStyle/>
                    <a:p>
                      <a:pPr algn="ctr" fontAlgn="b"/>
                      <a:r>
                        <a:rPr lang="en-IN" sz="1400" u="none" strike="noStrike" dirty="0">
                          <a:effectLst/>
                        </a:rPr>
                        <a:t>Date</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Symbol</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Series</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Open</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High</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Low</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Last</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Close</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VWAP</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Volume</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Turnover</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Trades</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Deliverable Volume</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a:t>
                      </a:r>
                      <a:r>
                        <a:rPr lang="en-IN" sz="1400" u="none" strike="noStrike" dirty="0" err="1">
                          <a:effectLst/>
                        </a:rPr>
                        <a:t>Deliverble</a:t>
                      </a:r>
                      <a:endParaRPr lang="en-IN" sz="1400" b="0" i="0" u="none" strike="noStrike" dirty="0">
                        <a:solidFill>
                          <a:srgbClr val="000000"/>
                        </a:solidFill>
                        <a:effectLst/>
                        <a:latin typeface="Calibri" panose="020F0502020204030204" pitchFamily="34" charset="0"/>
                      </a:endParaRPr>
                    </a:p>
                  </a:txBody>
                  <a:tcPr marL="7620" marR="7620" marT="7620" marB="0" anchor="ctr"/>
                </a:tc>
              </a:tr>
              <a:tr h="463550">
                <a:tc>
                  <a:txBody>
                    <a:bodyPr/>
                    <a:lstStyle/>
                    <a:p>
                      <a:pPr algn="ctr" fontAlgn="b"/>
                      <a:r>
                        <a:rPr lang="en-IN" sz="1400" u="none" strike="noStrike" dirty="0">
                          <a:effectLst/>
                        </a:rPr>
                        <a:t>02-03-22</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RELIANCE</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EQ</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2334.45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2401</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2329.2</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2399.25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2398.55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2376.69</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9909226</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2.36E+15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309328</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6277829</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0.6335</a:t>
                      </a:r>
                      <a:endParaRPr lang="en-IN" sz="1400" b="0" i="0" u="none" strike="noStrike">
                        <a:solidFill>
                          <a:srgbClr val="000000"/>
                        </a:solidFill>
                        <a:effectLst/>
                        <a:latin typeface="Calibri" panose="020F0502020204030204" pitchFamily="34" charset="0"/>
                      </a:endParaRPr>
                    </a:p>
                  </a:txBody>
                  <a:tcPr marL="7620" marR="7620" marT="7620" marB="0" anchor="ctr"/>
                </a:tc>
              </a:tr>
              <a:tr h="463550">
                <a:tc>
                  <a:txBody>
                    <a:bodyPr/>
                    <a:lstStyle/>
                    <a:p>
                      <a:pPr algn="ctr" fontAlgn="b"/>
                      <a:r>
                        <a:rPr lang="en-IN" sz="1400" u="none" strike="noStrike">
                          <a:effectLst/>
                        </a:rPr>
                        <a:t>03-03-22</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RELIANCE</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EQ</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2400</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2414.85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2370.05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2382</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2378.3</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2392.27</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4701183</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1.12E+15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230143</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2479449</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0.5274</a:t>
                      </a:r>
                      <a:endParaRPr lang="en-IN" sz="1400" b="0" i="0" u="none" strike="noStrike">
                        <a:solidFill>
                          <a:srgbClr val="000000"/>
                        </a:solidFill>
                        <a:effectLst/>
                        <a:latin typeface="Calibri" panose="020F0502020204030204" pitchFamily="34" charset="0"/>
                      </a:endParaRPr>
                    </a:p>
                  </a:txBody>
                  <a:tcPr marL="7620" marR="7620" marT="7620" marB="0" anchor="ctr"/>
                </a:tc>
              </a:tr>
              <a:tr h="463550">
                <a:tc>
                  <a:txBody>
                    <a:bodyPr/>
                    <a:lstStyle/>
                    <a:p>
                      <a:pPr algn="ctr" fontAlgn="b"/>
                      <a:r>
                        <a:rPr lang="en-IN" sz="1400" u="none" strike="noStrike">
                          <a:effectLst/>
                        </a:rPr>
                        <a:t>04-03-22</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RELIANCE</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EQ</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2353</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2364.3</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2320.35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2327.95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2325.55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2338.2</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4986814</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1.17E+15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219860</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2754095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0.5523</a:t>
                      </a:r>
                      <a:endParaRPr lang="en-IN" sz="1400" b="0" i="0" u="none" strike="noStrike">
                        <a:solidFill>
                          <a:srgbClr val="000000"/>
                        </a:solidFill>
                        <a:effectLst/>
                        <a:latin typeface="Calibri" panose="020F0502020204030204" pitchFamily="34" charset="0"/>
                      </a:endParaRPr>
                    </a:p>
                  </a:txBody>
                  <a:tcPr marL="7620" marR="7620" marT="7620" marB="0" anchor="ctr"/>
                </a:tc>
              </a:tr>
              <a:tr h="463550">
                <a:tc>
                  <a:txBody>
                    <a:bodyPr/>
                    <a:lstStyle/>
                    <a:p>
                      <a:pPr algn="ctr" fontAlgn="b"/>
                      <a:r>
                        <a:rPr lang="en-IN" sz="1400" u="none" strike="noStrike">
                          <a:effectLst/>
                        </a:rPr>
                        <a:t>07-03-22</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RELIANCE</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EQ</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2278.7</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2312.1</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2222</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2240.05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2239.55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2256.84</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8299295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1.87E+15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372828</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4962748</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0.598</a:t>
                      </a:r>
                      <a:endParaRPr lang="en-IN" sz="1400" b="0" i="0" u="none" strike="noStrike">
                        <a:solidFill>
                          <a:srgbClr val="000000"/>
                        </a:solidFill>
                        <a:effectLst/>
                        <a:latin typeface="Calibri" panose="020F0502020204030204" pitchFamily="34" charset="0"/>
                      </a:endParaRPr>
                    </a:p>
                  </a:txBody>
                  <a:tcPr marL="7620" marR="7620" marT="7620" marB="0" anchor="ctr"/>
                </a:tc>
              </a:tr>
              <a:tr h="463550">
                <a:tc>
                  <a:txBody>
                    <a:bodyPr/>
                    <a:lstStyle/>
                    <a:p>
                      <a:pPr algn="ctr" fontAlgn="b"/>
                      <a:r>
                        <a:rPr lang="en-IN" sz="1400" u="none" strike="noStrike">
                          <a:effectLst/>
                        </a:rPr>
                        <a:t>08-03-22</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RELIANCE</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EQ</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2211.5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2246</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2180</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2235.05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2235.5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2220.15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9825043</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2.18E+15</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428117</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5602260</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0.5702</a:t>
                      </a:r>
                      <a:endParaRPr lang="en-IN" sz="14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
        <p:nvSpPr>
          <p:cNvPr id="5" name="TextBox 4"/>
          <p:cNvSpPr txBox="1"/>
          <p:nvPr/>
        </p:nvSpPr>
        <p:spPr>
          <a:xfrm>
            <a:off x="2578894" y="2324100"/>
            <a:ext cx="7327106" cy="861774"/>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Gill Sans MT" panose="020B0502020104020203" pitchFamily="34" charset="0"/>
              </a:rPr>
              <a:t>Reliance data is extracted using </a:t>
            </a:r>
            <a:r>
              <a:rPr lang="en-US" sz="2000" dirty="0" err="1" smtClean="0">
                <a:latin typeface="Gill Sans MT" panose="020B0502020104020203" pitchFamily="34" charset="0"/>
              </a:rPr>
              <a:t>nsepy</a:t>
            </a:r>
            <a:r>
              <a:rPr lang="en-US" sz="2000" dirty="0" smtClean="0">
                <a:latin typeface="Gill Sans MT" panose="020B0502020104020203" pitchFamily="34" charset="0"/>
              </a:rPr>
              <a:t> using Symbol = RELIANCE</a:t>
            </a:r>
          </a:p>
          <a:p>
            <a:pPr marL="285750" indent="-285750">
              <a:lnSpc>
                <a:spcPct val="150000"/>
              </a:lnSpc>
              <a:buFont typeface="Arial" panose="020B0604020202020204" pitchFamily="34" charset="0"/>
              <a:buChar char="•"/>
            </a:pPr>
            <a:r>
              <a:rPr lang="en-US" sz="2000" dirty="0" smtClean="0">
                <a:latin typeface="Gill Sans MT" panose="020B0502020104020203" pitchFamily="34" charset="0"/>
              </a:rPr>
              <a:t>The data is extracted from </a:t>
            </a:r>
            <a:r>
              <a:rPr lang="en-IN" sz="2000" dirty="0" smtClean="0">
                <a:latin typeface="Gill Sans MT" panose="020B0502020104020203" pitchFamily="34" charset="0"/>
              </a:rPr>
              <a:t>02-01-17 to 08-03-22 (5 years)</a:t>
            </a:r>
          </a:p>
        </p:txBody>
      </p:sp>
    </p:spTree>
    <p:extLst>
      <p:ext uri="{BB962C8B-B14F-4D97-AF65-F5344CB8AC3E}">
        <p14:creationId xmlns:p14="http://schemas.microsoft.com/office/powerpoint/2010/main" val="328527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0"/>
            <a:ext cx="4206240" cy="6858000"/>
            <a:chOff x="0" y="0"/>
            <a:chExt cx="3977640" cy="6858000"/>
          </a:xfrm>
        </p:grpSpPr>
        <p:sp>
          <p:nvSpPr>
            <p:cNvPr id="7" name="Rectangle 6"/>
            <p:cNvSpPr/>
            <p:nvPr/>
          </p:nvSpPr>
          <p:spPr>
            <a:xfrm>
              <a:off x="0" y="0"/>
              <a:ext cx="397764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9" name="TextBox 8"/>
            <p:cNvSpPr txBox="1"/>
            <p:nvPr/>
          </p:nvSpPr>
          <p:spPr>
            <a:xfrm>
              <a:off x="658368" y="2717438"/>
              <a:ext cx="2706624" cy="1423125"/>
            </a:xfrm>
            <a:prstGeom prst="rect">
              <a:avLst/>
            </a:prstGeom>
            <a:noFill/>
            <a:ln w="38100">
              <a:solidFill>
                <a:schemeClr val="bg1"/>
              </a:solidFill>
            </a:ln>
          </p:spPr>
          <p:txBody>
            <a:bodyPr wrap="square" rtlCol="0" anchor="ctr">
              <a:noAutofit/>
            </a:bodyPr>
            <a:lstStyle/>
            <a:p>
              <a:pPr algn="ctr"/>
              <a:r>
                <a:rPr lang="en-US" sz="3600" dirty="0" smtClean="0">
                  <a:solidFill>
                    <a:schemeClr val="bg1"/>
                  </a:solidFill>
                  <a:latin typeface="Gill Sans MT" panose="020B0502020104020203" pitchFamily="34" charset="0"/>
                </a:rPr>
                <a:t>Data Exploration</a:t>
              </a:r>
              <a:endParaRPr lang="en-IN" sz="3600" dirty="0">
                <a:solidFill>
                  <a:schemeClr val="bg1"/>
                </a:solidFill>
                <a:latin typeface="Gill Sans MT" panose="020B0502020104020203" pitchFamily="34" charset="0"/>
              </a:endParaRPr>
            </a:p>
          </p:txBody>
        </p:sp>
      </p:grpSp>
      <p:grpSp>
        <p:nvGrpSpPr>
          <p:cNvPr id="11" name="Group 10"/>
          <p:cNvGrpSpPr/>
          <p:nvPr/>
        </p:nvGrpSpPr>
        <p:grpSpPr>
          <a:xfrm>
            <a:off x="4270248" y="0"/>
            <a:ext cx="7921752" cy="6858000"/>
            <a:chOff x="3980688" y="0"/>
            <a:chExt cx="8211312" cy="6858000"/>
          </a:xfrm>
        </p:grpSpPr>
        <p:sp>
          <p:nvSpPr>
            <p:cNvPr id="6" name="Rectangle 5"/>
            <p:cNvSpPr/>
            <p:nvPr/>
          </p:nvSpPr>
          <p:spPr>
            <a:xfrm>
              <a:off x="3980688" y="0"/>
              <a:ext cx="8211312" cy="685800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ill Sans MT" panose="020B0502020104020203" pitchFamily="34" charset="0"/>
              </a:endParaRPr>
            </a:p>
          </p:txBody>
        </p:sp>
        <p:sp>
          <p:nvSpPr>
            <p:cNvPr id="10" name="TextBox 9"/>
            <p:cNvSpPr txBox="1"/>
            <p:nvPr/>
          </p:nvSpPr>
          <p:spPr>
            <a:xfrm>
              <a:off x="4398264" y="1843951"/>
              <a:ext cx="6912864" cy="31700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It consists of Data Cleaning, Data Analysis and Visualization</a:t>
              </a:r>
            </a:p>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Data Cleaning consist on changing data types of features/ Columns</a:t>
              </a:r>
            </a:p>
            <a:p>
              <a:pPr marL="285750" indent="-285750">
                <a:lnSpc>
                  <a:spcPct val="200000"/>
                </a:lnSpc>
                <a:buFont typeface="Arial" panose="020B0604020202020204" pitchFamily="34" charset="0"/>
                <a:buChar char="•"/>
              </a:pPr>
              <a:r>
                <a:rPr lang="en-US" sz="2000" dirty="0" smtClean="0">
                  <a:latin typeface="Gill Sans MT" panose="020B0502020104020203" pitchFamily="34" charset="0"/>
                </a:rPr>
                <a:t>Data Analysis and Visualization is used to get some more insides about data and find relations between features.</a:t>
              </a:r>
              <a:endParaRPr lang="en-IN" sz="2000" dirty="0">
                <a:latin typeface="Gill Sans MT" panose="020B0502020104020203" pitchFamily="34" charset="0"/>
              </a:endParaRPr>
            </a:p>
          </p:txBody>
        </p:sp>
      </p:grpSp>
      <p:sp>
        <p:nvSpPr>
          <p:cNvPr id="23" name="Freeform 22"/>
          <p:cNvSpPr/>
          <p:nvPr/>
        </p:nvSpPr>
        <p:spPr>
          <a:xfrm>
            <a:off x="0" y="3971924"/>
            <a:ext cx="4191000" cy="2886076"/>
          </a:xfrm>
          <a:custGeom>
            <a:avLst/>
            <a:gdLst>
              <a:gd name="connsiteX0" fmla="*/ 0 w 4191000"/>
              <a:gd name="connsiteY0" fmla="*/ 2181225 h 2886076"/>
              <a:gd name="connsiteX1" fmla="*/ 88106 w 4191000"/>
              <a:gd name="connsiteY1" fmla="*/ 2181225 h 2886076"/>
              <a:gd name="connsiteX2" fmla="*/ 342900 w 4191000"/>
              <a:gd name="connsiteY2" fmla="*/ 2690813 h 2886076"/>
              <a:gd name="connsiteX3" fmla="*/ 245268 w 4191000"/>
              <a:gd name="connsiteY3" fmla="*/ 2886076 h 2886076"/>
              <a:gd name="connsiteX4" fmla="*/ 0 w 4191000"/>
              <a:gd name="connsiteY4" fmla="*/ 2886076 h 2886076"/>
              <a:gd name="connsiteX5" fmla="*/ 3302794 w 4191000"/>
              <a:gd name="connsiteY5" fmla="*/ 2000250 h 2886076"/>
              <a:gd name="connsiteX6" fmla="*/ 3936206 w 4191000"/>
              <a:gd name="connsiteY6" fmla="*/ 2000250 h 2886076"/>
              <a:gd name="connsiteX7" fmla="*/ 4191000 w 4191000"/>
              <a:gd name="connsiteY7" fmla="*/ 2509838 h 2886076"/>
              <a:gd name="connsiteX8" fmla="*/ 4002881 w 4191000"/>
              <a:gd name="connsiteY8" fmla="*/ 2886076 h 2886076"/>
              <a:gd name="connsiteX9" fmla="*/ 3236119 w 4191000"/>
              <a:gd name="connsiteY9" fmla="*/ 2886076 h 2886076"/>
              <a:gd name="connsiteX10" fmla="*/ 3048000 w 4191000"/>
              <a:gd name="connsiteY10" fmla="*/ 2509838 h 2886076"/>
              <a:gd name="connsiteX11" fmla="*/ 898465 w 4191000"/>
              <a:gd name="connsiteY11" fmla="*/ 1685926 h 2886076"/>
              <a:gd name="connsiteX12" fmla="*/ 2540059 w 4191000"/>
              <a:gd name="connsiteY12" fmla="*/ 1685926 h 2886076"/>
              <a:gd name="connsiteX13" fmla="*/ 3140134 w 4191000"/>
              <a:gd name="connsiteY13" fmla="*/ 2886076 h 2886076"/>
              <a:gd name="connsiteX14" fmla="*/ 298389 w 4191000"/>
              <a:gd name="connsiteY14" fmla="*/ 2886076 h 2886076"/>
              <a:gd name="connsiteX15" fmla="*/ 2824063 w 4191000"/>
              <a:gd name="connsiteY15" fmla="*/ 1562497 h 2886076"/>
              <a:gd name="connsiteX16" fmla="*/ 3167162 w 4191000"/>
              <a:gd name="connsiteY16" fmla="*/ 1562497 h 2886076"/>
              <a:gd name="connsiteX17" fmla="*/ 3305175 w 4191000"/>
              <a:gd name="connsiteY17" fmla="*/ 1838524 h 2886076"/>
              <a:gd name="connsiteX18" fmla="*/ 3167162 w 4191000"/>
              <a:gd name="connsiteY18" fmla="*/ 2114550 h 2886076"/>
              <a:gd name="connsiteX19" fmla="*/ 2824063 w 4191000"/>
              <a:gd name="connsiteY19" fmla="*/ 2114550 h 2886076"/>
              <a:gd name="connsiteX20" fmla="*/ 2686050 w 4191000"/>
              <a:gd name="connsiteY20" fmla="*/ 1838524 h 2886076"/>
              <a:gd name="connsiteX21" fmla="*/ 3424138 w 4191000"/>
              <a:gd name="connsiteY21" fmla="*/ 1381522 h 2886076"/>
              <a:gd name="connsiteX22" fmla="*/ 3767237 w 4191000"/>
              <a:gd name="connsiteY22" fmla="*/ 1381522 h 2886076"/>
              <a:gd name="connsiteX23" fmla="*/ 3905250 w 4191000"/>
              <a:gd name="connsiteY23" fmla="*/ 1657549 h 2886076"/>
              <a:gd name="connsiteX24" fmla="*/ 3767237 w 4191000"/>
              <a:gd name="connsiteY24" fmla="*/ 1933575 h 2886076"/>
              <a:gd name="connsiteX25" fmla="*/ 3424138 w 4191000"/>
              <a:gd name="connsiteY25" fmla="*/ 1933575 h 2886076"/>
              <a:gd name="connsiteX26" fmla="*/ 3286125 w 4191000"/>
              <a:gd name="connsiteY26" fmla="*/ 1657549 h 2886076"/>
              <a:gd name="connsiteX27" fmla="*/ 0 w 4191000"/>
              <a:gd name="connsiteY27" fmla="*/ 1104900 h 2886076"/>
              <a:gd name="connsiteX28" fmla="*/ 573882 w 4191000"/>
              <a:gd name="connsiteY28" fmla="*/ 1104900 h 2886076"/>
              <a:gd name="connsiteX29" fmla="*/ 828676 w 4191000"/>
              <a:gd name="connsiteY29" fmla="*/ 1614488 h 2886076"/>
              <a:gd name="connsiteX30" fmla="*/ 573882 w 4191000"/>
              <a:gd name="connsiteY30" fmla="*/ 2124075 h 2886076"/>
              <a:gd name="connsiteX31" fmla="*/ 0 w 4191000"/>
              <a:gd name="connsiteY31" fmla="*/ 2124075 h 2886076"/>
              <a:gd name="connsiteX32" fmla="*/ 1888490 w 4191000"/>
              <a:gd name="connsiteY32" fmla="*/ 1094740 h 2886076"/>
              <a:gd name="connsiteX33" fmla="*/ 2226310 w 4191000"/>
              <a:gd name="connsiteY33" fmla="*/ 1094740 h 2886076"/>
              <a:gd name="connsiteX34" fmla="*/ 2362200 w 4191000"/>
              <a:gd name="connsiteY34" fmla="*/ 1366520 h 2886076"/>
              <a:gd name="connsiteX35" fmla="*/ 2226310 w 4191000"/>
              <a:gd name="connsiteY35" fmla="*/ 1638300 h 2886076"/>
              <a:gd name="connsiteX36" fmla="*/ 1888490 w 4191000"/>
              <a:gd name="connsiteY36" fmla="*/ 1638300 h 2886076"/>
              <a:gd name="connsiteX37" fmla="*/ 1752600 w 4191000"/>
              <a:gd name="connsiteY37" fmla="*/ 1366520 h 2886076"/>
              <a:gd name="connsiteX38" fmla="*/ 2490688 w 4191000"/>
              <a:gd name="connsiteY38" fmla="*/ 943372 h 2886076"/>
              <a:gd name="connsiteX39" fmla="*/ 2833787 w 4191000"/>
              <a:gd name="connsiteY39" fmla="*/ 943372 h 2886076"/>
              <a:gd name="connsiteX40" fmla="*/ 2971800 w 4191000"/>
              <a:gd name="connsiteY40" fmla="*/ 1219399 h 2886076"/>
              <a:gd name="connsiteX41" fmla="*/ 2833787 w 4191000"/>
              <a:gd name="connsiteY41" fmla="*/ 1495425 h 2886076"/>
              <a:gd name="connsiteX42" fmla="*/ 2490688 w 4191000"/>
              <a:gd name="connsiteY42" fmla="*/ 1495425 h 2886076"/>
              <a:gd name="connsiteX43" fmla="*/ 2352675 w 4191000"/>
              <a:gd name="connsiteY43" fmla="*/ 1219399 h 2886076"/>
              <a:gd name="connsiteX44" fmla="*/ 931070 w 4191000"/>
              <a:gd name="connsiteY44" fmla="*/ 571500 h 2886076"/>
              <a:gd name="connsiteX45" fmla="*/ 1564481 w 4191000"/>
              <a:gd name="connsiteY45" fmla="*/ 571500 h 2886076"/>
              <a:gd name="connsiteX46" fmla="*/ 1819275 w 4191000"/>
              <a:gd name="connsiteY46" fmla="*/ 1081088 h 2886076"/>
              <a:gd name="connsiteX47" fmla="*/ 1564481 w 4191000"/>
              <a:gd name="connsiteY47" fmla="*/ 1590675 h 2886076"/>
              <a:gd name="connsiteX48" fmla="*/ 931070 w 4191000"/>
              <a:gd name="connsiteY48" fmla="*/ 1590675 h 2886076"/>
              <a:gd name="connsiteX49" fmla="*/ 676275 w 4191000"/>
              <a:gd name="connsiteY49" fmla="*/ 1081088 h 2886076"/>
              <a:gd name="connsiteX50" fmla="*/ 0 w 4191000"/>
              <a:gd name="connsiteY50" fmla="*/ 0 h 2886076"/>
              <a:gd name="connsiteX51" fmla="*/ 592931 w 4191000"/>
              <a:gd name="connsiteY51" fmla="*/ 0 h 2886076"/>
              <a:gd name="connsiteX52" fmla="*/ 847725 w 4191000"/>
              <a:gd name="connsiteY52" fmla="*/ 509588 h 2886076"/>
              <a:gd name="connsiteX53" fmla="*/ 592931 w 4191000"/>
              <a:gd name="connsiteY53" fmla="*/ 1019175 h 2886076"/>
              <a:gd name="connsiteX54" fmla="*/ 0 w 4191000"/>
              <a:gd name="connsiteY54" fmla="*/ 1019175 h 288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91000" h="2886076">
                <a:moveTo>
                  <a:pt x="0" y="2181225"/>
                </a:moveTo>
                <a:lnTo>
                  <a:pt x="88106" y="2181225"/>
                </a:lnTo>
                <a:lnTo>
                  <a:pt x="342900" y="2690813"/>
                </a:lnTo>
                <a:lnTo>
                  <a:pt x="245268" y="2886076"/>
                </a:lnTo>
                <a:lnTo>
                  <a:pt x="0" y="2886076"/>
                </a:lnTo>
                <a:close/>
                <a:moveTo>
                  <a:pt x="3302794" y="2000250"/>
                </a:moveTo>
                <a:lnTo>
                  <a:pt x="3936206" y="2000250"/>
                </a:lnTo>
                <a:lnTo>
                  <a:pt x="4191000" y="2509838"/>
                </a:lnTo>
                <a:lnTo>
                  <a:pt x="4002881" y="2886076"/>
                </a:lnTo>
                <a:lnTo>
                  <a:pt x="3236119" y="2886076"/>
                </a:lnTo>
                <a:lnTo>
                  <a:pt x="3048000" y="2509838"/>
                </a:lnTo>
                <a:close/>
                <a:moveTo>
                  <a:pt x="898465" y="1685926"/>
                </a:moveTo>
                <a:lnTo>
                  <a:pt x="2540059" y="1685926"/>
                </a:lnTo>
                <a:lnTo>
                  <a:pt x="3140134" y="2886076"/>
                </a:lnTo>
                <a:lnTo>
                  <a:pt x="298389" y="2886076"/>
                </a:lnTo>
                <a:close/>
                <a:moveTo>
                  <a:pt x="2824063" y="1562497"/>
                </a:moveTo>
                <a:lnTo>
                  <a:pt x="3167162" y="1562497"/>
                </a:lnTo>
                <a:lnTo>
                  <a:pt x="3305175" y="1838524"/>
                </a:lnTo>
                <a:lnTo>
                  <a:pt x="3167162" y="2114550"/>
                </a:lnTo>
                <a:lnTo>
                  <a:pt x="2824063" y="2114550"/>
                </a:lnTo>
                <a:lnTo>
                  <a:pt x="2686050" y="1838524"/>
                </a:lnTo>
                <a:close/>
                <a:moveTo>
                  <a:pt x="3424138" y="1381522"/>
                </a:moveTo>
                <a:lnTo>
                  <a:pt x="3767237" y="1381522"/>
                </a:lnTo>
                <a:lnTo>
                  <a:pt x="3905250" y="1657549"/>
                </a:lnTo>
                <a:lnTo>
                  <a:pt x="3767237" y="1933575"/>
                </a:lnTo>
                <a:lnTo>
                  <a:pt x="3424138" y="1933575"/>
                </a:lnTo>
                <a:lnTo>
                  <a:pt x="3286125" y="1657549"/>
                </a:lnTo>
                <a:close/>
                <a:moveTo>
                  <a:pt x="0" y="1104900"/>
                </a:moveTo>
                <a:lnTo>
                  <a:pt x="573882" y="1104900"/>
                </a:lnTo>
                <a:lnTo>
                  <a:pt x="828676" y="1614488"/>
                </a:lnTo>
                <a:lnTo>
                  <a:pt x="573882" y="2124075"/>
                </a:lnTo>
                <a:lnTo>
                  <a:pt x="0" y="2124075"/>
                </a:lnTo>
                <a:close/>
                <a:moveTo>
                  <a:pt x="1888490" y="1094740"/>
                </a:moveTo>
                <a:lnTo>
                  <a:pt x="2226310" y="1094740"/>
                </a:lnTo>
                <a:lnTo>
                  <a:pt x="2362200" y="1366520"/>
                </a:lnTo>
                <a:lnTo>
                  <a:pt x="2226310" y="1638300"/>
                </a:lnTo>
                <a:lnTo>
                  <a:pt x="1888490" y="1638300"/>
                </a:lnTo>
                <a:lnTo>
                  <a:pt x="1752600" y="1366520"/>
                </a:lnTo>
                <a:close/>
                <a:moveTo>
                  <a:pt x="2490688" y="943372"/>
                </a:moveTo>
                <a:lnTo>
                  <a:pt x="2833787" y="943372"/>
                </a:lnTo>
                <a:lnTo>
                  <a:pt x="2971800" y="1219399"/>
                </a:lnTo>
                <a:lnTo>
                  <a:pt x="2833787" y="1495425"/>
                </a:lnTo>
                <a:lnTo>
                  <a:pt x="2490688" y="1495425"/>
                </a:lnTo>
                <a:lnTo>
                  <a:pt x="2352675" y="1219399"/>
                </a:lnTo>
                <a:close/>
                <a:moveTo>
                  <a:pt x="931070" y="571500"/>
                </a:moveTo>
                <a:lnTo>
                  <a:pt x="1564481" y="571500"/>
                </a:lnTo>
                <a:lnTo>
                  <a:pt x="1819275" y="1081088"/>
                </a:lnTo>
                <a:lnTo>
                  <a:pt x="1564481" y="1590675"/>
                </a:lnTo>
                <a:lnTo>
                  <a:pt x="931070" y="1590675"/>
                </a:lnTo>
                <a:lnTo>
                  <a:pt x="676275" y="1081088"/>
                </a:lnTo>
                <a:close/>
                <a:moveTo>
                  <a:pt x="0" y="0"/>
                </a:moveTo>
                <a:lnTo>
                  <a:pt x="592931" y="0"/>
                </a:lnTo>
                <a:lnTo>
                  <a:pt x="847725" y="509588"/>
                </a:lnTo>
                <a:lnTo>
                  <a:pt x="592931" y="1019175"/>
                </a:lnTo>
                <a:lnTo>
                  <a:pt x="0" y="1019175"/>
                </a:lnTo>
                <a:close/>
              </a:path>
            </a:pathLst>
          </a:custGeom>
          <a:gradFill flip="none" rotWithShape="1">
            <a:gsLst>
              <a:gs pos="26000">
                <a:srgbClr val="062B6B"/>
              </a:gs>
              <a:gs pos="0">
                <a:srgbClr val="002060"/>
              </a:gs>
              <a:gs pos="100000">
                <a:schemeClr val="accent1">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24"/>
          <p:cNvSpPr/>
          <p:nvPr/>
        </p:nvSpPr>
        <p:spPr>
          <a:xfrm rot="10800000">
            <a:off x="8582024" y="0"/>
            <a:ext cx="3609975" cy="2409825"/>
          </a:xfrm>
          <a:custGeom>
            <a:avLst/>
            <a:gdLst>
              <a:gd name="connsiteX0" fmla="*/ 0 w 4191000"/>
              <a:gd name="connsiteY0" fmla="*/ 2181225 h 2886076"/>
              <a:gd name="connsiteX1" fmla="*/ 88106 w 4191000"/>
              <a:gd name="connsiteY1" fmla="*/ 2181225 h 2886076"/>
              <a:gd name="connsiteX2" fmla="*/ 342900 w 4191000"/>
              <a:gd name="connsiteY2" fmla="*/ 2690813 h 2886076"/>
              <a:gd name="connsiteX3" fmla="*/ 245268 w 4191000"/>
              <a:gd name="connsiteY3" fmla="*/ 2886076 h 2886076"/>
              <a:gd name="connsiteX4" fmla="*/ 0 w 4191000"/>
              <a:gd name="connsiteY4" fmla="*/ 2886076 h 2886076"/>
              <a:gd name="connsiteX5" fmla="*/ 3302794 w 4191000"/>
              <a:gd name="connsiteY5" fmla="*/ 2000250 h 2886076"/>
              <a:gd name="connsiteX6" fmla="*/ 3936206 w 4191000"/>
              <a:gd name="connsiteY6" fmla="*/ 2000250 h 2886076"/>
              <a:gd name="connsiteX7" fmla="*/ 4191000 w 4191000"/>
              <a:gd name="connsiteY7" fmla="*/ 2509838 h 2886076"/>
              <a:gd name="connsiteX8" fmla="*/ 4002881 w 4191000"/>
              <a:gd name="connsiteY8" fmla="*/ 2886076 h 2886076"/>
              <a:gd name="connsiteX9" fmla="*/ 3236119 w 4191000"/>
              <a:gd name="connsiteY9" fmla="*/ 2886076 h 2886076"/>
              <a:gd name="connsiteX10" fmla="*/ 3048000 w 4191000"/>
              <a:gd name="connsiteY10" fmla="*/ 2509838 h 2886076"/>
              <a:gd name="connsiteX11" fmla="*/ 898465 w 4191000"/>
              <a:gd name="connsiteY11" fmla="*/ 1685926 h 2886076"/>
              <a:gd name="connsiteX12" fmla="*/ 2540059 w 4191000"/>
              <a:gd name="connsiteY12" fmla="*/ 1685926 h 2886076"/>
              <a:gd name="connsiteX13" fmla="*/ 3140134 w 4191000"/>
              <a:gd name="connsiteY13" fmla="*/ 2886076 h 2886076"/>
              <a:gd name="connsiteX14" fmla="*/ 298389 w 4191000"/>
              <a:gd name="connsiteY14" fmla="*/ 2886076 h 2886076"/>
              <a:gd name="connsiteX15" fmla="*/ 2824063 w 4191000"/>
              <a:gd name="connsiteY15" fmla="*/ 1562497 h 2886076"/>
              <a:gd name="connsiteX16" fmla="*/ 3167162 w 4191000"/>
              <a:gd name="connsiteY16" fmla="*/ 1562497 h 2886076"/>
              <a:gd name="connsiteX17" fmla="*/ 3305175 w 4191000"/>
              <a:gd name="connsiteY17" fmla="*/ 1838524 h 2886076"/>
              <a:gd name="connsiteX18" fmla="*/ 3167162 w 4191000"/>
              <a:gd name="connsiteY18" fmla="*/ 2114550 h 2886076"/>
              <a:gd name="connsiteX19" fmla="*/ 2824063 w 4191000"/>
              <a:gd name="connsiteY19" fmla="*/ 2114550 h 2886076"/>
              <a:gd name="connsiteX20" fmla="*/ 2686050 w 4191000"/>
              <a:gd name="connsiteY20" fmla="*/ 1838524 h 2886076"/>
              <a:gd name="connsiteX21" fmla="*/ 3424138 w 4191000"/>
              <a:gd name="connsiteY21" fmla="*/ 1381522 h 2886076"/>
              <a:gd name="connsiteX22" fmla="*/ 3767237 w 4191000"/>
              <a:gd name="connsiteY22" fmla="*/ 1381522 h 2886076"/>
              <a:gd name="connsiteX23" fmla="*/ 3905250 w 4191000"/>
              <a:gd name="connsiteY23" fmla="*/ 1657549 h 2886076"/>
              <a:gd name="connsiteX24" fmla="*/ 3767237 w 4191000"/>
              <a:gd name="connsiteY24" fmla="*/ 1933575 h 2886076"/>
              <a:gd name="connsiteX25" fmla="*/ 3424138 w 4191000"/>
              <a:gd name="connsiteY25" fmla="*/ 1933575 h 2886076"/>
              <a:gd name="connsiteX26" fmla="*/ 3286125 w 4191000"/>
              <a:gd name="connsiteY26" fmla="*/ 1657549 h 2886076"/>
              <a:gd name="connsiteX27" fmla="*/ 0 w 4191000"/>
              <a:gd name="connsiteY27" fmla="*/ 1104900 h 2886076"/>
              <a:gd name="connsiteX28" fmla="*/ 573882 w 4191000"/>
              <a:gd name="connsiteY28" fmla="*/ 1104900 h 2886076"/>
              <a:gd name="connsiteX29" fmla="*/ 828676 w 4191000"/>
              <a:gd name="connsiteY29" fmla="*/ 1614488 h 2886076"/>
              <a:gd name="connsiteX30" fmla="*/ 573882 w 4191000"/>
              <a:gd name="connsiteY30" fmla="*/ 2124075 h 2886076"/>
              <a:gd name="connsiteX31" fmla="*/ 0 w 4191000"/>
              <a:gd name="connsiteY31" fmla="*/ 2124075 h 2886076"/>
              <a:gd name="connsiteX32" fmla="*/ 1888490 w 4191000"/>
              <a:gd name="connsiteY32" fmla="*/ 1094740 h 2886076"/>
              <a:gd name="connsiteX33" fmla="*/ 2226310 w 4191000"/>
              <a:gd name="connsiteY33" fmla="*/ 1094740 h 2886076"/>
              <a:gd name="connsiteX34" fmla="*/ 2362200 w 4191000"/>
              <a:gd name="connsiteY34" fmla="*/ 1366520 h 2886076"/>
              <a:gd name="connsiteX35" fmla="*/ 2226310 w 4191000"/>
              <a:gd name="connsiteY35" fmla="*/ 1638300 h 2886076"/>
              <a:gd name="connsiteX36" fmla="*/ 1888490 w 4191000"/>
              <a:gd name="connsiteY36" fmla="*/ 1638300 h 2886076"/>
              <a:gd name="connsiteX37" fmla="*/ 1752600 w 4191000"/>
              <a:gd name="connsiteY37" fmla="*/ 1366520 h 2886076"/>
              <a:gd name="connsiteX38" fmla="*/ 2490688 w 4191000"/>
              <a:gd name="connsiteY38" fmla="*/ 943372 h 2886076"/>
              <a:gd name="connsiteX39" fmla="*/ 2833787 w 4191000"/>
              <a:gd name="connsiteY39" fmla="*/ 943372 h 2886076"/>
              <a:gd name="connsiteX40" fmla="*/ 2971800 w 4191000"/>
              <a:gd name="connsiteY40" fmla="*/ 1219399 h 2886076"/>
              <a:gd name="connsiteX41" fmla="*/ 2833787 w 4191000"/>
              <a:gd name="connsiteY41" fmla="*/ 1495425 h 2886076"/>
              <a:gd name="connsiteX42" fmla="*/ 2490688 w 4191000"/>
              <a:gd name="connsiteY42" fmla="*/ 1495425 h 2886076"/>
              <a:gd name="connsiteX43" fmla="*/ 2352675 w 4191000"/>
              <a:gd name="connsiteY43" fmla="*/ 1219399 h 2886076"/>
              <a:gd name="connsiteX44" fmla="*/ 931070 w 4191000"/>
              <a:gd name="connsiteY44" fmla="*/ 571500 h 2886076"/>
              <a:gd name="connsiteX45" fmla="*/ 1564481 w 4191000"/>
              <a:gd name="connsiteY45" fmla="*/ 571500 h 2886076"/>
              <a:gd name="connsiteX46" fmla="*/ 1819275 w 4191000"/>
              <a:gd name="connsiteY46" fmla="*/ 1081088 h 2886076"/>
              <a:gd name="connsiteX47" fmla="*/ 1564481 w 4191000"/>
              <a:gd name="connsiteY47" fmla="*/ 1590675 h 2886076"/>
              <a:gd name="connsiteX48" fmla="*/ 931070 w 4191000"/>
              <a:gd name="connsiteY48" fmla="*/ 1590675 h 2886076"/>
              <a:gd name="connsiteX49" fmla="*/ 676275 w 4191000"/>
              <a:gd name="connsiteY49" fmla="*/ 1081088 h 2886076"/>
              <a:gd name="connsiteX50" fmla="*/ 0 w 4191000"/>
              <a:gd name="connsiteY50" fmla="*/ 0 h 2886076"/>
              <a:gd name="connsiteX51" fmla="*/ 592931 w 4191000"/>
              <a:gd name="connsiteY51" fmla="*/ 0 h 2886076"/>
              <a:gd name="connsiteX52" fmla="*/ 847725 w 4191000"/>
              <a:gd name="connsiteY52" fmla="*/ 509588 h 2886076"/>
              <a:gd name="connsiteX53" fmla="*/ 592931 w 4191000"/>
              <a:gd name="connsiteY53" fmla="*/ 1019175 h 2886076"/>
              <a:gd name="connsiteX54" fmla="*/ 0 w 4191000"/>
              <a:gd name="connsiteY54" fmla="*/ 1019175 h 288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91000" h="2886076">
                <a:moveTo>
                  <a:pt x="0" y="2181225"/>
                </a:moveTo>
                <a:lnTo>
                  <a:pt x="88106" y="2181225"/>
                </a:lnTo>
                <a:lnTo>
                  <a:pt x="342900" y="2690813"/>
                </a:lnTo>
                <a:lnTo>
                  <a:pt x="245268" y="2886076"/>
                </a:lnTo>
                <a:lnTo>
                  <a:pt x="0" y="2886076"/>
                </a:lnTo>
                <a:close/>
                <a:moveTo>
                  <a:pt x="3302794" y="2000250"/>
                </a:moveTo>
                <a:lnTo>
                  <a:pt x="3936206" y="2000250"/>
                </a:lnTo>
                <a:lnTo>
                  <a:pt x="4191000" y="2509838"/>
                </a:lnTo>
                <a:lnTo>
                  <a:pt x="4002881" y="2886076"/>
                </a:lnTo>
                <a:lnTo>
                  <a:pt x="3236119" y="2886076"/>
                </a:lnTo>
                <a:lnTo>
                  <a:pt x="3048000" y="2509838"/>
                </a:lnTo>
                <a:close/>
                <a:moveTo>
                  <a:pt x="898465" y="1685926"/>
                </a:moveTo>
                <a:lnTo>
                  <a:pt x="2540059" y="1685926"/>
                </a:lnTo>
                <a:lnTo>
                  <a:pt x="3140134" y="2886076"/>
                </a:lnTo>
                <a:lnTo>
                  <a:pt x="298389" y="2886076"/>
                </a:lnTo>
                <a:close/>
                <a:moveTo>
                  <a:pt x="2824063" y="1562497"/>
                </a:moveTo>
                <a:lnTo>
                  <a:pt x="3167162" y="1562497"/>
                </a:lnTo>
                <a:lnTo>
                  <a:pt x="3305175" y="1838524"/>
                </a:lnTo>
                <a:lnTo>
                  <a:pt x="3167162" y="2114550"/>
                </a:lnTo>
                <a:lnTo>
                  <a:pt x="2824063" y="2114550"/>
                </a:lnTo>
                <a:lnTo>
                  <a:pt x="2686050" y="1838524"/>
                </a:lnTo>
                <a:close/>
                <a:moveTo>
                  <a:pt x="3424138" y="1381522"/>
                </a:moveTo>
                <a:lnTo>
                  <a:pt x="3767237" y="1381522"/>
                </a:lnTo>
                <a:lnTo>
                  <a:pt x="3905250" y="1657549"/>
                </a:lnTo>
                <a:lnTo>
                  <a:pt x="3767237" y="1933575"/>
                </a:lnTo>
                <a:lnTo>
                  <a:pt x="3424138" y="1933575"/>
                </a:lnTo>
                <a:lnTo>
                  <a:pt x="3286125" y="1657549"/>
                </a:lnTo>
                <a:close/>
                <a:moveTo>
                  <a:pt x="0" y="1104900"/>
                </a:moveTo>
                <a:lnTo>
                  <a:pt x="573882" y="1104900"/>
                </a:lnTo>
                <a:lnTo>
                  <a:pt x="828676" y="1614488"/>
                </a:lnTo>
                <a:lnTo>
                  <a:pt x="573882" y="2124075"/>
                </a:lnTo>
                <a:lnTo>
                  <a:pt x="0" y="2124075"/>
                </a:lnTo>
                <a:close/>
                <a:moveTo>
                  <a:pt x="1888490" y="1094740"/>
                </a:moveTo>
                <a:lnTo>
                  <a:pt x="2226310" y="1094740"/>
                </a:lnTo>
                <a:lnTo>
                  <a:pt x="2362200" y="1366520"/>
                </a:lnTo>
                <a:lnTo>
                  <a:pt x="2226310" y="1638300"/>
                </a:lnTo>
                <a:lnTo>
                  <a:pt x="1888490" y="1638300"/>
                </a:lnTo>
                <a:lnTo>
                  <a:pt x="1752600" y="1366520"/>
                </a:lnTo>
                <a:close/>
                <a:moveTo>
                  <a:pt x="2490688" y="943372"/>
                </a:moveTo>
                <a:lnTo>
                  <a:pt x="2833787" y="943372"/>
                </a:lnTo>
                <a:lnTo>
                  <a:pt x="2971800" y="1219399"/>
                </a:lnTo>
                <a:lnTo>
                  <a:pt x="2833787" y="1495425"/>
                </a:lnTo>
                <a:lnTo>
                  <a:pt x="2490688" y="1495425"/>
                </a:lnTo>
                <a:lnTo>
                  <a:pt x="2352675" y="1219399"/>
                </a:lnTo>
                <a:close/>
                <a:moveTo>
                  <a:pt x="931070" y="571500"/>
                </a:moveTo>
                <a:lnTo>
                  <a:pt x="1564481" y="571500"/>
                </a:lnTo>
                <a:lnTo>
                  <a:pt x="1819275" y="1081088"/>
                </a:lnTo>
                <a:lnTo>
                  <a:pt x="1564481" y="1590675"/>
                </a:lnTo>
                <a:lnTo>
                  <a:pt x="931070" y="1590675"/>
                </a:lnTo>
                <a:lnTo>
                  <a:pt x="676275" y="1081088"/>
                </a:lnTo>
                <a:close/>
                <a:moveTo>
                  <a:pt x="0" y="0"/>
                </a:moveTo>
                <a:lnTo>
                  <a:pt x="592931" y="0"/>
                </a:lnTo>
                <a:lnTo>
                  <a:pt x="847725" y="509588"/>
                </a:lnTo>
                <a:lnTo>
                  <a:pt x="592931" y="1019175"/>
                </a:lnTo>
                <a:lnTo>
                  <a:pt x="0" y="1019175"/>
                </a:lnTo>
                <a:close/>
              </a:path>
            </a:pathLst>
          </a:custGeom>
          <a:gradFill flip="none" rotWithShape="1">
            <a:gsLst>
              <a:gs pos="26000">
                <a:srgbClr val="062B6B"/>
              </a:gs>
              <a:gs pos="0">
                <a:srgbClr val="002060"/>
              </a:gs>
              <a:gs pos="100000">
                <a:schemeClr val="accent1">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79534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1530</Words>
  <Application>Microsoft Office PowerPoint</Application>
  <PresentationFormat>Widescreen</PresentationFormat>
  <Paragraphs>301</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Gill Sans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Mahajan</dc:creator>
  <cp:lastModifiedBy>Piyush Mahajan</cp:lastModifiedBy>
  <cp:revision>108</cp:revision>
  <dcterms:created xsi:type="dcterms:W3CDTF">2022-03-24T11:20:55Z</dcterms:created>
  <dcterms:modified xsi:type="dcterms:W3CDTF">2022-03-25T17:38:18Z</dcterms:modified>
</cp:coreProperties>
</file>