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8641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3938048"/>
        <c:axId val="29393968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078917456"/>
        <c:axId val="293941312"/>
      </c:stockChart>
      <c:catAx>
        <c:axId val="29393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939680"/>
        <c:crosses val="autoZero"/>
        <c:auto val="1"/>
        <c:lblAlgn val="ctr"/>
        <c:lblOffset val="100"/>
        <c:noMultiLvlLbl val="0"/>
      </c:catAx>
      <c:valAx>
        <c:axId val="29393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938048"/>
        <c:crosses val="autoZero"/>
        <c:crossBetween val="between"/>
      </c:valAx>
      <c:valAx>
        <c:axId val="2939413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917456"/>
        <c:crosses val="max"/>
        <c:crossBetween val="between"/>
      </c:valAx>
      <c:catAx>
        <c:axId val="2078917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3941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X="-923" custLinFactNeighborY="40492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BDB3E5F2-A63C-446D-94EF-53B51308F55B}">
      <dgm:prSet phldrT="[Text]" custT="1"/>
      <dgm:spPr/>
      <dgm:t>
        <a:bodyPr/>
        <a:lstStyle/>
        <a:p>
          <a:r>
            <a:rPr lang="en-US" sz="1800" b="1" noProof="0" dirty="0"/>
            <a:t>Milestone 1</a:t>
          </a:r>
        </a:p>
      </dgm:t>
    </dgm:pt>
    <dgm:pt modelId="{4DF81A4E-C143-4E1F-895C-805B7744E0C1}" type="par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22693710-A273-4DE3-B56B-501EBF8AAC16}" type="sib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76F97871-E7EF-4C5A-A6CC-0AEA140887B0}">
      <dgm:prSet phldrT="[Text]" custT="1"/>
      <dgm:spPr/>
      <dgm:t>
        <a:bodyPr/>
        <a:lstStyle/>
        <a:p>
          <a:r>
            <a:rPr lang="en-US" sz="1400" noProof="0" dirty="0"/>
            <a:t> Planning</a:t>
          </a:r>
        </a:p>
      </dgm:t>
    </dgm:pt>
    <dgm:pt modelId="{AF4A39E6-5101-45C2-9ED9-1B4A4D161E75}" type="par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0B4A6094-6626-4B4C-A34C-3C817645D4D2}" type="sib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B7B3E22D-F717-4E9C-866E-07DC0AAAF31D}">
      <dgm:prSet phldrT="[Text]" custT="1"/>
      <dgm:spPr/>
      <dgm:t>
        <a:bodyPr/>
        <a:lstStyle/>
        <a:p>
          <a:r>
            <a:rPr lang="en-US" sz="1400" noProof="0" dirty="0"/>
            <a:t>Initial Investment</a:t>
          </a:r>
        </a:p>
      </dgm:t>
    </dgm:pt>
    <dgm:pt modelId="{F5B9D25D-B57A-4E96-8949-C8A2BD9993F2}" type="par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23EEF184-9BDE-48DD-A4F5-B678462A2560}" type="sib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90F27D1E-76E8-4AE9-AD01-BE57630B5110}">
      <dgm:prSet phldrT="[Text]" custT="1"/>
      <dgm:spPr/>
      <dgm:t>
        <a:bodyPr/>
        <a:lstStyle/>
        <a:p>
          <a:r>
            <a:rPr lang="en-US" sz="1800" b="1" noProof="0" dirty="0"/>
            <a:t>Milestone 2</a:t>
          </a:r>
        </a:p>
      </dgm:t>
    </dgm:pt>
    <dgm:pt modelId="{7F336D41-A370-44FD-84FB-392EDC2E9628}" type="par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08C679DB-4162-43E7-A484-512B3F99942F}" type="sib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25F95D6A-DC03-42B0-9E2A-8BB3CFE35643}">
      <dgm:prSet phldrT="[Text]" custT="1"/>
      <dgm:spPr/>
      <dgm:t>
        <a:bodyPr/>
        <a:lstStyle/>
        <a:p>
          <a:r>
            <a:rPr lang="en-US" sz="1400" noProof="0" dirty="0"/>
            <a:t>Second Investment</a:t>
          </a:r>
        </a:p>
      </dgm:t>
    </dgm:pt>
    <dgm:pt modelId="{0E7A7D3B-1ED1-4188-B2CE-37328AF7B3CE}" type="par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A9D1ACF8-1A40-4192-A99B-C5F10A879850}" type="sib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26EFAA8C-070B-4368-AD8E-0E28971C7F1A}">
      <dgm:prSet phldrT="[Text]" custT="1"/>
      <dgm:spPr/>
      <dgm:t>
        <a:bodyPr/>
        <a:lstStyle/>
        <a:p>
          <a:r>
            <a:rPr lang="en-US" sz="1400" noProof="0" dirty="0"/>
            <a:t>Returns</a:t>
          </a:r>
        </a:p>
      </dgm:t>
    </dgm:pt>
    <dgm:pt modelId="{A01B2D2D-7198-4763-8BE4-5AFAC35FACF3}" type="par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ECF84BED-6721-47AA-8789-78E6BC6F68EC}" type="sib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3BF4C92A-BE32-4130-AB21-90FA76812967}">
      <dgm:prSet phldrT="[Text]" custT="1"/>
      <dgm:spPr/>
      <dgm:t>
        <a:bodyPr/>
        <a:lstStyle/>
        <a:p>
          <a:r>
            <a:rPr lang="en-US" sz="1400" noProof="0" dirty="0"/>
            <a:t>Communication</a:t>
          </a:r>
        </a:p>
      </dgm:t>
    </dgm:pt>
    <dgm:pt modelId="{45145B60-B4CF-43C8-A090-77DD0F136CC3}" type="par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36BE8B1F-5183-4B05-9C94-6A3B4937697A}" type="sib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  <dgm:t>
        <a:bodyPr/>
        <a:lstStyle/>
        <a:p>
          <a:endParaRPr lang="en-IN"/>
        </a:p>
      </dgm:t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  <dgm:t>
        <a:bodyPr/>
        <a:lstStyle/>
        <a:p>
          <a:endParaRPr lang="en-IN"/>
        </a:p>
      </dgm:t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  <dgm:t>
        <a:bodyPr/>
        <a:lstStyle/>
        <a:p>
          <a:endParaRPr lang="en-IN"/>
        </a:p>
      </dgm:t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  <dgm:t>
        <a:bodyPr/>
        <a:lstStyle/>
        <a:p>
          <a:endParaRPr lang="en-IN"/>
        </a:p>
      </dgm:t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  <dgm:t>
        <a:bodyPr/>
        <a:lstStyle/>
        <a:p>
          <a:endParaRPr lang="en-IN"/>
        </a:p>
      </dgm:t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  <dgm:t>
        <a:bodyPr/>
        <a:lstStyle/>
        <a:p>
          <a:endParaRPr lang="en-IN"/>
        </a:p>
      </dgm:t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  <dgm:t>
        <a:bodyPr/>
        <a:lstStyle/>
        <a:p>
          <a:endParaRPr lang="en-IN"/>
        </a:p>
      </dgm:t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20058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/>
            <a:t>Milestone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/>
            <a:t> Planning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/>
            <a:t>Initial Investment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/>
            <a:t>Communication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/>
            <a:t>Milestone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/>
            <a:t>Second Investment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/>
            <a:t>Returns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88013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Stock Market Forecasting 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By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Group 2 (P-97)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to know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xmlns="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79828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Portfolio Growth</a:t>
            </a:r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xmlns="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201814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Investment goals</a:t>
            </a:r>
          </a:p>
        </p:txBody>
      </p:sp>
      <p:graphicFrame>
        <p:nvGraphicFramePr>
          <p:cNvPr id="12" name="Content Placeholder 3" descr="Circular Timeline">
            <a:extLst>
              <a:ext uri="{FF2B5EF4-FFF2-40B4-BE49-F238E27FC236}">
                <a16:creationId xmlns:a16="http://schemas.microsoft.com/office/drawing/2014/main" xmlns="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53423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46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Stock Market Forecasting model</vt:lpstr>
      <vt:lpstr>Need to know</vt:lpstr>
      <vt:lpstr>Portfolio Growth</vt:lpstr>
      <vt:lpstr>Investment goals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2022-03-24T09:54:42Z</dcterms:created>
  <dcterms:modified xsi:type="dcterms:W3CDTF">2022-03-24T11:48:43Z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